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258" r:id="rId3"/>
    <p:sldId id="257" r:id="rId4"/>
    <p:sldId id="267" r:id="rId5"/>
    <p:sldId id="268" r:id="rId6"/>
    <p:sldId id="269" r:id="rId7"/>
    <p:sldId id="270" r:id="rId8"/>
    <p:sldId id="271" r:id="rId9"/>
    <p:sldId id="272" r:id="rId10"/>
    <p:sldId id="273" r:id="rId11"/>
    <p:sldId id="261" r:id="rId12"/>
    <p:sldId id="274" r:id="rId13"/>
    <p:sldId id="275" r:id="rId14"/>
    <p:sldId id="276" r:id="rId15"/>
    <p:sldId id="264" r:id="rId16"/>
    <p:sldId id="277" r:id="rId17"/>
    <p:sldId id="278" r:id="rId18"/>
    <p:sldId id="279" r:id="rId19"/>
    <p:sldId id="280" r:id="rId20"/>
    <p:sldId id="265" r:id="rId21"/>
    <p:sldId id="281" r:id="rId22"/>
    <p:sldId id="282" r:id="rId23"/>
    <p:sldId id="284" r:id="rId24"/>
    <p:sldId id="283" r:id="rId25"/>
    <p:sldId id="285" r:id="rId26"/>
    <p:sldId id="286" r:id="rId27"/>
    <p:sldId id="287" r:id="rId28"/>
    <p:sldId id="288" r:id="rId29"/>
    <p:sldId id="289" r:id="rId30"/>
    <p:sldId id="290" r:id="rId31"/>
    <p:sldId id="263" r:id="rId32"/>
    <p:sldId id="266" r:id="rId33"/>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56ECB"/>
    <a:srgbClr val="224883"/>
    <a:srgbClr val="FFFF7D"/>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287" autoAdjust="0"/>
    <p:restoredTop sz="94660"/>
  </p:normalViewPr>
  <p:slideViewPr>
    <p:cSldViewPr snapToGrid="0" snapToObjects="1">
      <p:cViewPr varScale="1">
        <p:scale>
          <a:sx n="134" d="100"/>
          <a:sy n="134" d="100"/>
        </p:scale>
        <p:origin x="516" y="126"/>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1">
    <p:bg>
      <p:bgPr>
        <a:blipFill rotWithShape="1">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201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2">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Text Placeholder 3"/>
          <p:cNvSpPr>
            <a:spLocks noGrp="1"/>
          </p:cNvSpPr>
          <p:nvPr>
            <p:ph type="body" sz="quarter" idx="11" hasCustomPrompt="1"/>
          </p:nvPr>
        </p:nvSpPr>
        <p:spPr>
          <a:xfrm>
            <a:off x="6043261" y="2674614"/>
            <a:ext cx="1648418" cy="297988"/>
          </a:xfrm>
        </p:spPr>
        <p:txBody>
          <a:bodyPr>
            <a:noAutofit/>
          </a:bodyPr>
          <a:lstStyle>
            <a:lvl1pPr>
              <a:defRPr sz="1400"/>
            </a:lvl1pPr>
          </a:lstStyle>
          <a:p>
            <a:pPr lvl="0"/>
            <a:r>
              <a:rPr lang="en-US" dirty="0"/>
              <a:t>Add Your Subtitle</a:t>
            </a:r>
          </a:p>
        </p:txBody>
      </p:sp>
    </p:spTree>
    <p:extLst>
      <p:ext uri="{BB962C8B-B14F-4D97-AF65-F5344CB8AC3E}">
        <p14:creationId xmlns:p14="http://schemas.microsoft.com/office/powerpoint/2010/main" val="1018787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3">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1" hasCustomPrompt="1"/>
          </p:nvPr>
        </p:nvSpPr>
        <p:spPr>
          <a:xfrm>
            <a:off x="6043261" y="2674614"/>
            <a:ext cx="1648418" cy="297988"/>
          </a:xfrm>
        </p:spPr>
        <p:txBody>
          <a:bodyPr>
            <a:noAutofit/>
          </a:bodyPr>
          <a:lstStyle>
            <a:lvl1pPr>
              <a:defRPr sz="1400"/>
            </a:lvl1pPr>
          </a:lstStyle>
          <a:p>
            <a:pPr lvl="0"/>
            <a:r>
              <a:rPr lang="en-US" dirty="0"/>
              <a:t>Add Your Subtitle</a:t>
            </a:r>
          </a:p>
        </p:txBody>
      </p:sp>
      <p:sp>
        <p:nvSpPr>
          <p:cNvPr id="5" name="Title 1"/>
          <p:cNvSpPr>
            <a:spLocks noGrp="1"/>
          </p:cNvSpPr>
          <p:nvPr>
            <p:ph type="title" hasCustomPrompt="1"/>
          </p:nvPr>
        </p:nvSpPr>
        <p:spPr>
          <a:xfrm>
            <a:off x="1098811" y="1756536"/>
            <a:ext cx="6944126" cy="837733"/>
          </a:xfrm>
        </p:spPr>
        <p:txBody>
          <a:bodyPr/>
          <a:lstStyle>
            <a:lvl1pPr algn="ctr">
              <a:defRPr/>
            </a:lvl1pPr>
          </a:lstStyle>
          <a:p>
            <a:r>
              <a:rPr lang="en-US" dirty="0"/>
              <a:t>Add Your Title</a:t>
            </a:r>
          </a:p>
        </p:txBody>
      </p:sp>
    </p:spTree>
    <p:extLst>
      <p:ext uri="{BB962C8B-B14F-4D97-AF65-F5344CB8AC3E}">
        <p14:creationId xmlns:p14="http://schemas.microsoft.com/office/powerpoint/2010/main" val="33662725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1">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0" hasCustomPrompt="1"/>
          </p:nvPr>
        </p:nvSpPr>
        <p:spPr>
          <a:xfrm>
            <a:off x="369273" y="243213"/>
            <a:ext cx="8421216" cy="3313266"/>
          </a:xfrm>
        </p:spPr>
        <p:txBody>
          <a:bodyPr anchor="ctr"/>
          <a:lstStyle>
            <a:lvl1pPr algn="ctr">
              <a:defRPr baseline="0"/>
            </a:lvl1pPr>
            <a:lvl2pPr algn="l">
              <a:defRPr/>
            </a:lvl2pPr>
            <a:lvl3pPr algn="l">
              <a:defRPr/>
            </a:lvl3pPr>
            <a:lvl4pPr algn="l">
              <a:defRPr/>
            </a:lvl4pPr>
            <a:lvl5pPr algn="l">
              <a:defRPr/>
            </a:lvl5pPr>
          </a:lstStyle>
          <a:p>
            <a:pPr lvl="0"/>
            <a:r>
              <a:rPr lang="en-US" dirty="0"/>
              <a:t>Add Your Text Here</a:t>
            </a:r>
          </a:p>
        </p:txBody>
      </p:sp>
    </p:spTree>
    <p:extLst>
      <p:ext uri="{BB962C8B-B14F-4D97-AF65-F5344CB8AC3E}">
        <p14:creationId xmlns:p14="http://schemas.microsoft.com/office/powerpoint/2010/main" val="19410507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2">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ext Placeholder 6"/>
          <p:cNvSpPr>
            <a:spLocks noGrp="1"/>
          </p:cNvSpPr>
          <p:nvPr>
            <p:ph type="body" sz="quarter" idx="10" hasCustomPrompt="1"/>
          </p:nvPr>
        </p:nvSpPr>
        <p:spPr>
          <a:xfrm>
            <a:off x="369273" y="243213"/>
            <a:ext cx="8421216" cy="3313266"/>
          </a:xfrm>
        </p:spPr>
        <p:txBody>
          <a:bodyPr anchor="ctr"/>
          <a:lstStyle>
            <a:lvl1pPr algn="ctr">
              <a:defRPr baseline="0"/>
            </a:lvl1pPr>
            <a:lvl2pPr algn="l">
              <a:defRPr/>
            </a:lvl2pPr>
            <a:lvl3pPr algn="l">
              <a:defRPr/>
            </a:lvl3pPr>
            <a:lvl4pPr algn="l">
              <a:defRPr/>
            </a:lvl4pPr>
            <a:lvl5pPr algn="l">
              <a:defRPr/>
            </a:lvl5pPr>
          </a:lstStyle>
          <a:p>
            <a:pPr lvl="0"/>
            <a:r>
              <a:rPr lang="en-US" dirty="0"/>
              <a:t>Add Your Text Here</a:t>
            </a:r>
          </a:p>
        </p:txBody>
      </p:sp>
    </p:spTree>
    <p:extLst>
      <p:ext uri="{BB962C8B-B14F-4D97-AF65-F5344CB8AC3E}">
        <p14:creationId xmlns:p14="http://schemas.microsoft.com/office/powerpoint/2010/main" val="36304006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3">
    <p:bg>
      <p:bgPr>
        <a:blipFill rotWithShape="1">
          <a:blip r:embed="rId2"/>
          <a:stretch>
            <a:fillRect/>
          </a:stretch>
        </a:blipFill>
        <a:effectLst/>
      </p:bgPr>
    </p:bg>
    <p:spTree>
      <p:nvGrpSpPr>
        <p:cNvPr id="1" name=""/>
        <p:cNvGrpSpPr/>
        <p:nvPr/>
      </p:nvGrpSpPr>
      <p:grpSpPr>
        <a:xfrm>
          <a:off x="0" y="0"/>
          <a:ext cx="0" cy="0"/>
          <a:chOff x="0" y="0"/>
          <a:chExt cx="0" cy="0"/>
        </a:xfrm>
      </p:grpSpPr>
      <p:sp>
        <p:nvSpPr>
          <p:cNvPr id="5" name="Text Placeholder 6"/>
          <p:cNvSpPr>
            <a:spLocks noGrp="1"/>
          </p:cNvSpPr>
          <p:nvPr>
            <p:ph type="body" sz="quarter" idx="10" hasCustomPrompt="1"/>
          </p:nvPr>
        </p:nvSpPr>
        <p:spPr>
          <a:xfrm>
            <a:off x="369273" y="243213"/>
            <a:ext cx="8421216" cy="3313266"/>
          </a:xfrm>
        </p:spPr>
        <p:txBody>
          <a:bodyPr anchor="ctr"/>
          <a:lstStyle>
            <a:lvl1pPr algn="ctr">
              <a:defRPr baseline="0"/>
            </a:lvl1pPr>
            <a:lvl2pPr algn="l">
              <a:defRPr/>
            </a:lvl2pPr>
            <a:lvl3pPr algn="l">
              <a:defRPr/>
            </a:lvl3pPr>
            <a:lvl4pPr algn="l">
              <a:defRPr/>
            </a:lvl4pPr>
            <a:lvl5pPr algn="l">
              <a:defRPr/>
            </a:lvl5pPr>
          </a:lstStyle>
          <a:p>
            <a:pPr lvl="0"/>
            <a:r>
              <a:rPr lang="en-US" dirty="0"/>
              <a:t>Add Your Text Here</a:t>
            </a:r>
          </a:p>
        </p:txBody>
      </p:sp>
      <p:sp>
        <p:nvSpPr>
          <p:cNvPr id="6" name="Title 1"/>
          <p:cNvSpPr>
            <a:spLocks noGrp="1"/>
          </p:cNvSpPr>
          <p:nvPr>
            <p:ph type="title" hasCustomPrompt="1"/>
          </p:nvPr>
        </p:nvSpPr>
        <p:spPr>
          <a:xfrm>
            <a:off x="3093356" y="3792318"/>
            <a:ext cx="2905072" cy="382350"/>
          </a:xfrm>
        </p:spPr>
        <p:txBody>
          <a:bodyPr>
            <a:normAutofit/>
          </a:bodyPr>
          <a:lstStyle>
            <a:lvl1pPr>
              <a:defRPr sz="1600"/>
            </a:lvl1pPr>
          </a:lstStyle>
          <a:p>
            <a:r>
              <a:rPr lang="en-US" dirty="0"/>
              <a:t>Add Your Title</a:t>
            </a:r>
          </a:p>
        </p:txBody>
      </p:sp>
    </p:spTree>
    <p:extLst>
      <p:ext uri="{BB962C8B-B14F-4D97-AF65-F5344CB8AC3E}">
        <p14:creationId xmlns:p14="http://schemas.microsoft.com/office/powerpoint/2010/main" val="33436013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cripture">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526736" y="421372"/>
            <a:ext cx="8160063" cy="3365110"/>
          </a:xfrm>
        </p:spPr>
        <p:txBody>
          <a:bodyPr anchor="ctr"/>
          <a:lstStyle>
            <a:lvl1pPr marL="0" indent="0">
              <a:buFont typeface="Arial"/>
              <a:buNone/>
              <a:defRPr/>
            </a:lvl1pPr>
            <a:lvl2pPr marL="457200" indent="0">
              <a:buNone/>
              <a:defRPr/>
            </a:lvl2pPr>
            <a:lvl3pPr marL="914400" indent="0">
              <a:buFont typeface="Arial"/>
              <a:buNone/>
              <a:defRPr/>
            </a:lvl3pPr>
            <a:lvl4pPr marL="1371600" indent="0">
              <a:buFont typeface="Arial"/>
              <a:buNone/>
              <a:defRPr/>
            </a:lvl4pPr>
            <a:lvl5pPr marL="1828800" indent="0">
              <a:buFont typeface="Arial"/>
              <a:buNone/>
              <a:defRPr/>
            </a:lvl5pPr>
          </a:lstStyle>
          <a:p>
            <a:pPr lvl="0"/>
            <a:r>
              <a:rPr lang="en-US" dirty="0"/>
              <a:t>Add Your Scripture Here</a:t>
            </a:r>
          </a:p>
        </p:txBody>
      </p:sp>
      <p:sp>
        <p:nvSpPr>
          <p:cNvPr id="10" name="Text Placeholder 9"/>
          <p:cNvSpPr>
            <a:spLocks noGrp="1"/>
          </p:cNvSpPr>
          <p:nvPr>
            <p:ph type="body" sz="quarter" idx="14" hasCustomPrompt="1"/>
          </p:nvPr>
        </p:nvSpPr>
        <p:spPr>
          <a:xfrm>
            <a:off x="527050" y="4021138"/>
            <a:ext cx="8159750" cy="742690"/>
          </a:xfrm>
        </p:spPr>
        <p:txBody>
          <a:bodyPr>
            <a:normAutofit/>
          </a:bodyPr>
          <a:lstStyle>
            <a:lvl1pPr>
              <a:defRPr sz="1400" baseline="0"/>
            </a:lvl1pPr>
          </a:lstStyle>
          <a:p>
            <a:pPr lvl="0"/>
            <a:r>
              <a:rPr lang="en-US" dirty="0"/>
              <a:t>Add Verse Here</a:t>
            </a:r>
          </a:p>
        </p:txBody>
      </p:sp>
    </p:spTree>
    <p:extLst>
      <p:ext uri="{BB962C8B-B14F-4D97-AF65-F5344CB8AC3E}">
        <p14:creationId xmlns:p14="http://schemas.microsoft.com/office/powerpoint/2010/main" val="40633509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ackground">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526736" y="421372"/>
            <a:ext cx="8160063" cy="4354160"/>
          </a:xfrm>
        </p:spPr>
        <p:txBody>
          <a:bodyPr anchor="ctr"/>
          <a:lstStyle>
            <a:lvl1pPr marL="0" indent="0">
              <a:buFont typeface="Arial"/>
              <a:buNone/>
              <a:defRPr/>
            </a:lvl1pPr>
            <a:lvl2pPr marL="457200" indent="0">
              <a:buNone/>
              <a:defRPr/>
            </a:lvl2pPr>
            <a:lvl3pPr marL="914400" indent="0">
              <a:buFont typeface="Arial"/>
              <a:buNone/>
              <a:defRPr/>
            </a:lvl3pPr>
            <a:lvl4pPr marL="1371600" indent="0">
              <a:buFont typeface="Arial"/>
              <a:buNone/>
              <a:defRPr/>
            </a:lvl4pPr>
            <a:lvl5pPr marL="1828800" indent="0">
              <a:buFont typeface="Arial"/>
              <a:buNone/>
              <a:defRPr/>
            </a:lvl5pPr>
          </a:lstStyle>
          <a:p>
            <a:pPr lvl="0"/>
            <a:r>
              <a:rPr lang="en-US" dirty="0"/>
              <a:t>Add Your Text Here</a:t>
            </a:r>
          </a:p>
        </p:txBody>
      </p:sp>
    </p:spTree>
    <p:extLst>
      <p:ext uri="{BB962C8B-B14F-4D97-AF65-F5344CB8AC3E}">
        <p14:creationId xmlns:p14="http://schemas.microsoft.com/office/powerpoint/2010/main" val="38225146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0"/>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6BFECD78-3C8E-49F2-8FAB-59489D168ABB}" type="datetimeFigureOut">
              <a:rPr lang="en-US" smtClean="0"/>
              <a:t>10/23/2026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FB56013-B943-42BA-886F-6F9D4EB85E9D}" type="slidenum">
              <a:rPr lang="en-US" smtClean="0"/>
              <a:t>‹#›</a:t>
            </a:fld>
            <a:endParaRPr lang="en-US"/>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49" r:id="rId1"/>
    <p:sldLayoutId id="2147483654" r:id="rId2"/>
    <p:sldLayoutId id="2147483651" r:id="rId3"/>
    <p:sldLayoutId id="2147483652" r:id="rId4"/>
    <p:sldLayoutId id="2147483656" r:id="rId5"/>
    <p:sldLayoutId id="2147483655" r:id="rId6"/>
    <p:sldLayoutId id="2147483650" r:id="rId7"/>
    <p:sldLayoutId id="2147483657" r:id="rId8"/>
  </p:sldLayoutIdLst>
  <p:txStyles>
    <p:titleStyle>
      <a:lvl1pPr algn="ctr" defTabSz="914400" rtl="0" eaLnBrk="1" latinLnBrk="0" hangingPunct="1">
        <a:spcBef>
          <a:spcPct val="0"/>
        </a:spcBef>
        <a:buNone/>
        <a:defRPr sz="4400" kern="1200">
          <a:solidFill>
            <a:srgbClr val="224883"/>
          </a:solidFill>
          <a:latin typeface="+mj-lt"/>
          <a:ea typeface="+mj-ea"/>
          <a:cs typeface="Adelle-Regular"/>
        </a:defRPr>
      </a:lvl1pPr>
    </p:titleStyle>
    <p:bodyStyle>
      <a:lvl1pPr marL="0" indent="0" algn="ctr" defTabSz="914400" rtl="0" eaLnBrk="1" latinLnBrk="0" hangingPunct="1">
        <a:spcBef>
          <a:spcPct val="20000"/>
        </a:spcBef>
        <a:buFont typeface="Arial"/>
        <a:buNone/>
        <a:defRPr sz="3000" kern="1200">
          <a:solidFill>
            <a:srgbClr val="224883"/>
          </a:solidFill>
          <a:latin typeface="+mn-lt"/>
          <a:ea typeface="+mn-ea"/>
          <a:cs typeface="Apple Chancery"/>
        </a:defRPr>
      </a:lvl1pPr>
      <a:lvl2pPr marL="914400" indent="-457200" algn="ctr" defTabSz="914400" rtl="0" eaLnBrk="1" latinLnBrk="0" hangingPunct="1">
        <a:spcBef>
          <a:spcPct val="20000"/>
        </a:spcBef>
        <a:buFont typeface="Arial"/>
        <a:buChar char="•"/>
        <a:defRPr sz="3000" kern="1200">
          <a:solidFill>
            <a:srgbClr val="224883"/>
          </a:solidFill>
          <a:latin typeface="+mn-lt"/>
          <a:ea typeface="+mn-ea"/>
          <a:cs typeface="Apple Chancery"/>
        </a:defRPr>
      </a:lvl2pPr>
      <a:lvl3pPr marL="914400" indent="0" algn="ctr" defTabSz="914400" rtl="0" eaLnBrk="1" latinLnBrk="0" hangingPunct="1">
        <a:spcBef>
          <a:spcPct val="20000"/>
        </a:spcBef>
        <a:buFont typeface="Arial" pitchFamily="34" charset="0"/>
        <a:buNone/>
        <a:defRPr sz="3000" kern="1200">
          <a:solidFill>
            <a:srgbClr val="224883"/>
          </a:solidFill>
          <a:latin typeface="+mn-lt"/>
          <a:ea typeface="+mn-ea"/>
          <a:cs typeface="Apple Chancery"/>
        </a:defRPr>
      </a:lvl3pPr>
      <a:lvl4pPr marL="1371600" indent="0" algn="ctr" defTabSz="914400" rtl="0" eaLnBrk="1" latinLnBrk="0" hangingPunct="1">
        <a:spcBef>
          <a:spcPct val="20000"/>
        </a:spcBef>
        <a:buFont typeface="Arial" pitchFamily="34" charset="0"/>
        <a:buNone/>
        <a:defRPr sz="3000" kern="1200">
          <a:solidFill>
            <a:srgbClr val="224883"/>
          </a:solidFill>
          <a:latin typeface="+mn-lt"/>
          <a:ea typeface="+mn-ea"/>
          <a:cs typeface="Apple Chancery"/>
        </a:defRPr>
      </a:lvl4pPr>
      <a:lvl5pPr marL="1828800" indent="0" algn="ctr" defTabSz="914400" rtl="0" eaLnBrk="1" latinLnBrk="0" hangingPunct="1">
        <a:spcBef>
          <a:spcPct val="20000"/>
        </a:spcBef>
        <a:buFont typeface="Arial" pitchFamily="34" charset="0"/>
        <a:buNone/>
        <a:defRPr sz="3000" kern="1200">
          <a:solidFill>
            <a:srgbClr val="224883"/>
          </a:solidFill>
          <a:latin typeface="+mn-lt"/>
          <a:ea typeface="+mn-ea"/>
          <a:cs typeface="Apple Chancery"/>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4A5E1DB-AE5F-36AE-D96B-E4248A0D1657}"/>
              </a:ext>
            </a:extLst>
          </p:cNvPr>
          <p:cNvSpPr>
            <a:spLocks noGrp="1"/>
          </p:cNvSpPr>
          <p:nvPr>
            <p:ph type="body" sz="quarter" idx="13"/>
          </p:nvPr>
        </p:nvSpPr>
        <p:spPr/>
        <p:txBody>
          <a:bodyPr/>
          <a:lstStyle/>
          <a:p>
            <a:endParaRPr lang="en-US"/>
          </a:p>
        </p:txBody>
      </p:sp>
      <p:pic>
        <p:nvPicPr>
          <p:cNvPr id="5" name="Picture 4">
            <a:extLst>
              <a:ext uri="{FF2B5EF4-FFF2-40B4-BE49-F238E27FC236}">
                <a16:creationId xmlns:a16="http://schemas.microsoft.com/office/drawing/2014/main" id="{538920FC-707C-A8A1-B714-BCA34FD23EEA}"/>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2840451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1"/>
          </p:nvPr>
        </p:nvSpPr>
        <p:spPr>
          <a:xfrm>
            <a:off x="6252307" y="4409629"/>
            <a:ext cx="2588233" cy="297988"/>
          </a:xfrm>
        </p:spPr>
        <p:txBody>
          <a:bodyPr/>
          <a:lstStyle/>
          <a:p>
            <a:r>
              <a:rPr lang="en-US" sz="2400" dirty="0">
                <a:effectLst>
                  <a:outerShdw blurRad="38100" dist="38100" dir="2700000" algn="tl">
                    <a:srgbClr val="000000">
                      <a:alpha val="43137"/>
                    </a:srgbClr>
                  </a:outerShdw>
                </a:effectLst>
                <a:latin typeface="Georgia" panose="02040502050405020303" pitchFamily="18" charset="0"/>
              </a:rPr>
              <a:t>Haggai 1:2-13</a:t>
            </a:r>
          </a:p>
        </p:txBody>
      </p:sp>
      <p:sp>
        <p:nvSpPr>
          <p:cNvPr id="6" name="Title 5"/>
          <p:cNvSpPr>
            <a:spLocks noGrp="1"/>
          </p:cNvSpPr>
          <p:nvPr>
            <p:ph type="title"/>
          </p:nvPr>
        </p:nvSpPr>
        <p:spPr>
          <a:xfrm>
            <a:off x="1099937" y="2055978"/>
            <a:ext cx="6944126" cy="837733"/>
          </a:xfrm>
        </p:spPr>
        <p:txBody>
          <a:bodyPr>
            <a:scene3d>
              <a:camera prst="orthographicFront"/>
              <a:lightRig rig="threePt" dir="t"/>
            </a:scene3d>
            <a:sp3d extrusionH="57150">
              <a:bevelT w="57150" h="38100" prst="artDeco"/>
            </a:sp3d>
          </a:bodyPr>
          <a:lstStyle/>
          <a:p>
            <a:r>
              <a:rPr lang="en-US" dirty="0">
                <a:gradFill>
                  <a:gsLst>
                    <a:gs pos="19000">
                      <a:srgbClr val="0070C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atin typeface="Amasis MT Pro Black" panose="02040A04050005020304" pitchFamily="18" charset="0"/>
              </a:rPr>
              <a:t>Formed for His Glory</a:t>
            </a:r>
          </a:p>
        </p:txBody>
      </p:sp>
    </p:spTree>
    <p:extLst>
      <p:ext uri="{BB962C8B-B14F-4D97-AF65-F5344CB8AC3E}">
        <p14:creationId xmlns:p14="http://schemas.microsoft.com/office/powerpoint/2010/main" val="38938567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3"/>
          </p:nvPr>
        </p:nvSpPr>
        <p:spPr>
          <a:xfrm>
            <a:off x="2157413" y="421372"/>
            <a:ext cx="6529386" cy="3365110"/>
          </a:xfrm>
        </p:spPr>
        <p:txBody>
          <a:bodyPr/>
          <a:lstStyle/>
          <a:p>
            <a:r>
              <a:rPr lang="en-US" b="1" baseline="30000" dirty="0">
                <a:solidFill>
                  <a:schemeClr val="tx1"/>
                </a:solidFill>
                <a:effectLst>
                  <a:outerShdw blurRad="38100" dist="38100" dir="2700000" algn="tl">
                    <a:srgbClr val="000000">
                      <a:alpha val="43137"/>
                    </a:srgbClr>
                  </a:outerShdw>
                </a:effectLst>
                <a:latin typeface="Georgia" panose="02040502050405020303" pitchFamily="18" charset="0"/>
              </a:rPr>
              <a:t>2 </a:t>
            </a:r>
            <a:r>
              <a:rPr lang="en-US" dirty="0">
                <a:solidFill>
                  <a:schemeClr val="tx1"/>
                </a:solidFill>
                <a:effectLst>
                  <a:outerShdw blurRad="38100" dist="38100" dir="2700000" algn="tl">
                    <a:srgbClr val="000000">
                      <a:alpha val="43137"/>
                    </a:srgbClr>
                  </a:outerShdw>
                </a:effectLst>
                <a:latin typeface="Georgia" panose="02040502050405020303" pitchFamily="18" charset="0"/>
              </a:rPr>
              <a:t>This is what the </a:t>
            </a:r>
            <a:r>
              <a:rPr lang="en-US" cap="small" dirty="0">
                <a:solidFill>
                  <a:schemeClr val="tx1"/>
                </a:solidFill>
                <a:effectLst>
                  <a:outerShdw blurRad="38100" dist="38100" dir="2700000" algn="tl">
                    <a:srgbClr val="000000">
                      <a:alpha val="43137"/>
                    </a:srgbClr>
                  </a:outerShdw>
                </a:effectLst>
                <a:latin typeface="Georgia" panose="02040502050405020303" pitchFamily="18" charset="0"/>
              </a:rPr>
              <a:t>Lord</a:t>
            </a:r>
            <a:r>
              <a:rPr lang="en-US" dirty="0">
                <a:solidFill>
                  <a:schemeClr val="tx1"/>
                </a:solidFill>
                <a:effectLst>
                  <a:outerShdw blurRad="38100" dist="38100" dir="2700000" algn="tl">
                    <a:srgbClr val="000000">
                      <a:alpha val="43137"/>
                    </a:srgbClr>
                  </a:outerShdw>
                </a:effectLst>
                <a:latin typeface="Georgia" panose="02040502050405020303" pitchFamily="18" charset="0"/>
              </a:rPr>
              <a:t> Almighty says: “These people say,</a:t>
            </a:r>
          </a:p>
          <a:p>
            <a:r>
              <a:rPr lang="en-US" dirty="0">
                <a:solidFill>
                  <a:schemeClr val="tx1"/>
                </a:solidFill>
                <a:effectLst>
                  <a:outerShdw blurRad="38100" dist="38100" dir="2700000" algn="tl">
                    <a:srgbClr val="000000">
                      <a:alpha val="43137"/>
                    </a:srgbClr>
                  </a:outerShdw>
                </a:effectLst>
                <a:latin typeface="Georgia" panose="02040502050405020303" pitchFamily="18" charset="0"/>
              </a:rPr>
              <a:t> ‘The time has not yet come to rebuild the </a:t>
            </a:r>
            <a:r>
              <a:rPr lang="en-US" cap="small" dirty="0">
                <a:solidFill>
                  <a:schemeClr val="tx1"/>
                </a:solidFill>
                <a:effectLst>
                  <a:outerShdw blurRad="38100" dist="38100" dir="2700000" algn="tl">
                    <a:srgbClr val="000000">
                      <a:alpha val="43137"/>
                    </a:srgbClr>
                  </a:outerShdw>
                </a:effectLst>
                <a:latin typeface="Georgia" panose="02040502050405020303" pitchFamily="18" charset="0"/>
              </a:rPr>
              <a:t>Lord</a:t>
            </a:r>
            <a:r>
              <a:rPr lang="en-US" dirty="0">
                <a:solidFill>
                  <a:schemeClr val="tx1"/>
                </a:solidFill>
                <a:effectLst>
                  <a:outerShdw blurRad="38100" dist="38100" dir="2700000" algn="tl">
                    <a:srgbClr val="000000">
                      <a:alpha val="43137"/>
                    </a:srgbClr>
                  </a:outerShdw>
                </a:effectLst>
                <a:latin typeface="Georgia" panose="02040502050405020303" pitchFamily="18" charset="0"/>
              </a:rPr>
              <a:t>’s house.’”</a:t>
            </a:r>
          </a:p>
        </p:txBody>
      </p:sp>
      <p:sp>
        <p:nvSpPr>
          <p:cNvPr id="7" name="Text Placeholder 6"/>
          <p:cNvSpPr>
            <a:spLocks noGrp="1"/>
          </p:cNvSpPr>
          <p:nvPr>
            <p:ph type="body" sz="quarter" idx="14"/>
          </p:nvPr>
        </p:nvSpPr>
        <p:spPr/>
        <p:txBody>
          <a:bodyPr>
            <a:normAutofit/>
          </a:bodyPr>
          <a:lstStyle/>
          <a:p>
            <a:r>
              <a:rPr lang="en-US" sz="3200" dirty="0">
                <a:effectLst>
                  <a:outerShdw blurRad="38100" dist="38100" dir="2700000" algn="tl">
                    <a:srgbClr val="000000">
                      <a:alpha val="43137"/>
                    </a:srgbClr>
                  </a:outerShdw>
                </a:effectLst>
                <a:latin typeface="Georgia" panose="02040502050405020303" pitchFamily="18" charset="0"/>
              </a:rPr>
              <a:t>Haggai 1:2-13 NIV </a:t>
            </a:r>
          </a:p>
        </p:txBody>
      </p:sp>
    </p:spTree>
    <p:extLst>
      <p:ext uri="{BB962C8B-B14F-4D97-AF65-F5344CB8AC3E}">
        <p14:creationId xmlns:p14="http://schemas.microsoft.com/office/powerpoint/2010/main" val="38772539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6B9331-4897-F6D0-A7D4-CC1B5F51469B}"/>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A6733467-E158-3255-D8EE-1706D9DF2444}"/>
              </a:ext>
            </a:extLst>
          </p:cNvPr>
          <p:cNvSpPr>
            <a:spLocks noGrp="1"/>
          </p:cNvSpPr>
          <p:nvPr>
            <p:ph type="body" sz="quarter" idx="13"/>
          </p:nvPr>
        </p:nvSpPr>
        <p:spPr>
          <a:xfrm>
            <a:off x="2157413" y="421372"/>
            <a:ext cx="6529386" cy="3365110"/>
          </a:xfrm>
        </p:spPr>
        <p:txBody>
          <a:bodyPr/>
          <a:lstStyle/>
          <a:p>
            <a:r>
              <a:rPr lang="en-US" b="1" baseline="30000" dirty="0">
                <a:solidFill>
                  <a:schemeClr val="tx1"/>
                </a:solidFill>
                <a:effectLst>
                  <a:outerShdw blurRad="38100" dist="38100" dir="2700000" algn="tl">
                    <a:srgbClr val="000000">
                      <a:alpha val="43137"/>
                    </a:srgbClr>
                  </a:outerShdw>
                </a:effectLst>
                <a:latin typeface="Georgia" panose="02040502050405020303" pitchFamily="18" charset="0"/>
              </a:rPr>
              <a:t>3 </a:t>
            </a:r>
            <a:r>
              <a:rPr lang="en-US" dirty="0">
                <a:solidFill>
                  <a:schemeClr val="tx1"/>
                </a:solidFill>
                <a:effectLst>
                  <a:outerShdw blurRad="38100" dist="38100" dir="2700000" algn="tl">
                    <a:srgbClr val="000000">
                      <a:alpha val="43137"/>
                    </a:srgbClr>
                  </a:outerShdw>
                </a:effectLst>
                <a:latin typeface="Georgia" panose="02040502050405020303" pitchFamily="18" charset="0"/>
              </a:rPr>
              <a:t>Then the word of the </a:t>
            </a:r>
            <a:r>
              <a:rPr lang="en-US" cap="small" dirty="0">
                <a:solidFill>
                  <a:schemeClr val="tx1"/>
                </a:solidFill>
                <a:effectLst>
                  <a:outerShdw blurRad="38100" dist="38100" dir="2700000" algn="tl">
                    <a:srgbClr val="000000">
                      <a:alpha val="43137"/>
                    </a:srgbClr>
                  </a:outerShdw>
                </a:effectLst>
                <a:latin typeface="Georgia" panose="02040502050405020303" pitchFamily="18" charset="0"/>
              </a:rPr>
              <a:t>Lord</a:t>
            </a:r>
            <a:r>
              <a:rPr lang="en-US" dirty="0">
                <a:solidFill>
                  <a:schemeClr val="tx1"/>
                </a:solidFill>
                <a:effectLst>
                  <a:outerShdw blurRad="38100" dist="38100" dir="2700000" algn="tl">
                    <a:srgbClr val="000000">
                      <a:alpha val="43137"/>
                    </a:srgbClr>
                  </a:outerShdw>
                </a:effectLst>
                <a:latin typeface="Georgia" panose="02040502050405020303" pitchFamily="18" charset="0"/>
              </a:rPr>
              <a:t> came through the prophet Haggai: </a:t>
            </a:r>
          </a:p>
          <a:p>
            <a:r>
              <a:rPr lang="en-US" b="1" baseline="30000" dirty="0">
                <a:solidFill>
                  <a:schemeClr val="tx1"/>
                </a:solidFill>
                <a:effectLst>
                  <a:outerShdw blurRad="38100" dist="38100" dir="2700000" algn="tl">
                    <a:srgbClr val="000000">
                      <a:alpha val="43137"/>
                    </a:srgbClr>
                  </a:outerShdw>
                </a:effectLst>
                <a:latin typeface="Georgia" panose="02040502050405020303" pitchFamily="18" charset="0"/>
              </a:rPr>
              <a:t>4 </a:t>
            </a:r>
            <a:r>
              <a:rPr lang="en-US" dirty="0">
                <a:solidFill>
                  <a:schemeClr val="tx1"/>
                </a:solidFill>
                <a:effectLst>
                  <a:outerShdw blurRad="38100" dist="38100" dir="2700000" algn="tl">
                    <a:srgbClr val="000000">
                      <a:alpha val="43137"/>
                    </a:srgbClr>
                  </a:outerShdw>
                </a:effectLst>
                <a:latin typeface="Georgia" panose="02040502050405020303" pitchFamily="18" charset="0"/>
              </a:rPr>
              <a:t>“Is it a time for you yourselves to be living in your paneled houses, </a:t>
            </a:r>
          </a:p>
          <a:p>
            <a:r>
              <a:rPr lang="en-US" dirty="0">
                <a:solidFill>
                  <a:schemeClr val="tx1"/>
                </a:solidFill>
                <a:effectLst>
                  <a:outerShdw blurRad="38100" dist="38100" dir="2700000" algn="tl">
                    <a:srgbClr val="000000">
                      <a:alpha val="43137"/>
                    </a:srgbClr>
                  </a:outerShdw>
                </a:effectLst>
                <a:latin typeface="Georgia" panose="02040502050405020303" pitchFamily="18" charset="0"/>
              </a:rPr>
              <a:t>while this house remains a ruin?”</a:t>
            </a:r>
          </a:p>
        </p:txBody>
      </p:sp>
      <p:sp>
        <p:nvSpPr>
          <p:cNvPr id="7" name="Text Placeholder 6">
            <a:extLst>
              <a:ext uri="{FF2B5EF4-FFF2-40B4-BE49-F238E27FC236}">
                <a16:creationId xmlns:a16="http://schemas.microsoft.com/office/drawing/2014/main" id="{7AB49D50-7E7D-302A-5726-9823AAB62728}"/>
              </a:ext>
            </a:extLst>
          </p:cNvPr>
          <p:cNvSpPr>
            <a:spLocks noGrp="1"/>
          </p:cNvSpPr>
          <p:nvPr>
            <p:ph type="body" sz="quarter" idx="14"/>
          </p:nvPr>
        </p:nvSpPr>
        <p:spPr/>
        <p:txBody>
          <a:bodyPr>
            <a:normAutofit/>
          </a:bodyPr>
          <a:lstStyle/>
          <a:p>
            <a:r>
              <a:rPr lang="en-US" sz="3200" dirty="0">
                <a:effectLst>
                  <a:outerShdw blurRad="38100" dist="38100" dir="2700000" algn="tl">
                    <a:srgbClr val="000000">
                      <a:alpha val="43137"/>
                    </a:srgbClr>
                  </a:outerShdw>
                </a:effectLst>
                <a:latin typeface="Georgia" panose="02040502050405020303" pitchFamily="18" charset="0"/>
              </a:rPr>
              <a:t>Haggai 1:2-13 NIV </a:t>
            </a:r>
          </a:p>
        </p:txBody>
      </p:sp>
    </p:spTree>
    <p:extLst>
      <p:ext uri="{BB962C8B-B14F-4D97-AF65-F5344CB8AC3E}">
        <p14:creationId xmlns:p14="http://schemas.microsoft.com/office/powerpoint/2010/main" val="8532743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83CE6E-061C-84E6-3C35-08C63774558F}"/>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494AF090-8D4B-5B7D-36D9-2DC2A34139C4}"/>
              </a:ext>
            </a:extLst>
          </p:cNvPr>
          <p:cNvSpPr>
            <a:spLocks noGrp="1"/>
          </p:cNvSpPr>
          <p:nvPr>
            <p:ph type="body" sz="quarter" idx="13"/>
          </p:nvPr>
        </p:nvSpPr>
        <p:spPr>
          <a:xfrm>
            <a:off x="2157413" y="421372"/>
            <a:ext cx="6529386" cy="3599766"/>
          </a:xfrm>
        </p:spPr>
        <p:txBody>
          <a:bodyPr>
            <a:normAutofit fontScale="92500"/>
          </a:bodyPr>
          <a:lstStyle/>
          <a:p>
            <a:r>
              <a:rPr lang="en-US" b="1" baseline="30000" dirty="0">
                <a:solidFill>
                  <a:schemeClr val="tx1"/>
                </a:solidFill>
                <a:effectLst>
                  <a:outerShdw blurRad="38100" dist="38100" dir="2700000" algn="tl">
                    <a:srgbClr val="000000">
                      <a:alpha val="43137"/>
                    </a:srgbClr>
                  </a:outerShdw>
                </a:effectLst>
                <a:latin typeface="Georgia" panose="02040502050405020303" pitchFamily="18" charset="0"/>
              </a:rPr>
              <a:t>5 </a:t>
            </a:r>
            <a:r>
              <a:rPr lang="en-US" dirty="0">
                <a:solidFill>
                  <a:schemeClr val="tx1"/>
                </a:solidFill>
                <a:effectLst>
                  <a:outerShdw blurRad="38100" dist="38100" dir="2700000" algn="tl">
                    <a:srgbClr val="000000">
                      <a:alpha val="43137"/>
                    </a:srgbClr>
                  </a:outerShdw>
                </a:effectLst>
                <a:latin typeface="Georgia" panose="02040502050405020303" pitchFamily="18" charset="0"/>
              </a:rPr>
              <a:t>Now this is what the </a:t>
            </a:r>
            <a:r>
              <a:rPr lang="en-US" cap="small" dirty="0">
                <a:solidFill>
                  <a:schemeClr val="tx1"/>
                </a:solidFill>
                <a:effectLst>
                  <a:outerShdw blurRad="38100" dist="38100" dir="2700000" algn="tl">
                    <a:srgbClr val="000000">
                      <a:alpha val="43137"/>
                    </a:srgbClr>
                  </a:outerShdw>
                </a:effectLst>
                <a:latin typeface="Georgia" panose="02040502050405020303" pitchFamily="18" charset="0"/>
              </a:rPr>
              <a:t>Lord</a:t>
            </a:r>
            <a:r>
              <a:rPr lang="en-US" dirty="0">
                <a:solidFill>
                  <a:schemeClr val="tx1"/>
                </a:solidFill>
                <a:effectLst>
                  <a:outerShdw blurRad="38100" dist="38100" dir="2700000" algn="tl">
                    <a:srgbClr val="000000">
                      <a:alpha val="43137"/>
                    </a:srgbClr>
                  </a:outerShdw>
                </a:effectLst>
                <a:latin typeface="Georgia" panose="02040502050405020303" pitchFamily="18" charset="0"/>
              </a:rPr>
              <a:t> Almighty says: “</a:t>
            </a:r>
            <a:r>
              <a:rPr lang="en-US" b="1" dirty="0">
                <a:solidFill>
                  <a:schemeClr val="tx1"/>
                </a:solidFill>
                <a:effectLst>
                  <a:outerShdw blurRad="38100" dist="38100" dir="2700000" algn="tl">
                    <a:srgbClr val="000000">
                      <a:alpha val="43137"/>
                    </a:srgbClr>
                  </a:outerShdw>
                </a:effectLst>
                <a:latin typeface="Georgia" panose="02040502050405020303" pitchFamily="18" charset="0"/>
              </a:rPr>
              <a:t>Give careful thought to your ways. </a:t>
            </a:r>
            <a:r>
              <a:rPr lang="en-US" b="1" baseline="30000" dirty="0">
                <a:solidFill>
                  <a:schemeClr val="tx1"/>
                </a:solidFill>
                <a:effectLst>
                  <a:outerShdw blurRad="38100" dist="38100" dir="2700000" algn="tl">
                    <a:srgbClr val="000000">
                      <a:alpha val="43137"/>
                    </a:srgbClr>
                  </a:outerShdw>
                </a:effectLst>
                <a:latin typeface="Georgia" panose="02040502050405020303" pitchFamily="18" charset="0"/>
              </a:rPr>
              <a:t>6 </a:t>
            </a:r>
            <a:r>
              <a:rPr lang="en-US" dirty="0">
                <a:solidFill>
                  <a:schemeClr val="tx1"/>
                </a:solidFill>
                <a:effectLst>
                  <a:outerShdw blurRad="38100" dist="38100" dir="2700000" algn="tl">
                    <a:srgbClr val="000000">
                      <a:alpha val="43137"/>
                    </a:srgbClr>
                  </a:outerShdw>
                </a:effectLst>
                <a:latin typeface="Georgia" panose="02040502050405020303" pitchFamily="18" charset="0"/>
              </a:rPr>
              <a:t>You have planted much, but harvested little. You eat, but never have enough. You drink, but never have your fill. You put on clothes, but are not warm. You earn wages, only to put them in a purse with holes in it.”</a:t>
            </a:r>
          </a:p>
        </p:txBody>
      </p:sp>
      <p:sp>
        <p:nvSpPr>
          <p:cNvPr id="7" name="Text Placeholder 6">
            <a:extLst>
              <a:ext uri="{FF2B5EF4-FFF2-40B4-BE49-F238E27FC236}">
                <a16:creationId xmlns:a16="http://schemas.microsoft.com/office/drawing/2014/main" id="{49055132-175A-684E-3D54-D77945BB6B7D}"/>
              </a:ext>
            </a:extLst>
          </p:cNvPr>
          <p:cNvSpPr>
            <a:spLocks noGrp="1"/>
          </p:cNvSpPr>
          <p:nvPr>
            <p:ph type="body" sz="quarter" idx="14"/>
          </p:nvPr>
        </p:nvSpPr>
        <p:spPr/>
        <p:txBody>
          <a:bodyPr>
            <a:normAutofit/>
          </a:bodyPr>
          <a:lstStyle/>
          <a:p>
            <a:r>
              <a:rPr lang="en-US" sz="3200" dirty="0">
                <a:effectLst>
                  <a:outerShdw blurRad="38100" dist="38100" dir="2700000" algn="tl">
                    <a:srgbClr val="000000">
                      <a:alpha val="43137"/>
                    </a:srgbClr>
                  </a:outerShdw>
                </a:effectLst>
                <a:latin typeface="Georgia" panose="02040502050405020303" pitchFamily="18" charset="0"/>
              </a:rPr>
              <a:t>Haggai 1:2-13 NIV </a:t>
            </a:r>
          </a:p>
        </p:txBody>
      </p:sp>
    </p:spTree>
    <p:extLst>
      <p:ext uri="{BB962C8B-B14F-4D97-AF65-F5344CB8AC3E}">
        <p14:creationId xmlns:p14="http://schemas.microsoft.com/office/powerpoint/2010/main" val="26598894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840311-AB00-5A67-13FC-6881CF508FF2}"/>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D879C5A1-5984-6226-FA73-29CB63E22795}"/>
              </a:ext>
            </a:extLst>
          </p:cNvPr>
          <p:cNvSpPr>
            <a:spLocks noGrp="1"/>
          </p:cNvSpPr>
          <p:nvPr>
            <p:ph type="body" sz="quarter" idx="13"/>
          </p:nvPr>
        </p:nvSpPr>
        <p:spPr>
          <a:xfrm>
            <a:off x="2157413" y="421372"/>
            <a:ext cx="6529386" cy="3599766"/>
          </a:xfrm>
        </p:spPr>
        <p:txBody>
          <a:bodyPr>
            <a:normAutofit/>
          </a:bodyPr>
          <a:lstStyle/>
          <a:p>
            <a:r>
              <a:rPr lang="en-US" b="1" baseline="30000" dirty="0">
                <a:solidFill>
                  <a:schemeClr val="tx1"/>
                </a:solidFill>
                <a:effectLst>
                  <a:outerShdw blurRad="38100" dist="38100" dir="2700000" algn="tl">
                    <a:srgbClr val="000000">
                      <a:alpha val="43137"/>
                    </a:srgbClr>
                  </a:outerShdw>
                </a:effectLst>
                <a:latin typeface="Georgia" panose="02040502050405020303" pitchFamily="18" charset="0"/>
              </a:rPr>
              <a:t>7 </a:t>
            </a:r>
            <a:r>
              <a:rPr lang="en-US" dirty="0">
                <a:solidFill>
                  <a:schemeClr val="tx1"/>
                </a:solidFill>
                <a:effectLst>
                  <a:outerShdw blurRad="38100" dist="38100" dir="2700000" algn="tl">
                    <a:srgbClr val="000000">
                      <a:alpha val="43137"/>
                    </a:srgbClr>
                  </a:outerShdw>
                </a:effectLst>
                <a:latin typeface="Georgia" panose="02040502050405020303" pitchFamily="18" charset="0"/>
              </a:rPr>
              <a:t>This is what the </a:t>
            </a:r>
            <a:r>
              <a:rPr lang="en-US" cap="small" dirty="0">
                <a:solidFill>
                  <a:schemeClr val="tx1"/>
                </a:solidFill>
                <a:effectLst>
                  <a:outerShdw blurRad="38100" dist="38100" dir="2700000" algn="tl">
                    <a:srgbClr val="000000">
                      <a:alpha val="43137"/>
                    </a:srgbClr>
                  </a:outerShdw>
                </a:effectLst>
                <a:latin typeface="Georgia" panose="02040502050405020303" pitchFamily="18" charset="0"/>
              </a:rPr>
              <a:t>Lord</a:t>
            </a:r>
            <a:r>
              <a:rPr lang="en-US" dirty="0">
                <a:solidFill>
                  <a:schemeClr val="tx1"/>
                </a:solidFill>
                <a:effectLst>
                  <a:outerShdw blurRad="38100" dist="38100" dir="2700000" algn="tl">
                    <a:srgbClr val="000000">
                      <a:alpha val="43137"/>
                    </a:srgbClr>
                  </a:outerShdw>
                </a:effectLst>
                <a:latin typeface="Georgia" panose="02040502050405020303" pitchFamily="18" charset="0"/>
              </a:rPr>
              <a:t> Almighty says: “</a:t>
            </a:r>
            <a:r>
              <a:rPr lang="en-US" b="1" dirty="0">
                <a:solidFill>
                  <a:schemeClr val="tx1"/>
                </a:solidFill>
                <a:effectLst>
                  <a:outerShdw blurRad="38100" dist="38100" dir="2700000" algn="tl">
                    <a:srgbClr val="000000">
                      <a:alpha val="43137"/>
                    </a:srgbClr>
                  </a:outerShdw>
                </a:effectLst>
                <a:latin typeface="Georgia" panose="02040502050405020303" pitchFamily="18" charset="0"/>
              </a:rPr>
              <a:t>Give careful thought to your ways. </a:t>
            </a:r>
          </a:p>
          <a:p>
            <a:r>
              <a:rPr lang="en-US" b="1" baseline="30000" dirty="0">
                <a:solidFill>
                  <a:schemeClr val="tx1"/>
                </a:solidFill>
                <a:effectLst>
                  <a:outerShdw blurRad="38100" dist="38100" dir="2700000" algn="tl">
                    <a:srgbClr val="000000">
                      <a:alpha val="43137"/>
                    </a:srgbClr>
                  </a:outerShdw>
                </a:effectLst>
                <a:latin typeface="Georgia" panose="02040502050405020303" pitchFamily="18" charset="0"/>
              </a:rPr>
              <a:t>8 </a:t>
            </a:r>
            <a:r>
              <a:rPr lang="en-US" dirty="0">
                <a:solidFill>
                  <a:schemeClr val="tx1"/>
                </a:solidFill>
                <a:effectLst>
                  <a:outerShdw blurRad="38100" dist="38100" dir="2700000" algn="tl">
                    <a:srgbClr val="000000">
                      <a:alpha val="43137"/>
                    </a:srgbClr>
                  </a:outerShdw>
                </a:effectLst>
                <a:latin typeface="Georgia" panose="02040502050405020303" pitchFamily="18" charset="0"/>
              </a:rPr>
              <a:t>Go up into the mountains and bring down timber and build my house, </a:t>
            </a:r>
          </a:p>
          <a:p>
            <a:r>
              <a:rPr lang="en-US" dirty="0">
                <a:solidFill>
                  <a:schemeClr val="tx1"/>
                </a:solidFill>
                <a:effectLst>
                  <a:outerShdw blurRad="38100" dist="38100" dir="2700000" algn="tl">
                    <a:srgbClr val="000000">
                      <a:alpha val="43137"/>
                    </a:srgbClr>
                  </a:outerShdw>
                </a:effectLst>
                <a:latin typeface="Georgia" panose="02040502050405020303" pitchFamily="18" charset="0"/>
              </a:rPr>
              <a:t>so that I may take pleasure in it and be honored,” says the </a:t>
            </a:r>
            <a:r>
              <a:rPr lang="en-US" cap="small" dirty="0">
                <a:solidFill>
                  <a:schemeClr val="tx1"/>
                </a:solidFill>
                <a:effectLst>
                  <a:outerShdw blurRad="38100" dist="38100" dir="2700000" algn="tl">
                    <a:srgbClr val="000000">
                      <a:alpha val="43137"/>
                    </a:srgbClr>
                  </a:outerShdw>
                </a:effectLst>
                <a:latin typeface="Georgia" panose="02040502050405020303" pitchFamily="18" charset="0"/>
              </a:rPr>
              <a:t>Lord</a:t>
            </a:r>
            <a:r>
              <a:rPr lang="en-US" dirty="0">
                <a:solidFill>
                  <a:schemeClr val="tx1"/>
                </a:solidFill>
                <a:effectLst>
                  <a:outerShdw blurRad="38100" dist="38100" dir="2700000" algn="tl">
                    <a:srgbClr val="000000">
                      <a:alpha val="43137"/>
                    </a:srgbClr>
                  </a:outerShdw>
                </a:effectLst>
                <a:latin typeface="Georgia" panose="02040502050405020303" pitchFamily="18" charset="0"/>
              </a:rPr>
              <a:t>.</a:t>
            </a:r>
          </a:p>
        </p:txBody>
      </p:sp>
      <p:sp>
        <p:nvSpPr>
          <p:cNvPr id="7" name="Text Placeholder 6">
            <a:extLst>
              <a:ext uri="{FF2B5EF4-FFF2-40B4-BE49-F238E27FC236}">
                <a16:creationId xmlns:a16="http://schemas.microsoft.com/office/drawing/2014/main" id="{DC3F7A3C-767E-937F-E587-FEE3BB015F39}"/>
              </a:ext>
            </a:extLst>
          </p:cNvPr>
          <p:cNvSpPr>
            <a:spLocks noGrp="1"/>
          </p:cNvSpPr>
          <p:nvPr>
            <p:ph type="body" sz="quarter" idx="14"/>
          </p:nvPr>
        </p:nvSpPr>
        <p:spPr/>
        <p:txBody>
          <a:bodyPr>
            <a:normAutofit/>
          </a:bodyPr>
          <a:lstStyle/>
          <a:p>
            <a:r>
              <a:rPr lang="en-US" sz="3200" dirty="0">
                <a:effectLst>
                  <a:outerShdw blurRad="38100" dist="38100" dir="2700000" algn="tl">
                    <a:srgbClr val="000000">
                      <a:alpha val="43137"/>
                    </a:srgbClr>
                  </a:outerShdw>
                </a:effectLst>
                <a:latin typeface="Georgia" panose="02040502050405020303" pitchFamily="18" charset="0"/>
              </a:rPr>
              <a:t>Haggai 1:2-13 NIV </a:t>
            </a:r>
          </a:p>
        </p:txBody>
      </p:sp>
    </p:spTree>
    <p:extLst>
      <p:ext uri="{BB962C8B-B14F-4D97-AF65-F5344CB8AC3E}">
        <p14:creationId xmlns:p14="http://schemas.microsoft.com/office/powerpoint/2010/main" val="4136911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22070F-00F6-D227-70D0-B2E321698E01}"/>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5D283CC9-FC18-6D01-2F7D-66619AAECEED}"/>
              </a:ext>
            </a:extLst>
          </p:cNvPr>
          <p:cNvSpPr>
            <a:spLocks noGrp="1"/>
          </p:cNvSpPr>
          <p:nvPr>
            <p:ph type="body" sz="quarter" idx="13"/>
          </p:nvPr>
        </p:nvSpPr>
        <p:spPr>
          <a:xfrm>
            <a:off x="2157413" y="421372"/>
            <a:ext cx="6529386" cy="3599766"/>
          </a:xfrm>
        </p:spPr>
        <p:txBody>
          <a:bodyPr>
            <a:normAutofit/>
          </a:bodyPr>
          <a:lstStyle/>
          <a:p>
            <a:r>
              <a:rPr lang="en-US" b="1" baseline="30000" dirty="0">
                <a:solidFill>
                  <a:schemeClr val="tx1"/>
                </a:solidFill>
                <a:effectLst>
                  <a:outerShdw blurRad="38100" dist="38100" dir="2700000" algn="tl">
                    <a:srgbClr val="000000">
                      <a:alpha val="43137"/>
                    </a:srgbClr>
                  </a:outerShdw>
                </a:effectLst>
                <a:latin typeface="Georgia" panose="02040502050405020303" pitchFamily="18" charset="0"/>
              </a:rPr>
              <a:t>9 </a:t>
            </a:r>
            <a:r>
              <a:rPr lang="en-US" dirty="0">
                <a:solidFill>
                  <a:schemeClr val="tx1"/>
                </a:solidFill>
                <a:effectLst>
                  <a:outerShdw blurRad="38100" dist="38100" dir="2700000" algn="tl">
                    <a:srgbClr val="000000">
                      <a:alpha val="43137"/>
                    </a:srgbClr>
                  </a:outerShdw>
                </a:effectLst>
                <a:latin typeface="Georgia" panose="02040502050405020303" pitchFamily="18" charset="0"/>
              </a:rPr>
              <a:t>“You expected much, but see, </a:t>
            </a:r>
          </a:p>
          <a:p>
            <a:r>
              <a:rPr lang="en-US" dirty="0">
                <a:solidFill>
                  <a:schemeClr val="tx1"/>
                </a:solidFill>
                <a:effectLst>
                  <a:outerShdw blurRad="38100" dist="38100" dir="2700000" algn="tl">
                    <a:srgbClr val="000000">
                      <a:alpha val="43137"/>
                    </a:srgbClr>
                  </a:outerShdw>
                </a:effectLst>
                <a:latin typeface="Georgia" panose="02040502050405020303" pitchFamily="18" charset="0"/>
              </a:rPr>
              <a:t>it turned out to be little. What you brought home, I blew away. Why?” declares the </a:t>
            </a:r>
            <a:r>
              <a:rPr lang="en-US" cap="small" dirty="0">
                <a:solidFill>
                  <a:schemeClr val="tx1"/>
                </a:solidFill>
                <a:effectLst>
                  <a:outerShdw blurRad="38100" dist="38100" dir="2700000" algn="tl">
                    <a:srgbClr val="000000">
                      <a:alpha val="43137"/>
                    </a:srgbClr>
                  </a:outerShdw>
                </a:effectLst>
                <a:latin typeface="Georgia" panose="02040502050405020303" pitchFamily="18" charset="0"/>
              </a:rPr>
              <a:t>Lord</a:t>
            </a:r>
            <a:r>
              <a:rPr lang="en-US" dirty="0">
                <a:solidFill>
                  <a:schemeClr val="tx1"/>
                </a:solidFill>
                <a:effectLst>
                  <a:outerShdw blurRad="38100" dist="38100" dir="2700000" algn="tl">
                    <a:srgbClr val="000000">
                      <a:alpha val="43137"/>
                    </a:srgbClr>
                  </a:outerShdw>
                </a:effectLst>
                <a:latin typeface="Georgia" panose="02040502050405020303" pitchFamily="18" charset="0"/>
              </a:rPr>
              <a:t> Almighty. “Because of my house, which remains a ruin, while each of you is busy </a:t>
            </a:r>
          </a:p>
          <a:p>
            <a:r>
              <a:rPr lang="en-US" dirty="0">
                <a:solidFill>
                  <a:schemeClr val="tx1"/>
                </a:solidFill>
                <a:effectLst>
                  <a:outerShdw blurRad="38100" dist="38100" dir="2700000" algn="tl">
                    <a:srgbClr val="000000">
                      <a:alpha val="43137"/>
                    </a:srgbClr>
                  </a:outerShdw>
                </a:effectLst>
                <a:latin typeface="Georgia" panose="02040502050405020303" pitchFamily="18" charset="0"/>
              </a:rPr>
              <a:t>with your own house. </a:t>
            </a:r>
          </a:p>
        </p:txBody>
      </p:sp>
      <p:sp>
        <p:nvSpPr>
          <p:cNvPr id="7" name="Text Placeholder 6">
            <a:extLst>
              <a:ext uri="{FF2B5EF4-FFF2-40B4-BE49-F238E27FC236}">
                <a16:creationId xmlns:a16="http://schemas.microsoft.com/office/drawing/2014/main" id="{211E60D9-7066-30BB-0C77-A0CAEE29BD5B}"/>
              </a:ext>
            </a:extLst>
          </p:cNvPr>
          <p:cNvSpPr>
            <a:spLocks noGrp="1"/>
          </p:cNvSpPr>
          <p:nvPr>
            <p:ph type="body" sz="quarter" idx="14"/>
          </p:nvPr>
        </p:nvSpPr>
        <p:spPr/>
        <p:txBody>
          <a:bodyPr>
            <a:normAutofit/>
          </a:bodyPr>
          <a:lstStyle/>
          <a:p>
            <a:r>
              <a:rPr lang="en-US" sz="3200" dirty="0">
                <a:effectLst>
                  <a:outerShdw blurRad="38100" dist="38100" dir="2700000" algn="tl">
                    <a:srgbClr val="000000">
                      <a:alpha val="43137"/>
                    </a:srgbClr>
                  </a:outerShdw>
                </a:effectLst>
                <a:latin typeface="Georgia" panose="02040502050405020303" pitchFamily="18" charset="0"/>
              </a:rPr>
              <a:t>Haggai 1:2-13 NIV </a:t>
            </a:r>
          </a:p>
        </p:txBody>
      </p:sp>
    </p:spTree>
    <p:extLst>
      <p:ext uri="{BB962C8B-B14F-4D97-AF65-F5344CB8AC3E}">
        <p14:creationId xmlns:p14="http://schemas.microsoft.com/office/powerpoint/2010/main" val="30732143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CF8D27-D4D7-A54F-5794-6B9498D969F4}"/>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D6CBF6E9-76C3-45F8-68E6-C650BB48637B}"/>
              </a:ext>
            </a:extLst>
          </p:cNvPr>
          <p:cNvSpPr>
            <a:spLocks noGrp="1"/>
          </p:cNvSpPr>
          <p:nvPr>
            <p:ph type="body" sz="quarter" idx="13"/>
          </p:nvPr>
        </p:nvSpPr>
        <p:spPr>
          <a:xfrm>
            <a:off x="2157413" y="421372"/>
            <a:ext cx="6529386" cy="3599766"/>
          </a:xfrm>
        </p:spPr>
        <p:txBody>
          <a:bodyPr>
            <a:normAutofit fontScale="92500"/>
          </a:bodyPr>
          <a:lstStyle/>
          <a:p>
            <a:r>
              <a:rPr lang="en-US" b="1" baseline="30000" dirty="0">
                <a:solidFill>
                  <a:schemeClr val="tx1"/>
                </a:solidFill>
                <a:effectLst>
                  <a:outerShdw blurRad="38100" dist="38100" dir="2700000" algn="tl">
                    <a:srgbClr val="000000">
                      <a:alpha val="43137"/>
                    </a:srgbClr>
                  </a:outerShdw>
                </a:effectLst>
                <a:latin typeface="Georgia" panose="02040502050405020303" pitchFamily="18" charset="0"/>
              </a:rPr>
              <a:t>10 </a:t>
            </a:r>
            <a:r>
              <a:rPr lang="en-US" dirty="0">
                <a:solidFill>
                  <a:schemeClr val="tx1"/>
                </a:solidFill>
                <a:effectLst>
                  <a:outerShdw blurRad="38100" dist="38100" dir="2700000" algn="tl">
                    <a:srgbClr val="000000">
                      <a:alpha val="43137"/>
                    </a:srgbClr>
                  </a:outerShdw>
                </a:effectLst>
                <a:latin typeface="Georgia" panose="02040502050405020303" pitchFamily="18" charset="0"/>
              </a:rPr>
              <a:t>Therefore, because of you the heavens have withheld their dew and the earth its crops. </a:t>
            </a:r>
            <a:r>
              <a:rPr lang="en-US" b="1" baseline="30000" dirty="0">
                <a:solidFill>
                  <a:schemeClr val="tx1"/>
                </a:solidFill>
                <a:effectLst>
                  <a:outerShdw blurRad="38100" dist="38100" dir="2700000" algn="tl">
                    <a:srgbClr val="000000">
                      <a:alpha val="43137"/>
                    </a:srgbClr>
                  </a:outerShdw>
                </a:effectLst>
                <a:latin typeface="Georgia" panose="02040502050405020303" pitchFamily="18" charset="0"/>
              </a:rPr>
              <a:t>11 </a:t>
            </a:r>
            <a:r>
              <a:rPr lang="en-US" dirty="0">
                <a:solidFill>
                  <a:schemeClr val="tx1"/>
                </a:solidFill>
                <a:effectLst>
                  <a:outerShdw blurRad="38100" dist="38100" dir="2700000" algn="tl">
                    <a:srgbClr val="000000">
                      <a:alpha val="43137"/>
                    </a:srgbClr>
                  </a:outerShdw>
                </a:effectLst>
                <a:latin typeface="Georgia" panose="02040502050405020303" pitchFamily="18" charset="0"/>
              </a:rPr>
              <a:t>I called for a drought on the fields and the mountains, on the grain, the new wine, the olive oil and everything else the ground produces, </a:t>
            </a:r>
          </a:p>
          <a:p>
            <a:r>
              <a:rPr lang="en-US" dirty="0">
                <a:solidFill>
                  <a:schemeClr val="tx1"/>
                </a:solidFill>
                <a:effectLst>
                  <a:outerShdw blurRad="38100" dist="38100" dir="2700000" algn="tl">
                    <a:srgbClr val="000000">
                      <a:alpha val="43137"/>
                    </a:srgbClr>
                  </a:outerShdw>
                </a:effectLst>
                <a:latin typeface="Georgia" panose="02040502050405020303" pitchFamily="18" charset="0"/>
              </a:rPr>
              <a:t>on people and livestock, and on all the labor of your hands.”</a:t>
            </a:r>
          </a:p>
        </p:txBody>
      </p:sp>
      <p:sp>
        <p:nvSpPr>
          <p:cNvPr id="7" name="Text Placeholder 6">
            <a:extLst>
              <a:ext uri="{FF2B5EF4-FFF2-40B4-BE49-F238E27FC236}">
                <a16:creationId xmlns:a16="http://schemas.microsoft.com/office/drawing/2014/main" id="{04475585-A395-CBE6-89BA-B66C07727235}"/>
              </a:ext>
            </a:extLst>
          </p:cNvPr>
          <p:cNvSpPr>
            <a:spLocks noGrp="1"/>
          </p:cNvSpPr>
          <p:nvPr>
            <p:ph type="body" sz="quarter" idx="14"/>
          </p:nvPr>
        </p:nvSpPr>
        <p:spPr/>
        <p:txBody>
          <a:bodyPr>
            <a:normAutofit/>
          </a:bodyPr>
          <a:lstStyle/>
          <a:p>
            <a:r>
              <a:rPr lang="en-US" sz="3200" dirty="0">
                <a:effectLst>
                  <a:outerShdw blurRad="38100" dist="38100" dir="2700000" algn="tl">
                    <a:srgbClr val="000000">
                      <a:alpha val="43137"/>
                    </a:srgbClr>
                  </a:outerShdw>
                </a:effectLst>
                <a:latin typeface="Georgia" panose="02040502050405020303" pitchFamily="18" charset="0"/>
              </a:rPr>
              <a:t>Haggai 1:2-13 NIV </a:t>
            </a:r>
          </a:p>
        </p:txBody>
      </p:sp>
    </p:spTree>
    <p:extLst>
      <p:ext uri="{BB962C8B-B14F-4D97-AF65-F5344CB8AC3E}">
        <p14:creationId xmlns:p14="http://schemas.microsoft.com/office/powerpoint/2010/main" val="34221925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79866D-41CF-7AC9-7D54-A945266F0F06}"/>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85765489-CCCB-DFF4-A9C9-4275BCBF59F1}"/>
              </a:ext>
            </a:extLst>
          </p:cNvPr>
          <p:cNvSpPr>
            <a:spLocks noGrp="1"/>
          </p:cNvSpPr>
          <p:nvPr>
            <p:ph type="body" sz="quarter" idx="13"/>
          </p:nvPr>
        </p:nvSpPr>
        <p:spPr>
          <a:xfrm>
            <a:off x="2157413" y="421372"/>
            <a:ext cx="6529386" cy="3599766"/>
          </a:xfrm>
        </p:spPr>
        <p:txBody>
          <a:bodyPr>
            <a:normAutofit lnSpcReduction="10000"/>
          </a:bodyPr>
          <a:lstStyle/>
          <a:p>
            <a:r>
              <a:rPr lang="en-US" b="1" baseline="30000" dirty="0">
                <a:solidFill>
                  <a:schemeClr val="tx1"/>
                </a:solidFill>
                <a:effectLst>
                  <a:outerShdw blurRad="38100" dist="38100" dir="2700000" algn="tl">
                    <a:srgbClr val="000000">
                      <a:alpha val="43137"/>
                    </a:srgbClr>
                  </a:outerShdw>
                </a:effectLst>
                <a:latin typeface="Georgia" panose="02040502050405020303" pitchFamily="18" charset="0"/>
              </a:rPr>
              <a:t>12 </a:t>
            </a:r>
            <a:r>
              <a:rPr lang="en-US" dirty="0">
                <a:solidFill>
                  <a:schemeClr val="tx1"/>
                </a:solidFill>
                <a:effectLst>
                  <a:outerShdw blurRad="38100" dist="38100" dir="2700000" algn="tl">
                    <a:srgbClr val="000000">
                      <a:alpha val="43137"/>
                    </a:srgbClr>
                  </a:outerShdw>
                </a:effectLst>
                <a:latin typeface="Georgia" panose="02040502050405020303" pitchFamily="18" charset="0"/>
              </a:rPr>
              <a:t>Then Zerubbabel son of Shealtiel, Joshua son of </a:t>
            </a:r>
            <a:r>
              <a:rPr lang="en-US" dirty="0" err="1">
                <a:solidFill>
                  <a:schemeClr val="tx1"/>
                </a:solidFill>
                <a:effectLst>
                  <a:outerShdw blurRad="38100" dist="38100" dir="2700000" algn="tl">
                    <a:srgbClr val="000000">
                      <a:alpha val="43137"/>
                    </a:srgbClr>
                  </a:outerShdw>
                </a:effectLst>
                <a:latin typeface="Georgia" panose="02040502050405020303" pitchFamily="18" charset="0"/>
              </a:rPr>
              <a:t>Jozadak</a:t>
            </a:r>
            <a:r>
              <a:rPr lang="en-US" dirty="0">
                <a:solidFill>
                  <a:schemeClr val="tx1"/>
                </a:solidFill>
                <a:effectLst>
                  <a:outerShdw blurRad="38100" dist="38100" dir="2700000" algn="tl">
                    <a:srgbClr val="000000">
                      <a:alpha val="43137"/>
                    </a:srgbClr>
                  </a:outerShdw>
                </a:effectLst>
                <a:latin typeface="Georgia" panose="02040502050405020303" pitchFamily="18" charset="0"/>
              </a:rPr>
              <a:t>, the high priest, and the whole remnant of the people obeyed the voice of the </a:t>
            </a:r>
            <a:r>
              <a:rPr lang="en-US" cap="small" dirty="0">
                <a:solidFill>
                  <a:schemeClr val="tx1"/>
                </a:solidFill>
                <a:effectLst>
                  <a:outerShdw blurRad="38100" dist="38100" dir="2700000" algn="tl">
                    <a:srgbClr val="000000">
                      <a:alpha val="43137"/>
                    </a:srgbClr>
                  </a:outerShdw>
                </a:effectLst>
                <a:latin typeface="Georgia" panose="02040502050405020303" pitchFamily="18" charset="0"/>
              </a:rPr>
              <a:t>Lord</a:t>
            </a:r>
            <a:r>
              <a:rPr lang="en-US" dirty="0">
                <a:solidFill>
                  <a:schemeClr val="tx1"/>
                </a:solidFill>
                <a:effectLst>
                  <a:outerShdw blurRad="38100" dist="38100" dir="2700000" algn="tl">
                    <a:srgbClr val="000000">
                      <a:alpha val="43137"/>
                    </a:srgbClr>
                  </a:outerShdw>
                </a:effectLst>
                <a:latin typeface="Georgia" panose="02040502050405020303" pitchFamily="18" charset="0"/>
              </a:rPr>
              <a:t> their God and the message of the prophet Haggai, because the </a:t>
            </a:r>
            <a:r>
              <a:rPr lang="en-US" cap="small" dirty="0">
                <a:solidFill>
                  <a:schemeClr val="tx1"/>
                </a:solidFill>
                <a:effectLst>
                  <a:outerShdw blurRad="38100" dist="38100" dir="2700000" algn="tl">
                    <a:srgbClr val="000000">
                      <a:alpha val="43137"/>
                    </a:srgbClr>
                  </a:outerShdw>
                </a:effectLst>
                <a:latin typeface="Georgia" panose="02040502050405020303" pitchFamily="18" charset="0"/>
              </a:rPr>
              <a:t>Lord</a:t>
            </a:r>
            <a:r>
              <a:rPr lang="en-US" dirty="0">
                <a:solidFill>
                  <a:schemeClr val="tx1"/>
                </a:solidFill>
                <a:effectLst>
                  <a:outerShdw blurRad="38100" dist="38100" dir="2700000" algn="tl">
                    <a:srgbClr val="000000">
                      <a:alpha val="43137"/>
                    </a:srgbClr>
                  </a:outerShdw>
                </a:effectLst>
                <a:latin typeface="Georgia" panose="02040502050405020303" pitchFamily="18" charset="0"/>
              </a:rPr>
              <a:t> their God had sent him. </a:t>
            </a:r>
          </a:p>
          <a:p>
            <a:r>
              <a:rPr lang="en-US" dirty="0">
                <a:solidFill>
                  <a:schemeClr val="tx1"/>
                </a:solidFill>
                <a:effectLst>
                  <a:outerShdw blurRad="38100" dist="38100" dir="2700000" algn="tl">
                    <a:srgbClr val="000000">
                      <a:alpha val="43137"/>
                    </a:srgbClr>
                  </a:outerShdw>
                </a:effectLst>
                <a:latin typeface="Georgia" panose="02040502050405020303" pitchFamily="18" charset="0"/>
              </a:rPr>
              <a:t>And the people feared the </a:t>
            </a:r>
            <a:r>
              <a:rPr lang="en-US" cap="small" dirty="0">
                <a:solidFill>
                  <a:schemeClr val="tx1"/>
                </a:solidFill>
                <a:effectLst>
                  <a:outerShdw blurRad="38100" dist="38100" dir="2700000" algn="tl">
                    <a:srgbClr val="000000">
                      <a:alpha val="43137"/>
                    </a:srgbClr>
                  </a:outerShdw>
                </a:effectLst>
                <a:latin typeface="Georgia" panose="02040502050405020303" pitchFamily="18" charset="0"/>
              </a:rPr>
              <a:t>Lord</a:t>
            </a:r>
            <a:r>
              <a:rPr lang="en-US" dirty="0">
                <a:solidFill>
                  <a:schemeClr val="tx1"/>
                </a:solidFill>
                <a:effectLst>
                  <a:outerShdw blurRad="38100" dist="38100" dir="2700000" algn="tl">
                    <a:srgbClr val="000000">
                      <a:alpha val="43137"/>
                    </a:srgbClr>
                  </a:outerShdw>
                </a:effectLst>
                <a:latin typeface="Georgia" panose="02040502050405020303" pitchFamily="18" charset="0"/>
              </a:rPr>
              <a:t>.</a:t>
            </a:r>
          </a:p>
        </p:txBody>
      </p:sp>
      <p:sp>
        <p:nvSpPr>
          <p:cNvPr id="7" name="Text Placeholder 6">
            <a:extLst>
              <a:ext uri="{FF2B5EF4-FFF2-40B4-BE49-F238E27FC236}">
                <a16:creationId xmlns:a16="http://schemas.microsoft.com/office/drawing/2014/main" id="{FFBBD183-D260-B747-3DBB-46B92B0E2A18}"/>
              </a:ext>
            </a:extLst>
          </p:cNvPr>
          <p:cNvSpPr>
            <a:spLocks noGrp="1"/>
          </p:cNvSpPr>
          <p:nvPr>
            <p:ph type="body" sz="quarter" idx="14"/>
          </p:nvPr>
        </p:nvSpPr>
        <p:spPr/>
        <p:txBody>
          <a:bodyPr>
            <a:normAutofit/>
          </a:bodyPr>
          <a:lstStyle/>
          <a:p>
            <a:r>
              <a:rPr lang="en-US" sz="3200" dirty="0">
                <a:effectLst>
                  <a:outerShdw blurRad="38100" dist="38100" dir="2700000" algn="tl">
                    <a:srgbClr val="000000">
                      <a:alpha val="43137"/>
                    </a:srgbClr>
                  </a:outerShdw>
                </a:effectLst>
                <a:latin typeface="Georgia" panose="02040502050405020303" pitchFamily="18" charset="0"/>
              </a:rPr>
              <a:t>Haggai 1:2-13 NIV </a:t>
            </a:r>
          </a:p>
        </p:txBody>
      </p:sp>
    </p:spTree>
    <p:extLst>
      <p:ext uri="{BB962C8B-B14F-4D97-AF65-F5344CB8AC3E}">
        <p14:creationId xmlns:p14="http://schemas.microsoft.com/office/powerpoint/2010/main" val="19887419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5D6417-92AA-C7BC-73D4-73FE07F5E2F9}"/>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C48CA386-3C1F-9500-3CBA-722A313C2CE4}"/>
              </a:ext>
            </a:extLst>
          </p:cNvPr>
          <p:cNvSpPr>
            <a:spLocks noGrp="1"/>
          </p:cNvSpPr>
          <p:nvPr>
            <p:ph type="body" sz="quarter" idx="13"/>
          </p:nvPr>
        </p:nvSpPr>
        <p:spPr>
          <a:xfrm>
            <a:off x="2157413" y="421372"/>
            <a:ext cx="6529386" cy="3599766"/>
          </a:xfrm>
        </p:spPr>
        <p:txBody>
          <a:bodyPr>
            <a:normAutofit/>
          </a:bodyPr>
          <a:lstStyle/>
          <a:p>
            <a:r>
              <a:rPr lang="en-US" b="1" baseline="30000" dirty="0">
                <a:solidFill>
                  <a:schemeClr val="tx1"/>
                </a:solidFill>
                <a:effectLst>
                  <a:outerShdw blurRad="38100" dist="38100" dir="2700000" algn="tl">
                    <a:srgbClr val="000000">
                      <a:alpha val="43137"/>
                    </a:srgbClr>
                  </a:outerShdw>
                </a:effectLst>
                <a:latin typeface="Georgia" panose="02040502050405020303" pitchFamily="18" charset="0"/>
              </a:rPr>
              <a:t>13 </a:t>
            </a:r>
            <a:r>
              <a:rPr lang="en-US" dirty="0">
                <a:solidFill>
                  <a:schemeClr val="tx1"/>
                </a:solidFill>
                <a:effectLst>
                  <a:outerShdw blurRad="38100" dist="38100" dir="2700000" algn="tl">
                    <a:srgbClr val="000000">
                      <a:alpha val="43137"/>
                    </a:srgbClr>
                  </a:outerShdw>
                </a:effectLst>
                <a:latin typeface="Georgia" panose="02040502050405020303" pitchFamily="18" charset="0"/>
              </a:rPr>
              <a:t>Then Haggai, the </a:t>
            </a:r>
            <a:r>
              <a:rPr lang="en-US" cap="small" dirty="0">
                <a:solidFill>
                  <a:schemeClr val="tx1"/>
                </a:solidFill>
                <a:effectLst>
                  <a:outerShdw blurRad="38100" dist="38100" dir="2700000" algn="tl">
                    <a:srgbClr val="000000">
                      <a:alpha val="43137"/>
                    </a:srgbClr>
                  </a:outerShdw>
                </a:effectLst>
                <a:latin typeface="Georgia" panose="02040502050405020303" pitchFamily="18" charset="0"/>
              </a:rPr>
              <a:t>Lord</a:t>
            </a:r>
            <a:r>
              <a:rPr lang="en-US" dirty="0">
                <a:solidFill>
                  <a:schemeClr val="tx1"/>
                </a:solidFill>
                <a:effectLst>
                  <a:outerShdw blurRad="38100" dist="38100" dir="2700000" algn="tl">
                    <a:srgbClr val="000000">
                      <a:alpha val="43137"/>
                    </a:srgbClr>
                  </a:outerShdw>
                </a:effectLst>
                <a:latin typeface="Georgia" panose="02040502050405020303" pitchFamily="18" charset="0"/>
              </a:rPr>
              <a:t>’s messenger, gave this message of the </a:t>
            </a:r>
            <a:r>
              <a:rPr lang="en-US" cap="small" dirty="0">
                <a:solidFill>
                  <a:schemeClr val="tx1"/>
                </a:solidFill>
                <a:effectLst>
                  <a:outerShdw blurRad="38100" dist="38100" dir="2700000" algn="tl">
                    <a:srgbClr val="000000">
                      <a:alpha val="43137"/>
                    </a:srgbClr>
                  </a:outerShdw>
                </a:effectLst>
                <a:latin typeface="Georgia" panose="02040502050405020303" pitchFamily="18" charset="0"/>
              </a:rPr>
              <a:t>Lord</a:t>
            </a:r>
            <a:r>
              <a:rPr lang="en-US" dirty="0">
                <a:solidFill>
                  <a:schemeClr val="tx1"/>
                </a:solidFill>
                <a:effectLst>
                  <a:outerShdw blurRad="38100" dist="38100" dir="2700000" algn="tl">
                    <a:srgbClr val="000000">
                      <a:alpha val="43137"/>
                    </a:srgbClr>
                  </a:outerShdw>
                </a:effectLst>
                <a:latin typeface="Georgia" panose="02040502050405020303" pitchFamily="18" charset="0"/>
              </a:rPr>
              <a:t> to the people: </a:t>
            </a:r>
          </a:p>
          <a:p>
            <a:r>
              <a:rPr lang="en-US" b="1" dirty="0">
                <a:solidFill>
                  <a:schemeClr val="tx1"/>
                </a:solidFill>
                <a:effectLst>
                  <a:outerShdw blurRad="38100" dist="38100" dir="2700000" algn="tl">
                    <a:srgbClr val="000000">
                      <a:alpha val="43137"/>
                    </a:srgbClr>
                  </a:outerShdw>
                </a:effectLst>
                <a:latin typeface="Georgia" panose="02040502050405020303" pitchFamily="18" charset="0"/>
              </a:rPr>
              <a:t>“I am with you,” </a:t>
            </a:r>
          </a:p>
          <a:p>
            <a:r>
              <a:rPr lang="en-US" dirty="0">
                <a:solidFill>
                  <a:schemeClr val="tx1"/>
                </a:solidFill>
                <a:effectLst>
                  <a:outerShdw blurRad="38100" dist="38100" dir="2700000" algn="tl">
                    <a:srgbClr val="000000">
                      <a:alpha val="43137"/>
                    </a:srgbClr>
                  </a:outerShdw>
                </a:effectLst>
                <a:latin typeface="Georgia" panose="02040502050405020303" pitchFamily="18" charset="0"/>
              </a:rPr>
              <a:t>declares the </a:t>
            </a:r>
            <a:r>
              <a:rPr lang="en-US" cap="small" dirty="0">
                <a:solidFill>
                  <a:schemeClr val="tx1"/>
                </a:solidFill>
                <a:effectLst>
                  <a:outerShdw blurRad="38100" dist="38100" dir="2700000" algn="tl">
                    <a:srgbClr val="000000">
                      <a:alpha val="43137"/>
                    </a:srgbClr>
                  </a:outerShdw>
                </a:effectLst>
                <a:latin typeface="Georgia" panose="02040502050405020303" pitchFamily="18" charset="0"/>
              </a:rPr>
              <a:t>Lord</a:t>
            </a:r>
            <a:r>
              <a:rPr lang="en-US" dirty="0">
                <a:solidFill>
                  <a:schemeClr val="tx1"/>
                </a:solidFill>
                <a:effectLst>
                  <a:outerShdw blurRad="38100" dist="38100" dir="2700000" algn="tl">
                    <a:srgbClr val="000000">
                      <a:alpha val="43137"/>
                    </a:srgbClr>
                  </a:outerShdw>
                </a:effectLst>
                <a:latin typeface="Georgia" panose="02040502050405020303" pitchFamily="18" charset="0"/>
              </a:rPr>
              <a:t>. </a:t>
            </a:r>
          </a:p>
        </p:txBody>
      </p:sp>
      <p:sp>
        <p:nvSpPr>
          <p:cNvPr id="7" name="Text Placeholder 6">
            <a:extLst>
              <a:ext uri="{FF2B5EF4-FFF2-40B4-BE49-F238E27FC236}">
                <a16:creationId xmlns:a16="http://schemas.microsoft.com/office/drawing/2014/main" id="{91BCD56A-2B0A-FBD5-6BF8-0B1456F40FCE}"/>
              </a:ext>
            </a:extLst>
          </p:cNvPr>
          <p:cNvSpPr>
            <a:spLocks noGrp="1"/>
          </p:cNvSpPr>
          <p:nvPr>
            <p:ph type="body" sz="quarter" idx="14"/>
          </p:nvPr>
        </p:nvSpPr>
        <p:spPr/>
        <p:txBody>
          <a:bodyPr>
            <a:normAutofit/>
          </a:bodyPr>
          <a:lstStyle/>
          <a:p>
            <a:r>
              <a:rPr lang="en-US" sz="3200" dirty="0">
                <a:effectLst>
                  <a:outerShdw blurRad="38100" dist="38100" dir="2700000" algn="tl">
                    <a:srgbClr val="000000">
                      <a:alpha val="43137"/>
                    </a:srgbClr>
                  </a:outerShdw>
                </a:effectLst>
                <a:latin typeface="Georgia" panose="02040502050405020303" pitchFamily="18" charset="0"/>
              </a:rPr>
              <a:t>Haggai 1:2-13 NIV </a:t>
            </a:r>
          </a:p>
        </p:txBody>
      </p:sp>
    </p:spTree>
    <p:extLst>
      <p:ext uri="{BB962C8B-B14F-4D97-AF65-F5344CB8AC3E}">
        <p14:creationId xmlns:p14="http://schemas.microsoft.com/office/powerpoint/2010/main" val="4431021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p:txBody>
          <a:bodyPr>
            <a:normAutofit/>
          </a:bodyPr>
          <a:lstStyle/>
          <a:p>
            <a:r>
              <a:rPr lang="en-US" sz="4800" dirty="0">
                <a:effectLst>
                  <a:outerShdw blurRad="38100" dist="38100" dir="2700000" algn="tl">
                    <a:srgbClr val="000000">
                      <a:alpha val="43137"/>
                    </a:srgbClr>
                  </a:outerShdw>
                </a:effectLst>
                <a:latin typeface="Amasis MT Pro Black" panose="02040A04050005020304" pitchFamily="18" charset="0"/>
              </a:rPr>
              <a:t>Realign </a:t>
            </a:r>
          </a:p>
          <a:p>
            <a:r>
              <a:rPr lang="en-US" sz="4800" dirty="0">
                <a:effectLst>
                  <a:outerShdw blurRad="38100" dist="38100" dir="2700000" algn="tl">
                    <a:srgbClr val="000000">
                      <a:alpha val="43137"/>
                    </a:srgbClr>
                  </a:outerShdw>
                </a:effectLst>
                <a:latin typeface="Amasis MT Pro Black" panose="02040A04050005020304" pitchFamily="18" charset="0"/>
              </a:rPr>
              <a:t>Our Priorities</a:t>
            </a:r>
          </a:p>
        </p:txBody>
      </p:sp>
      <p:sp>
        <p:nvSpPr>
          <p:cNvPr id="6" name="Title 5"/>
          <p:cNvSpPr>
            <a:spLocks noGrp="1"/>
          </p:cNvSpPr>
          <p:nvPr>
            <p:ph type="title"/>
          </p:nvPr>
        </p:nvSpPr>
        <p:spPr/>
        <p:txBody>
          <a:bodyPr/>
          <a:lstStyle/>
          <a:p>
            <a:r>
              <a:rPr lang="en-US" dirty="0">
                <a:gradFill>
                  <a:gsLst>
                    <a:gs pos="19000">
                      <a:srgbClr val="0070C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a:outerShdw blurRad="38100" dist="38100" dir="2700000" algn="tl">
                    <a:srgbClr val="000000">
                      <a:alpha val="43137"/>
                    </a:srgbClr>
                  </a:outerShdw>
                </a:effectLst>
                <a:latin typeface="Amasis MT Pro Black" panose="02040A04050005020304" pitchFamily="18" charset="0"/>
              </a:rPr>
              <a:t>Formed for His Glory</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4054839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E31BC2-9117-4C41-9533-E961CAD30482}"/>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2875E114-C7B4-5D11-6373-D377F4666DC2}"/>
              </a:ext>
            </a:extLst>
          </p:cNvPr>
          <p:cNvSpPr>
            <a:spLocks noGrp="1"/>
          </p:cNvSpPr>
          <p:nvPr>
            <p:ph type="body" sz="quarter" idx="13"/>
          </p:nvPr>
        </p:nvSpPr>
        <p:spPr>
          <a:xfrm>
            <a:off x="2157413" y="421372"/>
            <a:ext cx="6529386" cy="3365110"/>
          </a:xfrm>
        </p:spPr>
        <p:txBody>
          <a:bodyPr/>
          <a:lstStyle/>
          <a:p>
            <a:r>
              <a:rPr lang="en-US" b="1" baseline="30000" dirty="0">
                <a:solidFill>
                  <a:schemeClr val="tx1"/>
                </a:solidFill>
                <a:effectLst>
                  <a:outerShdw blurRad="38100" dist="38100" dir="2700000" algn="tl">
                    <a:srgbClr val="000000">
                      <a:alpha val="43137"/>
                    </a:srgbClr>
                  </a:outerShdw>
                </a:effectLst>
                <a:latin typeface="Georgia" panose="02040502050405020303" pitchFamily="18" charset="0"/>
              </a:rPr>
              <a:t>3 </a:t>
            </a:r>
            <a:r>
              <a:rPr lang="en-US" dirty="0">
                <a:solidFill>
                  <a:schemeClr val="tx1"/>
                </a:solidFill>
                <a:effectLst>
                  <a:outerShdw blurRad="38100" dist="38100" dir="2700000" algn="tl">
                    <a:srgbClr val="000000">
                      <a:alpha val="43137"/>
                    </a:srgbClr>
                  </a:outerShdw>
                </a:effectLst>
                <a:latin typeface="Georgia" panose="02040502050405020303" pitchFamily="18" charset="0"/>
              </a:rPr>
              <a:t>Then the word of the </a:t>
            </a:r>
            <a:r>
              <a:rPr lang="en-US" cap="small" dirty="0">
                <a:solidFill>
                  <a:schemeClr val="tx1"/>
                </a:solidFill>
                <a:effectLst>
                  <a:outerShdw blurRad="38100" dist="38100" dir="2700000" algn="tl">
                    <a:srgbClr val="000000">
                      <a:alpha val="43137"/>
                    </a:srgbClr>
                  </a:outerShdw>
                </a:effectLst>
                <a:latin typeface="Georgia" panose="02040502050405020303" pitchFamily="18" charset="0"/>
              </a:rPr>
              <a:t>Lord</a:t>
            </a:r>
            <a:r>
              <a:rPr lang="en-US" dirty="0">
                <a:solidFill>
                  <a:schemeClr val="tx1"/>
                </a:solidFill>
                <a:effectLst>
                  <a:outerShdw blurRad="38100" dist="38100" dir="2700000" algn="tl">
                    <a:srgbClr val="000000">
                      <a:alpha val="43137"/>
                    </a:srgbClr>
                  </a:outerShdw>
                </a:effectLst>
                <a:latin typeface="Georgia" panose="02040502050405020303" pitchFamily="18" charset="0"/>
              </a:rPr>
              <a:t> came through the prophet Haggai: </a:t>
            </a:r>
          </a:p>
          <a:p>
            <a:r>
              <a:rPr lang="en-US" b="1" baseline="30000" dirty="0">
                <a:solidFill>
                  <a:schemeClr val="tx1"/>
                </a:solidFill>
                <a:effectLst>
                  <a:outerShdw blurRad="38100" dist="38100" dir="2700000" algn="tl">
                    <a:srgbClr val="000000">
                      <a:alpha val="43137"/>
                    </a:srgbClr>
                  </a:outerShdw>
                </a:effectLst>
                <a:latin typeface="Georgia" panose="02040502050405020303" pitchFamily="18" charset="0"/>
              </a:rPr>
              <a:t>4 </a:t>
            </a:r>
            <a:r>
              <a:rPr lang="en-US" dirty="0">
                <a:solidFill>
                  <a:schemeClr val="tx1"/>
                </a:solidFill>
                <a:effectLst>
                  <a:outerShdw blurRad="38100" dist="38100" dir="2700000" algn="tl">
                    <a:srgbClr val="000000">
                      <a:alpha val="43137"/>
                    </a:srgbClr>
                  </a:outerShdw>
                </a:effectLst>
                <a:latin typeface="Georgia" panose="02040502050405020303" pitchFamily="18" charset="0"/>
              </a:rPr>
              <a:t>“Is it a time for you yourselves to be living in your paneled houses, </a:t>
            </a:r>
          </a:p>
          <a:p>
            <a:r>
              <a:rPr lang="en-US" dirty="0">
                <a:solidFill>
                  <a:schemeClr val="tx1"/>
                </a:solidFill>
                <a:effectLst>
                  <a:outerShdw blurRad="38100" dist="38100" dir="2700000" algn="tl">
                    <a:srgbClr val="000000">
                      <a:alpha val="43137"/>
                    </a:srgbClr>
                  </a:outerShdw>
                </a:effectLst>
                <a:latin typeface="Georgia" panose="02040502050405020303" pitchFamily="18" charset="0"/>
              </a:rPr>
              <a:t>while this house remains a ruin?”</a:t>
            </a:r>
          </a:p>
        </p:txBody>
      </p:sp>
      <p:sp>
        <p:nvSpPr>
          <p:cNvPr id="7" name="Text Placeholder 6">
            <a:extLst>
              <a:ext uri="{FF2B5EF4-FFF2-40B4-BE49-F238E27FC236}">
                <a16:creationId xmlns:a16="http://schemas.microsoft.com/office/drawing/2014/main" id="{DD39F69B-3194-0C05-D18F-73A08EE498D8}"/>
              </a:ext>
            </a:extLst>
          </p:cNvPr>
          <p:cNvSpPr>
            <a:spLocks noGrp="1"/>
          </p:cNvSpPr>
          <p:nvPr>
            <p:ph type="body" sz="quarter" idx="14"/>
          </p:nvPr>
        </p:nvSpPr>
        <p:spPr/>
        <p:txBody>
          <a:bodyPr>
            <a:normAutofit/>
          </a:bodyPr>
          <a:lstStyle/>
          <a:p>
            <a:r>
              <a:rPr lang="en-US" sz="3200" dirty="0">
                <a:effectLst>
                  <a:outerShdw blurRad="38100" dist="38100" dir="2700000" algn="tl">
                    <a:srgbClr val="000000">
                      <a:alpha val="43137"/>
                    </a:srgbClr>
                  </a:outerShdw>
                </a:effectLst>
                <a:latin typeface="Georgia" panose="02040502050405020303" pitchFamily="18" charset="0"/>
              </a:rPr>
              <a:t>Haggai 1:3-4 NIV </a:t>
            </a:r>
          </a:p>
        </p:txBody>
      </p:sp>
    </p:spTree>
    <p:extLst>
      <p:ext uri="{BB962C8B-B14F-4D97-AF65-F5344CB8AC3E}">
        <p14:creationId xmlns:p14="http://schemas.microsoft.com/office/powerpoint/2010/main" val="12878889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A6E157-1259-CBCE-F3D0-C0712D1B0F63}"/>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CEDF9937-0F15-7BE0-36C6-924F05E0DC3A}"/>
              </a:ext>
            </a:extLst>
          </p:cNvPr>
          <p:cNvSpPr>
            <a:spLocks noGrp="1"/>
          </p:cNvSpPr>
          <p:nvPr>
            <p:ph type="body" sz="quarter" idx="13"/>
          </p:nvPr>
        </p:nvSpPr>
        <p:spPr>
          <a:xfrm>
            <a:off x="2157413" y="250031"/>
            <a:ext cx="6529386" cy="3921919"/>
          </a:xfrm>
        </p:spPr>
        <p:txBody>
          <a:bodyPr>
            <a:normAutofit fontScale="92500" lnSpcReduction="20000"/>
          </a:bodyPr>
          <a:lstStyle/>
          <a:p>
            <a:r>
              <a:rPr lang="en-US" b="1" baseline="30000" dirty="0">
                <a:solidFill>
                  <a:schemeClr val="tx1"/>
                </a:solidFill>
                <a:effectLst>
                  <a:outerShdw blurRad="38100" dist="38100" dir="2700000" algn="tl">
                    <a:srgbClr val="000000">
                      <a:alpha val="43137"/>
                    </a:srgbClr>
                  </a:outerShdw>
                </a:effectLst>
                <a:latin typeface="Georgia" panose="02040502050405020303" pitchFamily="18" charset="0"/>
              </a:rPr>
              <a:t>5 </a:t>
            </a:r>
            <a:r>
              <a:rPr lang="en-US" dirty="0">
                <a:solidFill>
                  <a:schemeClr val="tx1"/>
                </a:solidFill>
                <a:effectLst>
                  <a:outerShdw blurRad="38100" dist="38100" dir="2700000" algn="tl">
                    <a:srgbClr val="000000">
                      <a:alpha val="43137"/>
                    </a:srgbClr>
                  </a:outerShdw>
                </a:effectLst>
                <a:latin typeface="Georgia" panose="02040502050405020303" pitchFamily="18" charset="0"/>
              </a:rPr>
              <a:t>Now this is what the </a:t>
            </a:r>
            <a:r>
              <a:rPr lang="en-US" cap="small" dirty="0">
                <a:solidFill>
                  <a:schemeClr val="tx1"/>
                </a:solidFill>
                <a:effectLst>
                  <a:outerShdw blurRad="38100" dist="38100" dir="2700000" algn="tl">
                    <a:srgbClr val="000000">
                      <a:alpha val="43137"/>
                    </a:srgbClr>
                  </a:outerShdw>
                </a:effectLst>
                <a:latin typeface="Georgia" panose="02040502050405020303" pitchFamily="18" charset="0"/>
              </a:rPr>
              <a:t>Lord</a:t>
            </a:r>
            <a:r>
              <a:rPr lang="en-US" dirty="0">
                <a:solidFill>
                  <a:schemeClr val="tx1"/>
                </a:solidFill>
                <a:effectLst>
                  <a:outerShdw blurRad="38100" dist="38100" dir="2700000" algn="tl">
                    <a:srgbClr val="000000">
                      <a:alpha val="43137"/>
                    </a:srgbClr>
                  </a:outerShdw>
                </a:effectLst>
                <a:latin typeface="Georgia" panose="02040502050405020303" pitchFamily="18" charset="0"/>
              </a:rPr>
              <a:t> Almighty says: </a:t>
            </a:r>
          </a:p>
          <a:p>
            <a:r>
              <a:rPr lang="en-US" dirty="0">
                <a:solidFill>
                  <a:schemeClr val="tx1"/>
                </a:solidFill>
                <a:effectLst>
                  <a:outerShdw blurRad="38100" dist="38100" dir="2700000" algn="tl">
                    <a:srgbClr val="000000">
                      <a:alpha val="43137"/>
                    </a:srgbClr>
                  </a:outerShdw>
                </a:effectLst>
                <a:latin typeface="Georgia" panose="02040502050405020303" pitchFamily="18" charset="0"/>
              </a:rPr>
              <a:t>“</a:t>
            </a:r>
            <a:r>
              <a:rPr lang="en-US" b="1" dirty="0">
                <a:solidFill>
                  <a:srgbClr val="FFFF00"/>
                </a:solidFill>
                <a:effectLst>
                  <a:outerShdw blurRad="38100" dist="38100" dir="2700000" algn="tl">
                    <a:srgbClr val="000000">
                      <a:alpha val="43137"/>
                    </a:srgbClr>
                  </a:outerShdw>
                </a:effectLst>
                <a:latin typeface="Georgia" panose="02040502050405020303" pitchFamily="18" charset="0"/>
              </a:rPr>
              <a:t>Give careful thought to your ways. </a:t>
            </a:r>
          </a:p>
          <a:p>
            <a:r>
              <a:rPr lang="en-US" b="1" baseline="30000" dirty="0">
                <a:solidFill>
                  <a:schemeClr val="tx1"/>
                </a:solidFill>
                <a:effectLst>
                  <a:outerShdw blurRad="38100" dist="38100" dir="2700000" algn="tl">
                    <a:srgbClr val="000000">
                      <a:alpha val="43137"/>
                    </a:srgbClr>
                  </a:outerShdw>
                </a:effectLst>
                <a:latin typeface="Georgia" panose="02040502050405020303" pitchFamily="18" charset="0"/>
              </a:rPr>
              <a:t>6 </a:t>
            </a:r>
            <a:r>
              <a:rPr lang="en-US" dirty="0">
                <a:solidFill>
                  <a:schemeClr val="tx1"/>
                </a:solidFill>
                <a:effectLst>
                  <a:outerShdw blurRad="38100" dist="38100" dir="2700000" algn="tl">
                    <a:srgbClr val="000000">
                      <a:alpha val="43137"/>
                    </a:srgbClr>
                  </a:outerShdw>
                </a:effectLst>
                <a:latin typeface="Georgia" panose="02040502050405020303" pitchFamily="18" charset="0"/>
              </a:rPr>
              <a:t>You have planted much, but harvested little. You eat, but never have enough. You drink, but never have your fill. You put on clothes, but are not warm. </a:t>
            </a:r>
          </a:p>
          <a:p>
            <a:r>
              <a:rPr lang="en-US" b="1" dirty="0">
                <a:solidFill>
                  <a:schemeClr val="tx1"/>
                </a:solidFill>
                <a:effectLst>
                  <a:outerShdw blurRad="38100" dist="38100" dir="2700000" algn="tl">
                    <a:srgbClr val="000000">
                      <a:alpha val="43137"/>
                    </a:srgbClr>
                  </a:outerShdw>
                </a:effectLst>
                <a:latin typeface="Georgia" panose="02040502050405020303" pitchFamily="18" charset="0"/>
              </a:rPr>
              <a:t>You earn wages, only to put them in a purse with holes in it</a:t>
            </a:r>
            <a:r>
              <a:rPr lang="en-US" dirty="0">
                <a:solidFill>
                  <a:schemeClr val="tx1"/>
                </a:solidFill>
                <a:effectLst>
                  <a:outerShdw blurRad="38100" dist="38100" dir="2700000" algn="tl">
                    <a:srgbClr val="000000">
                      <a:alpha val="43137"/>
                    </a:srgbClr>
                  </a:outerShdw>
                </a:effectLst>
                <a:latin typeface="Georgia" panose="02040502050405020303" pitchFamily="18" charset="0"/>
              </a:rPr>
              <a:t>.”</a:t>
            </a:r>
          </a:p>
        </p:txBody>
      </p:sp>
      <p:sp>
        <p:nvSpPr>
          <p:cNvPr id="7" name="Text Placeholder 6">
            <a:extLst>
              <a:ext uri="{FF2B5EF4-FFF2-40B4-BE49-F238E27FC236}">
                <a16:creationId xmlns:a16="http://schemas.microsoft.com/office/drawing/2014/main" id="{F16F8B37-9FB3-EC60-5199-E76CA0473FA3}"/>
              </a:ext>
            </a:extLst>
          </p:cNvPr>
          <p:cNvSpPr>
            <a:spLocks noGrp="1"/>
          </p:cNvSpPr>
          <p:nvPr>
            <p:ph type="body" sz="quarter" idx="14"/>
          </p:nvPr>
        </p:nvSpPr>
        <p:spPr/>
        <p:txBody>
          <a:bodyPr>
            <a:normAutofit/>
          </a:bodyPr>
          <a:lstStyle/>
          <a:p>
            <a:r>
              <a:rPr lang="en-US" sz="3200" dirty="0">
                <a:effectLst>
                  <a:outerShdw blurRad="38100" dist="38100" dir="2700000" algn="tl">
                    <a:srgbClr val="000000">
                      <a:alpha val="43137"/>
                    </a:srgbClr>
                  </a:outerShdw>
                </a:effectLst>
                <a:latin typeface="Georgia" panose="02040502050405020303" pitchFamily="18" charset="0"/>
              </a:rPr>
              <a:t>Haggai 1:5-6 NIV </a:t>
            </a:r>
          </a:p>
        </p:txBody>
      </p:sp>
    </p:spTree>
    <p:extLst>
      <p:ext uri="{BB962C8B-B14F-4D97-AF65-F5344CB8AC3E}">
        <p14:creationId xmlns:p14="http://schemas.microsoft.com/office/powerpoint/2010/main" val="13437491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4C1988-F11E-8741-0358-581047C120EA}"/>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4CE95887-684B-19EC-7D57-A1E905E6F41E}"/>
              </a:ext>
            </a:extLst>
          </p:cNvPr>
          <p:cNvSpPr>
            <a:spLocks noGrp="1"/>
          </p:cNvSpPr>
          <p:nvPr>
            <p:ph type="body" sz="quarter" idx="13"/>
          </p:nvPr>
        </p:nvSpPr>
        <p:spPr>
          <a:xfrm>
            <a:off x="2157413" y="421372"/>
            <a:ext cx="6529386" cy="3599766"/>
          </a:xfrm>
        </p:spPr>
        <p:txBody>
          <a:bodyPr>
            <a:normAutofit/>
          </a:bodyPr>
          <a:lstStyle/>
          <a:p>
            <a:r>
              <a:rPr lang="en-US" b="1" baseline="30000" dirty="0">
                <a:solidFill>
                  <a:schemeClr val="tx1"/>
                </a:solidFill>
                <a:effectLst>
                  <a:outerShdw blurRad="38100" dist="38100" dir="2700000" algn="tl">
                    <a:srgbClr val="000000">
                      <a:alpha val="43137"/>
                    </a:srgbClr>
                  </a:outerShdw>
                </a:effectLst>
                <a:latin typeface="Georgia" panose="02040502050405020303" pitchFamily="18" charset="0"/>
              </a:rPr>
              <a:t>9 </a:t>
            </a:r>
            <a:r>
              <a:rPr lang="en-US" dirty="0">
                <a:solidFill>
                  <a:schemeClr val="tx1"/>
                </a:solidFill>
                <a:effectLst>
                  <a:outerShdw blurRad="38100" dist="38100" dir="2700000" algn="tl">
                    <a:srgbClr val="000000">
                      <a:alpha val="43137"/>
                    </a:srgbClr>
                  </a:outerShdw>
                </a:effectLst>
                <a:latin typeface="Georgia" panose="02040502050405020303" pitchFamily="18" charset="0"/>
              </a:rPr>
              <a:t>“</a:t>
            </a:r>
            <a:r>
              <a:rPr lang="en-US" b="1" dirty="0">
                <a:solidFill>
                  <a:schemeClr val="tx1"/>
                </a:solidFill>
                <a:effectLst>
                  <a:outerShdw blurRad="38100" dist="38100" dir="2700000" algn="tl">
                    <a:srgbClr val="000000">
                      <a:alpha val="43137"/>
                    </a:srgbClr>
                  </a:outerShdw>
                </a:effectLst>
                <a:latin typeface="Georgia" panose="02040502050405020303" pitchFamily="18" charset="0"/>
              </a:rPr>
              <a:t>You expected much, but see, </a:t>
            </a:r>
          </a:p>
          <a:p>
            <a:r>
              <a:rPr lang="en-US" b="1" dirty="0">
                <a:solidFill>
                  <a:schemeClr val="tx1"/>
                </a:solidFill>
                <a:effectLst>
                  <a:outerShdw blurRad="38100" dist="38100" dir="2700000" algn="tl">
                    <a:srgbClr val="000000">
                      <a:alpha val="43137"/>
                    </a:srgbClr>
                  </a:outerShdw>
                </a:effectLst>
                <a:latin typeface="Georgia" panose="02040502050405020303" pitchFamily="18" charset="0"/>
              </a:rPr>
              <a:t>it turned out to be little</a:t>
            </a:r>
            <a:r>
              <a:rPr lang="en-US" dirty="0">
                <a:solidFill>
                  <a:schemeClr val="tx1"/>
                </a:solidFill>
                <a:effectLst>
                  <a:outerShdw blurRad="38100" dist="38100" dir="2700000" algn="tl">
                    <a:srgbClr val="000000">
                      <a:alpha val="43137"/>
                    </a:srgbClr>
                  </a:outerShdw>
                </a:effectLst>
                <a:latin typeface="Georgia" panose="02040502050405020303" pitchFamily="18" charset="0"/>
              </a:rPr>
              <a:t>. What you brought home, I blew away. Why?” declares the </a:t>
            </a:r>
            <a:r>
              <a:rPr lang="en-US" cap="small" dirty="0">
                <a:solidFill>
                  <a:schemeClr val="tx1"/>
                </a:solidFill>
                <a:effectLst>
                  <a:outerShdw blurRad="38100" dist="38100" dir="2700000" algn="tl">
                    <a:srgbClr val="000000">
                      <a:alpha val="43137"/>
                    </a:srgbClr>
                  </a:outerShdw>
                </a:effectLst>
                <a:latin typeface="Georgia" panose="02040502050405020303" pitchFamily="18" charset="0"/>
              </a:rPr>
              <a:t>Lord</a:t>
            </a:r>
            <a:r>
              <a:rPr lang="en-US" dirty="0">
                <a:solidFill>
                  <a:schemeClr val="tx1"/>
                </a:solidFill>
                <a:effectLst>
                  <a:outerShdw blurRad="38100" dist="38100" dir="2700000" algn="tl">
                    <a:srgbClr val="000000">
                      <a:alpha val="43137"/>
                    </a:srgbClr>
                  </a:outerShdw>
                </a:effectLst>
                <a:latin typeface="Georgia" panose="02040502050405020303" pitchFamily="18" charset="0"/>
              </a:rPr>
              <a:t> Almighty. “</a:t>
            </a:r>
            <a:r>
              <a:rPr lang="en-US" dirty="0">
                <a:solidFill>
                  <a:srgbClr val="FFFF7D"/>
                </a:solidFill>
                <a:effectLst>
                  <a:outerShdw blurRad="38100" dist="38100" dir="2700000" algn="tl">
                    <a:srgbClr val="000000">
                      <a:alpha val="43137"/>
                    </a:srgbClr>
                  </a:outerShdw>
                </a:effectLst>
                <a:latin typeface="Georgia" panose="02040502050405020303" pitchFamily="18" charset="0"/>
              </a:rPr>
              <a:t>Because of my house, which remains a ruin, while each of you is busy </a:t>
            </a:r>
          </a:p>
          <a:p>
            <a:r>
              <a:rPr lang="en-US" dirty="0">
                <a:solidFill>
                  <a:srgbClr val="FFFF7D"/>
                </a:solidFill>
                <a:effectLst>
                  <a:outerShdw blurRad="38100" dist="38100" dir="2700000" algn="tl">
                    <a:srgbClr val="000000">
                      <a:alpha val="43137"/>
                    </a:srgbClr>
                  </a:outerShdw>
                </a:effectLst>
                <a:latin typeface="Georgia" panose="02040502050405020303" pitchFamily="18" charset="0"/>
              </a:rPr>
              <a:t>with your own house. </a:t>
            </a:r>
          </a:p>
        </p:txBody>
      </p:sp>
      <p:sp>
        <p:nvSpPr>
          <p:cNvPr id="7" name="Text Placeholder 6">
            <a:extLst>
              <a:ext uri="{FF2B5EF4-FFF2-40B4-BE49-F238E27FC236}">
                <a16:creationId xmlns:a16="http://schemas.microsoft.com/office/drawing/2014/main" id="{80488E18-8B41-2E29-2ED4-285594BBD51B}"/>
              </a:ext>
            </a:extLst>
          </p:cNvPr>
          <p:cNvSpPr>
            <a:spLocks noGrp="1"/>
          </p:cNvSpPr>
          <p:nvPr>
            <p:ph type="body" sz="quarter" idx="14"/>
          </p:nvPr>
        </p:nvSpPr>
        <p:spPr/>
        <p:txBody>
          <a:bodyPr>
            <a:normAutofit/>
          </a:bodyPr>
          <a:lstStyle/>
          <a:p>
            <a:r>
              <a:rPr lang="en-US" sz="3200" dirty="0">
                <a:effectLst>
                  <a:outerShdw blurRad="38100" dist="38100" dir="2700000" algn="tl">
                    <a:srgbClr val="000000">
                      <a:alpha val="43137"/>
                    </a:srgbClr>
                  </a:outerShdw>
                </a:effectLst>
                <a:latin typeface="Georgia" panose="02040502050405020303" pitchFamily="18" charset="0"/>
              </a:rPr>
              <a:t>Haggai 1:9 NIV </a:t>
            </a:r>
          </a:p>
        </p:txBody>
      </p:sp>
    </p:spTree>
    <p:extLst>
      <p:ext uri="{BB962C8B-B14F-4D97-AF65-F5344CB8AC3E}">
        <p14:creationId xmlns:p14="http://schemas.microsoft.com/office/powerpoint/2010/main" val="9334380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4F17E7-6426-DDFE-8FB8-B7DF7BA3413D}"/>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80E8104E-779D-D9D7-DF04-F8B9A71FCECC}"/>
              </a:ext>
            </a:extLst>
          </p:cNvPr>
          <p:cNvSpPr>
            <a:spLocks noGrp="1"/>
          </p:cNvSpPr>
          <p:nvPr>
            <p:ph type="body" sz="quarter" idx="10"/>
          </p:nvPr>
        </p:nvSpPr>
        <p:spPr/>
        <p:txBody>
          <a:bodyPr>
            <a:normAutofit/>
          </a:bodyPr>
          <a:lstStyle/>
          <a:p>
            <a:r>
              <a:rPr lang="en-US" sz="4800" dirty="0">
                <a:effectLst>
                  <a:outerShdw blurRad="38100" dist="38100" dir="2700000" algn="tl">
                    <a:srgbClr val="000000">
                      <a:alpha val="43137"/>
                    </a:srgbClr>
                  </a:outerShdw>
                </a:effectLst>
                <a:latin typeface="Amasis MT Pro Black" panose="02040A04050005020304" pitchFamily="18" charset="0"/>
              </a:rPr>
              <a:t>Trust </a:t>
            </a:r>
          </a:p>
          <a:p>
            <a:r>
              <a:rPr lang="en-US" sz="4800" dirty="0">
                <a:effectLst>
                  <a:outerShdw blurRad="38100" dist="38100" dir="2700000" algn="tl">
                    <a:srgbClr val="000000">
                      <a:alpha val="43137"/>
                    </a:srgbClr>
                  </a:outerShdw>
                </a:effectLst>
                <a:latin typeface="Amasis MT Pro Black" panose="02040A04050005020304" pitchFamily="18" charset="0"/>
              </a:rPr>
              <a:t>God’s Presence</a:t>
            </a:r>
          </a:p>
        </p:txBody>
      </p:sp>
      <p:sp>
        <p:nvSpPr>
          <p:cNvPr id="6" name="Title 5">
            <a:extLst>
              <a:ext uri="{FF2B5EF4-FFF2-40B4-BE49-F238E27FC236}">
                <a16:creationId xmlns:a16="http://schemas.microsoft.com/office/drawing/2014/main" id="{B5F1F650-05BB-83F6-C047-9D48D78E8E2B}"/>
              </a:ext>
            </a:extLst>
          </p:cNvPr>
          <p:cNvSpPr>
            <a:spLocks noGrp="1"/>
          </p:cNvSpPr>
          <p:nvPr>
            <p:ph type="title"/>
          </p:nvPr>
        </p:nvSpPr>
        <p:spPr/>
        <p:txBody>
          <a:bodyPr/>
          <a:lstStyle/>
          <a:p>
            <a:r>
              <a:rPr lang="en-US" dirty="0">
                <a:gradFill>
                  <a:gsLst>
                    <a:gs pos="19000">
                      <a:srgbClr val="0070C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a:outerShdw blurRad="38100" dist="38100" dir="2700000" algn="tl">
                    <a:srgbClr val="000000">
                      <a:alpha val="43137"/>
                    </a:srgbClr>
                  </a:outerShdw>
                </a:effectLst>
                <a:latin typeface="Amasis MT Pro Black" panose="02040A04050005020304" pitchFamily="18" charset="0"/>
              </a:rPr>
              <a:t>Formed for His Glory</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5451215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117D3F-0CF2-2303-0C3A-5F9A87A2EF7D}"/>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51B3F3ED-0516-AC61-2F03-EFC5C697DC16}"/>
              </a:ext>
            </a:extLst>
          </p:cNvPr>
          <p:cNvSpPr>
            <a:spLocks noGrp="1"/>
          </p:cNvSpPr>
          <p:nvPr>
            <p:ph type="body" sz="quarter" idx="13"/>
          </p:nvPr>
        </p:nvSpPr>
        <p:spPr>
          <a:xfrm>
            <a:off x="2157413" y="421372"/>
            <a:ext cx="6529386" cy="3599766"/>
          </a:xfrm>
        </p:spPr>
        <p:txBody>
          <a:bodyPr>
            <a:normAutofit/>
          </a:bodyPr>
          <a:lstStyle/>
          <a:p>
            <a:r>
              <a:rPr lang="en-US" b="1" baseline="30000" dirty="0">
                <a:solidFill>
                  <a:schemeClr val="tx1"/>
                </a:solidFill>
                <a:effectLst>
                  <a:outerShdw blurRad="38100" dist="38100" dir="2700000" algn="tl">
                    <a:srgbClr val="000000">
                      <a:alpha val="43137"/>
                    </a:srgbClr>
                  </a:outerShdw>
                </a:effectLst>
                <a:latin typeface="Georgia" panose="02040502050405020303" pitchFamily="18" charset="0"/>
              </a:rPr>
              <a:t>3 </a:t>
            </a:r>
            <a:r>
              <a:rPr lang="en-US" dirty="0">
                <a:solidFill>
                  <a:schemeClr val="tx1"/>
                </a:solidFill>
                <a:effectLst>
                  <a:outerShdw blurRad="38100" dist="38100" dir="2700000" algn="tl">
                    <a:srgbClr val="000000">
                      <a:alpha val="43137"/>
                    </a:srgbClr>
                  </a:outerShdw>
                </a:effectLst>
                <a:latin typeface="Georgia" panose="02040502050405020303" pitchFamily="18" charset="0"/>
              </a:rPr>
              <a:t>‘Who of you is left who saw this house in its former glory? How does it look to you now? </a:t>
            </a:r>
          </a:p>
          <a:p>
            <a:r>
              <a:rPr lang="en-US" b="1" dirty="0">
                <a:solidFill>
                  <a:schemeClr val="tx1"/>
                </a:solidFill>
                <a:latin typeface="Georgia" panose="02040502050405020303" pitchFamily="18" charset="0"/>
              </a:rPr>
              <a:t>Does it not seem to you like nothing?</a:t>
            </a:r>
            <a:endParaRPr lang="en-US" b="1" dirty="0">
              <a:solidFill>
                <a:schemeClr val="tx1"/>
              </a:solidFill>
              <a:effectLst>
                <a:outerShdw blurRad="38100" dist="38100" dir="2700000" algn="tl">
                  <a:srgbClr val="000000">
                    <a:alpha val="43137"/>
                  </a:srgbClr>
                </a:outerShdw>
              </a:effectLst>
              <a:latin typeface="Georgia" panose="02040502050405020303" pitchFamily="18" charset="0"/>
            </a:endParaRPr>
          </a:p>
        </p:txBody>
      </p:sp>
      <p:sp>
        <p:nvSpPr>
          <p:cNvPr id="7" name="Text Placeholder 6">
            <a:extLst>
              <a:ext uri="{FF2B5EF4-FFF2-40B4-BE49-F238E27FC236}">
                <a16:creationId xmlns:a16="http://schemas.microsoft.com/office/drawing/2014/main" id="{F92EE2F9-0BDA-348E-2E91-55A49DE372B3}"/>
              </a:ext>
            </a:extLst>
          </p:cNvPr>
          <p:cNvSpPr>
            <a:spLocks noGrp="1"/>
          </p:cNvSpPr>
          <p:nvPr>
            <p:ph type="body" sz="quarter" idx="14"/>
          </p:nvPr>
        </p:nvSpPr>
        <p:spPr/>
        <p:txBody>
          <a:bodyPr>
            <a:normAutofit/>
          </a:bodyPr>
          <a:lstStyle/>
          <a:p>
            <a:r>
              <a:rPr lang="en-US" sz="3200" dirty="0">
                <a:effectLst>
                  <a:outerShdw blurRad="38100" dist="38100" dir="2700000" algn="tl">
                    <a:srgbClr val="000000">
                      <a:alpha val="43137"/>
                    </a:srgbClr>
                  </a:outerShdw>
                </a:effectLst>
                <a:latin typeface="Georgia" panose="02040502050405020303" pitchFamily="18" charset="0"/>
              </a:rPr>
              <a:t>Haggai 2:3 NIV </a:t>
            </a:r>
          </a:p>
        </p:txBody>
      </p:sp>
    </p:spTree>
    <p:extLst>
      <p:ext uri="{BB962C8B-B14F-4D97-AF65-F5344CB8AC3E}">
        <p14:creationId xmlns:p14="http://schemas.microsoft.com/office/powerpoint/2010/main" val="10031407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A91AA2-C939-7D56-25FA-D1469A6CF476}"/>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695C865C-768D-A890-C7D1-070CCA58256D}"/>
              </a:ext>
            </a:extLst>
          </p:cNvPr>
          <p:cNvSpPr>
            <a:spLocks noGrp="1"/>
          </p:cNvSpPr>
          <p:nvPr>
            <p:ph type="body" sz="quarter" idx="13"/>
          </p:nvPr>
        </p:nvSpPr>
        <p:spPr>
          <a:xfrm>
            <a:off x="2157413" y="421372"/>
            <a:ext cx="6529386" cy="3599766"/>
          </a:xfrm>
        </p:spPr>
        <p:txBody>
          <a:bodyPr>
            <a:normAutofit lnSpcReduction="10000"/>
          </a:bodyPr>
          <a:lstStyle/>
          <a:p>
            <a:r>
              <a:rPr lang="en-US" dirty="0">
                <a:solidFill>
                  <a:schemeClr val="tx1"/>
                </a:solidFill>
                <a:effectLst>
                  <a:outerShdw blurRad="38100" dist="38100" dir="2700000" algn="tl">
                    <a:srgbClr val="000000">
                      <a:alpha val="43137"/>
                    </a:srgbClr>
                  </a:outerShdw>
                </a:effectLst>
                <a:latin typeface="Georgia" panose="02040502050405020303" pitchFamily="18" charset="0"/>
              </a:rPr>
              <a:t>Be strong, all you people of the land,’ declares the </a:t>
            </a:r>
            <a:r>
              <a:rPr lang="en-US" cap="small" dirty="0">
                <a:solidFill>
                  <a:schemeClr val="tx1"/>
                </a:solidFill>
                <a:effectLst>
                  <a:outerShdw blurRad="38100" dist="38100" dir="2700000" algn="tl">
                    <a:srgbClr val="000000">
                      <a:alpha val="43137"/>
                    </a:srgbClr>
                  </a:outerShdw>
                </a:effectLst>
                <a:latin typeface="Georgia" panose="02040502050405020303" pitchFamily="18" charset="0"/>
              </a:rPr>
              <a:t>Lord</a:t>
            </a:r>
            <a:r>
              <a:rPr lang="en-US" dirty="0">
                <a:solidFill>
                  <a:schemeClr val="tx1"/>
                </a:solidFill>
                <a:effectLst>
                  <a:outerShdw blurRad="38100" dist="38100" dir="2700000" algn="tl">
                    <a:srgbClr val="000000">
                      <a:alpha val="43137"/>
                    </a:srgbClr>
                  </a:outerShdw>
                </a:effectLst>
                <a:latin typeface="Georgia" panose="02040502050405020303" pitchFamily="18" charset="0"/>
              </a:rPr>
              <a:t>, ‘and work. </a:t>
            </a:r>
          </a:p>
          <a:p>
            <a:r>
              <a:rPr lang="en-US" b="1" dirty="0">
                <a:solidFill>
                  <a:schemeClr val="tx1"/>
                </a:solidFill>
                <a:effectLst>
                  <a:outerShdw blurRad="38100" dist="38100" dir="2700000" algn="tl">
                    <a:srgbClr val="000000">
                      <a:alpha val="43137"/>
                    </a:srgbClr>
                  </a:outerShdw>
                </a:effectLst>
                <a:latin typeface="Georgia" panose="02040502050405020303" pitchFamily="18" charset="0"/>
              </a:rPr>
              <a:t>For I am with you,</a:t>
            </a:r>
            <a:r>
              <a:rPr lang="en-US" dirty="0">
                <a:solidFill>
                  <a:schemeClr val="tx1"/>
                </a:solidFill>
                <a:effectLst>
                  <a:outerShdw blurRad="38100" dist="38100" dir="2700000" algn="tl">
                    <a:srgbClr val="000000">
                      <a:alpha val="43137"/>
                    </a:srgbClr>
                  </a:outerShdw>
                </a:effectLst>
                <a:latin typeface="Georgia" panose="02040502050405020303" pitchFamily="18" charset="0"/>
              </a:rPr>
              <a:t>’ declares the </a:t>
            </a:r>
            <a:r>
              <a:rPr lang="en-US" cap="small" dirty="0">
                <a:solidFill>
                  <a:schemeClr val="tx1"/>
                </a:solidFill>
                <a:effectLst>
                  <a:outerShdw blurRad="38100" dist="38100" dir="2700000" algn="tl">
                    <a:srgbClr val="000000">
                      <a:alpha val="43137"/>
                    </a:srgbClr>
                  </a:outerShdw>
                </a:effectLst>
                <a:latin typeface="Georgia" panose="02040502050405020303" pitchFamily="18" charset="0"/>
              </a:rPr>
              <a:t>Lord</a:t>
            </a:r>
            <a:r>
              <a:rPr lang="en-US" dirty="0">
                <a:solidFill>
                  <a:schemeClr val="tx1"/>
                </a:solidFill>
                <a:effectLst>
                  <a:outerShdw blurRad="38100" dist="38100" dir="2700000" algn="tl">
                    <a:srgbClr val="000000">
                      <a:alpha val="43137"/>
                    </a:srgbClr>
                  </a:outerShdw>
                </a:effectLst>
                <a:latin typeface="Georgia" panose="02040502050405020303" pitchFamily="18" charset="0"/>
              </a:rPr>
              <a:t> Almighty. </a:t>
            </a:r>
            <a:r>
              <a:rPr lang="en-US" b="1" baseline="30000" dirty="0">
                <a:solidFill>
                  <a:schemeClr val="tx1"/>
                </a:solidFill>
                <a:effectLst>
                  <a:outerShdw blurRad="38100" dist="38100" dir="2700000" algn="tl">
                    <a:srgbClr val="000000">
                      <a:alpha val="43137"/>
                    </a:srgbClr>
                  </a:outerShdw>
                </a:effectLst>
                <a:latin typeface="Georgia" panose="02040502050405020303" pitchFamily="18" charset="0"/>
              </a:rPr>
              <a:t>5 </a:t>
            </a:r>
            <a:r>
              <a:rPr lang="en-US" dirty="0">
                <a:solidFill>
                  <a:schemeClr val="tx1"/>
                </a:solidFill>
                <a:effectLst>
                  <a:outerShdw blurRad="38100" dist="38100" dir="2700000" algn="tl">
                    <a:srgbClr val="000000">
                      <a:alpha val="43137"/>
                    </a:srgbClr>
                  </a:outerShdw>
                </a:effectLst>
                <a:latin typeface="Georgia" panose="02040502050405020303" pitchFamily="18" charset="0"/>
              </a:rPr>
              <a:t>‘This is what I covenanted with you when you came out of Egypt. </a:t>
            </a:r>
            <a:r>
              <a:rPr lang="en-US" b="1" dirty="0">
                <a:solidFill>
                  <a:schemeClr val="tx1"/>
                </a:solidFill>
                <a:effectLst>
                  <a:outerShdw blurRad="38100" dist="38100" dir="2700000" algn="tl">
                    <a:srgbClr val="000000">
                      <a:alpha val="43137"/>
                    </a:srgbClr>
                  </a:outerShdw>
                </a:effectLst>
                <a:latin typeface="Georgia" panose="02040502050405020303" pitchFamily="18" charset="0"/>
              </a:rPr>
              <a:t>And my Spirit remains among you. </a:t>
            </a:r>
          </a:p>
          <a:p>
            <a:r>
              <a:rPr lang="en-US" dirty="0">
                <a:solidFill>
                  <a:schemeClr val="tx1"/>
                </a:solidFill>
                <a:effectLst>
                  <a:outerShdw blurRad="38100" dist="38100" dir="2700000" algn="tl">
                    <a:srgbClr val="000000">
                      <a:alpha val="43137"/>
                    </a:srgbClr>
                  </a:outerShdw>
                </a:effectLst>
                <a:latin typeface="Georgia" panose="02040502050405020303" pitchFamily="18" charset="0"/>
              </a:rPr>
              <a:t>Do not fear.’</a:t>
            </a:r>
            <a:endParaRPr lang="en-US" b="1" dirty="0">
              <a:solidFill>
                <a:schemeClr val="tx1"/>
              </a:solidFill>
              <a:effectLst>
                <a:outerShdw blurRad="38100" dist="38100" dir="2700000" algn="tl">
                  <a:srgbClr val="000000">
                    <a:alpha val="43137"/>
                  </a:srgbClr>
                </a:outerShdw>
              </a:effectLst>
              <a:latin typeface="Georgia" panose="02040502050405020303" pitchFamily="18" charset="0"/>
            </a:endParaRPr>
          </a:p>
        </p:txBody>
      </p:sp>
      <p:sp>
        <p:nvSpPr>
          <p:cNvPr id="7" name="Text Placeholder 6">
            <a:extLst>
              <a:ext uri="{FF2B5EF4-FFF2-40B4-BE49-F238E27FC236}">
                <a16:creationId xmlns:a16="http://schemas.microsoft.com/office/drawing/2014/main" id="{E60594D3-E81C-AE84-041B-BCC428AAEA67}"/>
              </a:ext>
            </a:extLst>
          </p:cNvPr>
          <p:cNvSpPr>
            <a:spLocks noGrp="1"/>
          </p:cNvSpPr>
          <p:nvPr>
            <p:ph type="body" sz="quarter" idx="14"/>
          </p:nvPr>
        </p:nvSpPr>
        <p:spPr/>
        <p:txBody>
          <a:bodyPr>
            <a:normAutofit/>
          </a:bodyPr>
          <a:lstStyle/>
          <a:p>
            <a:r>
              <a:rPr lang="en-US" sz="3200" dirty="0">
                <a:effectLst>
                  <a:outerShdw blurRad="38100" dist="38100" dir="2700000" algn="tl">
                    <a:srgbClr val="000000">
                      <a:alpha val="43137"/>
                    </a:srgbClr>
                  </a:outerShdw>
                </a:effectLst>
                <a:latin typeface="Georgia" panose="02040502050405020303" pitchFamily="18" charset="0"/>
              </a:rPr>
              <a:t>Haggai 2:4-5 NIV </a:t>
            </a:r>
          </a:p>
        </p:txBody>
      </p:sp>
    </p:spTree>
    <p:extLst>
      <p:ext uri="{BB962C8B-B14F-4D97-AF65-F5344CB8AC3E}">
        <p14:creationId xmlns:p14="http://schemas.microsoft.com/office/powerpoint/2010/main" val="42054030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0C1820-70E9-606B-C181-FD191B472FF0}"/>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8F891DA1-17E1-3A2F-E9B0-AB2DDBB1E7BA}"/>
              </a:ext>
            </a:extLst>
          </p:cNvPr>
          <p:cNvSpPr>
            <a:spLocks noGrp="1"/>
          </p:cNvSpPr>
          <p:nvPr>
            <p:ph type="body" sz="quarter" idx="13"/>
          </p:nvPr>
        </p:nvSpPr>
        <p:spPr>
          <a:xfrm>
            <a:off x="2157413" y="421372"/>
            <a:ext cx="6529386" cy="3599766"/>
          </a:xfrm>
        </p:spPr>
        <p:txBody>
          <a:bodyPr>
            <a:normAutofit/>
          </a:bodyPr>
          <a:lstStyle/>
          <a:p>
            <a:r>
              <a:rPr lang="en-US" dirty="0">
                <a:solidFill>
                  <a:schemeClr val="tx1"/>
                </a:solidFill>
                <a:effectLst>
                  <a:outerShdw blurRad="38100" dist="38100" dir="2700000" algn="tl">
                    <a:srgbClr val="000000">
                      <a:alpha val="43137"/>
                    </a:srgbClr>
                  </a:outerShdw>
                </a:effectLst>
                <a:latin typeface="Georgia" panose="02040502050405020303" pitchFamily="18" charset="0"/>
              </a:rPr>
              <a:t>“This is what the </a:t>
            </a:r>
            <a:r>
              <a:rPr lang="en-US" cap="small" dirty="0">
                <a:solidFill>
                  <a:schemeClr val="tx1"/>
                </a:solidFill>
                <a:effectLst>
                  <a:outerShdw blurRad="38100" dist="38100" dir="2700000" algn="tl">
                    <a:srgbClr val="000000">
                      <a:alpha val="43137"/>
                    </a:srgbClr>
                  </a:outerShdw>
                </a:effectLst>
                <a:latin typeface="Georgia" panose="02040502050405020303" pitchFamily="18" charset="0"/>
              </a:rPr>
              <a:t>Lord</a:t>
            </a:r>
            <a:r>
              <a:rPr lang="en-US" dirty="0">
                <a:solidFill>
                  <a:schemeClr val="tx1"/>
                </a:solidFill>
                <a:effectLst>
                  <a:outerShdw blurRad="38100" dist="38100" dir="2700000" algn="tl">
                    <a:srgbClr val="000000">
                      <a:alpha val="43137"/>
                    </a:srgbClr>
                  </a:outerShdw>
                </a:effectLst>
                <a:latin typeface="Georgia" panose="02040502050405020303" pitchFamily="18" charset="0"/>
              </a:rPr>
              <a:t> Almighty says: ‘In a little while I will once more shake the heavens and the earth,</a:t>
            </a:r>
          </a:p>
          <a:p>
            <a:r>
              <a:rPr lang="en-US" dirty="0">
                <a:solidFill>
                  <a:schemeClr val="tx1"/>
                </a:solidFill>
                <a:effectLst>
                  <a:outerShdw blurRad="38100" dist="38100" dir="2700000" algn="tl">
                    <a:srgbClr val="000000">
                      <a:alpha val="43137"/>
                    </a:srgbClr>
                  </a:outerShdw>
                </a:effectLst>
                <a:latin typeface="Georgia" panose="02040502050405020303" pitchFamily="18" charset="0"/>
              </a:rPr>
              <a:t>and </a:t>
            </a:r>
            <a:r>
              <a:rPr lang="en-US" b="1" dirty="0">
                <a:solidFill>
                  <a:schemeClr val="tx1"/>
                </a:solidFill>
                <a:effectLst>
                  <a:outerShdw blurRad="38100" dist="38100" dir="2700000" algn="tl">
                    <a:srgbClr val="000000">
                      <a:alpha val="43137"/>
                    </a:srgbClr>
                  </a:outerShdw>
                </a:effectLst>
                <a:latin typeface="Georgia" panose="02040502050405020303" pitchFamily="18" charset="0"/>
              </a:rPr>
              <a:t>I will fill this house with glory,’ </a:t>
            </a:r>
          </a:p>
          <a:p>
            <a:r>
              <a:rPr lang="en-US" dirty="0">
                <a:solidFill>
                  <a:schemeClr val="tx1"/>
                </a:solidFill>
                <a:effectLst>
                  <a:outerShdw blurRad="38100" dist="38100" dir="2700000" algn="tl">
                    <a:srgbClr val="000000">
                      <a:alpha val="43137"/>
                    </a:srgbClr>
                  </a:outerShdw>
                </a:effectLst>
                <a:latin typeface="Georgia" panose="02040502050405020303" pitchFamily="18" charset="0"/>
              </a:rPr>
              <a:t>says the </a:t>
            </a:r>
            <a:r>
              <a:rPr lang="en-US" cap="small" dirty="0">
                <a:solidFill>
                  <a:schemeClr val="tx1"/>
                </a:solidFill>
                <a:effectLst>
                  <a:outerShdw blurRad="38100" dist="38100" dir="2700000" algn="tl">
                    <a:srgbClr val="000000">
                      <a:alpha val="43137"/>
                    </a:srgbClr>
                  </a:outerShdw>
                </a:effectLst>
                <a:latin typeface="Georgia" panose="02040502050405020303" pitchFamily="18" charset="0"/>
              </a:rPr>
              <a:t>Lord</a:t>
            </a:r>
            <a:r>
              <a:rPr lang="en-US" dirty="0">
                <a:solidFill>
                  <a:schemeClr val="tx1"/>
                </a:solidFill>
                <a:effectLst>
                  <a:outerShdw blurRad="38100" dist="38100" dir="2700000" algn="tl">
                    <a:srgbClr val="000000">
                      <a:alpha val="43137"/>
                    </a:srgbClr>
                  </a:outerShdw>
                </a:effectLst>
                <a:latin typeface="Georgia" panose="02040502050405020303" pitchFamily="18" charset="0"/>
              </a:rPr>
              <a:t> Almighty.</a:t>
            </a:r>
            <a:endParaRPr lang="en-US" b="1" dirty="0">
              <a:solidFill>
                <a:schemeClr val="tx1"/>
              </a:solidFill>
              <a:effectLst>
                <a:outerShdw blurRad="38100" dist="38100" dir="2700000" algn="tl">
                  <a:srgbClr val="000000">
                    <a:alpha val="43137"/>
                  </a:srgbClr>
                </a:outerShdw>
              </a:effectLst>
              <a:latin typeface="Georgia" panose="02040502050405020303" pitchFamily="18" charset="0"/>
            </a:endParaRPr>
          </a:p>
        </p:txBody>
      </p:sp>
      <p:sp>
        <p:nvSpPr>
          <p:cNvPr id="7" name="Text Placeholder 6">
            <a:extLst>
              <a:ext uri="{FF2B5EF4-FFF2-40B4-BE49-F238E27FC236}">
                <a16:creationId xmlns:a16="http://schemas.microsoft.com/office/drawing/2014/main" id="{D9F8BE9E-5784-E01C-46B9-C1298290325B}"/>
              </a:ext>
            </a:extLst>
          </p:cNvPr>
          <p:cNvSpPr>
            <a:spLocks noGrp="1"/>
          </p:cNvSpPr>
          <p:nvPr>
            <p:ph type="body" sz="quarter" idx="14"/>
          </p:nvPr>
        </p:nvSpPr>
        <p:spPr/>
        <p:txBody>
          <a:bodyPr>
            <a:normAutofit/>
          </a:bodyPr>
          <a:lstStyle/>
          <a:p>
            <a:r>
              <a:rPr lang="en-US" sz="3200" dirty="0">
                <a:effectLst>
                  <a:outerShdw blurRad="38100" dist="38100" dir="2700000" algn="tl">
                    <a:srgbClr val="000000">
                      <a:alpha val="43137"/>
                    </a:srgbClr>
                  </a:outerShdw>
                </a:effectLst>
                <a:latin typeface="Georgia" panose="02040502050405020303" pitchFamily="18" charset="0"/>
              </a:rPr>
              <a:t>Haggai 2:6-7NIV </a:t>
            </a:r>
          </a:p>
        </p:txBody>
      </p:sp>
    </p:spTree>
    <p:extLst>
      <p:ext uri="{BB962C8B-B14F-4D97-AF65-F5344CB8AC3E}">
        <p14:creationId xmlns:p14="http://schemas.microsoft.com/office/powerpoint/2010/main" val="1049202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EB1210-F801-86EA-58BB-BDB3E7EE619B}"/>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8B704CED-14A8-05EA-66E7-7272978662F2}"/>
              </a:ext>
            </a:extLst>
          </p:cNvPr>
          <p:cNvSpPr>
            <a:spLocks noGrp="1"/>
          </p:cNvSpPr>
          <p:nvPr>
            <p:ph type="body" sz="quarter" idx="13"/>
          </p:nvPr>
        </p:nvSpPr>
        <p:spPr>
          <a:xfrm>
            <a:off x="2321719" y="421372"/>
            <a:ext cx="6365080" cy="3599766"/>
          </a:xfrm>
        </p:spPr>
        <p:txBody>
          <a:bodyPr>
            <a:normAutofit/>
          </a:bodyPr>
          <a:lstStyle/>
          <a:p>
            <a:r>
              <a:rPr lang="en-US" b="1" baseline="30000" dirty="0">
                <a:solidFill>
                  <a:schemeClr val="tx1"/>
                </a:solidFill>
                <a:effectLst>
                  <a:outerShdw blurRad="38100" dist="38100" dir="2700000" algn="tl">
                    <a:srgbClr val="000000">
                      <a:alpha val="43137"/>
                    </a:srgbClr>
                  </a:outerShdw>
                </a:effectLst>
                <a:latin typeface="Georgia" panose="02040502050405020303" pitchFamily="18" charset="0"/>
              </a:rPr>
              <a:t>9 </a:t>
            </a:r>
            <a:r>
              <a:rPr lang="en-US" dirty="0">
                <a:solidFill>
                  <a:schemeClr val="tx1"/>
                </a:solidFill>
                <a:effectLst>
                  <a:outerShdw blurRad="38100" dist="38100" dir="2700000" algn="tl">
                    <a:srgbClr val="000000">
                      <a:alpha val="43137"/>
                    </a:srgbClr>
                  </a:outerShdw>
                </a:effectLst>
                <a:latin typeface="Georgia" panose="02040502050405020303" pitchFamily="18" charset="0"/>
              </a:rPr>
              <a:t>‘</a:t>
            </a:r>
            <a:r>
              <a:rPr lang="en-US" b="1" dirty="0">
                <a:solidFill>
                  <a:schemeClr val="tx1"/>
                </a:solidFill>
                <a:effectLst>
                  <a:outerShdw blurRad="38100" dist="38100" dir="2700000" algn="tl">
                    <a:srgbClr val="000000">
                      <a:alpha val="43137"/>
                    </a:srgbClr>
                  </a:outerShdw>
                </a:effectLst>
                <a:latin typeface="Georgia" panose="02040502050405020303" pitchFamily="18" charset="0"/>
              </a:rPr>
              <a:t>The glory of this present house will be greater than the glory of the former house,’ </a:t>
            </a:r>
          </a:p>
          <a:p>
            <a:r>
              <a:rPr lang="en-US" dirty="0">
                <a:solidFill>
                  <a:schemeClr val="tx1"/>
                </a:solidFill>
                <a:effectLst>
                  <a:outerShdw blurRad="38100" dist="38100" dir="2700000" algn="tl">
                    <a:srgbClr val="000000">
                      <a:alpha val="43137"/>
                    </a:srgbClr>
                  </a:outerShdw>
                </a:effectLst>
                <a:latin typeface="Georgia" panose="02040502050405020303" pitchFamily="18" charset="0"/>
              </a:rPr>
              <a:t>says the </a:t>
            </a:r>
            <a:r>
              <a:rPr lang="en-US" cap="small" dirty="0">
                <a:solidFill>
                  <a:schemeClr val="tx1"/>
                </a:solidFill>
                <a:effectLst>
                  <a:outerShdw blurRad="38100" dist="38100" dir="2700000" algn="tl">
                    <a:srgbClr val="000000">
                      <a:alpha val="43137"/>
                    </a:srgbClr>
                  </a:outerShdw>
                </a:effectLst>
                <a:latin typeface="Georgia" panose="02040502050405020303" pitchFamily="18" charset="0"/>
              </a:rPr>
              <a:t>Lord</a:t>
            </a:r>
            <a:r>
              <a:rPr lang="en-US" dirty="0">
                <a:solidFill>
                  <a:schemeClr val="tx1"/>
                </a:solidFill>
                <a:effectLst>
                  <a:outerShdw blurRad="38100" dist="38100" dir="2700000" algn="tl">
                    <a:srgbClr val="000000">
                      <a:alpha val="43137"/>
                    </a:srgbClr>
                  </a:outerShdw>
                </a:effectLst>
                <a:latin typeface="Georgia" panose="02040502050405020303" pitchFamily="18" charset="0"/>
              </a:rPr>
              <a:t> Almighty. </a:t>
            </a:r>
          </a:p>
          <a:p>
            <a:r>
              <a:rPr lang="en-US" dirty="0">
                <a:solidFill>
                  <a:schemeClr val="tx1"/>
                </a:solidFill>
                <a:effectLst>
                  <a:outerShdw blurRad="38100" dist="38100" dir="2700000" algn="tl">
                    <a:srgbClr val="000000">
                      <a:alpha val="43137"/>
                    </a:srgbClr>
                  </a:outerShdw>
                </a:effectLst>
                <a:latin typeface="Georgia" panose="02040502050405020303" pitchFamily="18" charset="0"/>
              </a:rPr>
              <a:t>‘And in this place I will grant peace,’ declares the </a:t>
            </a:r>
            <a:r>
              <a:rPr lang="en-US" cap="small" dirty="0">
                <a:solidFill>
                  <a:schemeClr val="tx1"/>
                </a:solidFill>
                <a:effectLst>
                  <a:outerShdw blurRad="38100" dist="38100" dir="2700000" algn="tl">
                    <a:srgbClr val="000000">
                      <a:alpha val="43137"/>
                    </a:srgbClr>
                  </a:outerShdw>
                </a:effectLst>
                <a:latin typeface="Georgia" panose="02040502050405020303" pitchFamily="18" charset="0"/>
              </a:rPr>
              <a:t>Lord</a:t>
            </a:r>
            <a:r>
              <a:rPr lang="en-US" dirty="0">
                <a:solidFill>
                  <a:schemeClr val="tx1"/>
                </a:solidFill>
                <a:effectLst>
                  <a:outerShdw blurRad="38100" dist="38100" dir="2700000" algn="tl">
                    <a:srgbClr val="000000">
                      <a:alpha val="43137"/>
                    </a:srgbClr>
                  </a:outerShdw>
                </a:effectLst>
                <a:latin typeface="Georgia" panose="02040502050405020303" pitchFamily="18" charset="0"/>
              </a:rPr>
              <a:t> Almighty.”</a:t>
            </a:r>
            <a:endParaRPr lang="en-US" b="1" dirty="0">
              <a:solidFill>
                <a:schemeClr val="tx1"/>
              </a:solidFill>
              <a:effectLst>
                <a:outerShdw blurRad="38100" dist="38100" dir="2700000" algn="tl">
                  <a:srgbClr val="000000">
                    <a:alpha val="43137"/>
                  </a:srgbClr>
                </a:outerShdw>
              </a:effectLst>
              <a:latin typeface="Georgia" panose="02040502050405020303" pitchFamily="18" charset="0"/>
            </a:endParaRPr>
          </a:p>
        </p:txBody>
      </p:sp>
      <p:sp>
        <p:nvSpPr>
          <p:cNvPr id="7" name="Text Placeholder 6">
            <a:extLst>
              <a:ext uri="{FF2B5EF4-FFF2-40B4-BE49-F238E27FC236}">
                <a16:creationId xmlns:a16="http://schemas.microsoft.com/office/drawing/2014/main" id="{AA2D2FEE-B9C8-F367-25F2-C03207C93425}"/>
              </a:ext>
            </a:extLst>
          </p:cNvPr>
          <p:cNvSpPr>
            <a:spLocks noGrp="1"/>
          </p:cNvSpPr>
          <p:nvPr>
            <p:ph type="body" sz="quarter" idx="14"/>
          </p:nvPr>
        </p:nvSpPr>
        <p:spPr/>
        <p:txBody>
          <a:bodyPr>
            <a:normAutofit/>
          </a:bodyPr>
          <a:lstStyle/>
          <a:p>
            <a:r>
              <a:rPr lang="en-US" sz="3200" dirty="0">
                <a:effectLst>
                  <a:outerShdw blurRad="38100" dist="38100" dir="2700000" algn="tl">
                    <a:srgbClr val="000000">
                      <a:alpha val="43137"/>
                    </a:srgbClr>
                  </a:outerShdw>
                </a:effectLst>
                <a:latin typeface="Georgia" panose="02040502050405020303" pitchFamily="18" charset="0"/>
              </a:rPr>
              <a:t>Haggai 2:9 NIV </a:t>
            </a:r>
          </a:p>
        </p:txBody>
      </p:sp>
    </p:spTree>
    <p:extLst>
      <p:ext uri="{BB962C8B-B14F-4D97-AF65-F5344CB8AC3E}">
        <p14:creationId xmlns:p14="http://schemas.microsoft.com/office/powerpoint/2010/main" val="2308192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4A0E2F-2670-DC24-EEB6-DF3FC5EF166C}"/>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2A0AD2E7-6D8D-FDD8-715F-611217246A1D}"/>
              </a:ext>
            </a:extLst>
          </p:cNvPr>
          <p:cNvSpPr>
            <a:spLocks noGrp="1"/>
          </p:cNvSpPr>
          <p:nvPr>
            <p:ph type="body" sz="quarter" idx="10"/>
          </p:nvPr>
        </p:nvSpPr>
        <p:spPr>
          <a:xfrm>
            <a:off x="369273" y="243213"/>
            <a:ext cx="8421216" cy="2735731"/>
          </a:xfrm>
        </p:spPr>
        <p:txBody>
          <a:bodyPr>
            <a:normAutofit/>
          </a:bodyPr>
          <a:lstStyle/>
          <a:p>
            <a:br>
              <a:rPr lang="en-US" sz="4800" dirty="0">
                <a:effectLst>
                  <a:outerShdw blurRad="38100" dist="38100" dir="2700000" algn="tl">
                    <a:srgbClr val="000000">
                      <a:alpha val="43137"/>
                    </a:srgbClr>
                  </a:outerShdw>
                </a:effectLst>
                <a:latin typeface="Amasis MT Pro Black" panose="02040A04050005020304" pitchFamily="18" charset="0"/>
              </a:rPr>
            </a:br>
            <a:r>
              <a:rPr lang="en-US" sz="4800" dirty="0">
                <a:effectLst>
                  <a:outerShdw blurRad="38100" dist="38100" dir="2700000" algn="tl">
                    <a:srgbClr val="000000">
                      <a:alpha val="43137"/>
                    </a:srgbClr>
                  </a:outerShdw>
                </a:effectLst>
                <a:latin typeface="Amasis MT Pro Black" panose="02040A04050005020304" pitchFamily="18" charset="0"/>
              </a:rPr>
              <a:t>Rest in </a:t>
            </a:r>
          </a:p>
          <a:p>
            <a:r>
              <a:rPr lang="en-US" sz="4800" dirty="0">
                <a:effectLst>
                  <a:outerShdw blurRad="38100" dist="38100" dir="2700000" algn="tl">
                    <a:srgbClr val="000000">
                      <a:alpha val="43137"/>
                    </a:srgbClr>
                  </a:outerShdw>
                </a:effectLst>
                <a:latin typeface="Amasis MT Pro Black" panose="02040A04050005020304" pitchFamily="18" charset="0"/>
              </a:rPr>
              <a:t>His Promised King</a:t>
            </a:r>
          </a:p>
        </p:txBody>
      </p:sp>
      <p:sp>
        <p:nvSpPr>
          <p:cNvPr id="6" name="Title 5">
            <a:extLst>
              <a:ext uri="{FF2B5EF4-FFF2-40B4-BE49-F238E27FC236}">
                <a16:creationId xmlns:a16="http://schemas.microsoft.com/office/drawing/2014/main" id="{576CFBB7-1FCB-1E42-BF62-5B780C26097B}"/>
              </a:ext>
            </a:extLst>
          </p:cNvPr>
          <p:cNvSpPr>
            <a:spLocks noGrp="1"/>
          </p:cNvSpPr>
          <p:nvPr>
            <p:ph type="title"/>
          </p:nvPr>
        </p:nvSpPr>
        <p:spPr/>
        <p:txBody>
          <a:bodyPr/>
          <a:lstStyle/>
          <a:p>
            <a:r>
              <a:rPr lang="en-US" dirty="0">
                <a:gradFill>
                  <a:gsLst>
                    <a:gs pos="19000">
                      <a:srgbClr val="0070C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a:outerShdw blurRad="38100" dist="38100" dir="2700000" algn="tl">
                    <a:srgbClr val="000000">
                      <a:alpha val="43137"/>
                    </a:srgbClr>
                  </a:outerShdw>
                </a:effectLst>
                <a:latin typeface="Amasis MT Pro Black" panose="02040A04050005020304" pitchFamily="18" charset="0"/>
              </a:rPr>
              <a:t>Formed for His Glory</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6835816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660785-749E-B410-1CE1-C462B51406E4}"/>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7CA335F9-BB34-7417-803D-3D84EC0CB661}"/>
              </a:ext>
            </a:extLst>
          </p:cNvPr>
          <p:cNvSpPr>
            <a:spLocks noGrp="1"/>
          </p:cNvSpPr>
          <p:nvPr>
            <p:ph type="body" sz="quarter" idx="13"/>
          </p:nvPr>
        </p:nvSpPr>
        <p:spPr>
          <a:xfrm>
            <a:off x="2321719" y="421372"/>
            <a:ext cx="6365080" cy="3599766"/>
          </a:xfrm>
        </p:spPr>
        <p:txBody>
          <a:bodyPr>
            <a:normAutofit/>
          </a:bodyPr>
          <a:lstStyle/>
          <a:p>
            <a:r>
              <a:rPr lang="en-US" b="1" baseline="30000" dirty="0">
                <a:solidFill>
                  <a:schemeClr val="tx1"/>
                </a:solidFill>
                <a:effectLst>
                  <a:outerShdw blurRad="38100" dist="38100" dir="2700000" algn="tl">
                    <a:srgbClr val="000000">
                      <a:alpha val="43137"/>
                    </a:srgbClr>
                  </a:outerShdw>
                </a:effectLst>
                <a:latin typeface="Georgia" panose="02040502050405020303" pitchFamily="18" charset="0"/>
              </a:rPr>
              <a:t>21 </a:t>
            </a:r>
            <a:r>
              <a:rPr lang="en-US" dirty="0">
                <a:solidFill>
                  <a:schemeClr val="tx1"/>
                </a:solidFill>
                <a:effectLst>
                  <a:outerShdw blurRad="38100" dist="38100" dir="2700000" algn="tl">
                    <a:srgbClr val="000000">
                      <a:alpha val="43137"/>
                    </a:srgbClr>
                  </a:outerShdw>
                </a:effectLst>
                <a:latin typeface="Georgia" panose="02040502050405020303" pitchFamily="18" charset="0"/>
              </a:rPr>
              <a:t>“Tell Zerubbabel governor of Judah that I am going to shake the heavens and the earth. </a:t>
            </a:r>
            <a:r>
              <a:rPr lang="en-US" b="1" baseline="30000" dirty="0">
                <a:solidFill>
                  <a:schemeClr val="tx1"/>
                </a:solidFill>
                <a:effectLst>
                  <a:outerShdw blurRad="38100" dist="38100" dir="2700000" algn="tl">
                    <a:srgbClr val="000000">
                      <a:alpha val="43137"/>
                    </a:srgbClr>
                  </a:outerShdw>
                </a:effectLst>
                <a:latin typeface="Georgia" panose="02040502050405020303" pitchFamily="18" charset="0"/>
              </a:rPr>
              <a:t>22 </a:t>
            </a:r>
            <a:r>
              <a:rPr lang="en-US" dirty="0">
                <a:solidFill>
                  <a:schemeClr val="tx1"/>
                </a:solidFill>
                <a:effectLst>
                  <a:outerShdw blurRad="38100" dist="38100" dir="2700000" algn="tl">
                    <a:srgbClr val="000000">
                      <a:alpha val="43137"/>
                    </a:srgbClr>
                  </a:outerShdw>
                </a:effectLst>
                <a:latin typeface="Georgia" panose="02040502050405020303" pitchFamily="18" charset="0"/>
              </a:rPr>
              <a:t>I will overturn royal thrones and shatter the power of the foreign kingdoms.</a:t>
            </a:r>
            <a:endParaRPr lang="en-US" b="1" dirty="0">
              <a:solidFill>
                <a:schemeClr val="tx1"/>
              </a:solidFill>
              <a:effectLst>
                <a:outerShdw blurRad="38100" dist="38100" dir="2700000" algn="tl">
                  <a:srgbClr val="000000">
                    <a:alpha val="43137"/>
                  </a:srgbClr>
                </a:outerShdw>
              </a:effectLst>
              <a:latin typeface="Georgia" panose="02040502050405020303" pitchFamily="18" charset="0"/>
            </a:endParaRPr>
          </a:p>
        </p:txBody>
      </p:sp>
      <p:sp>
        <p:nvSpPr>
          <p:cNvPr id="7" name="Text Placeholder 6">
            <a:extLst>
              <a:ext uri="{FF2B5EF4-FFF2-40B4-BE49-F238E27FC236}">
                <a16:creationId xmlns:a16="http://schemas.microsoft.com/office/drawing/2014/main" id="{8FC26A73-9142-35E3-4146-0548916CDAC3}"/>
              </a:ext>
            </a:extLst>
          </p:cNvPr>
          <p:cNvSpPr>
            <a:spLocks noGrp="1"/>
          </p:cNvSpPr>
          <p:nvPr>
            <p:ph type="body" sz="quarter" idx="14"/>
          </p:nvPr>
        </p:nvSpPr>
        <p:spPr/>
        <p:txBody>
          <a:bodyPr>
            <a:normAutofit/>
          </a:bodyPr>
          <a:lstStyle/>
          <a:p>
            <a:r>
              <a:rPr lang="en-US" sz="3200" dirty="0">
                <a:effectLst>
                  <a:outerShdw blurRad="38100" dist="38100" dir="2700000" algn="tl">
                    <a:srgbClr val="000000">
                      <a:alpha val="43137"/>
                    </a:srgbClr>
                  </a:outerShdw>
                </a:effectLst>
                <a:latin typeface="Georgia" panose="02040502050405020303" pitchFamily="18" charset="0"/>
              </a:rPr>
              <a:t>Haggai 2:21 NIV </a:t>
            </a:r>
          </a:p>
        </p:txBody>
      </p:sp>
    </p:spTree>
    <p:extLst>
      <p:ext uri="{BB962C8B-B14F-4D97-AF65-F5344CB8AC3E}">
        <p14:creationId xmlns:p14="http://schemas.microsoft.com/office/powerpoint/2010/main" val="6169678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61A74C-5C37-4282-80E9-3A5FEDFC9C36}"/>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8AED259D-F624-3BCA-0BE5-102A63857C5A}"/>
              </a:ext>
            </a:extLst>
          </p:cNvPr>
          <p:cNvSpPr>
            <a:spLocks noGrp="1"/>
          </p:cNvSpPr>
          <p:nvPr>
            <p:ph type="body" sz="quarter" idx="13"/>
          </p:nvPr>
        </p:nvSpPr>
        <p:spPr>
          <a:xfrm>
            <a:off x="2321719" y="421372"/>
            <a:ext cx="6365080" cy="3599766"/>
          </a:xfrm>
        </p:spPr>
        <p:txBody>
          <a:bodyPr>
            <a:normAutofit/>
          </a:bodyPr>
          <a:lstStyle/>
          <a:p>
            <a:r>
              <a:rPr lang="en-US" b="1" baseline="30000" dirty="0">
                <a:solidFill>
                  <a:schemeClr val="tx1"/>
                </a:solidFill>
                <a:effectLst>
                  <a:outerShdw blurRad="38100" dist="38100" dir="2700000" algn="tl">
                    <a:srgbClr val="000000">
                      <a:alpha val="43137"/>
                    </a:srgbClr>
                  </a:outerShdw>
                </a:effectLst>
                <a:latin typeface="Georgia" panose="02040502050405020303" pitchFamily="18" charset="0"/>
              </a:rPr>
              <a:t>23 </a:t>
            </a:r>
            <a:r>
              <a:rPr lang="en-US" dirty="0">
                <a:solidFill>
                  <a:schemeClr val="tx1"/>
                </a:solidFill>
                <a:effectLst>
                  <a:outerShdw blurRad="38100" dist="38100" dir="2700000" algn="tl">
                    <a:srgbClr val="000000">
                      <a:alpha val="43137"/>
                    </a:srgbClr>
                  </a:outerShdw>
                </a:effectLst>
                <a:latin typeface="Georgia" panose="02040502050405020303" pitchFamily="18" charset="0"/>
              </a:rPr>
              <a:t>“‘On that day,’ declares the </a:t>
            </a:r>
            <a:r>
              <a:rPr lang="en-US" cap="small" dirty="0">
                <a:solidFill>
                  <a:schemeClr val="tx1"/>
                </a:solidFill>
                <a:effectLst>
                  <a:outerShdw blurRad="38100" dist="38100" dir="2700000" algn="tl">
                    <a:srgbClr val="000000">
                      <a:alpha val="43137"/>
                    </a:srgbClr>
                  </a:outerShdw>
                </a:effectLst>
                <a:latin typeface="Georgia" panose="02040502050405020303" pitchFamily="18" charset="0"/>
              </a:rPr>
              <a:t>Lord</a:t>
            </a:r>
            <a:r>
              <a:rPr lang="en-US" dirty="0">
                <a:solidFill>
                  <a:schemeClr val="tx1"/>
                </a:solidFill>
                <a:effectLst>
                  <a:outerShdw blurRad="38100" dist="38100" dir="2700000" algn="tl">
                    <a:srgbClr val="000000">
                      <a:alpha val="43137"/>
                    </a:srgbClr>
                  </a:outerShdw>
                </a:effectLst>
                <a:latin typeface="Georgia" panose="02040502050405020303" pitchFamily="18" charset="0"/>
              </a:rPr>
              <a:t> Almighty, ‘I will take you, my servant Zerubbabel son of Shealtiel,’ declares the </a:t>
            </a:r>
            <a:r>
              <a:rPr lang="en-US" cap="small" dirty="0">
                <a:solidFill>
                  <a:schemeClr val="tx1"/>
                </a:solidFill>
                <a:effectLst>
                  <a:outerShdw blurRad="38100" dist="38100" dir="2700000" algn="tl">
                    <a:srgbClr val="000000">
                      <a:alpha val="43137"/>
                    </a:srgbClr>
                  </a:outerShdw>
                </a:effectLst>
                <a:latin typeface="Georgia" panose="02040502050405020303" pitchFamily="18" charset="0"/>
              </a:rPr>
              <a:t>Lord</a:t>
            </a:r>
            <a:r>
              <a:rPr lang="en-US" dirty="0">
                <a:solidFill>
                  <a:schemeClr val="tx1"/>
                </a:solidFill>
                <a:effectLst>
                  <a:outerShdw blurRad="38100" dist="38100" dir="2700000" algn="tl">
                    <a:srgbClr val="000000">
                      <a:alpha val="43137"/>
                    </a:srgbClr>
                  </a:outerShdw>
                </a:effectLst>
                <a:latin typeface="Georgia" panose="02040502050405020303" pitchFamily="18" charset="0"/>
              </a:rPr>
              <a:t>, ‘</a:t>
            </a:r>
            <a:r>
              <a:rPr lang="en-US" b="1" dirty="0">
                <a:solidFill>
                  <a:schemeClr val="tx1"/>
                </a:solidFill>
                <a:latin typeface="Georgia" panose="02040502050405020303" pitchFamily="18" charset="0"/>
              </a:rPr>
              <a:t>and I will make you like my signet ring, for I have chosen you,’ </a:t>
            </a:r>
          </a:p>
          <a:p>
            <a:r>
              <a:rPr lang="en-US" dirty="0">
                <a:solidFill>
                  <a:schemeClr val="tx1"/>
                </a:solidFill>
                <a:effectLst>
                  <a:outerShdw blurRad="38100" dist="38100" dir="2700000" algn="tl">
                    <a:srgbClr val="000000">
                      <a:alpha val="43137"/>
                    </a:srgbClr>
                  </a:outerShdw>
                </a:effectLst>
                <a:latin typeface="Georgia" panose="02040502050405020303" pitchFamily="18" charset="0"/>
              </a:rPr>
              <a:t>declares the </a:t>
            </a:r>
            <a:r>
              <a:rPr lang="en-US" cap="small" dirty="0">
                <a:solidFill>
                  <a:schemeClr val="tx1"/>
                </a:solidFill>
                <a:effectLst>
                  <a:outerShdw blurRad="38100" dist="38100" dir="2700000" algn="tl">
                    <a:srgbClr val="000000">
                      <a:alpha val="43137"/>
                    </a:srgbClr>
                  </a:outerShdw>
                </a:effectLst>
                <a:latin typeface="Georgia" panose="02040502050405020303" pitchFamily="18" charset="0"/>
              </a:rPr>
              <a:t>Lord</a:t>
            </a:r>
            <a:r>
              <a:rPr lang="en-US" dirty="0">
                <a:solidFill>
                  <a:schemeClr val="tx1"/>
                </a:solidFill>
                <a:effectLst>
                  <a:outerShdw blurRad="38100" dist="38100" dir="2700000" algn="tl">
                    <a:srgbClr val="000000">
                      <a:alpha val="43137"/>
                    </a:srgbClr>
                  </a:outerShdw>
                </a:effectLst>
                <a:latin typeface="Georgia" panose="02040502050405020303" pitchFamily="18" charset="0"/>
              </a:rPr>
              <a:t> Almighty.”</a:t>
            </a:r>
            <a:endParaRPr lang="en-US" b="1" dirty="0">
              <a:solidFill>
                <a:schemeClr val="tx1"/>
              </a:solidFill>
              <a:effectLst>
                <a:outerShdw blurRad="38100" dist="38100" dir="2700000" algn="tl">
                  <a:srgbClr val="000000">
                    <a:alpha val="43137"/>
                  </a:srgbClr>
                </a:outerShdw>
              </a:effectLst>
              <a:latin typeface="Georgia" panose="02040502050405020303" pitchFamily="18" charset="0"/>
            </a:endParaRPr>
          </a:p>
        </p:txBody>
      </p:sp>
      <p:sp>
        <p:nvSpPr>
          <p:cNvPr id="7" name="Text Placeholder 6">
            <a:extLst>
              <a:ext uri="{FF2B5EF4-FFF2-40B4-BE49-F238E27FC236}">
                <a16:creationId xmlns:a16="http://schemas.microsoft.com/office/drawing/2014/main" id="{0611224B-A2A8-61DA-758F-90C1276C887E}"/>
              </a:ext>
            </a:extLst>
          </p:cNvPr>
          <p:cNvSpPr>
            <a:spLocks noGrp="1"/>
          </p:cNvSpPr>
          <p:nvPr>
            <p:ph type="body" sz="quarter" idx="14"/>
          </p:nvPr>
        </p:nvSpPr>
        <p:spPr/>
        <p:txBody>
          <a:bodyPr>
            <a:normAutofit/>
          </a:bodyPr>
          <a:lstStyle/>
          <a:p>
            <a:r>
              <a:rPr lang="en-US" sz="3200" dirty="0">
                <a:effectLst>
                  <a:outerShdw blurRad="38100" dist="38100" dir="2700000" algn="tl">
                    <a:srgbClr val="000000">
                      <a:alpha val="43137"/>
                    </a:srgbClr>
                  </a:outerShdw>
                </a:effectLst>
                <a:latin typeface="Georgia" panose="02040502050405020303" pitchFamily="18" charset="0"/>
              </a:rPr>
              <a:t>Haggai 2:23 NIV </a:t>
            </a:r>
          </a:p>
        </p:txBody>
      </p:sp>
    </p:spTree>
    <p:extLst>
      <p:ext uri="{BB962C8B-B14F-4D97-AF65-F5344CB8AC3E}">
        <p14:creationId xmlns:p14="http://schemas.microsoft.com/office/powerpoint/2010/main" val="29816367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2C026B-FE5E-8952-087F-938553D95E5B}"/>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DF2C41CE-32F1-6FBD-1FCC-B716E06E5ED4}"/>
              </a:ext>
            </a:extLst>
          </p:cNvPr>
          <p:cNvSpPr>
            <a:spLocks noGrp="1"/>
          </p:cNvSpPr>
          <p:nvPr>
            <p:ph type="body" sz="quarter" idx="13"/>
          </p:nvPr>
        </p:nvSpPr>
        <p:spPr>
          <a:xfrm>
            <a:off x="2321719" y="421372"/>
            <a:ext cx="6365080" cy="3599766"/>
          </a:xfrm>
        </p:spPr>
        <p:txBody>
          <a:bodyPr>
            <a:normAutofit/>
          </a:bodyPr>
          <a:lstStyle/>
          <a:p>
            <a:r>
              <a:rPr lang="en-US" b="1" dirty="0"/>
              <a:t> </a:t>
            </a:r>
            <a:r>
              <a:rPr lang="en-US" dirty="0">
                <a:solidFill>
                  <a:schemeClr val="tx1"/>
                </a:solidFill>
                <a:effectLst>
                  <a:outerShdw blurRad="38100" dist="38100" dir="2700000" algn="tl">
                    <a:srgbClr val="000000">
                      <a:alpha val="43137"/>
                    </a:srgbClr>
                  </a:outerShdw>
                </a:effectLst>
                <a:latin typeface="Georgia" panose="02040502050405020303" pitchFamily="18" charset="0"/>
              </a:rPr>
              <a:t>Then he showed me </a:t>
            </a:r>
          </a:p>
          <a:p>
            <a:r>
              <a:rPr lang="en-US" b="1" dirty="0">
                <a:solidFill>
                  <a:schemeClr val="tx1"/>
                </a:solidFill>
                <a:effectLst>
                  <a:outerShdw blurRad="38100" dist="38100" dir="2700000" algn="tl">
                    <a:srgbClr val="000000">
                      <a:alpha val="43137"/>
                    </a:srgbClr>
                  </a:outerShdw>
                </a:effectLst>
                <a:latin typeface="Georgia" panose="02040502050405020303" pitchFamily="18" charset="0"/>
              </a:rPr>
              <a:t>Joshua the high priest </a:t>
            </a:r>
            <a:r>
              <a:rPr lang="en-US" dirty="0">
                <a:solidFill>
                  <a:schemeClr val="tx1"/>
                </a:solidFill>
                <a:effectLst>
                  <a:outerShdw blurRad="38100" dist="38100" dir="2700000" algn="tl">
                    <a:srgbClr val="000000">
                      <a:alpha val="43137"/>
                    </a:srgbClr>
                  </a:outerShdw>
                </a:effectLst>
                <a:latin typeface="Georgia" panose="02040502050405020303" pitchFamily="18" charset="0"/>
              </a:rPr>
              <a:t>standing before the angel of the </a:t>
            </a:r>
            <a:r>
              <a:rPr lang="en-US" cap="small" dirty="0">
                <a:solidFill>
                  <a:schemeClr val="tx1"/>
                </a:solidFill>
                <a:effectLst>
                  <a:outerShdw blurRad="38100" dist="38100" dir="2700000" algn="tl">
                    <a:srgbClr val="000000">
                      <a:alpha val="43137"/>
                    </a:srgbClr>
                  </a:outerShdw>
                </a:effectLst>
                <a:latin typeface="Georgia" panose="02040502050405020303" pitchFamily="18" charset="0"/>
              </a:rPr>
              <a:t>Lord</a:t>
            </a:r>
            <a:r>
              <a:rPr lang="en-US" dirty="0">
                <a:solidFill>
                  <a:schemeClr val="tx1"/>
                </a:solidFill>
                <a:effectLst>
                  <a:outerShdw blurRad="38100" dist="38100" dir="2700000" algn="tl">
                    <a:srgbClr val="000000">
                      <a:alpha val="43137"/>
                    </a:srgbClr>
                  </a:outerShdw>
                </a:effectLst>
                <a:latin typeface="Georgia" panose="02040502050405020303" pitchFamily="18" charset="0"/>
              </a:rPr>
              <a:t>, and Satan standing at his right side to accuse him. </a:t>
            </a:r>
            <a:endParaRPr lang="en-US" b="1" dirty="0">
              <a:solidFill>
                <a:schemeClr val="tx1"/>
              </a:solidFill>
              <a:effectLst>
                <a:outerShdw blurRad="38100" dist="38100" dir="2700000" algn="tl">
                  <a:srgbClr val="000000">
                    <a:alpha val="43137"/>
                  </a:srgbClr>
                </a:outerShdw>
              </a:effectLst>
              <a:latin typeface="Georgia" panose="02040502050405020303" pitchFamily="18" charset="0"/>
            </a:endParaRPr>
          </a:p>
        </p:txBody>
      </p:sp>
      <p:sp>
        <p:nvSpPr>
          <p:cNvPr id="7" name="Text Placeholder 6">
            <a:extLst>
              <a:ext uri="{FF2B5EF4-FFF2-40B4-BE49-F238E27FC236}">
                <a16:creationId xmlns:a16="http://schemas.microsoft.com/office/drawing/2014/main" id="{22BB7696-3CF7-4589-E9C9-72F46CA3A970}"/>
              </a:ext>
            </a:extLst>
          </p:cNvPr>
          <p:cNvSpPr>
            <a:spLocks noGrp="1"/>
          </p:cNvSpPr>
          <p:nvPr>
            <p:ph type="body" sz="quarter" idx="14"/>
          </p:nvPr>
        </p:nvSpPr>
        <p:spPr/>
        <p:txBody>
          <a:bodyPr>
            <a:normAutofit/>
          </a:bodyPr>
          <a:lstStyle/>
          <a:p>
            <a:r>
              <a:rPr lang="en-US" sz="3200" dirty="0">
                <a:effectLst>
                  <a:outerShdw blurRad="38100" dist="38100" dir="2700000" algn="tl">
                    <a:srgbClr val="000000">
                      <a:alpha val="43137"/>
                    </a:srgbClr>
                  </a:outerShdw>
                </a:effectLst>
                <a:latin typeface="Georgia" panose="02040502050405020303" pitchFamily="18" charset="0"/>
              </a:rPr>
              <a:t>Zechariah 3:1 NIV </a:t>
            </a:r>
          </a:p>
        </p:txBody>
      </p:sp>
    </p:spTree>
    <p:extLst>
      <p:ext uri="{BB962C8B-B14F-4D97-AF65-F5344CB8AC3E}">
        <p14:creationId xmlns:p14="http://schemas.microsoft.com/office/powerpoint/2010/main" val="18274254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16DEFC-6AB4-5F73-AABE-F80C87887D37}"/>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A22C16AF-DA8C-E6A1-5C72-A70829E4AC0F}"/>
              </a:ext>
            </a:extLst>
          </p:cNvPr>
          <p:cNvSpPr>
            <a:spLocks noGrp="1"/>
          </p:cNvSpPr>
          <p:nvPr>
            <p:ph type="body" sz="quarter" idx="13"/>
          </p:nvPr>
        </p:nvSpPr>
        <p:spPr>
          <a:xfrm>
            <a:off x="2321719" y="421372"/>
            <a:ext cx="6365080" cy="3599766"/>
          </a:xfrm>
        </p:spPr>
        <p:txBody>
          <a:bodyPr>
            <a:normAutofit lnSpcReduction="10000"/>
          </a:bodyPr>
          <a:lstStyle/>
          <a:p>
            <a:r>
              <a:rPr lang="en-US" b="1" baseline="30000" dirty="0">
                <a:solidFill>
                  <a:schemeClr val="tx1"/>
                </a:solidFill>
                <a:effectLst>
                  <a:outerShdw blurRad="38100" dist="38100" dir="2700000" algn="tl">
                    <a:srgbClr val="000000">
                      <a:alpha val="43137"/>
                    </a:srgbClr>
                  </a:outerShdw>
                </a:effectLst>
                <a:latin typeface="Georgia" panose="02040502050405020303" pitchFamily="18" charset="0"/>
              </a:rPr>
              <a:t>3 </a:t>
            </a:r>
            <a:r>
              <a:rPr lang="en-US" dirty="0">
                <a:solidFill>
                  <a:schemeClr val="tx1"/>
                </a:solidFill>
                <a:effectLst>
                  <a:outerShdw blurRad="38100" dist="38100" dir="2700000" algn="tl">
                    <a:srgbClr val="000000">
                      <a:alpha val="43137"/>
                    </a:srgbClr>
                  </a:outerShdw>
                </a:effectLst>
                <a:latin typeface="Georgia" panose="02040502050405020303" pitchFamily="18" charset="0"/>
              </a:rPr>
              <a:t>Now Joshua was dressed in filthy clothes as he stood before the angel. </a:t>
            </a:r>
            <a:r>
              <a:rPr lang="en-US" b="1" baseline="30000" dirty="0">
                <a:solidFill>
                  <a:schemeClr val="tx1"/>
                </a:solidFill>
                <a:effectLst>
                  <a:outerShdw blurRad="38100" dist="38100" dir="2700000" algn="tl">
                    <a:srgbClr val="000000">
                      <a:alpha val="43137"/>
                    </a:srgbClr>
                  </a:outerShdw>
                </a:effectLst>
                <a:latin typeface="Georgia" panose="02040502050405020303" pitchFamily="18" charset="0"/>
              </a:rPr>
              <a:t>4 </a:t>
            </a:r>
            <a:r>
              <a:rPr lang="en-US" dirty="0">
                <a:solidFill>
                  <a:schemeClr val="tx1"/>
                </a:solidFill>
                <a:effectLst>
                  <a:outerShdw blurRad="38100" dist="38100" dir="2700000" algn="tl">
                    <a:srgbClr val="000000">
                      <a:alpha val="43137"/>
                    </a:srgbClr>
                  </a:outerShdw>
                </a:effectLst>
                <a:latin typeface="Georgia" panose="02040502050405020303" pitchFamily="18" charset="0"/>
              </a:rPr>
              <a:t>The angel said to those who were standing before him, </a:t>
            </a:r>
          </a:p>
          <a:p>
            <a:r>
              <a:rPr lang="en-US" b="1" dirty="0">
                <a:solidFill>
                  <a:schemeClr val="tx1"/>
                </a:solidFill>
                <a:effectLst>
                  <a:outerShdw blurRad="38100" dist="38100" dir="2700000" algn="tl">
                    <a:srgbClr val="000000">
                      <a:alpha val="43137"/>
                    </a:srgbClr>
                  </a:outerShdw>
                </a:effectLst>
                <a:latin typeface="Georgia" panose="02040502050405020303" pitchFamily="18" charset="0"/>
              </a:rPr>
              <a:t>“Take off his filthy clothes.”</a:t>
            </a:r>
          </a:p>
          <a:p>
            <a:r>
              <a:rPr lang="en-US" dirty="0">
                <a:solidFill>
                  <a:schemeClr val="tx1"/>
                </a:solidFill>
                <a:effectLst>
                  <a:outerShdw blurRad="38100" dist="38100" dir="2700000" algn="tl">
                    <a:srgbClr val="000000">
                      <a:alpha val="43137"/>
                    </a:srgbClr>
                  </a:outerShdw>
                </a:effectLst>
                <a:latin typeface="Georgia" panose="02040502050405020303" pitchFamily="18" charset="0"/>
              </a:rPr>
              <a:t>Then he said to Joshua, “</a:t>
            </a:r>
            <a:r>
              <a:rPr lang="en-US" b="1" dirty="0">
                <a:solidFill>
                  <a:schemeClr val="tx1"/>
                </a:solidFill>
                <a:effectLst>
                  <a:outerShdw blurRad="38100" dist="38100" dir="2700000" algn="tl">
                    <a:srgbClr val="000000">
                      <a:alpha val="43137"/>
                    </a:srgbClr>
                  </a:outerShdw>
                </a:effectLst>
                <a:latin typeface="Georgia" panose="02040502050405020303" pitchFamily="18" charset="0"/>
              </a:rPr>
              <a:t>See, I have taken away your sin, </a:t>
            </a:r>
            <a:r>
              <a:rPr lang="en-US" dirty="0">
                <a:solidFill>
                  <a:schemeClr val="tx1"/>
                </a:solidFill>
                <a:effectLst>
                  <a:outerShdw blurRad="38100" dist="38100" dir="2700000" algn="tl">
                    <a:srgbClr val="000000">
                      <a:alpha val="43137"/>
                    </a:srgbClr>
                  </a:outerShdw>
                </a:effectLst>
                <a:latin typeface="Georgia" panose="02040502050405020303" pitchFamily="18" charset="0"/>
              </a:rPr>
              <a:t>and I will put fine garments on you.”</a:t>
            </a:r>
          </a:p>
        </p:txBody>
      </p:sp>
      <p:sp>
        <p:nvSpPr>
          <p:cNvPr id="7" name="Text Placeholder 6">
            <a:extLst>
              <a:ext uri="{FF2B5EF4-FFF2-40B4-BE49-F238E27FC236}">
                <a16:creationId xmlns:a16="http://schemas.microsoft.com/office/drawing/2014/main" id="{FCF93972-76CA-515C-0BBB-E03AD0379887}"/>
              </a:ext>
            </a:extLst>
          </p:cNvPr>
          <p:cNvSpPr>
            <a:spLocks noGrp="1"/>
          </p:cNvSpPr>
          <p:nvPr>
            <p:ph type="body" sz="quarter" idx="14"/>
          </p:nvPr>
        </p:nvSpPr>
        <p:spPr/>
        <p:txBody>
          <a:bodyPr>
            <a:normAutofit/>
          </a:bodyPr>
          <a:lstStyle/>
          <a:p>
            <a:r>
              <a:rPr lang="en-US" sz="3200" dirty="0">
                <a:effectLst>
                  <a:outerShdw blurRad="38100" dist="38100" dir="2700000" algn="tl">
                    <a:srgbClr val="000000">
                      <a:alpha val="43137"/>
                    </a:srgbClr>
                  </a:outerShdw>
                </a:effectLst>
                <a:latin typeface="Georgia" panose="02040502050405020303" pitchFamily="18" charset="0"/>
              </a:rPr>
              <a:t>Zechariah 3:3-4 NIV </a:t>
            </a:r>
          </a:p>
        </p:txBody>
      </p:sp>
    </p:spTree>
    <p:extLst>
      <p:ext uri="{BB962C8B-B14F-4D97-AF65-F5344CB8AC3E}">
        <p14:creationId xmlns:p14="http://schemas.microsoft.com/office/powerpoint/2010/main" val="9963404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CAA75D-CAE5-7C2B-E5DD-99BB0ADC94CB}"/>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E63B3247-83D6-8062-0E2E-D2CBC9CC45CE}"/>
              </a:ext>
            </a:extLst>
          </p:cNvPr>
          <p:cNvSpPr>
            <a:spLocks noGrp="1"/>
          </p:cNvSpPr>
          <p:nvPr>
            <p:ph type="body" sz="quarter" idx="13"/>
          </p:nvPr>
        </p:nvSpPr>
        <p:spPr>
          <a:xfrm>
            <a:off x="2321719" y="421371"/>
            <a:ext cx="6365080" cy="3772009"/>
          </a:xfrm>
        </p:spPr>
        <p:txBody>
          <a:bodyPr>
            <a:normAutofit fontScale="85000" lnSpcReduction="10000"/>
          </a:bodyPr>
          <a:lstStyle/>
          <a:p>
            <a:r>
              <a:rPr lang="en-US" b="1" baseline="30000" dirty="0">
                <a:solidFill>
                  <a:schemeClr val="tx1"/>
                </a:solidFill>
                <a:effectLst>
                  <a:outerShdw blurRad="38100" dist="38100" dir="2700000" algn="tl">
                    <a:srgbClr val="000000">
                      <a:alpha val="43137"/>
                    </a:srgbClr>
                  </a:outerShdw>
                </a:effectLst>
                <a:latin typeface="Georgia" panose="02040502050405020303" pitchFamily="18" charset="0"/>
              </a:rPr>
              <a:t>12 </a:t>
            </a:r>
            <a:r>
              <a:rPr lang="en-US" dirty="0">
                <a:solidFill>
                  <a:schemeClr val="tx1"/>
                </a:solidFill>
                <a:effectLst>
                  <a:outerShdw blurRad="38100" dist="38100" dir="2700000" algn="tl">
                    <a:srgbClr val="000000">
                      <a:alpha val="43137"/>
                    </a:srgbClr>
                  </a:outerShdw>
                </a:effectLst>
                <a:latin typeface="Georgia" panose="02040502050405020303" pitchFamily="18" charset="0"/>
              </a:rPr>
              <a:t>Tell him this is what the </a:t>
            </a:r>
            <a:r>
              <a:rPr lang="en-US" cap="small" dirty="0">
                <a:solidFill>
                  <a:schemeClr val="tx1"/>
                </a:solidFill>
                <a:effectLst>
                  <a:outerShdw blurRad="38100" dist="38100" dir="2700000" algn="tl">
                    <a:srgbClr val="000000">
                      <a:alpha val="43137"/>
                    </a:srgbClr>
                  </a:outerShdw>
                </a:effectLst>
                <a:latin typeface="Georgia" panose="02040502050405020303" pitchFamily="18" charset="0"/>
              </a:rPr>
              <a:t>Lord</a:t>
            </a:r>
            <a:r>
              <a:rPr lang="en-US" dirty="0">
                <a:solidFill>
                  <a:schemeClr val="tx1"/>
                </a:solidFill>
                <a:effectLst>
                  <a:outerShdw blurRad="38100" dist="38100" dir="2700000" algn="tl">
                    <a:srgbClr val="000000">
                      <a:alpha val="43137"/>
                    </a:srgbClr>
                  </a:outerShdw>
                </a:effectLst>
                <a:latin typeface="Georgia" panose="02040502050405020303" pitchFamily="18" charset="0"/>
              </a:rPr>
              <a:t> Almighty says: ‘Here is the man </a:t>
            </a:r>
            <a:r>
              <a:rPr lang="en-US" b="1" dirty="0">
                <a:solidFill>
                  <a:schemeClr val="tx1"/>
                </a:solidFill>
                <a:effectLst>
                  <a:outerShdw blurRad="38100" dist="38100" dir="2700000" algn="tl">
                    <a:srgbClr val="000000">
                      <a:alpha val="43137"/>
                    </a:srgbClr>
                  </a:outerShdw>
                </a:effectLst>
                <a:latin typeface="Georgia" panose="02040502050405020303" pitchFamily="18" charset="0"/>
              </a:rPr>
              <a:t>whose name is the Branch</a:t>
            </a:r>
            <a:r>
              <a:rPr lang="en-US" dirty="0">
                <a:solidFill>
                  <a:schemeClr val="tx1"/>
                </a:solidFill>
                <a:effectLst>
                  <a:outerShdw blurRad="38100" dist="38100" dir="2700000" algn="tl">
                    <a:srgbClr val="000000">
                      <a:alpha val="43137"/>
                    </a:srgbClr>
                  </a:outerShdw>
                </a:effectLst>
                <a:latin typeface="Georgia" panose="02040502050405020303" pitchFamily="18" charset="0"/>
              </a:rPr>
              <a:t>, and he will branch out from his place and build the temple of the </a:t>
            </a:r>
            <a:r>
              <a:rPr lang="en-US" cap="small" dirty="0">
                <a:solidFill>
                  <a:schemeClr val="tx1"/>
                </a:solidFill>
                <a:effectLst>
                  <a:outerShdw blurRad="38100" dist="38100" dir="2700000" algn="tl">
                    <a:srgbClr val="000000">
                      <a:alpha val="43137"/>
                    </a:srgbClr>
                  </a:outerShdw>
                </a:effectLst>
                <a:latin typeface="Georgia" panose="02040502050405020303" pitchFamily="18" charset="0"/>
              </a:rPr>
              <a:t>Lord</a:t>
            </a:r>
            <a:r>
              <a:rPr lang="en-US" dirty="0">
                <a:solidFill>
                  <a:schemeClr val="tx1"/>
                </a:solidFill>
                <a:effectLst>
                  <a:outerShdw blurRad="38100" dist="38100" dir="2700000" algn="tl">
                    <a:srgbClr val="000000">
                      <a:alpha val="43137"/>
                    </a:srgbClr>
                  </a:outerShdw>
                </a:effectLst>
                <a:latin typeface="Georgia" panose="02040502050405020303" pitchFamily="18" charset="0"/>
              </a:rPr>
              <a:t>. </a:t>
            </a:r>
            <a:r>
              <a:rPr lang="en-US" b="1" baseline="30000" dirty="0">
                <a:solidFill>
                  <a:schemeClr val="tx1"/>
                </a:solidFill>
                <a:effectLst>
                  <a:outerShdw blurRad="38100" dist="38100" dir="2700000" algn="tl">
                    <a:srgbClr val="000000">
                      <a:alpha val="43137"/>
                    </a:srgbClr>
                  </a:outerShdw>
                </a:effectLst>
                <a:latin typeface="Georgia" panose="02040502050405020303" pitchFamily="18" charset="0"/>
              </a:rPr>
              <a:t>13 </a:t>
            </a:r>
            <a:r>
              <a:rPr lang="en-US" dirty="0">
                <a:solidFill>
                  <a:schemeClr val="tx1"/>
                </a:solidFill>
                <a:effectLst>
                  <a:outerShdw blurRad="38100" dist="38100" dir="2700000" algn="tl">
                    <a:srgbClr val="000000">
                      <a:alpha val="43137"/>
                    </a:srgbClr>
                  </a:outerShdw>
                </a:effectLst>
                <a:latin typeface="Georgia" panose="02040502050405020303" pitchFamily="18" charset="0"/>
              </a:rPr>
              <a:t>It is he </a:t>
            </a:r>
            <a:r>
              <a:rPr lang="en-US" b="1" dirty="0">
                <a:solidFill>
                  <a:schemeClr val="tx1"/>
                </a:solidFill>
                <a:effectLst>
                  <a:outerShdw blurRad="38100" dist="38100" dir="2700000" algn="tl">
                    <a:srgbClr val="000000">
                      <a:alpha val="43137"/>
                    </a:srgbClr>
                  </a:outerShdw>
                </a:effectLst>
                <a:latin typeface="Georgia" panose="02040502050405020303" pitchFamily="18" charset="0"/>
              </a:rPr>
              <a:t>who will build the temple </a:t>
            </a:r>
            <a:r>
              <a:rPr lang="en-US" dirty="0">
                <a:solidFill>
                  <a:schemeClr val="tx1"/>
                </a:solidFill>
                <a:effectLst>
                  <a:outerShdw blurRad="38100" dist="38100" dir="2700000" algn="tl">
                    <a:srgbClr val="000000">
                      <a:alpha val="43137"/>
                    </a:srgbClr>
                  </a:outerShdw>
                </a:effectLst>
                <a:latin typeface="Georgia" panose="02040502050405020303" pitchFamily="18" charset="0"/>
              </a:rPr>
              <a:t>of the </a:t>
            </a:r>
            <a:r>
              <a:rPr lang="en-US" cap="small" dirty="0">
                <a:solidFill>
                  <a:schemeClr val="tx1"/>
                </a:solidFill>
                <a:effectLst>
                  <a:outerShdw blurRad="38100" dist="38100" dir="2700000" algn="tl">
                    <a:srgbClr val="000000">
                      <a:alpha val="43137"/>
                    </a:srgbClr>
                  </a:outerShdw>
                </a:effectLst>
                <a:latin typeface="Georgia" panose="02040502050405020303" pitchFamily="18" charset="0"/>
              </a:rPr>
              <a:t>Lord</a:t>
            </a:r>
            <a:r>
              <a:rPr lang="en-US" dirty="0">
                <a:solidFill>
                  <a:schemeClr val="tx1"/>
                </a:solidFill>
                <a:effectLst>
                  <a:outerShdw blurRad="38100" dist="38100" dir="2700000" algn="tl">
                    <a:srgbClr val="000000">
                      <a:alpha val="43137"/>
                    </a:srgbClr>
                  </a:outerShdw>
                </a:effectLst>
                <a:latin typeface="Georgia" panose="02040502050405020303" pitchFamily="18" charset="0"/>
              </a:rPr>
              <a:t>, and he will be clothed with majesty and will sit and rule on his throne. </a:t>
            </a:r>
            <a:r>
              <a:rPr lang="en-US" b="1" dirty="0">
                <a:solidFill>
                  <a:schemeClr val="tx1"/>
                </a:solidFill>
                <a:effectLst>
                  <a:outerShdw blurRad="38100" dist="38100" dir="2700000" algn="tl">
                    <a:srgbClr val="000000">
                      <a:alpha val="43137"/>
                    </a:srgbClr>
                  </a:outerShdw>
                </a:effectLst>
                <a:latin typeface="Georgia" panose="02040502050405020303" pitchFamily="18" charset="0"/>
              </a:rPr>
              <a:t>And he will be a priest on his throne.</a:t>
            </a:r>
            <a:r>
              <a:rPr lang="en-US" dirty="0">
                <a:solidFill>
                  <a:schemeClr val="tx1"/>
                </a:solidFill>
                <a:effectLst>
                  <a:outerShdw blurRad="38100" dist="38100" dir="2700000" algn="tl">
                    <a:srgbClr val="000000">
                      <a:alpha val="43137"/>
                    </a:srgbClr>
                  </a:outerShdw>
                </a:effectLst>
                <a:latin typeface="Georgia" panose="02040502050405020303" pitchFamily="18" charset="0"/>
              </a:rPr>
              <a:t> </a:t>
            </a:r>
            <a:r>
              <a:rPr lang="en-US" dirty="0">
                <a:solidFill>
                  <a:srgbClr val="FFFF7D"/>
                </a:solidFill>
                <a:effectLst>
                  <a:outerShdw blurRad="38100" dist="38100" dir="2700000" algn="tl">
                    <a:srgbClr val="000000">
                      <a:alpha val="43137"/>
                    </a:srgbClr>
                  </a:outerShdw>
                </a:effectLst>
                <a:latin typeface="Georgia" panose="02040502050405020303" pitchFamily="18" charset="0"/>
              </a:rPr>
              <a:t>And there will be harmony between the two.</a:t>
            </a:r>
          </a:p>
        </p:txBody>
      </p:sp>
      <p:sp>
        <p:nvSpPr>
          <p:cNvPr id="7" name="Text Placeholder 6">
            <a:extLst>
              <a:ext uri="{FF2B5EF4-FFF2-40B4-BE49-F238E27FC236}">
                <a16:creationId xmlns:a16="http://schemas.microsoft.com/office/drawing/2014/main" id="{2C1A3701-0DF9-969D-1905-97A37EF603BA}"/>
              </a:ext>
            </a:extLst>
          </p:cNvPr>
          <p:cNvSpPr>
            <a:spLocks noGrp="1"/>
          </p:cNvSpPr>
          <p:nvPr>
            <p:ph type="body" sz="quarter" idx="14"/>
          </p:nvPr>
        </p:nvSpPr>
        <p:spPr/>
        <p:txBody>
          <a:bodyPr>
            <a:normAutofit/>
          </a:bodyPr>
          <a:lstStyle/>
          <a:p>
            <a:r>
              <a:rPr lang="en-US" sz="3200" dirty="0">
                <a:effectLst>
                  <a:outerShdw blurRad="38100" dist="38100" dir="2700000" algn="tl">
                    <a:srgbClr val="000000">
                      <a:alpha val="43137"/>
                    </a:srgbClr>
                  </a:outerShdw>
                </a:effectLst>
                <a:latin typeface="Georgia" panose="02040502050405020303" pitchFamily="18" charset="0"/>
              </a:rPr>
              <a:t>Zechariah 6:12-13 NIV </a:t>
            </a:r>
          </a:p>
        </p:txBody>
      </p:sp>
    </p:spTree>
    <p:extLst>
      <p:ext uri="{BB962C8B-B14F-4D97-AF65-F5344CB8AC3E}">
        <p14:creationId xmlns:p14="http://schemas.microsoft.com/office/powerpoint/2010/main" val="11176591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21C8D5-A0A7-D75B-66CE-624417DB3537}"/>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D44947DB-ED8C-890B-30DD-1DF2855239AB}"/>
              </a:ext>
            </a:extLst>
          </p:cNvPr>
          <p:cNvSpPr>
            <a:spLocks noGrp="1"/>
          </p:cNvSpPr>
          <p:nvPr>
            <p:ph type="body" sz="quarter" idx="10"/>
          </p:nvPr>
        </p:nvSpPr>
        <p:spPr>
          <a:xfrm>
            <a:off x="369273" y="243213"/>
            <a:ext cx="8421216" cy="2735731"/>
          </a:xfrm>
        </p:spPr>
        <p:txBody>
          <a:bodyPr>
            <a:normAutofit/>
          </a:bodyPr>
          <a:lstStyle/>
          <a:p>
            <a:br>
              <a:rPr lang="en-US" sz="4800" dirty="0">
                <a:effectLst>
                  <a:outerShdw blurRad="38100" dist="38100" dir="2700000" algn="tl">
                    <a:srgbClr val="000000">
                      <a:alpha val="43137"/>
                    </a:srgbClr>
                  </a:outerShdw>
                </a:effectLst>
                <a:latin typeface="Amasis MT Pro Black" panose="02040A04050005020304" pitchFamily="18" charset="0"/>
              </a:rPr>
            </a:br>
            <a:r>
              <a:rPr lang="en-US" sz="4800" dirty="0">
                <a:solidFill>
                  <a:srgbClr val="356ECB"/>
                </a:solidFill>
                <a:effectLst>
                  <a:outerShdw blurRad="38100" dist="38100" dir="2700000" algn="tl">
                    <a:srgbClr val="000000">
                      <a:alpha val="43137"/>
                    </a:srgbClr>
                  </a:outerShdw>
                </a:effectLst>
                <a:latin typeface="Amasis MT Pro Black" panose="02040A04050005020304" pitchFamily="18" charset="0"/>
              </a:rPr>
              <a:t>Put God First</a:t>
            </a:r>
          </a:p>
        </p:txBody>
      </p:sp>
      <p:sp>
        <p:nvSpPr>
          <p:cNvPr id="6" name="Title 5">
            <a:extLst>
              <a:ext uri="{FF2B5EF4-FFF2-40B4-BE49-F238E27FC236}">
                <a16:creationId xmlns:a16="http://schemas.microsoft.com/office/drawing/2014/main" id="{D51468D6-2CC8-0C66-F82F-C2D0DB3923DC}"/>
              </a:ext>
            </a:extLst>
          </p:cNvPr>
          <p:cNvSpPr>
            <a:spLocks noGrp="1"/>
          </p:cNvSpPr>
          <p:nvPr>
            <p:ph type="title"/>
          </p:nvPr>
        </p:nvSpPr>
        <p:spPr/>
        <p:txBody>
          <a:bodyPr/>
          <a:lstStyle/>
          <a:p>
            <a:r>
              <a:rPr lang="en-US" dirty="0">
                <a:gradFill>
                  <a:gsLst>
                    <a:gs pos="19000">
                      <a:srgbClr val="0070C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a:outerShdw blurRad="38100" dist="38100" dir="2700000" algn="tl">
                    <a:srgbClr val="000000">
                      <a:alpha val="43137"/>
                    </a:srgbClr>
                  </a:outerShdw>
                </a:effectLst>
                <a:latin typeface="Amasis MT Pro Black" panose="02040A04050005020304" pitchFamily="18" charset="0"/>
              </a:rPr>
              <a:t>Formed for His Glory</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7793616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794DF0-5613-2ADF-7EAE-D1CDA595C9C0}"/>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CEECF526-CEAB-0F8C-68BB-172F31B2DC6F}"/>
              </a:ext>
            </a:extLst>
          </p:cNvPr>
          <p:cNvSpPr>
            <a:spLocks noGrp="1"/>
          </p:cNvSpPr>
          <p:nvPr>
            <p:ph type="body" sz="quarter" idx="10"/>
          </p:nvPr>
        </p:nvSpPr>
        <p:spPr>
          <a:xfrm>
            <a:off x="369273" y="243213"/>
            <a:ext cx="8421216" cy="2735731"/>
          </a:xfrm>
        </p:spPr>
        <p:txBody>
          <a:bodyPr>
            <a:normAutofit/>
          </a:bodyPr>
          <a:lstStyle/>
          <a:p>
            <a:br>
              <a:rPr lang="en-US" sz="4800" dirty="0">
                <a:effectLst>
                  <a:outerShdw blurRad="38100" dist="38100" dir="2700000" algn="tl">
                    <a:srgbClr val="000000">
                      <a:alpha val="43137"/>
                    </a:srgbClr>
                  </a:outerShdw>
                </a:effectLst>
                <a:latin typeface="Amasis MT Pro Black" panose="02040A04050005020304" pitchFamily="18" charset="0"/>
              </a:rPr>
            </a:br>
            <a:r>
              <a:rPr lang="en-US" sz="4800" dirty="0">
                <a:solidFill>
                  <a:srgbClr val="356ECB"/>
                </a:solidFill>
                <a:effectLst>
                  <a:outerShdw blurRad="38100" dist="38100" dir="2700000" algn="tl">
                    <a:srgbClr val="000000">
                      <a:alpha val="43137"/>
                    </a:srgbClr>
                  </a:outerShdw>
                </a:effectLst>
                <a:latin typeface="Amasis MT Pro Black" panose="02040A04050005020304" pitchFamily="18" charset="0"/>
              </a:rPr>
              <a:t>Trust His Presence</a:t>
            </a:r>
          </a:p>
        </p:txBody>
      </p:sp>
      <p:sp>
        <p:nvSpPr>
          <p:cNvPr id="6" name="Title 5">
            <a:extLst>
              <a:ext uri="{FF2B5EF4-FFF2-40B4-BE49-F238E27FC236}">
                <a16:creationId xmlns:a16="http://schemas.microsoft.com/office/drawing/2014/main" id="{7AE75AAC-10FE-16BF-6DB9-81FB7202FC94}"/>
              </a:ext>
            </a:extLst>
          </p:cNvPr>
          <p:cNvSpPr>
            <a:spLocks noGrp="1"/>
          </p:cNvSpPr>
          <p:nvPr>
            <p:ph type="title"/>
          </p:nvPr>
        </p:nvSpPr>
        <p:spPr/>
        <p:txBody>
          <a:bodyPr/>
          <a:lstStyle/>
          <a:p>
            <a:r>
              <a:rPr lang="en-US" dirty="0">
                <a:gradFill>
                  <a:gsLst>
                    <a:gs pos="19000">
                      <a:srgbClr val="0070C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a:outerShdw blurRad="38100" dist="38100" dir="2700000" algn="tl">
                    <a:srgbClr val="000000">
                      <a:alpha val="43137"/>
                    </a:srgbClr>
                  </a:outerShdw>
                </a:effectLst>
                <a:latin typeface="Amasis MT Pro Black" panose="02040A04050005020304" pitchFamily="18" charset="0"/>
              </a:rPr>
              <a:t>Formed for His Glory</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452208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74757C-8E9C-B3E5-B916-C66E93733EF0}"/>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8BBAD24A-0916-D52D-5668-FD6279D0EE5B}"/>
              </a:ext>
            </a:extLst>
          </p:cNvPr>
          <p:cNvSpPr>
            <a:spLocks noGrp="1"/>
          </p:cNvSpPr>
          <p:nvPr>
            <p:ph type="body" sz="quarter" idx="10"/>
          </p:nvPr>
        </p:nvSpPr>
        <p:spPr>
          <a:xfrm>
            <a:off x="369273" y="243213"/>
            <a:ext cx="8421216" cy="2735731"/>
          </a:xfrm>
        </p:spPr>
        <p:txBody>
          <a:bodyPr>
            <a:normAutofit/>
          </a:bodyPr>
          <a:lstStyle/>
          <a:p>
            <a:br>
              <a:rPr lang="en-US" sz="4800" dirty="0">
                <a:effectLst>
                  <a:outerShdw blurRad="38100" dist="38100" dir="2700000" algn="tl">
                    <a:srgbClr val="000000">
                      <a:alpha val="43137"/>
                    </a:srgbClr>
                  </a:outerShdw>
                </a:effectLst>
                <a:latin typeface="Amasis MT Pro Black" panose="02040A04050005020304" pitchFamily="18" charset="0"/>
              </a:rPr>
            </a:br>
            <a:r>
              <a:rPr lang="en-US" sz="4800" dirty="0">
                <a:solidFill>
                  <a:srgbClr val="356ECB"/>
                </a:solidFill>
                <a:effectLst>
                  <a:outerShdw blurRad="38100" dist="38100" dir="2700000" algn="tl">
                    <a:srgbClr val="000000">
                      <a:alpha val="43137"/>
                    </a:srgbClr>
                  </a:outerShdw>
                </a:effectLst>
                <a:latin typeface="Amasis MT Pro Black" panose="02040A04050005020304" pitchFamily="18" charset="0"/>
              </a:rPr>
              <a:t>Rest in His Promises</a:t>
            </a:r>
          </a:p>
        </p:txBody>
      </p:sp>
      <p:sp>
        <p:nvSpPr>
          <p:cNvPr id="6" name="Title 5">
            <a:extLst>
              <a:ext uri="{FF2B5EF4-FFF2-40B4-BE49-F238E27FC236}">
                <a16:creationId xmlns:a16="http://schemas.microsoft.com/office/drawing/2014/main" id="{51822996-27DE-D50B-A8B1-8FA8118C55A1}"/>
              </a:ext>
            </a:extLst>
          </p:cNvPr>
          <p:cNvSpPr>
            <a:spLocks noGrp="1"/>
          </p:cNvSpPr>
          <p:nvPr>
            <p:ph type="title"/>
          </p:nvPr>
        </p:nvSpPr>
        <p:spPr/>
        <p:txBody>
          <a:bodyPr/>
          <a:lstStyle/>
          <a:p>
            <a:r>
              <a:rPr lang="en-US" dirty="0">
                <a:gradFill>
                  <a:gsLst>
                    <a:gs pos="19000">
                      <a:srgbClr val="0070C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a:outerShdw blurRad="38100" dist="38100" dir="2700000" algn="tl">
                    <a:srgbClr val="000000">
                      <a:alpha val="43137"/>
                    </a:srgbClr>
                  </a:outerShdw>
                </a:effectLst>
                <a:latin typeface="Amasis MT Pro Black" panose="02040A04050005020304" pitchFamily="18" charset="0"/>
              </a:rPr>
              <a:t>Formed for His Glory</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636006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02132D-15F5-179A-B369-5F927D573A69}"/>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5AD9F024-BFDD-CE82-F180-278D0B542062}"/>
              </a:ext>
            </a:extLst>
          </p:cNvPr>
          <p:cNvSpPr>
            <a:spLocks noGrp="1"/>
          </p:cNvSpPr>
          <p:nvPr>
            <p:ph type="body" sz="quarter" idx="10"/>
          </p:nvPr>
        </p:nvSpPr>
        <p:spPr>
          <a:xfrm>
            <a:off x="369273" y="243213"/>
            <a:ext cx="8421216" cy="2735731"/>
          </a:xfrm>
        </p:spPr>
        <p:txBody>
          <a:bodyPr>
            <a:normAutofit/>
          </a:bodyPr>
          <a:lstStyle/>
          <a:p>
            <a:br>
              <a:rPr lang="en-US" sz="4800" dirty="0">
                <a:effectLst>
                  <a:outerShdw blurRad="38100" dist="38100" dir="2700000" algn="tl">
                    <a:srgbClr val="000000">
                      <a:alpha val="43137"/>
                    </a:srgbClr>
                  </a:outerShdw>
                </a:effectLst>
                <a:latin typeface="Amasis MT Pro Black" panose="02040A04050005020304" pitchFamily="18" charset="0"/>
              </a:rPr>
            </a:br>
            <a:r>
              <a:rPr lang="en-US" sz="4800" dirty="0">
                <a:solidFill>
                  <a:srgbClr val="356ECB"/>
                </a:solidFill>
                <a:effectLst>
                  <a:outerShdw blurRad="38100" dist="38100" dir="2700000" algn="tl">
                    <a:srgbClr val="000000">
                      <a:alpha val="43137"/>
                    </a:srgbClr>
                  </a:outerShdw>
                </a:effectLst>
                <a:latin typeface="Amasis MT Pro Black" panose="02040A04050005020304" pitchFamily="18" charset="0"/>
              </a:rPr>
              <a:t>Live for His Glory</a:t>
            </a:r>
          </a:p>
        </p:txBody>
      </p:sp>
      <p:sp>
        <p:nvSpPr>
          <p:cNvPr id="6" name="Title 5">
            <a:extLst>
              <a:ext uri="{FF2B5EF4-FFF2-40B4-BE49-F238E27FC236}">
                <a16:creationId xmlns:a16="http://schemas.microsoft.com/office/drawing/2014/main" id="{DFA8BBB8-4030-6041-7396-B0B06F09BF46}"/>
              </a:ext>
            </a:extLst>
          </p:cNvPr>
          <p:cNvSpPr>
            <a:spLocks noGrp="1"/>
          </p:cNvSpPr>
          <p:nvPr>
            <p:ph type="title"/>
          </p:nvPr>
        </p:nvSpPr>
        <p:spPr/>
        <p:txBody>
          <a:bodyPr/>
          <a:lstStyle/>
          <a:p>
            <a:r>
              <a:rPr lang="en-US" dirty="0">
                <a:gradFill>
                  <a:gsLst>
                    <a:gs pos="19000">
                      <a:srgbClr val="0070C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a:outerShdw blurRad="38100" dist="38100" dir="2700000" algn="tl">
                    <a:srgbClr val="000000">
                      <a:alpha val="43137"/>
                    </a:srgbClr>
                  </a:outerShdw>
                </a:effectLst>
                <a:latin typeface="Amasis MT Pro Black" panose="02040A04050005020304" pitchFamily="18" charset="0"/>
              </a:rPr>
              <a:t>Formed for His Glory</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2401627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8F0BE6F-3421-0D25-F37B-4CFF23177B52}"/>
              </a:ext>
            </a:extLst>
          </p:cNvPr>
          <p:cNvSpPr>
            <a:spLocks noGrp="1"/>
          </p:cNvSpPr>
          <p:nvPr>
            <p:ph type="body" sz="quarter" idx="13"/>
          </p:nvPr>
        </p:nvSpPr>
        <p:spPr>
          <a:xfrm>
            <a:off x="2550319" y="421372"/>
            <a:ext cx="6136480" cy="4507816"/>
          </a:xfrm>
        </p:spPr>
        <p:txBody>
          <a:bodyPr>
            <a:normAutofit lnSpcReduction="10000"/>
          </a:bodyPr>
          <a:lstStyle/>
          <a:p>
            <a:r>
              <a:rPr lang="en-US" dirty="0">
                <a:solidFill>
                  <a:schemeClr val="tx1"/>
                </a:solidFill>
                <a:effectLst>
                  <a:outerShdw blurRad="38100" dist="38100" dir="2700000" algn="tl">
                    <a:srgbClr val="000000">
                      <a:alpha val="43137"/>
                    </a:srgbClr>
                  </a:outerShdw>
                </a:effectLst>
                <a:latin typeface="Georgia" panose="02040502050405020303" pitchFamily="18" charset="0"/>
              </a:rPr>
              <a:t>Conclusion:</a:t>
            </a:r>
          </a:p>
          <a:p>
            <a:r>
              <a:rPr lang="en-US" b="1" dirty="0">
                <a:solidFill>
                  <a:schemeClr val="tx1"/>
                </a:solidFill>
                <a:effectLst>
                  <a:outerShdw blurRad="38100" dist="38100" dir="2700000" algn="tl">
                    <a:srgbClr val="000000">
                      <a:alpha val="43137"/>
                    </a:srgbClr>
                  </a:outerShdw>
                </a:effectLst>
                <a:latin typeface="Georgia" panose="02040502050405020303" pitchFamily="18" charset="0"/>
              </a:rPr>
              <a:t>Consider your ways. Care for what God has entrusted </a:t>
            </a:r>
          </a:p>
          <a:p>
            <a:r>
              <a:rPr lang="en-US" b="1" dirty="0">
                <a:solidFill>
                  <a:schemeClr val="tx1"/>
                </a:solidFill>
                <a:effectLst>
                  <a:outerShdw blurRad="38100" dist="38100" dir="2700000" algn="tl">
                    <a:srgbClr val="000000">
                      <a:alpha val="43137"/>
                    </a:srgbClr>
                  </a:outerShdw>
                </a:effectLst>
                <a:latin typeface="Georgia" panose="02040502050405020303" pitchFamily="18" charset="0"/>
              </a:rPr>
              <a:t>to you. </a:t>
            </a:r>
          </a:p>
          <a:p>
            <a:r>
              <a:rPr lang="en-US" dirty="0">
                <a:solidFill>
                  <a:schemeClr val="tx1"/>
                </a:solidFill>
                <a:effectLst>
                  <a:outerShdw blurRad="38100" dist="38100" dir="2700000" algn="tl">
                    <a:srgbClr val="000000">
                      <a:alpha val="43137"/>
                    </a:srgbClr>
                  </a:outerShdw>
                </a:effectLst>
                <a:latin typeface="Georgia" panose="02040502050405020303" pitchFamily="18" charset="0"/>
              </a:rPr>
              <a:t>Honor what He calls sacred. Don't measure His work by what you see today. God Himself is our portion. His presence is our treasure. His glory is our purpose. And His faithfulness is our hope—forever.</a:t>
            </a:r>
          </a:p>
        </p:txBody>
      </p:sp>
    </p:spTree>
    <p:extLst>
      <p:ext uri="{BB962C8B-B14F-4D97-AF65-F5344CB8AC3E}">
        <p14:creationId xmlns:p14="http://schemas.microsoft.com/office/powerpoint/2010/main" val="15484746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3"/>
          </p:nvPr>
        </p:nvSpPr>
        <p:spPr/>
        <p:txBody>
          <a:bodyPr/>
          <a:lstStyle/>
          <a:p>
            <a:endParaRPr lang="en-US"/>
          </a:p>
        </p:txBody>
      </p:sp>
      <p:pic>
        <p:nvPicPr>
          <p:cNvPr id="3" name="Picture 2">
            <a:extLst>
              <a:ext uri="{FF2B5EF4-FFF2-40B4-BE49-F238E27FC236}">
                <a16:creationId xmlns:a16="http://schemas.microsoft.com/office/drawing/2014/main" id="{957E9C04-68C9-8008-3210-A7EDDEDCBEC4}"/>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5442581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AACAA2A-C222-ED7B-60D0-016A3F1D7A7E}"/>
              </a:ext>
            </a:extLst>
          </p:cNvPr>
          <p:cNvSpPr>
            <a:spLocks noGrp="1"/>
          </p:cNvSpPr>
          <p:nvPr>
            <p:ph type="body" sz="quarter" idx="13"/>
          </p:nvPr>
        </p:nvSpPr>
        <p:spPr/>
        <p:txBody>
          <a:bodyPr/>
          <a:lstStyle/>
          <a:p>
            <a:endParaRPr lang="en-US"/>
          </a:p>
        </p:txBody>
      </p:sp>
      <p:pic>
        <p:nvPicPr>
          <p:cNvPr id="4" name="Picture 3">
            <a:extLst>
              <a:ext uri="{FF2B5EF4-FFF2-40B4-BE49-F238E27FC236}">
                <a16:creationId xmlns:a16="http://schemas.microsoft.com/office/drawing/2014/main" id="{3CE54E11-CADE-1A04-C0EF-FF5A75E7FD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888523665"/>
      </p:ext>
    </p:extLst>
  </p:cSld>
  <p:clrMapOvr>
    <a:masterClrMapping/>
  </p:clrMapOvr>
</p:sld>
</file>

<file path=ppt/theme/theme1.xml><?xml version="1.0" encoding="utf-8"?>
<a:theme xmlns:a="http://schemas.openxmlformats.org/drawingml/2006/main" name="Default">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Revolution">
      <a:majorFont>
        <a:latin typeface="Trebuchet MS"/>
        <a:ea typeface=""/>
        <a:cs typeface=""/>
        <a:font script="Jpan" typeface="ＭＳ ゴシック"/>
        <a:font script="Hans" typeface="宋体"/>
        <a:font script="Hant" typeface="新細明體"/>
      </a:majorFont>
      <a:minorFont>
        <a:latin typeface="Trebuchet MS"/>
        <a:ea typeface=""/>
        <a:cs typeface=""/>
        <a:font script="Jpan" typeface="ＭＳ ゴシック"/>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417</TotalTime>
  <Words>1151</Words>
  <Application>Microsoft Office PowerPoint</Application>
  <PresentationFormat>On-screen Show (16:9)</PresentationFormat>
  <Paragraphs>92</Paragraphs>
  <Slides>32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Amasis MT Pro Black</vt:lpstr>
      <vt:lpstr>Arial</vt:lpstr>
      <vt:lpstr>Georgia</vt:lpstr>
      <vt:lpstr>Trebuchet MS</vt:lpstr>
      <vt:lpstr>Default</vt:lpstr>
      <vt:lpstr>PowerPoint Presentation</vt:lpstr>
      <vt:lpstr>Formed for His Glory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Formed for His Glory</vt:lpstr>
      <vt:lpstr>PowerPoint Presentation</vt:lpstr>
      <vt:lpstr>PowerPoint Presentation</vt:lpstr>
      <vt:lpstr>PowerPoint Presentation</vt:lpstr>
      <vt:lpstr>Formed for His Glory</vt:lpstr>
      <vt:lpstr>PowerPoint Presentation</vt:lpstr>
      <vt:lpstr>PowerPoint Presentation</vt:lpstr>
      <vt:lpstr>PowerPoint Presentation</vt:lpstr>
      <vt:lpstr>PowerPoint Presentation</vt:lpstr>
      <vt:lpstr>Formed for His Glory</vt:lpstr>
      <vt:lpstr>PowerPoint Presentation</vt:lpstr>
      <vt:lpstr>PowerPoint Presentation</vt:lpstr>
      <vt:lpstr>PowerPoint Presentation</vt:lpstr>
      <vt:lpstr>PowerPoint Presentation</vt:lpstr>
      <vt:lpstr>PowerPoint Presentation</vt:lpstr>
      <vt:lpstr>Formed for His Glory</vt:lpstr>
      <vt:lpstr>Formed for His Glory</vt:lpstr>
      <vt:lpstr>Formed for His Glory</vt:lpstr>
      <vt:lpstr>Formed for His Glory</vt:lpstr>
      <vt:lpstr>PowerPoint Presentation</vt:lpstr>
      <vt:lpstr>PowerPoint Presentation</vt:lpstr>
      <vt:lpstr>PowerPoint Presentation</vt:lpstr>
    </vt:vector>
  </TitlesOfParts>
  <Company>RT Creative 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Chapman</dc:creator>
  <cp:lastModifiedBy>Karrie Landsverk</cp:lastModifiedBy>
  <cp:revision>22</cp:revision>
  <dcterms:created xsi:type="dcterms:W3CDTF">2014-03-26T14:03:34Z</dcterms:created>
  <dcterms:modified xsi:type="dcterms:W3CDTF">2026-10-23T18:35:00Z</dcterms:modified>
</cp:coreProperties>
</file>