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94" r:id="rId5"/>
    <p:sldId id="259" r:id="rId6"/>
    <p:sldId id="280" r:id="rId7"/>
    <p:sldId id="271" r:id="rId8"/>
    <p:sldId id="282" r:id="rId9"/>
    <p:sldId id="272" r:id="rId10"/>
    <p:sldId id="281" r:id="rId11"/>
    <p:sldId id="273" r:id="rId12"/>
    <p:sldId id="274" r:id="rId13"/>
    <p:sldId id="295" r:id="rId14"/>
    <p:sldId id="286" r:id="rId15"/>
    <p:sldId id="275" r:id="rId16"/>
    <p:sldId id="283" r:id="rId17"/>
    <p:sldId id="277" r:id="rId18"/>
    <p:sldId id="296" r:id="rId19"/>
    <p:sldId id="287" r:id="rId20"/>
    <p:sldId id="276" r:id="rId21"/>
    <p:sldId id="278" r:id="rId22"/>
    <p:sldId id="279" r:id="rId23"/>
    <p:sldId id="284" r:id="rId24"/>
    <p:sldId id="297" r:id="rId25"/>
    <p:sldId id="288" r:id="rId26"/>
    <p:sldId id="289" r:id="rId27"/>
    <p:sldId id="290" r:id="rId28"/>
    <p:sldId id="291" r:id="rId29"/>
    <p:sldId id="292" r:id="rId30"/>
    <p:sldId id="293" r:id="rId31"/>
    <p:sldId id="298" r:id="rId32"/>
  </p:sldIdLst>
  <p:sldSz cx="18288000" cy="10287000"/>
  <p:notesSz cx="6858000" cy="9144000"/>
  <p:embeddedFontLst>
    <p:embeddedFont>
      <p:font typeface="Clear Sans Light" panose="020B0303030202020304" pitchFamily="34" charset="0"/>
      <p:regular r:id="rId33"/>
    </p:embeddedFont>
    <p:embeddedFont>
      <p:font typeface="Heading Now 61-68 Bold" pitchFamily="2" charset="0"/>
      <p:regular r:id="rId34"/>
      <p:bold r:id="rId35"/>
    </p:embeddedFont>
    <p:embeddedFont>
      <p:font typeface="Heading Now 91-98" pitchFamily="2" charset="0"/>
      <p:regular r:id="rId36"/>
    </p:embeddedFont>
    <p:embeddedFont>
      <p:font typeface="Heading Now 91-98 Bold" pitchFamily="2" charset="0"/>
      <p:regular r:id="rId37"/>
      <p:bold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17" autoAdjust="0"/>
    <p:restoredTop sz="94607" autoAdjust="0"/>
  </p:normalViewPr>
  <p:slideViewPr>
    <p:cSldViewPr>
      <p:cViewPr varScale="1">
        <p:scale>
          <a:sx n="70" d="100"/>
          <a:sy n="70" d="100"/>
        </p:scale>
        <p:origin x="600"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font" Target="fonts/font2.fntdata"/><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5.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font" Target="fonts/font6.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10/27/26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10/27/26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10/27/26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10/27/26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slideLayout" Target="../slideLayouts/slideLayout7.xml"/><Relationship Id="rId4" Type="http://schemas.openxmlformats.org/officeDocument/2006/relationships/image" Target="../media/image7.sv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slideLayout" Target="../slideLayouts/slideLayout7.xml"/><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sv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sv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sv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svg"/><Relationship Id="rId1" Type="http://schemas.openxmlformats.org/officeDocument/2006/relationships/slideLayout" Target="../slideLayouts/slideLayout7.xml"/><Relationship Id="rId4" Type="http://schemas.openxmlformats.org/officeDocument/2006/relationships/image" Target="../media/image10.jpg"/></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sv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sv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2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sv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svg"/><Relationship Id="rId1" Type="http://schemas.openxmlformats.org/officeDocument/2006/relationships/slideLayout" Target="../slideLayouts/slideLayout7.xml"/><Relationship Id="rId4" Type="http://schemas.openxmlformats.org/officeDocument/2006/relationships/image" Target="../media/image12.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4F6FC"/>
        </a:solidFill>
        <a:effectLst/>
      </p:bgPr>
    </p:bg>
    <p:spTree>
      <p:nvGrpSpPr>
        <p:cNvPr id="1" name=""/>
        <p:cNvGrpSpPr/>
        <p:nvPr/>
      </p:nvGrpSpPr>
      <p:grpSpPr>
        <a:xfrm>
          <a:off x="0" y="0"/>
          <a:ext cx="0" cy="0"/>
          <a:chOff x="0" y="0"/>
          <a:chExt cx="0" cy="0"/>
        </a:xfrm>
      </p:grpSpPr>
      <p:sp>
        <p:nvSpPr>
          <p:cNvPr id="2" name="Freeform 2"/>
          <p:cNvSpPr/>
          <p:nvPr/>
        </p:nvSpPr>
        <p:spPr>
          <a:xfrm>
            <a:off x="-8011386" y="-1239625"/>
            <a:ext cx="21934687" cy="16191787"/>
          </a:xfrm>
          <a:custGeom>
            <a:avLst/>
            <a:gdLst/>
            <a:ahLst/>
            <a:cxnLst/>
            <a:rect l="l" t="t" r="r" b="b"/>
            <a:pathLst>
              <a:path w="21934687" h="16191787">
                <a:moveTo>
                  <a:pt x="0" y="0"/>
                </a:moveTo>
                <a:lnTo>
                  <a:pt x="21934688" y="0"/>
                </a:lnTo>
                <a:lnTo>
                  <a:pt x="21934688" y="16191788"/>
                </a:lnTo>
                <a:lnTo>
                  <a:pt x="0" y="1619178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a:off x="-6595994" y="-1729316"/>
            <a:ext cx="11721275" cy="13745632"/>
          </a:xfrm>
          <a:custGeom>
            <a:avLst/>
            <a:gdLst/>
            <a:ahLst/>
            <a:cxnLst/>
            <a:rect l="l" t="t" r="r" b="b"/>
            <a:pathLst>
              <a:path w="11721275" h="13745632">
                <a:moveTo>
                  <a:pt x="0" y="0"/>
                </a:moveTo>
                <a:lnTo>
                  <a:pt x="11721275" y="0"/>
                </a:lnTo>
                <a:lnTo>
                  <a:pt x="11721275" y="13745632"/>
                </a:lnTo>
                <a:lnTo>
                  <a:pt x="0" y="13745632"/>
                </a:lnTo>
                <a:lnTo>
                  <a:pt x="0" y="0"/>
                </a:lnTo>
                <a:close/>
              </a:path>
            </a:pathLst>
          </a:custGeom>
          <a:blipFill>
            <a:blip r:embed="rId3"/>
            <a:stretch>
              <a:fillRect/>
            </a:stretch>
          </a:blipFill>
        </p:spPr>
        <p:txBody>
          <a:bodyPr/>
          <a:lstStyle/>
          <a:p>
            <a:endParaRPr lang="en-US"/>
          </a:p>
        </p:txBody>
      </p:sp>
      <p:sp>
        <p:nvSpPr>
          <p:cNvPr id="4" name="Freeform 4"/>
          <p:cNvSpPr/>
          <p:nvPr/>
        </p:nvSpPr>
        <p:spPr>
          <a:xfrm>
            <a:off x="14052732" y="-4294134"/>
            <a:ext cx="9020083" cy="8229600"/>
          </a:xfrm>
          <a:custGeom>
            <a:avLst/>
            <a:gdLst/>
            <a:ahLst/>
            <a:cxnLst/>
            <a:rect l="l" t="t" r="r" b="b"/>
            <a:pathLst>
              <a:path w="9020083" h="8229600">
                <a:moveTo>
                  <a:pt x="0" y="0"/>
                </a:moveTo>
                <a:lnTo>
                  <a:pt x="9020082" y="0"/>
                </a:lnTo>
                <a:lnTo>
                  <a:pt x="9020082" y="8229600"/>
                </a:lnTo>
                <a:lnTo>
                  <a:pt x="0" y="8229600"/>
                </a:lnTo>
                <a:lnTo>
                  <a:pt x="0" y="0"/>
                </a:lnTo>
                <a:close/>
              </a:path>
            </a:pathLst>
          </a:custGeom>
          <a:blipFill>
            <a:blip r:embed="rId4"/>
            <a:stretch>
              <a:fillRect/>
            </a:stretch>
          </a:blipFill>
        </p:spPr>
        <p:txBody>
          <a:bodyPr/>
          <a:lstStyle/>
          <a:p>
            <a:endParaRPr lang="en-US"/>
          </a:p>
        </p:txBody>
      </p:sp>
      <p:sp>
        <p:nvSpPr>
          <p:cNvPr id="5" name="Freeform 5"/>
          <p:cNvSpPr/>
          <p:nvPr/>
        </p:nvSpPr>
        <p:spPr>
          <a:xfrm>
            <a:off x="-181370" y="6856269"/>
            <a:ext cx="3691315" cy="3691315"/>
          </a:xfrm>
          <a:custGeom>
            <a:avLst/>
            <a:gdLst/>
            <a:ahLst/>
            <a:cxnLst/>
            <a:rect l="l" t="t" r="r" b="b"/>
            <a:pathLst>
              <a:path w="3691315" h="3691315">
                <a:moveTo>
                  <a:pt x="0" y="0"/>
                </a:moveTo>
                <a:lnTo>
                  <a:pt x="3691315" y="0"/>
                </a:lnTo>
                <a:lnTo>
                  <a:pt x="3691315" y="3691315"/>
                </a:lnTo>
                <a:lnTo>
                  <a:pt x="0" y="3691315"/>
                </a:lnTo>
                <a:lnTo>
                  <a:pt x="0" y="0"/>
                </a:lnTo>
                <a:close/>
              </a:path>
            </a:pathLst>
          </a:custGeom>
          <a:blipFill>
            <a:blip r:embed="rId5"/>
            <a:stretch>
              <a:fillRect/>
            </a:stretch>
          </a:blipFill>
        </p:spPr>
        <p:txBody>
          <a:bodyPr/>
          <a:lstStyle/>
          <a:p>
            <a:endParaRPr lang="en-US"/>
          </a:p>
        </p:txBody>
      </p:sp>
      <p:sp>
        <p:nvSpPr>
          <p:cNvPr id="6" name="TextBox 6"/>
          <p:cNvSpPr txBox="1"/>
          <p:nvPr/>
        </p:nvSpPr>
        <p:spPr>
          <a:xfrm>
            <a:off x="2458788" y="8279511"/>
            <a:ext cx="1589879" cy="978789"/>
          </a:xfrm>
          <a:prstGeom prst="rect">
            <a:avLst/>
          </a:prstGeom>
        </p:spPr>
        <p:txBody>
          <a:bodyPr lIns="0" tIns="0" rIns="0" bIns="0" rtlCol="0" anchor="t">
            <a:spAutoFit/>
          </a:bodyPr>
          <a:lstStyle/>
          <a:p>
            <a:pPr algn="l">
              <a:lnSpc>
                <a:spcPts val="2448"/>
              </a:lnSpc>
            </a:pPr>
            <a:r>
              <a:rPr lang="en-US" sz="2400" b="1">
                <a:solidFill>
                  <a:srgbClr val="000000"/>
                </a:solidFill>
                <a:latin typeface="Heading Now 61-68 Bold"/>
                <a:ea typeface="Heading Now 61-68 Bold"/>
                <a:cs typeface="Heading Now 61-68 Bold"/>
                <a:sym typeface="Heading Now 61-68 Bold"/>
              </a:rPr>
              <a:t>BEREA</a:t>
            </a:r>
          </a:p>
          <a:p>
            <a:pPr algn="l">
              <a:lnSpc>
                <a:spcPts val="2448"/>
              </a:lnSpc>
            </a:pPr>
            <a:r>
              <a:rPr lang="en-US" sz="2400" b="1">
                <a:solidFill>
                  <a:srgbClr val="000000"/>
                </a:solidFill>
                <a:latin typeface="Heading Now 61-68 Bold"/>
                <a:ea typeface="Heading Now 61-68 Bold"/>
                <a:cs typeface="Heading Now 61-68 Bold"/>
                <a:sym typeface="Heading Now 61-68 Bold"/>
              </a:rPr>
              <a:t>BAPTIST</a:t>
            </a:r>
          </a:p>
          <a:p>
            <a:pPr marL="0" lvl="0" indent="0" algn="l">
              <a:lnSpc>
                <a:spcPts val="2448"/>
              </a:lnSpc>
            </a:pPr>
            <a:r>
              <a:rPr lang="en-US" sz="2400" b="1">
                <a:solidFill>
                  <a:srgbClr val="000000"/>
                </a:solidFill>
                <a:latin typeface="Heading Now 61-68 Bold"/>
                <a:ea typeface="Heading Now 61-68 Bold"/>
                <a:cs typeface="Heading Now 61-68 Bold"/>
                <a:sym typeface="Heading Now 61-68 Bold"/>
              </a:rPr>
              <a:t>CHURCH</a:t>
            </a:r>
          </a:p>
        </p:txBody>
      </p:sp>
      <p:sp>
        <p:nvSpPr>
          <p:cNvPr id="7" name="TextBox 7"/>
          <p:cNvSpPr txBox="1"/>
          <p:nvPr/>
        </p:nvSpPr>
        <p:spPr>
          <a:xfrm>
            <a:off x="1664288" y="3318997"/>
            <a:ext cx="13363774" cy="3683973"/>
          </a:xfrm>
          <a:prstGeom prst="rect">
            <a:avLst/>
          </a:prstGeom>
        </p:spPr>
        <p:txBody>
          <a:bodyPr lIns="0" tIns="0" rIns="0" bIns="0" rtlCol="0" anchor="t">
            <a:spAutoFit/>
          </a:bodyPr>
          <a:lstStyle/>
          <a:p>
            <a:pPr marL="0" lvl="0" indent="0" algn="l">
              <a:lnSpc>
                <a:spcPts val="26371"/>
              </a:lnSpc>
              <a:spcBef>
                <a:spcPct val="0"/>
              </a:spcBef>
            </a:pPr>
            <a:r>
              <a:rPr lang="en-US" sz="18836" b="1">
                <a:solidFill>
                  <a:srgbClr val="000000"/>
                </a:solidFill>
                <a:latin typeface="Heading Now 61-68 Bold"/>
                <a:ea typeface="Heading Now 61-68 Bold"/>
                <a:cs typeface="Heading Now 61-68 Bold"/>
                <a:sym typeface="Heading Now 61-68 Bold"/>
              </a:rPr>
              <a:t>BELIEVE</a:t>
            </a:r>
          </a:p>
        </p:txBody>
      </p:sp>
      <p:sp>
        <p:nvSpPr>
          <p:cNvPr id="8" name="TextBox 8"/>
          <p:cNvSpPr txBox="1"/>
          <p:nvPr/>
        </p:nvSpPr>
        <p:spPr>
          <a:xfrm>
            <a:off x="1664288" y="3591568"/>
            <a:ext cx="13363774" cy="902942"/>
          </a:xfrm>
          <a:prstGeom prst="rect">
            <a:avLst/>
          </a:prstGeom>
        </p:spPr>
        <p:txBody>
          <a:bodyPr lIns="0" tIns="0" rIns="0" bIns="0" rtlCol="0" anchor="t">
            <a:spAutoFit/>
          </a:bodyPr>
          <a:lstStyle/>
          <a:p>
            <a:pPr marL="0" lvl="0" indent="0" algn="l">
              <a:lnSpc>
                <a:spcPts val="6582"/>
              </a:lnSpc>
              <a:spcBef>
                <a:spcPct val="0"/>
              </a:spcBef>
            </a:pPr>
            <a:r>
              <a:rPr lang="en-US" sz="4701" b="1" spc="1161">
                <a:solidFill>
                  <a:srgbClr val="000000"/>
                </a:solidFill>
                <a:latin typeface="Heading Now 91-98 Bold"/>
                <a:ea typeface="Heading Now 91-98 Bold"/>
                <a:cs typeface="Heading Now 91-98 Bold"/>
                <a:sym typeface="Heading Now 91-98 Bold"/>
              </a:rPr>
              <a:t>WE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4F6FC"/>
        </a:solidFill>
        <a:effectLst/>
      </p:bgPr>
    </p:bg>
    <p:spTree>
      <p:nvGrpSpPr>
        <p:cNvPr id="1" name=""/>
        <p:cNvGrpSpPr/>
        <p:nvPr/>
      </p:nvGrpSpPr>
      <p:grpSpPr>
        <a:xfrm>
          <a:off x="0" y="0"/>
          <a:ext cx="0" cy="0"/>
          <a:chOff x="0" y="0"/>
          <a:chExt cx="0" cy="0"/>
        </a:xfrm>
      </p:grpSpPr>
      <p:sp>
        <p:nvSpPr>
          <p:cNvPr id="2" name="Freeform 2"/>
          <p:cNvSpPr/>
          <p:nvPr/>
        </p:nvSpPr>
        <p:spPr>
          <a:xfrm>
            <a:off x="6654720" y="3347072"/>
            <a:ext cx="21934687" cy="16191787"/>
          </a:xfrm>
          <a:custGeom>
            <a:avLst/>
            <a:gdLst/>
            <a:ahLst/>
            <a:cxnLst/>
            <a:rect l="l" t="t" r="r" b="b"/>
            <a:pathLst>
              <a:path w="21934687" h="16191787">
                <a:moveTo>
                  <a:pt x="0" y="0"/>
                </a:moveTo>
                <a:lnTo>
                  <a:pt x="21934687" y="0"/>
                </a:lnTo>
                <a:lnTo>
                  <a:pt x="21934687" y="16191788"/>
                </a:lnTo>
                <a:lnTo>
                  <a:pt x="0" y="1619178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TextBox 3"/>
          <p:cNvSpPr txBox="1"/>
          <p:nvPr/>
        </p:nvSpPr>
        <p:spPr>
          <a:xfrm>
            <a:off x="3493387" y="3935466"/>
            <a:ext cx="11301227" cy="5257800"/>
          </a:xfrm>
          <a:prstGeom prst="rect">
            <a:avLst/>
          </a:prstGeom>
        </p:spPr>
        <p:txBody>
          <a:bodyPr lIns="0" tIns="0" rIns="0" bIns="0" rtlCol="0" anchor="t">
            <a:spAutoFit/>
          </a:bodyPr>
          <a:lstStyle/>
          <a:p>
            <a:pPr marL="0" lvl="0" indent="0" algn="l">
              <a:lnSpc>
                <a:spcPts val="5185"/>
              </a:lnSpc>
              <a:spcBef>
                <a:spcPct val="0"/>
              </a:spcBef>
            </a:pPr>
            <a:r>
              <a:rPr lang="en-US" sz="4320" spc="-86" dirty="0">
                <a:solidFill>
                  <a:srgbClr val="00004D"/>
                </a:solidFill>
                <a:latin typeface="Clear Sans Light"/>
                <a:ea typeface="Clear Sans Light"/>
                <a:cs typeface="Clear Sans Light"/>
                <a:sym typeface="Clear Sans Light"/>
              </a:rPr>
              <a:t>Th</a:t>
            </a:r>
            <a:r>
              <a:rPr lang="en-US" sz="4320" u="none" strike="noStrike" spc="-86" dirty="0">
                <a:solidFill>
                  <a:srgbClr val="00004D"/>
                </a:solidFill>
                <a:latin typeface="Clear Sans Light"/>
                <a:ea typeface="Clear Sans Light"/>
                <a:cs typeface="Clear Sans Light"/>
                <a:sym typeface="Clear Sans Light"/>
              </a:rPr>
              <a:t>e Canadian Baptists of Western Canada accept wholeheartedly the revelation of God given in the Scriptures of the Old and New Testaments and confess the faith therein set forth. We here explicitly assert </a:t>
            </a:r>
            <a:r>
              <a:rPr lang="en-US" sz="4320" b="1" u="none" strike="noStrike" spc="-86" dirty="0">
                <a:solidFill>
                  <a:schemeClr val="accent2"/>
                </a:solidFill>
                <a:latin typeface="Clear Sans Light"/>
                <a:ea typeface="Clear Sans Light"/>
                <a:cs typeface="Clear Sans Light"/>
                <a:sym typeface="Clear Sans Light"/>
              </a:rPr>
              <a:t>the doctrines</a:t>
            </a:r>
            <a:r>
              <a:rPr lang="en-US" sz="4320" u="none" strike="noStrike" spc="-86" dirty="0">
                <a:solidFill>
                  <a:srgbClr val="00004D"/>
                </a:solidFill>
                <a:latin typeface="Clear Sans Light"/>
                <a:ea typeface="Clear Sans Light"/>
                <a:cs typeface="Clear Sans Light"/>
                <a:sym typeface="Clear Sans Light"/>
              </a:rPr>
              <a:t> which </a:t>
            </a:r>
            <a:r>
              <a:rPr lang="en-US" sz="4320" b="1" strike="noStrike" spc="-86" dirty="0">
                <a:solidFill>
                  <a:schemeClr val="accent2"/>
                </a:solidFill>
                <a:latin typeface="Clear Sans Light"/>
                <a:ea typeface="Clear Sans Light"/>
                <a:cs typeface="Clear Sans Light"/>
                <a:sym typeface="Clear Sans Light"/>
              </a:rPr>
              <a:t>we regard as crucial to </a:t>
            </a:r>
            <a:r>
              <a:rPr lang="en-US" sz="4320" u="none" strike="noStrike" spc="-86" dirty="0">
                <a:solidFill>
                  <a:srgbClr val="00004D"/>
                </a:solidFill>
                <a:latin typeface="Clear Sans Light"/>
                <a:ea typeface="Clear Sans Light"/>
                <a:cs typeface="Clear Sans Light"/>
                <a:sym typeface="Clear Sans Light"/>
              </a:rPr>
              <a:t>the </a:t>
            </a:r>
            <a:r>
              <a:rPr lang="en-US" sz="4320" b="1" u="sng" strike="noStrike" spc="-86" dirty="0">
                <a:latin typeface="Clear Sans Light"/>
                <a:ea typeface="Clear Sans Light"/>
                <a:cs typeface="Clear Sans Light"/>
                <a:sym typeface="Clear Sans Light"/>
              </a:rPr>
              <a:t>understanding</a:t>
            </a:r>
            <a:r>
              <a:rPr lang="en-US" sz="4320" u="none" strike="noStrike" spc="-86" dirty="0">
                <a:solidFill>
                  <a:srgbClr val="00004D"/>
                </a:solidFill>
                <a:latin typeface="Clear Sans Light"/>
                <a:ea typeface="Clear Sans Light"/>
                <a:cs typeface="Clear Sans Light"/>
                <a:sym typeface="Clear Sans Light"/>
              </a:rPr>
              <a:t> and </a:t>
            </a:r>
            <a:r>
              <a:rPr lang="en-US" sz="4320" b="1" u="sng" strike="noStrike" spc="-86" dirty="0">
                <a:latin typeface="Clear Sans Light"/>
                <a:ea typeface="Clear Sans Light"/>
                <a:cs typeface="Clear Sans Light"/>
                <a:sym typeface="Clear Sans Light"/>
              </a:rPr>
              <a:t>proclamation</a:t>
            </a:r>
            <a:r>
              <a:rPr lang="en-US" sz="4320" u="none" strike="noStrike" spc="-86" dirty="0">
                <a:solidFill>
                  <a:srgbClr val="00004D"/>
                </a:solidFill>
                <a:latin typeface="Clear Sans Light"/>
                <a:ea typeface="Clear Sans Light"/>
                <a:cs typeface="Clear Sans Light"/>
                <a:sym typeface="Clear Sans Light"/>
              </a:rPr>
              <a:t> of </a:t>
            </a:r>
            <a:r>
              <a:rPr lang="en-US" sz="4320" b="1" u="sng" strike="noStrike" spc="-86" dirty="0">
                <a:latin typeface="Clear Sans Light"/>
                <a:ea typeface="Clear Sans Light"/>
                <a:cs typeface="Clear Sans Light"/>
                <a:sym typeface="Clear Sans Light"/>
              </a:rPr>
              <a:t>the Gospel </a:t>
            </a:r>
            <a:r>
              <a:rPr lang="en-US" sz="4320" u="none" strike="noStrike" spc="-86" dirty="0">
                <a:solidFill>
                  <a:srgbClr val="00004D"/>
                </a:solidFill>
                <a:latin typeface="Clear Sans Light"/>
                <a:ea typeface="Clear Sans Light"/>
                <a:cs typeface="Clear Sans Light"/>
                <a:sym typeface="Clear Sans Light"/>
              </a:rPr>
              <a:t>and to practical </a:t>
            </a:r>
            <a:r>
              <a:rPr lang="en-US" sz="4320" b="1" u="sng" strike="noStrike" spc="-86" dirty="0">
                <a:latin typeface="Clear Sans Light"/>
                <a:ea typeface="Clear Sans Light"/>
                <a:cs typeface="Clear Sans Light"/>
                <a:sym typeface="Clear Sans Light"/>
              </a:rPr>
              <a:t>Christian living</a:t>
            </a:r>
          </a:p>
        </p:txBody>
      </p:sp>
      <p:sp>
        <p:nvSpPr>
          <p:cNvPr id="4" name="TextBox 4"/>
          <p:cNvSpPr txBox="1"/>
          <p:nvPr/>
        </p:nvSpPr>
        <p:spPr>
          <a:xfrm>
            <a:off x="4463060" y="1490458"/>
            <a:ext cx="9361880" cy="2089753"/>
          </a:xfrm>
          <a:prstGeom prst="rect">
            <a:avLst/>
          </a:prstGeom>
        </p:spPr>
        <p:txBody>
          <a:bodyPr lIns="0" tIns="0" rIns="0" bIns="0" rtlCol="0" anchor="t">
            <a:spAutoFit/>
          </a:bodyPr>
          <a:lstStyle/>
          <a:p>
            <a:pPr marL="0" lvl="0" indent="0" algn="ctr">
              <a:lnSpc>
                <a:spcPts val="7069"/>
              </a:lnSpc>
            </a:pPr>
            <a:r>
              <a:rPr lang="en-US" sz="8415" b="1">
                <a:solidFill>
                  <a:srgbClr val="000000"/>
                </a:solidFill>
                <a:latin typeface="Heading Now 61-68 Bold"/>
                <a:ea typeface="Heading Now 61-68 Bold"/>
                <a:cs typeface="Heading Now 61-68 Bold"/>
                <a:sym typeface="Heading Now 61-68 Bold"/>
              </a:rPr>
              <a:t>STATEMENT OF FAITH</a:t>
            </a:r>
          </a:p>
        </p:txBody>
      </p:sp>
      <p:sp>
        <p:nvSpPr>
          <p:cNvPr id="5" name="Freeform 5"/>
          <p:cNvSpPr/>
          <p:nvPr/>
        </p:nvSpPr>
        <p:spPr>
          <a:xfrm>
            <a:off x="-5369949" y="-4294134"/>
            <a:ext cx="9020083" cy="8229600"/>
          </a:xfrm>
          <a:custGeom>
            <a:avLst/>
            <a:gdLst/>
            <a:ahLst/>
            <a:cxnLst/>
            <a:rect l="l" t="t" r="r" b="b"/>
            <a:pathLst>
              <a:path w="9020083" h="8229600">
                <a:moveTo>
                  <a:pt x="0" y="0"/>
                </a:moveTo>
                <a:lnTo>
                  <a:pt x="9020083" y="0"/>
                </a:lnTo>
                <a:lnTo>
                  <a:pt x="9020083" y="8229600"/>
                </a:lnTo>
                <a:lnTo>
                  <a:pt x="0" y="8229600"/>
                </a:lnTo>
                <a:lnTo>
                  <a:pt x="0" y="0"/>
                </a:lnTo>
                <a:close/>
              </a:path>
            </a:pathLst>
          </a:custGeom>
          <a:blipFill>
            <a:blip r:embed="rId3"/>
            <a:stretch>
              <a:fillRect/>
            </a:stretch>
          </a:blipFill>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5873B"/>
        </a:solidFill>
        <a:effectLst/>
      </p:bgPr>
    </p:bg>
    <p:spTree>
      <p:nvGrpSpPr>
        <p:cNvPr id="1" name=""/>
        <p:cNvGrpSpPr/>
        <p:nvPr/>
      </p:nvGrpSpPr>
      <p:grpSpPr>
        <a:xfrm>
          <a:off x="0" y="0"/>
          <a:ext cx="0" cy="0"/>
          <a:chOff x="0" y="0"/>
          <a:chExt cx="0" cy="0"/>
        </a:xfrm>
      </p:grpSpPr>
      <p:sp>
        <p:nvSpPr>
          <p:cNvPr id="2" name="Freeform 2"/>
          <p:cNvSpPr/>
          <p:nvPr/>
        </p:nvSpPr>
        <p:spPr>
          <a:xfrm>
            <a:off x="6654720" y="3347072"/>
            <a:ext cx="21934687" cy="16191787"/>
          </a:xfrm>
          <a:custGeom>
            <a:avLst/>
            <a:gdLst/>
            <a:ahLst/>
            <a:cxnLst/>
            <a:rect l="l" t="t" r="r" b="b"/>
            <a:pathLst>
              <a:path w="21934687" h="16191787">
                <a:moveTo>
                  <a:pt x="0" y="0"/>
                </a:moveTo>
                <a:lnTo>
                  <a:pt x="21934687" y="0"/>
                </a:lnTo>
                <a:lnTo>
                  <a:pt x="21934687" y="16191788"/>
                </a:lnTo>
                <a:lnTo>
                  <a:pt x="0" y="1619178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a:off x="-5369949" y="-4294134"/>
            <a:ext cx="9020083" cy="8229600"/>
          </a:xfrm>
          <a:custGeom>
            <a:avLst/>
            <a:gdLst/>
            <a:ahLst/>
            <a:cxnLst/>
            <a:rect l="l" t="t" r="r" b="b"/>
            <a:pathLst>
              <a:path w="9020083" h="8229600">
                <a:moveTo>
                  <a:pt x="0" y="0"/>
                </a:moveTo>
                <a:lnTo>
                  <a:pt x="9020083" y="0"/>
                </a:lnTo>
                <a:lnTo>
                  <a:pt x="9020083" y="8229600"/>
                </a:lnTo>
                <a:lnTo>
                  <a:pt x="0" y="8229600"/>
                </a:lnTo>
                <a:lnTo>
                  <a:pt x="0" y="0"/>
                </a:lnTo>
                <a:close/>
              </a:path>
            </a:pathLst>
          </a:custGeom>
          <a:blipFill>
            <a:blip r:embed="rId3"/>
            <a:stretch>
              <a:fillRect/>
            </a:stretch>
          </a:blipFill>
        </p:spPr>
        <p:txBody>
          <a:bodyPr/>
          <a:lstStyle/>
          <a:p>
            <a:endParaRPr lang="en-US"/>
          </a:p>
        </p:txBody>
      </p:sp>
      <p:grpSp>
        <p:nvGrpSpPr>
          <p:cNvPr id="4" name="Group 4"/>
          <p:cNvGrpSpPr/>
          <p:nvPr/>
        </p:nvGrpSpPr>
        <p:grpSpPr>
          <a:xfrm>
            <a:off x="3360190" y="2064378"/>
            <a:ext cx="11727410" cy="4275985"/>
            <a:chOff x="0" y="0"/>
            <a:chExt cx="15636547" cy="5701313"/>
          </a:xfrm>
        </p:grpSpPr>
        <p:sp>
          <p:nvSpPr>
            <p:cNvPr id="5" name="TextBox 5"/>
            <p:cNvSpPr txBox="1"/>
            <p:nvPr/>
          </p:nvSpPr>
          <p:spPr>
            <a:xfrm>
              <a:off x="0" y="2247205"/>
              <a:ext cx="15636547" cy="3454108"/>
            </a:xfrm>
            <a:prstGeom prst="rect">
              <a:avLst/>
            </a:prstGeom>
          </p:spPr>
          <p:txBody>
            <a:bodyPr wrap="square" lIns="0" tIns="0" rIns="0" bIns="0" rtlCol="0" anchor="t">
              <a:spAutoFit/>
            </a:bodyPr>
            <a:lstStyle/>
            <a:p>
              <a:pPr marL="0" lvl="0" indent="0" algn="l">
                <a:lnSpc>
                  <a:spcPts val="4955"/>
                </a:lnSpc>
                <a:spcBef>
                  <a:spcPct val="0"/>
                </a:spcBef>
              </a:pPr>
              <a:r>
                <a:rPr lang="en-US" sz="6000" dirty="0">
                  <a:solidFill>
                    <a:srgbClr val="000000"/>
                  </a:solidFill>
                  <a:latin typeface="Heading Now 61-68 Bold"/>
                  <a:ea typeface="Heading Now 61-68 Bold"/>
                  <a:cs typeface="Heading Now 61-68 Bold"/>
                  <a:sym typeface="Heading Now 61-68 Bold"/>
                </a:rPr>
                <a:t>The justification of the sinner by the grace of God through faith alone in Christ crucified and risen from the dead.</a:t>
              </a:r>
              <a:endParaRPr lang="en-US" sz="6000" u="none" strike="noStrike" dirty="0">
                <a:solidFill>
                  <a:srgbClr val="000000"/>
                </a:solidFill>
                <a:latin typeface="Heading Now 61-68 Bold"/>
                <a:ea typeface="Heading Now 61-68 Bold"/>
                <a:cs typeface="Heading Now 61-68 Bold"/>
                <a:sym typeface="Heading Now 61-68 Bold"/>
              </a:endParaRPr>
            </a:p>
          </p:txBody>
        </p:sp>
        <p:sp>
          <p:nvSpPr>
            <p:cNvPr id="6" name="Freeform 6"/>
            <p:cNvSpPr/>
            <p:nvPr/>
          </p:nvSpPr>
          <p:spPr>
            <a:xfrm>
              <a:off x="7104661" y="0"/>
              <a:ext cx="1214172" cy="1391239"/>
            </a:xfrm>
            <a:custGeom>
              <a:avLst/>
              <a:gdLst/>
              <a:ahLst/>
              <a:cxnLst/>
              <a:rect l="l" t="t" r="r" b="b"/>
              <a:pathLst>
                <a:path w="1214172" h="1391239">
                  <a:moveTo>
                    <a:pt x="0" y="0"/>
                  </a:moveTo>
                  <a:lnTo>
                    <a:pt x="1214172" y="0"/>
                  </a:lnTo>
                  <a:lnTo>
                    <a:pt x="1214172" y="1391239"/>
                  </a:lnTo>
                  <a:lnTo>
                    <a:pt x="0" y="139123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grpSp>
      <p:sp>
        <p:nvSpPr>
          <p:cNvPr id="7" name="TextBox 7"/>
          <p:cNvSpPr txBox="1"/>
          <p:nvPr/>
        </p:nvSpPr>
        <p:spPr>
          <a:xfrm rot="-5400000">
            <a:off x="-1480301" y="4982528"/>
            <a:ext cx="5301846" cy="321945"/>
          </a:xfrm>
          <a:prstGeom prst="rect">
            <a:avLst/>
          </a:prstGeom>
        </p:spPr>
        <p:txBody>
          <a:bodyPr lIns="0" tIns="0" rIns="0" bIns="0" rtlCol="0" anchor="t">
            <a:spAutoFit/>
          </a:bodyPr>
          <a:lstStyle/>
          <a:p>
            <a:pPr marL="0" lvl="0" indent="0" algn="ctr">
              <a:lnSpc>
                <a:spcPts val="2039"/>
              </a:lnSpc>
              <a:spcBef>
                <a:spcPct val="0"/>
              </a:spcBef>
            </a:pPr>
            <a:r>
              <a:rPr lang="en-US" sz="1999">
                <a:solidFill>
                  <a:srgbClr val="000000"/>
                </a:solidFill>
                <a:latin typeface="Heading Now 91-98"/>
                <a:ea typeface="Heading Now 91-98"/>
                <a:cs typeface="Heading Now 91-98"/>
                <a:sym typeface="Heading Now 91-98"/>
              </a:rPr>
              <a:t>WE BELIEVE IN</a:t>
            </a:r>
          </a:p>
        </p:txBody>
      </p:sp>
      <p:sp>
        <p:nvSpPr>
          <p:cNvPr id="8" name="TextBox 8"/>
          <p:cNvSpPr txBox="1"/>
          <p:nvPr/>
        </p:nvSpPr>
        <p:spPr>
          <a:xfrm rot="5400000">
            <a:off x="14466455" y="4982528"/>
            <a:ext cx="5301846" cy="321945"/>
          </a:xfrm>
          <a:prstGeom prst="rect">
            <a:avLst/>
          </a:prstGeom>
        </p:spPr>
        <p:txBody>
          <a:bodyPr lIns="0" tIns="0" rIns="0" bIns="0" rtlCol="0" anchor="t">
            <a:spAutoFit/>
          </a:bodyPr>
          <a:lstStyle/>
          <a:p>
            <a:pPr marL="0" lvl="0" indent="0" algn="ctr">
              <a:lnSpc>
                <a:spcPts val="2039"/>
              </a:lnSpc>
              <a:spcBef>
                <a:spcPct val="0"/>
              </a:spcBef>
            </a:pPr>
            <a:r>
              <a:rPr lang="en-US" sz="1999">
                <a:solidFill>
                  <a:srgbClr val="000000"/>
                </a:solidFill>
                <a:latin typeface="Heading Now 91-98"/>
                <a:ea typeface="Heading Now 91-98"/>
                <a:cs typeface="Heading Now 91-98"/>
                <a:sym typeface="Heading Now 91-98"/>
              </a:rPr>
              <a:t>WE BELIEVE 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5873B"/>
        </a:solidFill>
        <a:effectLst/>
      </p:bgPr>
    </p:bg>
    <p:spTree>
      <p:nvGrpSpPr>
        <p:cNvPr id="1" name="">
          <a:extLst>
            <a:ext uri="{FF2B5EF4-FFF2-40B4-BE49-F238E27FC236}">
              <a16:creationId xmlns:a16="http://schemas.microsoft.com/office/drawing/2014/main" id="{06956BBE-665D-9E02-DDD9-53B5E384E2B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D70EF41-7D8E-2C27-7266-1D604A29FEF7}"/>
              </a:ext>
            </a:extLst>
          </p:cNvPr>
          <p:cNvSpPr/>
          <p:nvPr/>
        </p:nvSpPr>
        <p:spPr>
          <a:xfrm>
            <a:off x="6654720" y="3347072"/>
            <a:ext cx="21934687" cy="16191787"/>
          </a:xfrm>
          <a:custGeom>
            <a:avLst/>
            <a:gdLst/>
            <a:ahLst/>
            <a:cxnLst/>
            <a:rect l="l" t="t" r="r" b="b"/>
            <a:pathLst>
              <a:path w="21934687" h="16191787">
                <a:moveTo>
                  <a:pt x="0" y="0"/>
                </a:moveTo>
                <a:lnTo>
                  <a:pt x="21934687" y="0"/>
                </a:lnTo>
                <a:lnTo>
                  <a:pt x="21934687" y="16191788"/>
                </a:lnTo>
                <a:lnTo>
                  <a:pt x="0" y="1619178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a:extLst>
              <a:ext uri="{FF2B5EF4-FFF2-40B4-BE49-F238E27FC236}">
                <a16:creationId xmlns:a16="http://schemas.microsoft.com/office/drawing/2014/main" id="{00DFC90E-3CEF-407F-1358-A2CF6DBB2181}"/>
              </a:ext>
            </a:extLst>
          </p:cNvPr>
          <p:cNvSpPr/>
          <p:nvPr/>
        </p:nvSpPr>
        <p:spPr>
          <a:xfrm>
            <a:off x="-5369949" y="-4294134"/>
            <a:ext cx="9020083" cy="8229600"/>
          </a:xfrm>
          <a:custGeom>
            <a:avLst/>
            <a:gdLst/>
            <a:ahLst/>
            <a:cxnLst/>
            <a:rect l="l" t="t" r="r" b="b"/>
            <a:pathLst>
              <a:path w="9020083" h="8229600">
                <a:moveTo>
                  <a:pt x="0" y="0"/>
                </a:moveTo>
                <a:lnTo>
                  <a:pt x="9020083" y="0"/>
                </a:lnTo>
                <a:lnTo>
                  <a:pt x="9020083" y="8229600"/>
                </a:lnTo>
                <a:lnTo>
                  <a:pt x="0" y="8229600"/>
                </a:lnTo>
                <a:lnTo>
                  <a:pt x="0" y="0"/>
                </a:lnTo>
                <a:close/>
              </a:path>
            </a:pathLst>
          </a:custGeom>
          <a:blipFill>
            <a:blip r:embed="rId3"/>
            <a:stretch>
              <a:fillRect/>
            </a:stretch>
          </a:blipFill>
        </p:spPr>
        <p:txBody>
          <a:bodyPr/>
          <a:lstStyle/>
          <a:p>
            <a:endParaRPr lang="en-US"/>
          </a:p>
        </p:txBody>
      </p:sp>
      <p:grpSp>
        <p:nvGrpSpPr>
          <p:cNvPr id="4" name="Group 4">
            <a:extLst>
              <a:ext uri="{FF2B5EF4-FFF2-40B4-BE49-F238E27FC236}">
                <a16:creationId xmlns:a16="http://schemas.microsoft.com/office/drawing/2014/main" id="{0D82BD33-8E5C-ED00-D341-501237082E0B}"/>
              </a:ext>
            </a:extLst>
          </p:cNvPr>
          <p:cNvGrpSpPr/>
          <p:nvPr/>
        </p:nvGrpSpPr>
        <p:grpSpPr>
          <a:xfrm>
            <a:off x="2967844" y="2064378"/>
            <a:ext cx="12352312" cy="2777330"/>
            <a:chOff x="-523128" y="0"/>
            <a:chExt cx="16469750" cy="3703107"/>
          </a:xfrm>
        </p:grpSpPr>
        <p:sp>
          <p:nvSpPr>
            <p:cNvPr id="5" name="TextBox 5">
              <a:extLst>
                <a:ext uri="{FF2B5EF4-FFF2-40B4-BE49-F238E27FC236}">
                  <a16:creationId xmlns:a16="http://schemas.microsoft.com/office/drawing/2014/main" id="{3F913A8E-8226-F60B-B27F-E60A488FDCEF}"/>
                </a:ext>
              </a:extLst>
            </p:cNvPr>
            <p:cNvSpPr txBox="1"/>
            <p:nvPr/>
          </p:nvSpPr>
          <p:spPr>
            <a:xfrm>
              <a:off x="-523128" y="2813804"/>
              <a:ext cx="16469750" cy="889303"/>
            </a:xfrm>
            <a:prstGeom prst="rect">
              <a:avLst/>
            </a:prstGeom>
          </p:spPr>
          <p:txBody>
            <a:bodyPr wrap="square" lIns="0" tIns="0" rIns="0" bIns="0" rtlCol="0" anchor="t">
              <a:spAutoFit/>
            </a:bodyPr>
            <a:lstStyle/>
            <a:p>
              <a:pPr marL="0" lvl="0" indent="0" algn="l">
                <a:lnSpc>
                  <a:spcPts val="4955"/>
                </a:lnSpc>
                <a:spcBef>
                  <a:spcPct val="0"/>
                </a:spcBef>
              </a:pPr>
              <a:r>
                <a:rPr lang="en-US" sz="6000" dirty="0">
                  <a:solidFill>
                    <a:srgbClr val="000000"/>
                  </a:solidFill>
                  <a:latin typeface="Heading Now 61-68 Bold"/>
                  <a:ea typeface="Heading Now 61-68 Bold"/>
                  <a:cs typeface="Heading Now 61-68 Bold"/>
                  <a:sym typeface="Heading Now 61-68 Bold"/>
                </a:rPr>
                <a:t>Salvation by grace through faith</a:t>
              </a:r>
              <a:endParaRPr lang="en-US" sz="6000" u="none" strike="noStrike" dirty="0">
                <a:solidFill>
                  <a:srgbClr val="000000"/>
                </a:solidFill>
                <a:latin typeface="Heading Now 61-68 Bold"/>
                <a:ea typeface="Heading Now 61-68 Bold"/>
                <a:cs typeface="Heading Now 61-68 Bold"/>
                <a:sym typeface="Heading Now 61-68 Bold"/>
              </a:endParaRPr>
            </a:p>
          </p:txBody>
        </p:sp>
        <p:sp>
          <p:nvSpPr>
            <p:cNvPr id="6" name="Freeform 6">
              <a:extLst>
                <a:ext uri="{FF2B5EF4-FFF2-40B4-BE49-F238E27FC236}">
                  <a16:creationId xmlns:a16="http://schemas.microsoft.com/office/drawing/2014/main" id="{5E48B99C-5619-FFEF-EB53-8886CE78EC55}"/>
                </a:ext>
              </a:extLst>
            </p:cNvPr>
            <p:cNvSpPr/>
            <p:nvPr/>
          </p:nvSpPr>
          <p:spPr>
            <a:xfrm>
              <a:off x="7104661" y="0"/>
              <a:ext cx="1214172" cy="1391239"/>
            </a:xfrm>
            <a:custGeom>
              <a:avLst/>
              <a:gdLst/>
              <a:ahLst/>
              <a:cxnLst/>
              <a:rect l="l" t="t" r="r" b="b"/>
              <a:pathLst>
                <a:path w="1214172" h="1391239">
                  <a:moveTo>
                    <a:pt x="0" y="0"/>
                  </a:moveTo>
                  <a:lnTo>
                    <a:pt x="1214172" y="0"/>
                  </a:lnTo>
                  <a:lnTo>
                    <a:pt x="1214172" y="1391239"/>
                  </a:lnTo>
                  <a:lnTo>
                    <a:pt x="0" y="139123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grpSp>
      <p:sp>
        <p:nvSpPr>
          <p:cNvPr id="7" name="TextBox 7">
            <a:extLst>
              <a:ext uri="{FF2B5EF4-FFF2-40B4-BE49-F238E27FC236}">
                <a16:creationId xmlns:a16="http://schemas.microsoft.com/office/drawing/2014/main" id="{BA620DB4-6B7C-F8DE-6BFB-B7C2E2CD8207}"/>
              </a:ext>
            </a:extLst>
          </p:cNvPr>
          <p:cNvSpPr txBox="1"/>
          <p:nvPr/>
        </p:nvSpPr>
        <p:spPr>
          <a:xfrm rot="-5400000">
            <a:off x="-1480301" y="4982528"/>
            <a:ext cx="5301846" cy="321945"/>
          </a:xfrm>
          <a:prstGeom prst="rect">
            <a:avLst/>
          </a:prstGeom>
        </p:spPr>
        <p:txBody>
          <a:bodyPr lIns="0" tIns="0" rIns="0" bIns="0" rtlCol="0" anchor="t">
            <a:spAutoFit/>
          </a:bodyPr>
          <a:lstStyle/>
          <a:p>
            <a:pPr marL="0" lvl="0" indent="0" algn="ctr">
              <a:lnSpc>
                <a:spcPts val="2039"/>
              </a:lnSpc>
              <a:spcBef>
                <a:spcPct val="0"/>
              </a:spcBef>
            </a:pPr>
            <a:r>
              <a:rPr lang="en-US" sz="1999">
                <a:solidFill>
                  <a:srgbClr val="000000"/>
                </a:solidFill>
                <a:latin typeface="Heading Now 91-98"/>
                <a:ea typeface="Heading Now 91-98"/>
                <a:cs typeface="Heading Now 91-98"/>
                <a:sym typeface="Heading Now 91-98"/>
              </a:rPr>
              <a:t>WE BELIEVE IN</a:t>
            </a:r>
          </a:p>
        </p:txBody>
      </p:sp>
      <p:sp>
        <p:nvSpPr>
          <p:cNvPr id="8" name="TextBox 8">
            <a:extLst>
              <a:ext uri="{FF2B5EF4-FFF2-40B4-BE49-F238E27FC236}">
                <a16:creationId xmlns:a16="http://schemas.microsoft.com/office/drawing/2014/main" id="{44C78C56-7B45-8F5A-76B0-C3F4756A2A99}"/>
              </a:ext>
            </a:extLst>
          </p:cNvPr>
          <p:cNvSpPr txBox="1"/>
          <p:nvPr/>
        </p:nvSpPr>
        <p:spPr>
          <a:xfrm rot="5400000">
            <a:off x="14466455" y="4982528"/>
            <a:ext cx="5301846" cy="321945"/>
          </a:xfrm>
          <a:prstGeom prst="rect">
            <a:avLst/>
          </a:prstGeom>
        </p:spPr>
        <p:txBody>
          <a:bodyPr lIns="0" tIns="0" rIns="0" bIns="0" rtlCol="0" anchor="t">
            <a:spAutoFit/>
          </a:bodyPr>
          <a:lstStyle/>
          <a:p>
            <a:pPr marL="0" lvl="0" indent="0" algn="ctr">
              <a:lnSpc>
                <a:spcPts val="2039"/>
              </a:lnSpc>
              <a:spcBef>
                <a:spcPct val="0"/>
              </a:spcBef>
            </a:pPr>
            <a:r>
              <a:rPr lang="en-US" sz="1999">
                <a:solidFill>
                  <a:srgbClr val="000000"/>
                </a:solidFill>
                <a:latin typeface="Heading Now 91-98"/>
                <a:ea typeface="Heading Now 91-98"/>
                <a:cs typeface="Heading Now 91-98"/>
                <a:sym typeface="Heading Now 91-98"/>
              </a:rPr>
              <a:t>WE BELIEVE IN</a:t>
            </a:r>
          </a:p>
        </p:txBody>
      </p:sp>
    </p:spTree>
    <p:extLst>
      <p:ext uri="{BB962C8B-B14F-4D97-AF65-F5344CB8AC3E}">
        <p14:creationId xmlns:p14="http://schemas.microsoft.com/office/powerpoint/2010/main" val="19356779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4F6FC"/>
        </a:solidFill>
        <a:effectLst/>
      </p:bgPr>
    </p:bg>
    <p:spTree>
      <p:nvGrpSpPr>
        <p:cNvPr id="1" name=""/>
        <p:cNvGrpSpPr/>
        <p:nvPr/>
      </p:nvGrpSpPr>
      <p:grpSpPr>
        <a:xfrm>
          <a:off x="0" y="0"/>
          <a:ext cx="0" cy="0"/>
          <a:chOff x="0" y="0"/>
          <a:chExt cx="0" cy="0"/>
        </a:xfrm>
      </p:grpSpPr>
      <p:sp>
        <p:nvSpPr>
          <p:cNvPr id="2" name="Freeform 2"/>
          <p:cNvSpPr/>
          <p:nvPr/>
        </p:nvSpPr>
        <p:spPr>
          <a:xfrm rot="5400000">
            <a:off x="-7807241" y="-8696465"/>
            <a:ext cx="14576647" cy="10760216"/>
          </a:xfrm>
          <a:custGeom>
            <a:avLst/>
            <a:gdLst/>
            <a:ahLst/>
            <a:cxnLst/>
            <a:rect l="l" t="t" r="r" b="b"/>
            <a:pathLst>
              <a:path w="14576647" h="10760216">
                <a:moveTo>
                  <a:pt x="0" y="0"/>
                </a:moveTo>
                <a:lnTo>
                  <a:pt x="14576647" y="0"/>
                </a:lnTo>
                <a:lnTo>
                  <a:pt x="14576647" y="10760216"/>
                </a:lnTo>
                <a:lnTo>
                  <a:pt x="0" y="1076021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TextBox 3"/>
          <p:cNvSpPr txBox="1"/>
          <p:nvPr/>
        </p:nvSpPr>
        <p:spPr>
          <a:xfrm>
            <a:off x="1650244" y="1143000"/>
            <a:ext cx="7493756" cy="3934026"/>
          </a:xfrm>
          <a:prstGeom prst="rect">
            <a:avLst/>
          </a:prstGeom>
        </p:spPr>
        <p:txBody>
          <a:bodyPr lIns="0" tIns="0" rIns="0" bIns="0" rtlCol="0" anchor="t">
            <a:spAutoFit/>
          </a:bodyPr>
          <a:lstStyle/>
          <a:p>
            <a:pPr marL="0" lvl="0" indent="0" algn="l">
              <a:lnSpc>
                <a:spcPts val="10080"/>
              </a:lnSpc>
              <a:spcBef>
                <a:spcPct val="0"/>
              </a:spcBef>
            </a:pPr>
            <a:r>
              <a:rPr lang="en-US" sz="12000" b="1" dirty="0">
                <a:solidFill>
                  <a:srgbClr val="000000"/>
                </a:solidFill>
                <a:latin typeface="Heading Now 61-68 Bold"/>
                <a:ea typeface="Heading Now 61-68 Bold"/>
                <a:cs typeface="Heading Now 61-68 Bold"/>
                <a:sym typeface="Heading Now 61-68 Bold"/>
              </a:rPr>
              <a:t>Grace through Faith</a:t>
            </a:r>
            <a:endParaRPr lang="en-US" sz="12000" b="1" u="none" strike="noStrike" dirty="0">
              <a:solidFill>
                <a:srgbClr val="000000"/>
              </a:solidFill>
              <a:latin typeface="Heading Now 61-68 Bold"/>
              <a:ea typeface="Heading Now 61-68 Bold"/>
              <a:cs typeface="Heading Now 61-68 Bold"/>
              <a:sym typeface="Heading Now 61-68 Bold"/>
            </a:endParaRPr>
          </a:p>
        </p:txBody>
      </p:sp>
      <p:grpSp>
        <p:nvGrpSpPr>
          <p:cNvPr id="4" name="Group 4"/>
          <p:cNvGrpSpPr/>
          <p:nvPr/>
        </p:nvGrpSpPr>
        <p:grpSpPr>
          <a:xfrm>
            <a:off x="11772900" y="0"/>
            <a:ext cx="6515100" cy="10287000"/>
            <a:chOff x="0" y="0"/>
            <a:chExt cx="8686800" cy="13716000"/>
          </a:xfrm>
        </p:grpSpPr>
        <p:pic>
          <p:nvPicPr>
            <p:cNvPr id="5" name="Picture 5"/>
            <p:cNvPicPr>
              <a:picLocks noChangeAspect="1"/>
            </p:cNvPicPr>
            <p:nvPr/>
          </p:nvPicPr>
          <p:blipFill>
            <a:blip r:embed="rId3"/>
            <a:srcRect l="9464" r="48339"/>
            <a:stretch>
              <a:fillRect/>
            </a:stretch>
          </p:blipFill>
          <p:spPr>
            <a:xfrm>
              <a:off x="0" y="0"/>
              <a:ext cx="8686800" cy="13716000"/>
            </a:xfrm>
            <a:prstGeom prst="rect">
              <a:avLst/>
            </a:prstGeom>
          </p:spPr>
        </p:pic>
      </p:grpSp>
      <p:sp>
        <p:nvSpPr>
          <p:cNvPr id="6" name="Freeform 6"/>
          <p:cNvSpPr/>
          <p:nvPr/>
        </p:nvSpPr>
        <p:spPr>
          <a:xfrm>
            <a:off x="14879448" y="2255609"/>
            <a:ext cx="9020083" cy="8229600"/>
          </a:xfrm>
          <a:custGeom>
            <a:avLst/>
            <a:gdLst/>
            <a:ahLst/>
            <a:cxnLst/>
            <a:rect l="l" t="t" r="r" b="b"/>
            <a:pathLst>
              <a:path w="9020083" h="8229600">
                <a:moveTo>
                  <a:pt x="0" y="0"/>
                </a:moveTo>
                <a:lnTo>
                  <a:pt x="9020082" y="0"/>
                </a:lnTo>
                <a:lnTo>
                  <a:pt x="9020082" y="8229600"/>
                </a:lnTo>
                <a:lnTo>
                  <a:pt x="0" y="8229600"/>
                </a:lnTo>
                <a:lnTo>
                  <a:pt x="0" y="0"/>
                </a:lnTo>
                <a:close/>
              </a:path>
            </a:pathLst>
          </a:custGeom>
          <a:blipFill>
            <a:blip r:embed="rId4"/>
            <a:stretch>
              <a:fillRect/>
            </a:stretch>
          </a:blipFill>
        </p:spPr>
        <p:txBody>
          <a:bodyPr/>
          <a:lstStyle/>
          <a:p>
            <a:endParaRPr lang="en-US"/>
          </a:p>
        </p:txBody>
      </p:sp>
      <p:sp>
        <p:nvSpPr>
          <p:cNvPr id="7" name="Freeform 7"/>
          <p:cNvSpPr/>
          <p:nvPr/>
        </p:nvSpPr>
        <p:spPr>
          <a:xfrm>
            <a:off x="8938631" y="3350347"/>
            <a:ext cx="21934687" cy="16191787"/>
          </a:xfrm>
          <a:custGeom>
            <a:avLst/>
            <a:gdLst/>
            <a:ahLst/>
            <a:cxnLst/>
            <a:rect l="l" t="t" r="r" b="b"/>
            <a:pathLst>
              <a:path w="21934687" h="16191787">
                <a:moveTo>
                  <a:pt x="0" y="0"/>
                </a:moveTo>
                <a:lnTo>
                  <a:pt x="21934687" y="0"/>
                </a:lnTo>
                <a:lnTo>
                  <a:pt x="21934687" y="16191787"/>
                </a:lnTo>
                <a:lnTo>
                  <a:pt x="0" y="1619178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4F6FC"/>
        </a:solidFill>
        <a:effectLst/>
      </p:bgPr>
    </p:bg>
    <p:spTree>
      <p:nvGrpSpPr>
        <p:cNvPr id="1" name="">
          <a:extLst>
            <a:ext uri="{FF2B5EF4-FFF2-40B4-BE49-F238E27FC236}">
              <a16:creationId xmlns:a16="http://schemas.microsoft.com/office/drawing/2014/main" id="{64390F98-57C4-F12D-A97E-74908BA2E4B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E572EE4-58D2-3D2C-B332-87F98E9B2489}"/>
              </a:ext>
            </a:extLst>
          </p:cNvPr>
          <p:cNvSpPr/>
          <p:nvPr/>
        </p:nvSpPr>
        <p:spPr>
          <a:xfrm>
            <a:off x="6654720" y="3347072"/>
            <a:ext cx="21934687" cy="16191787"/>
          </a:xfrm>
          <a:custGeom>
            <a:avLst/>
            <a:gdLst/>
            <a:ahLst/>
            <a:cxnLst/>
            <a:rect l="l" t="t" r="r" b="b"/>
            <a:pathLst>
              <a:path w="21934687" h="16191787">
                <a:moveTo>
                  <a:pt x="0" y="0"/>
                </a:moveTo>
                <a:lnTo>
                  <a:pt x="21934687" y="0"/>
                </a:lnTo>
                <a:lnTo>
                  <a:pt x="21934687" y="16191788"/>
                </a:lnTo>
                <a:lnTo>
                  <a:pt x="0" y="1619178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TextBox 3">
            <a:extLst>
              <a:ext uri="{FF2B5EF4-FFF2-40B4-BE49-F238E27FC236}">
                <a16:creationId xmlns:a16="http://schemas.microsoft.com/office/drawing/2014/main" id="{95DC25AB-89E9-01B5-80C2-080092FCC3B5}"/>
              </a:ext>
            </a:extLst>
          </p:cNvPr>
          <p:cNvSpPr txBox="1"/>
          <p:nvPr/>
        </p:nvSpPr>
        <p:spPr>
          <a:xfrm>
            <a:off x="3493387" y="3935466"/>
            <a:ext cx="11301227" cy="3302699"/>
          </a:xfrm>
          <a:prstGeom prst="rect">
            <a:avLst/>
          </a:prstGeom>
        </p:spPr>
        <p:txBody>
          <a:bodyPr lIns="0" tIns="0" rIns="0" bIns="0" rtlCol="0" anchor="t">
            <a:spAutoFit/>
          </a:bodyPr>
          <a:lstStyle/>
          <a:p>
            <a:pPr marL="0" lvl="0" indent="0" algn="l">
              <a:lnSpc>
                <a:spcPts val="5185"/>
              </a:lnSpc>
              <a:spcBef>
                <a:spcPct val="0"/>
              </a:spcBef>
            </a:pPr>
            <a:r>
              <a:rPr lang="en-US" sz="4320" spc="-86" dirty="0">
                <a:solidFill>
                  <a:srgbClr val="00004D"/>
                </a:solidFill>
                <a:latin typeface="Clear Sans Light"/>
                <a:ea typeface="Clear Sans Light"/>
                <a:cs typeface="Clear Sans Light"/>
                <a:sym typeface="Clear Sans Light"/>
              </a:rPr>
              <a:t>But now, </a:t>
            </a:r>
            <a:r>
              <a:rPr lang="en-US" sz="4320" b="1" spc="-86" dirty="0">
                <a:solidFill>
                  <a:schemeClr val="accent2"/>
                </a:solidFill>
                <a:latin typeface="Clear Sans Light"/>
                <a:ea typeface="Clear Sans Light"/>
                <a:cs typeface="Clear Sans Light"/>
                <a:sym typeface="Clear Sans Light"/>
              </a:rPr>
              <a:t>apart from the law</a:t>
            </a:r>
            <a:r>
              <a:rPr lang="en-US" sz="4320" spc="-86" dirty="0">
                <a:solidFill>
                  <a:srgbClr val="00004D"/>
                </a:solidFill>
                <a:latin typeface="Clear Sans Light"/>
                <a:ea typeface="Clear Sans Light"/>
                <a:cs typeface="Clear Sans Light"/>
                <a:sym typeface="Clear Sans Light"/>
              </a:rPr>
              <a:t>, the </a:t>
            </a:r>
            <a:r>
              <a:rPr lang="en-US" sz="4320" b="1" spc="-86" dirty="0">
                <a:solidFill>
                  <a:schemeClr val="accent2"/>
                </a:solidFill>
                <a:latin typeface="Clear Sans Light"/>
                <a:ea typeface="Clear Sans Light"/>
                <a:cs typeface="Clear Sans Light"/>
                <a:sym typeface="Clear Sans Light"/>
              </a:rPr>
              <a:t>righteousness</a:t>
            </a:r>
            <a:r>
              <a:rPr lang="en-US" sz="4320" spc="-86" dirty="0">
                <a:solidFill>
                  <a:srgbClr val="00004D"/>
                </a:solidFill>
                <a:latin typeface="Clear Sans Light"/>
                <a:ea typeface="Clear Sans Light"/>
                <a:cs typeface="Clear Sans Light"/>
                <a:sym typeface="Clear Sans Light"/>
              </a:rPr>
              <a:t> of God has been </a:t>
            </a:r>
            <a:r>
              <a:rPr lang="en-US" sz="4320" b="1" spc="-86" dirty="0">
                <a:solidFill>
                  <a:schemeClr val="accent2"/>
                </a:solidFill>
                <a:latin typeface="Clear Sans Light"/>
                <a:ea typeface="Clear Sans Light"/>
                <a:cs typeface="Clear Sans Light"/>
                <a:sym typeface="Clear Sans Light"/>
              </a:rPr>
              <a:t>revealed</a:t>
            </a:r>
            <a:r>
              <a:rPr lang="en-US" sz="4320" spc="-86" dirty="0">
                <a:solidFill>
                  <a:srgbClr val="00004D"/>
                </a:solidFill>
                <a:latin typeface="Clear Sans Light"/>
                <a:ea typeface="Clear Sans Light"/>
                <a:cs typeface="Clear Sans Light"/>
                <a:sym typeface="Clear Sans Light"/>
              </a:rPr>
              <a:t>, as attested by the Law and the Prophets. And this righteousness from God comes through faith in Jesus Christ to all who believe.</a:t>
            </a:r>
            <a:endParaRPr lang="en-US" sz="4320" u="none" strike="noStrike" spc="-86" dirty="0">
              <a:solidFill>
                <a:srgbClr val="00004D"/>
              </a:solidFill>
              <a:latin typeface="Clear Sans Light"/>
              <a:ea typeface="Clear Sans Light"/>
              <a:cs typeface="Clear Sans Light"/>
              <a:sym typeface="Clear Sans Light"/>
            </a:endParaRPr>
          </a:p>
        </p:txBody>
      </p:sp>
      <p:sp>
        <p:nvSpPr>
          <p:cNvPr id="4" name="TextBox 4">
            <a:extLst>
              <a:ext uri="{FF2B5EF4-FFF2-40B4-BE49-F238E27FC236}">
                <a16:creationId xmlns:a16="http://schemas.microsoft.com/office/drawing/2014/main" id="{7C08767A-6420-AFE3-097D-E6DEC306BFC7}"/>
              </a:ext>
            </a:extLst>
          </p:cNvPr>
          <p:cNvSpPr txBox="1"/>
          <p:nvPr/>
        </p:nvSpPr>
        <p:spPr>
          <a:xfrm>
            <a:off x="4463060" y="1490458"/>
            <a:ext cx="9361880" cy="943848"/>
          </a:xfrm>
          <a:prstGeom prst="rect">
            <a:avLst/>
          </a:prstGeom>
        </p:spPr>
        <p:txBody>
          <a:bodyPr lIns="0" tIns="0" rIns="0" bIns="0" rtlCol="0" anchor="t">
            <a:spAutoFit/>
          </a:bodyPr>
          <a:lstStyle/>
          <a:p>
            <a:pPr marL="0" lvl="0" indent="0" algn="ctr">
              <a:lnSpc>
                <a:spcPts val="7069"/>
              </a:lnSpc>
            </a:pPr>
            <a:r>
              <a:rPr lang="en-US" sz="8415" b="1" dirty="0">
                <a:solidFill>
                  <a:srgbClr val="000000"/>
                </a:solidFill>
                <a:latin typeface="Heading Now 61-68 Bold"/>
                <a:ea typeface="Heading Now 61-68 Bold"/>
                <a:cs typeface="Heading Now 61-68 Bold"/>
                <a:sym typeface="Heading Now 61-68 Bold"/>
              </a:rPr>
              <a:t>Romans 3:21-22a</a:t>
            </a:r>
          </a:p>
        </p:txBody>
      </p:sp>
      <p:sp>
        <p:nvSpPr>
          <p:cNvPr id="5" name="Freeform 5">
            <a:extLst>
              <a:ext uri="{FF2B5EF4-FFF2-40B4-BE49-F238E27FC236}">
                <a16:creationId xmlns:a16="http://schemas.microsoft.com/office/drawing/2014/main" id="{0F0B31FD-EE01-74A7-77EB-C6A054CFB2A0}"/>
              </a:ext>
            </a:extLst>
          </p:cNvPr>
          <p:cNvSpPr/>
          <p:nvPr/>
        </p:nvSpPr>
        <p:spPr>
          <a:xfrm>
            <a:off x="-5369949" y="-4294134"/>
            <a:ext cx="9020083" cy="8229600"/>
          </a:xfrm>
          <a:custGeom>
            <a:avLst/>
            <a:gdLst/>
            <a:ahLst/>
            <a:cxnLst/>
            <a:rect l="l" t="t" r="r" b="b"/>
            <a:pathLst>
              <a:path w="9020083" h="8229600">
                <a:moveTo>
                  <a:pt x="0" y="0"/>
                </a:moveTo>
                <a:lnTo>
                  <a:pt x="9020083" y="0"/>
                </a:lnTo>
                <a:lnTo>
                  <a:pt x="9020083" y="8229600"/>
                </a:lnTo>
                <a:lnTo>
                  <a:pt x="0" y="8229600"/>
                </a:lnTo>
                <a:lnTo>
                  <a:pt x="0" y="0"/>
                </a:lnTo>
                <a:close/>
              </a:path>
            </a:pathLst>
          </a:custGeom>
          <a:blipFill>
            <a:blip r:embed="rId3"/>
            <a:stretch>
              <a:fillRect/>
            </a:stretch>
          </a:blipFill>
        </p:spPr>
        <p:txBody>
          <a:bodyPr/>
          <a:lstStyle/>
          <a:p>
            <a:endParaRPr lang="en-US"/>
          </a:p>
        </p:txBody>
      </p:sp>
    </p:spTree>
    <p:extLst>
      <p:ext uri="{BB962C8B-B14F-4D97-AF65-F5344CB8AC3E}">
        <p14:creationId xmlns:p14="http://schemas.microsoft.com/office/powerpoint/2010/main" val="665764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4F6FC"/>
        </a:solidFill>
        <a:effectLst/>
      </p:bgPr>
    </p:bg>
    <p:spTree>
      <p:nvGrpSpPr>
        <p:cNvPr id="1" name="">
          <a:extLst>
            <a:ext uri="{FF2B5EF4-FFF2-40B4-BE49-F238E27FC236}">
              <a16:creationId xmlns:a16="http://schemas.microsoft.com/office/drawing/2014/main" id="{BDB4353D-39C2-980F-001D-3EC79E96DD8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13BDBF6-4B43-AC3A-A888-15CCD5C7158E}"/>
              </a:ext>
            </a:extLst>
          </p:cNvPr>
          <p:cNvSpPr/>
          <p:nvPr/>
        </p:nvSpPr>
        <p:spPr>
          <a:xfrm>
            <a:off x="6654720" y="3347072"/>
            <a:ext cx="21934687" cy="16191787"/>
          </a:xfrm>
          <a:custGeom>
            <a:avLst/>
            <a:gdLst/>
            <a:ahLst/>
            <a:cxnLst/>
            <a:rect l="l" t="t" r="r" b="b"/>
            <a:pathLst>
              <a:path w="21934687" h="16191787">
                <a:moveTo>
                  <a:pt x="0" y="0"/>
                </a:moveTo>
                <a:lnTo>
                  <a:pt x="21934687" y="0"/>
                </a:lnTo>
                <a:lnTo>
                  <a:pt x="21934687" y="16191788"/>
                </a:lnTo>
                <a:lnTo>
                  <a:pt x="0" y="1619178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TextBox 3">
            <a:extLst>
              <a:ext uri="{FF2B5EF4-FFF2-40B4-BE49-F238E27FC236}">
                <a16:creationId xmlns:a16="http://schemas.microsoft.com/office/drawing/2014/main" id="{41DDCFA4-13B4-C33A-9E8B-FA62B7F3AE18}"/>
              </a:ext>
            </a:extLst>
          </p:cNvPr>
          <p:cNvSpPr txBox="1"/>
          <p:nvPr/>
        </p:nvSpPr>
        <p:spPr>
          <a:xfrm>
            <a:off x="3493387" y="3935466"/>
            <a:ext cx="11301227" cy="3302699"/>
          </a:xfrm>
          <a:prstGeom prst="rect">
            <a:avLst/>
          </a:prstGeom>
        </p:spPr>
        <p:txBody>
          <a:bodyPr lIns="0" tIns="0" rIns="0" bIns="0" rtlCol="0" anchor="t">
            <a:spAutoFit/>
          </a:bodyPr>
          <a:lstStyle/>
          <a:p>
            <a:pPr marL="0" lvl="0" indent="0" algn="l">
              <a:lnSpc>
                <a:spcPts val="5185"/>
              </a:lnSpc>
              <a:spcBef>
                <a:spcPct val="0"/>
              </a:spcBef>
            </a:pPr>
            <a:r>
              <a:rPr lang="en-US" sz="4320" spc="-86" dirty="0">
                <a:solidFill>
                  <a:srgbClr val="00004D"/>
                </a:solidFill>
                <a:latin typeface="Clear Sans Light"/>
                <a:ea typeface="Clear Sans Light"/>
                <a:cs typeface="Clear Sans Light"/>
                <a:sym typeface="Clear Sans Light"/>
              </a:rPr>
              <a:t>But now, apart from the law, the righteousness of God has been revealed, as </a:t>
            </a:r>
            <a:r>
              <a:rPr lang="en-US" sz="4320" b="1" spc="-86" dirty="0">
                <a:solidFill>
                  <a:schemeClr val="accent2"/>
                </a:solidFill>
                <a:latin typeface="Clear Sans Light"/>
                <a:ea typeface="Clear Sans Light"/>
                <a:cs typeface="Clear Sans Light"/>
                <a:sym typeface="Clear Sans Light"/>
              </a:rPr>
              <a:t>attested by</a:t>
            </a:r>
            <a:r>
              <a:rPr lang="en-US" sz="4320" spc="-86" dirty="0">
                <a:solidFill>
                  <a:srgbClr val="00004D"/>
                </a:solidFill>
                <a:latin typeface="Clear Sans Light"/>
                <a:ea typeface="Clear Sans Light"/>
                <a:cs typeface="Clear Sans Light"/>
                <a:sym typeface="Clear Sans Light"/>
              </a:rPr>
              <a:t> the </a:t>
            </a:r>
            <a:r>
              <a:rPr lang="en-US" sz="4320" b="1" spc="-86" dirty="0">
                <a:solidFill>
                  <a:schemeClr val="accent2"/>
                </a:solidFill>
                <a:latin typeface="Clear Sans Light"/>
                <a:ea typeface="Clear Sans Light"/>
                <a:cs typeface="Clear Sans Light"/>
                <a:sym typeface="Clear Sans Light"/>
              </a:rPr>
              <a:t>Law</a:t>
            </a:r>
            <a:r>
              <a:rPr lang="en-US" sz="4320" spc="-86" dirty="0">
                <a:solidFill>
                  <a:srgbClr val="00004D"/>
                </a:solidFill>
                <a:latin typeface="Clear Sans Light"/>
                <a:ea typeface="Clear Sans Light"/>
                <a:cs typeface="Clear Sans Light"/>
                <a:sym typeface="Clear Sans Light"/>
              </a:rPr>
              <a:t> and the </a:t>
            </a:r>
            <a:r>
              <a:rPr lang="en-US" sz="4320" b="1" spc="-86" dirty="0">
                <a:solidFill>
                  <a:schemeClr val="accent2"/>
                </a:solidFill>
                <a:latin typeface="Clear Sans Light"/>
                <a:ea typeface="Clear Sans Light"/>
                <a:cs typeface="Clear Sans Light"/>
                <a:sym typeface="Clear Sans Light"/>
              </a:rPr>
              <a:t>Prophets</a:t>
            </a:r>
            <a:r>
              <a:rPr lang="en-US" sz="4320" spc="-86" dirty="0">
                <a:solidFill>
                  <a:srgbClr val="00004D"/>
                </a:solidFill>
                <a:latin typeface="Clear Sans Light"/>
                <a:ea typeface="Clear Sans Light"/>
                <a:cs typeface="Clear Sans Light"/>
                <a:sym typeface="Clear Sans Light"/>
              </a:rPr>
              <a:t>. And this righteousness from God comes through faith in Jesus Christ to all who believe.</a:t>
            </a:r>
            <a:endParaRPr lang="en-US" sz="4320" u="none" strike="noStrike" spc="-86" dirty="0">
              <a:solidFill>
                <a:srgbClr val="00004D"/>
              </a:solidFill>
              <a:latin typeface="Clear Sans Light"/>
              <a:ea typeface="Clear Sans Light"/>
              <a:cs typeface="Clear Sans Light"/>
              <a:sym typeface="Clear Sans Light"/>
            </a:endParaRPr>
          </a:p>
        </p:txBody>
      </p:sp>
      <p:sp>
        <p:nvSpPr>
          <p:cNvPr id="4" name="TextBox 4">
            <a:extLst>
              <a:ext uri="{FF2B5EF4-FFF2-40B4-BE49-F238E27FC236}">
                <a16:creationId xmlns:a16="http://schemas.microsoft.com/office/drawing/2014/main" id="{1915CAE3-B61E-DAF8-DDFB-1FAE08F577EB}"/>
              </a:ext>
            </a:extLst>
          </p:cNvPr>
          <p:cNvSpPr txBox="1"/>
          <p:nvPr/>
        </p:nvSpPr>
        <p:spPr>
          <a:xfrm>
            <a:off x="4463060" y="1490458"/>
            <a:ext cx="9361880" cy="943848"/>
          </a:xfrm>
          <a:prstGeom prst="rect">
            <a:avLst/>
          </a:prstGeom>
        </p:spPr>
        <p:txBody>
          <a:bodyPr lIns="0" tIns="0" rIns="0" bIns="0" rtlCol="0" anchor="t">
            <a:spAutoFit/>
          </a:bodyPr>
          <a:lstStyle/>
          <a:p>
            <a:pPr marL="0" lvl="0" indent="0" algn="ctr">
              <a:lnSpc>
                <a:spcPts val="7069"/>
              </a:lnSpc>
            </a:pPr>
            <a:r>
              <a:rPr lang="en-US" sz="8415" b="1" dirty="0">
                <a:solidFill>
                  <a:srgbClr val="000000"/>
                </a:solidFill>
                <a:latin typeface="Heading Now 61-68 Bold"/>
                <a:ea typeface="Heading Now 61-68 Bold"/>
                <a:cs typeface="Heading Now 61-68 Bold"/>
                <a:sym typeface="Heading Now 61-68 Bold"/>
              </a:rPr>
              <a:t>Romans 3:21-22a</a:t>
            </a:r>
          </a:p>
        </p:txBody>
      </p:sp>
      <p:sp>
        <p:nvSpPr>
          <p:cNvPr id="5" name="Freeform 5">
            <a:extLst>
              <a:ext uri="{FF2B5EF4-FFF2-40B4-BE49-F238E27FC236}">
                <a16:creationId xmlns:a16="http://schemas.microsoft.com/office/drawing/2014/main" id="{45E6D9E2-D1A3-11C7-1A7B-46B630B5E670}"/>
              </a:ext>
            </a:extLst>
          </p:cNvPr>
          <p:cNvSpPr/>
          <p:nvPr/>
        </p:nvSpPr>
        <p:spPr>
          <a:xfrm>
            <a:off x="-5369949" y="-4294134"/>
            <a:ext cx="9020083" cy="8229600"/>
          </a:xfrm>
          <a:custGeom>
            <a:avLst/>
            <a:gdLst/>
            <a:ahLst/>
            <a:cxnLst/>
            <a:rect l="l" t="t" r="r" b="b"/>
            <a:pathLst>
              <a:path w="9020083" h="8229600">
                <a:moveTo>
                  <a:pt x="0" y="0"/>
                </a:moveTo>
                <a:lnTo>
                  <a:pt x="9020083" y="0"/>
                </a:lnTo>
                <a:lnTo>
                  <a:pt x="9020083" y="8229600"/>
                </a:lnTo>
                <a:lnTo>
                  <a:pt x="0" y="8229600"/>
                </a:lnTo>
                <a:lnTo>
                  <a:pt x="0" y="0"/>
                </a:lnTo>
                <a:close/>
              </a:path>
            </a:pathLst>
          </a:custGeom>
          <a:blipFill>
            <a:blip r:embed="rId3"/>
            <a:stretch>
              <a:fillRect/>
            </a:stretch>
          </a:blipFill>
        </p:spPr>
        <p:txBody>
          <a:bodyPr/>
          <a:lstStyle/>
          <a:p>
            <a:endParaRPr lang="en-US"/>
          </a:p>
        </p:txBody>
      </p:sp>
    </p:spTree>
    <p:extLst>
      <p:ext uri="{BB962C8B-B14F-4D97-AF65-F5344CB8AC3E}">
        <p14:creationId xmlns:p14="http://schemas.microsoft.com/office/powerpoint/2010/main" val="16342373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4F6FC"/>
        </a:solidFill>
        <a:effectLst/>
      </p:bgPr>
    </p:bg>
    <p:spTree>
      <p:nvGrpSpPr>
        <p:cNvPr id="1" name="">
          <a:extLst>
            <a:ext uri="{FF2B5EF4-FFF2-40B4-BE49-F238E27FC236}">
              <a16:creationId xmlns:a16="http://schemas.microsoft.com/office/drawing/2014/main" id="{C4E5940C-C4CC-CFD4-3DCF-11325431E5F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7D0A608-C5E4-297B-8C80-A495CDDBC170}"/>
              </a:ext>
            </a:extLst>
          </p:cNvPr>
          <p:cNvSpPr/>
          <p:nvPr/>
        </p:nvSpPr>
        <p:spPr>
          <a:xfrm>
            <a:off x="6654720" y="3347072"/>
            <a:ext cx="21934687" cy="16191787"/>
          </a:xfrm>
          <a:custGeom>
            <a:avLst/>
            <a:gdLst/>
            <a:ahLst/>
            <a:cxnLst/>
            <a:rect l="l" t="t" r="r" b="b"/>
            <a:pathLst>
              <a:path w="21934687" h="16191787">
                <a:moveTo>
                  <a:pt x="0" y="0"/>
                </a:moveTo>
                <a:lnTo>
                  <a:pt x="21934687" y="0"/>
                </a:lnTo>
                <a:lnTo>
                  <a:pt x="21934687" y="16191788"/>
                </a:lnTo>
                <a:lnTo>
                  <a:pt x="0" y="1619178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TextBox 3">
            <a:extLst>
              <a:ext uri="{FF2B5EF4-FFF2-40B4-BE49-F238E27FC236}">
                <a16:creationId xmlns:a16="http://schemas.microsoft.com/office/drawing/2014/main" id="{E852125F-1290-139B-59AB-02EF46D37A69}"/>
              </a:ext>
            </a:extLst>
          </p:cNvPr>
          <p:cNvSpPr txBox="1"/>
          <p:nvPr/>
        </p:nvSpPr>
        <p:spPr>
          <a:xfrm>
            <a:off x="3493387" y="3935466"/>
            <a:ext cx="11301227" cy="3302699"/>
          </a:xfrm>
          <a:prstGeom prst="rect">
            <a:avLst/>
          </a:prstGeom>
        </p:spPr>
        <p:txBody>
          <a:bodyPr lIns="0" tIns="0" rIns="0" bIns="0" rtlCol="0" anchor="t">
            <a:spAutoFit/>
          </a:bodyPr>
          <a:lstStyle/>
          <a:p>
            <a:pPr marL="0" lvl="0" indent="0" algn="l">
              <a:lnSpc>
                <a:spcPts val="5185"/>
              </a:lnSpc>
              <a:spcBef>
                <a:spcPct val="0"/>
              </a:spcBef>
            </a:pPr>
            <a:r>
              <a:rPr lang="en-US" sz="4320" spc="-86" dirty="0">
                <a:solidFill>
                  <a:srgbClr val="00004D"/>
                </a:solidFill>
                <a:latin typeface="Clear Sans Light"/>
                <a:ea typeface="Clear Sans Light"/>
                <a:cs typeface="Clear Sans Light"/>
                <a:sym typeface="Clear Sans Light"/>
              </a:rPr>
              <a:t>But now, apart from the law, the righteousness of God has been revealed, as attested by the Law and the Prophets. And </a:t>
            </a:r>
            <a:r>
              <a:rPr lang="en-US" sz="4320" b="1" spc="-86" dirty="0">
                <a:solidFill>
                  <a:schemeClr val="accent2"/>
                </a:solidFill>
                <a:latin typeface="Clear Sans Light"/>
                <a:ea typeface="Clear Sans Light"/>
                <a:cs typeface="Clear Sans Light"/>
                <a:sym typeface="Clear Sans Light"/>
              </a:rPr>
              <a:t>this righteousness</a:t>
            </a:r>
            <a:r>
              <a:rPr lang="en-US" sz="4320" spc="-86" dirty="0">
                <a:solidFill>
                  <a:srgbClr val="00004D"/>
                </a:solidFill>
                <a:latin typeface="Clear Sans Light"/>
                <a:ea typeface="Clear Sans Light"/>
                <a:cs typeface="Clear Sans Light"/>
                <a:sym typeface="Clear Sans Light"/>
              </a:rPr>
              <a:t> from God </a:t>
            </a:r>
            <a:r>
              <a:rPr lang="en-US" sz="4320" b="1" spc="-86" dirty="0">
                <a:solidFill>
                  <a:schemeClr val="accent2"/>
                </a:solidFill>
                <a:latin typeface="Clear Sans Light"/>
                <a:ea typeface="Clear Sans Light"/>
                <a:cs typeface="Clear Sans Light"/>
                <a:sym typeface="Clear Sans Light"/>
              </a:rPr>
              <a:t>comes through faith</a:t>
            </a:r>
            <a:r>
              <a:rPr lang="en-US" sz="4320" spc="-86" dirty="0">
                <a:solidFill>
                  <a:srgbClr val="00004D"/>
                </a:solidFill>
                <a:latin typeface="Clear Sans Light"/>
                <a:ea typeface="Clear Sans Light"/>
                <a:cs typeface="Clear Sans Light"/>
                <a:sym typeface="Clear Sans Light"/>
              </a:rPr>
              <a:t> in Jesus Christ to all who believe.</a:t>
            </a:r>
            <a:endParaRPr lang="en-US" sz="4320" u="none" strike="noStrike" spc="-86" dirty="0">
              <a:solidFill>
                <a:srgbClr val="00004D"/>
              </a:solidFill>
              <a:latin typeface="Clear Sans Light"/>
              <a:ea typeface="Clear Sans Light"/>
              <a:cs typeface="Clear Sans Light"/>
              <a:sym typeface="Clear Sans Light"/>
            </a:endParaRPr>
          </a:p>
        </p:txBody>
      </p:sp>
      <p:sp>
        <p:nvSpPr>
          <p:cNvPr id="4" name="TextBox 4">
            <a:extLst>
              <a:ext uri="{FF2B5EF4-FFF2-40B4-BE49-F238E27FC236}">
                <a16:creationId xmlns:a16="http://schemas.microsoft.com/office/drawing/2014/main" id="{0078B495-413D-C43D-6A6D-25E8A2EDF1CA}"/>
              </a:ext>
            </a:extLst>
          </p:cNvPr>
          <p:cNvSpPr txBox="1"/>
          <p:nvPr/>
        </p:nvSpPr>
        <p:spPr>
          <a:xfrm>
            <a:off x="4463060" y="1490458"/>
            <a:ext cx="9361880" cy="943848"/>
          </a:xfrm>
          <a:prstGeom prst="rect">
            <a:avLst/>
          </a:prstGeom>
        </p:spPr>
        <p:txBody>
          <a:bodyPr lIns="0" tIns="0" rIns="0" bIns="0" rtlCol="0" anchor="t">
            <a:spAutoFit/>
          </a:bodyPr>
          <a:lstStyle/>
          <a:p>
            <a:pPr marL="0" lvl="0" indent="0" algn="ctr">
              <a:lnSpc>
                <a:spcPts val="7069"/>
              </a:lnSpc>
            </a:pPr>
            <a:r>
              <a:rPr lang="en-US" sz="8415" b="1" dirty="0">
                <a:solidFill>
                  <a:srgbClr val="000000"/>
                </a:solidFill>
                <a:latin typeface="Heading Now 61-68 Bold"/>
                <a:ea typeface="Heading Now 61-68 Bold"/>
                <a:cs typeface="Heading Now 61-68 Bold"/>
                <a:sym typeface="Heading Now 61-68 Bold"/>
              </a:rPr>
              <a:t>Romans 3:21-22a</a:t>
            </a:r>
          </a:p>
        </p:txBody>
      </p:sp>
      <p:sp>
        <p:nvSpPr>
          <p:cNvPr id="5" name="Freeform 5">
            <a:extLst>
              <a:ext uri="{FF2B5EF4-FFF2-40B4-BE49-F238E27FC236}">
                <a16:creationId xmlns:a16="http://schemas.microsoft.com/office/drawing/2014/main" id="{C0D06C4C-E85F-1043-D353-714C885301AA}"/>
              </a:ext>
            </a:extLst>
          </p:cNvPr>
          <p:cNvSpPr/>
          <p:nvPr/>
        </p:nvSpPr>
        <p:spPr>
          <a:xfrm>
            <a:off x="-5369949" y="-4294134"/>
            <a:ext cx="9020083" cy="8229600"/>
          </a:xfrm>
          <a:custGeom>
            <a:avLst/>
            <a:gdLst/>
            <a:ahLst/>
            <a:cxnLst/>
            <a:rect l="l" t="t" r="r" b="b"/>
            <a:pathLst>
              <a:path w="9020083" h="8229600">
                <a:moveTo>
                  <a:pt x="0" y="0"/>
                </a:moveTo>
                <a:lnTo>
                  <a:pt x="9020083" y="0"/>
                </a:lnTo>
                <a:lnTo>
                  <a:pt x="9020083" y="8229600"/>
                </a:lnTo>
                <a:lnTo>
                  <a:pt x="0" y="8229600"/>
                </a:lnTo>
                <a:lnTo>
                  <a:pt x="0" y="0"/>
                </a:lnTo>
                <a:close/>
              </a:path>
            </a:pathLst>
          </a:custGeom>
          <a:blipFill>
            <a:blip r:embed="rId3"/>
            <a:stretch>
              <a:fillRect/>
            </a:stretch>
          </a:blipFill>
        </p:spPr>
        <p:txBody>
          <a:bodyPr/>
          <a:lstStyle/>
          <a:p>
            <a:endParaRPr lang="en-US"/>
          </a:p>
        </p:txBody>
      </p:sp>
    </p:spTree>
    <p:extLst>
      <p:ext uri="{BB962C8B-B14F-4D97-AF65-F5344CB8AC3E}">
        <p14:creationId xmlns:p14="http://schemas.microsoft.com/office/powerpoint/2010/main" val="35656353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4F6FC"/>
        </a:solidFill>
        <a:effectLst/>
      </p:bgPr>
    </p:bg>
    <p:spTree>
      <p:nvGrpSpPr>
        <p:cNvPr id="1" name="">
          <a:extLst>
            <a:ext uri="{FF2B5EF4-FFF2-40B4-BE49-F238E27FC236}">
              <a16:creationId xmlns:a16="http://schemas.microsoft.com/office/drawing/2014/main" id="{2DE18D81-18F4-9EAA-E7DC-C4D9C38B0F1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C42DD09-9A7A-B185-3F2B-405131D85E41}"/>
              </a:ext>
            </a:extLst>
          </p:cNvPr>
          <p:cNvSpPr/>
          <p:nvPr/>
        </p:nvSpPr>
        <p:spPr>
          <a:xfrm>
            <a:off x="6654720" y="3347072"/>
            <a:ext cx="21934687" cy="16191787"/>
          </a:xfrm>
          <a:custGeom>
            <a:avLst/>
            <a:gdLst/>
            <a:ahLst/>
            <a:cxnLst/>
            <a:rect l="l" t="t" r="r" b="b"/>
            <a:pathLst>
              <a:path w="21934687" h="16191787">
                <a:moveTo>
                  <a:pt x="0" y="0"/>
                </a:moveTo>
                <a:lnTo>
                  <a:pt x="21934687" y="0"/>
                </a:lnTo>
                <a:lnTo>
                  <a:pt x="21934687" y="16191788"/>
                </a:lnTo>
                <a:lnTo>
                  <a:pt x="0" y="1619178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TextBox 3">
            <a:extLst>
              <a:ext uri="{FF2B5EF4-FFF2-40B4-BE49-F238E27FC236}">
                <a16:creationId xmlns:a16="http://schemas.microsoft.com/office/drawing/2014/main" id="{6BB048FC-03A5-43A9-F8BC-C7983576027E}"/>
              </a:ext>
            </a:extLst>
          </p:cNvPr>
          <p:cNvSpPr txBox="1"/>
          <p:nvPr/>
        </p:nvSpPr>
        <p:spPr>
          <a:xfrm>
            <a:off x="3493387" y="3935466"/>
            <a:ext cx="11301227" cy="2635850"/>
          </a:xfrm>
          <a:prstGeom prst="rect">
            <a:avLst/>
          </a:prstGeom>
        </p:spPr>
        <p:txBody>
          <a:bodyPr lIns="0" tIns="0" rIns="0" bIns="0" rtlCol="0" anchor="t">
            <a:spAutoFit/>
          </a:bodyPr>
          <a:lstStyle/>
          <a:p>
            <a:pPr marL="0" lvl="0" indent="0" algn="l">
              <a:lnSpc>
                <a:spcPts val="5185"/>
              </a:lnSpc>
              <a:spcBef>
                <a:spcPct val="0"/>
              </a:spcBef>
            </a:pPr>
            <a:r>
              <a:rPr lang="en-US" sz="4320" spc="-86" dirty="0">
                <a:solidFill>
                  <a:srgbClr val="00004D"/>
                </a:solidFill>
                <a:latin typeface="Clear Sans Light"/>
                <a:ea typeface="Clear Sans Light"/>
                <a:cs typeface="Clear Sans Light"/>
                <a:sym typeface="Clear Sans Light"/>
              </a:rPr>
              <a:t>There is no distinction, for </a:t>
            </a:r>
            <a:r>
              <a:rPr lang="en-US" sz="4320" b="1" spc="-86" dirty="0">
                <a:solidFill>
                  <a:schemeClr val="accent2"/>
                </a:solidFill>
                <a:latin typeface="Clear Sans Light"/>
                <a:ea typeface="Clear Sans Light"/>
                <a:cs typeface="Clear Sans Light"/>
                <a:sym typeface="Clear Sans Light"/>
              </a:rPr>
              <a:t>all have sinned</a:t>
            </a:r>
            <a:r>
              <a:rPr lang="en-US" sz="4320" spc="-86" dirty="0">
                <a:solidFill>
                  <a:srgbClr val="00004D"/>
                </a:solidFill>
                <a:latin typeface="Clear Sans Light"/>
                <a:ea typeface="Clear Sans Light"/>
                <a:cs typeface="Clear Sans Light"/>
                <a:sym typeface="Clear Sans Light"/>
              </a:rPr>
              <a:t> and </a:t>
            </a:r>
            <a:r>
              <a:rPr lang="en-US" sz="4320" b="1" spc="-86" dirty="0">
                <a:solidFill>
                  <a:schemeClr val="accent2"/>
                </a:solidFill>
                <a:latin typeface="Clear Sans Light"/>
                <a:ea typeface="Clear Sans Light"/>
                <a:cs typeface="Clear Sans Light"/>
                <a:sym typeface="Clear Sans Light"/>
              </a:rPr>
              <a:t>fall short </a:t>
            </a:r>
            <a:r>
              <a:rPr lang="en-US" sz="4320" spc="-86" dirty="0">
                <a:solidFill>
                  <a:srgbClr val="00004D"/>
                </a:solidFill>
                <a:latin typeface="Clear Sans Light"/>
                <a:ea typeface="Clear Sans Light"/>
                <a:cs typeface="Clear Sans Light"/>
                <a:sym typeface="Clear Sans Light"/>
              </a:rPr>
              <a:t>of the glory of God, and are justified freely by His grace through the redemption that is in Christ Jesus.</a:t>
            </a:r>
            <a:endParaRPr lang="en-US" sz="4320" u="none" strike="noStrike" spc="-86" dirty="0">
              <a:solidFill>
                <a:srgbClr val="00004D"/>
              </a:solidFill>
              <a:latin typeface="Clear Sans Light"/>
              <a:ea typeface="Clear Sans Light"/>
              <a:cs typeface="Clear Sans Light"/>
              <a:sym typeface="Clear Sans Light"/>
            </a:endParaRPr>
          </a:p>
        </p:txBody>
      </p:sp>
      <p:sp>
        <p:nvSpPr>
          <p:cNvPr id="4" name="TextBox 4">
            <a:extLst>
              <a:ext uri="{FF2B5EF4-FFF2-40B4-BE49-F238E27FC236}">
                <a16:creationId xmlns:a16="http://schemas.microsoft.com/office/drawing/2014/main" id="{86C05854-9F34-3855-B4B3-EC34B55B5CEE}"/>
              </a:ext>
            </a:extLst>
          </p:cNvPr>
          <p:cNvSpPr txBox="1"/>
          <p:nvPr/>
        </p:nvSpPr>
        <p:spPr>
          <a:xfrm>
            <a:off x="4463060" y="1490458"/>
            <a:ext cx="9361880" cy="943848"/>
          </a:xfrm>
          <a:prstGeom prst="rect">
            <a:avLst/>
          </a:prstGeom>
        </p:spPr>
        <p:txBody>
          <a:bodyPr lIns="0" tIns="0" rIns="0" bIns="0" rtlCol="0" anchor="t">
            <a:spAutoFit/>
          </a:bodyPr>
          <a:lstStyle/>
          <a:p>
            <a:pPr marL="0" lvl="0" indent="0" algn="ctr">
              <a:lnSpc>
                <a:spcPts val="7069"/>
              </a:lnSpc>
            </a:pPr>
            <a:r>
              <a:rPr lang="en-US" sz="8415" b="1" dirty="0">
                <a:solidFill>
                  <a:srgbClr val="000000"/>
                </a:solidFill>
                <a:latin typeface="Heading Now 61-68 Bold"/>
                <a:ea typeface="Heading Now 61-68 Bold"/>
                <a:cs typeface="Heading Now 61-68 Bold"/>
                <a:sym typeface="Heading Now 61-68 Bold"/>
              </a:rPr>
              <a:t>Romans 3:22b-24</a:t>
            </a:r>
          </a:p>
        </p:txBody>
      </p:sp>
      <p:sp>
        <p:nvSpPr>
          <p:cNvPr id="5" name="Freeform 5">
            <a:extLst>
              <a:ext uri="{FF2B5EF4-FFF2-40B4-BE49-F238E27FC236}">
                <a16:creationId xmlns:a16="http://schemas.microsoft.com/office/drawing/2014/main" id="{08E15BF7-B2C1-99A0-A444-0F89195DF413}"/>
              </a:ext>
            </a:extLst>
          </p:cNvPr>
          <p:cNvSpPr/>
          <p:nvPr/>
        </p:nvSpPr>
        <p:spPr>
          <a:xfrm>
            <a:off x="-5369949" y="-4294134"/>
            <a:ext cx="9020083" cy="8229600"/>
          </a:xfrm>
          <a:custGeom>
            <a:avLst/>
            <a:gdLst/>
            <a:ahLst/>
            <a:cxnLst/>
            <a:rect l="l" t="t" r="r" b="b"/>
            <a:pathLst>
              <a:path w="9020083" h="8229600">
                <a:moveTo>
                  <a:pt x="0" y="0"/>
                </a:moveTo>
                <a:lnTo>
                  <a:pt x="9020083" y="0"/>
                </a:lnTo>
                <a:lnTo>
                  <a:pt x="9020083" y="8229600"/>
                </a:lnTo>
                <a:lnTo>
                  <a:pt x="0" y="8229600"/>
                </a:lnTo>
                <a:lnTo>
                  <a:pt x="0" y="0"/>
                </a:lnTo>
                <a:close/>
              </a:path>
            </a:pathLst>
          </a:custGeom>
          <a:blipFill>
            <a:blip r:embed="rId3"/>
            <a:stretch>
              <a:fillRect/>
            </a:stretch>
          </a:blipFill>
        </p:spPr>
        <p:txBody>
          <a:bodyPr/>
          <a:lstStyle/>
          <a:p>
            <a:endParaRPr lang="en-US"/>
          </a:p>
        </p:txBody>
      </p:sp>
    </p:spTree>
    <p:extLst>
      <p:ext uri="{BB962C8B-B14F-4D97-AF65-F5344CB8AC3E}">
        <p14:creationId xmlns:p14="http://schemas.microsoft.com/office/powerpoint/2010/main" val="1257004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4F6FC"/>
        </a:solidFill>
        <a:effectLst/>
      </p:bgPr>
    </p:bg>
    <p:spTree>
      <p:nvGrpSpPr>
        <p:cNvPr id="1" name="">
          <a:extLst>
            <a:ext uri="{FF2B5EF4-FFF2-40B4-BE49-F238E27FC236}">
              <a16:creationId xmlns:a16="http://schemas.microsoft.com/office/drawing/2014/main" id="{BA50DA53-17E0-0E94-22FE-0BA4DF39670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138A59C-596D-3935-10DB-78302308C3DD}"/>
              </a:ext>
            </a:extLst>
          </p:cNvPr>
          <p:cNvSpPr/>
          <p:nvPr/>
        </p:nvSpPr>
        <p:spPr>
          <a:xfrm>
            <a:off x="6654720" y="3347072"/>
            <a:ext cx="21934687" cy="16191787"/>
          </a:xfrm>
          <a:custGeom>
            <a:avLst/>
            <a:gdLst/>
            <a:ahLst/>
            <a:cxnLst/>
            <a:rect l="l" t="t" r="r" b="b"/>
            <a:pathLst>
              <a:path w="21934687" h="16191787">
                <a:moveTo>
                  <a:pt x="0" y="0"/>
                </a:moveTo>
                <a:lnTo>
                  <a:pt x="21934687" y="0"/>
                </a:lnTo>
                <a:lnTo>
                  <a:pt x="21934687" y="16191788"/>
                </a:lnTo>
                <a:lnTo>
                  <a:pt x="0" y="1619178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TextBox 3">
            <a:extLst>
              <a:ext uri="{FF2B5EF4-FFF2-40B4-BE49-F238E27FC236}">
                <a16:creationId xmlns:a16="http://schemas.microsoft.com/office/drawing/2014/main" id="{99C671EB-E835-EF84-27FE-B58A2239568C}"/>
              </a:ext>
            </a:extLst>
          </p:cNvPr>
          <p:cNvSpPr txBox="1"/>
          <p:nvPr/>
        </p:nvSpPr>
        <p:spPr>
          <a:xfrm>
            <a:off x="3493387" y="3935466"/>
            <a:ext cx="11301227" cy="2635850"/>
          </a:xfrm>
          <a:prstGeom prst="rect">
            <a:avLst/>
          </a:prstGeom>
        </p:spPr>
        <p:txBody>
          <a:bodyPr lIns="0" tIns="0" rIns="0" bIns="0" rtlCol="0" anchor="t">
            <a:spAutoFit/>
          </a:bodyPr>
          <a:lstStyle/>
          <a:p>
            <a:pPr marL="0" lvl="0" indent="0" algn="l">
              <a:lnSpc>
                <a:spcPts val="5185"/>
              </a:lnSpc>
              <a:spcBef>
                <a:spcPct val="0"/>
              </a:spcBef>
            </a:pPr>
            <a:r>
              <a:rPr lang="en-US" sz="4320" spc="-86" dirty="0">
                <a:solidFill>
                  <a:srgbClr val="00004D"/>
                </a:solidFill>
                <a:latin typeface="Clear Sans Light"/>
                <a:ea typeface="Clear Sans Light"/>
                <a:cs typeface="Clear Sans Light"/>
                <a:sym typeface="Clear Sans Light"/>
              </a:rPr>
              <a:t>There is no distinction, for all have sinned and fall short of the glory of God, and are </a:t>
            </a:r>
            <a:r>
              <a:rPr lang="en-US" sz="4320" b="1" spc="-86" dirty="0">
                <a:solidFill>
                  <a:schemeClr val="accent2"/>
                </a:solidFill>
                <a:latin typeface="Clear Sans Light"/>
                <a:ea typeface="Clear Sans Light"/>
                <a:cs typeface="Clear Sans Light"/>
                <a:sym typeface="Clear Sans Light"/>
              </a:rPr>
              <a:t>justified freely</a:t>
            </a:r>
            <a:r>
              <a:rPr lang="en-US" sz="4320" spc="-86" dirty="0">
                <a:solidFill>
                  <a:srgbClr val="00004D"/>
                </a:solidFill>
                <a:latin typeface="Clear Sans Light"/>
                <a:ea typeface="Clear Sans Light"/>
                <a:cs typeface="Clear Sans Light"/>
                <a:sym typeface="Clear Sans Light"/>
              </a:rPr>
              <a:t> </a:t>
            </a:r>
            <a:r>
              <a:rPr lang="en-US" sz="4320" b="1" spc="-86" dirty="0">
                <a:solidFill>
                  <a:schemeClr val="accent2"/>
                </a:solidFill>
                <a:latin typeface="Clear Sans Light"/>
                <a:ea typeface="Clear Sans Light"/>
                <a:cs typeface="Clear Sans Light"/>
                <a:sym typeface="Clear Sans Light"/>
              </a:rPr>
              <a:t>by</a:t>
            </a:r>
            <a:r>
              <a:rPr lang="en-US" sz="4320" spc="-86" dirty="0">
                <a:solidFill>
                  <a:srgbClr val="00004D"/>
                </a:solidFill>
                <a:latin typeface="Clear Sans Light"/>
                <a:ea typeface="Clear Sans Light"/>
                <a:cs typeface="Clear Sans Light"/>
                <a:sym typeface="Clear Sans Light"/>
              </a:rPr>
              <a:t> His </a:t>
            </a:r>
            <a:r>
              <a:rPr lang="en-US" sz="4320" b="1" spc="-86" dirty="0">
                <a:solidFill>
                  <a:schemeClr val="accent2"/>
                </a:solidFill>
                <a:latin typeface="Clear Sans Light"/>
                <a:ea typeface="Clear Sans Light"/>
                <a:cs typeface="Clear Sans Light"/>
                <a:sym typeface="Clear Sans Light"/>
              </a:rPr>
              <a:t>grace</a:t>
            </a:r>
            <a:r>
              <a:rPr lang="en-US" sz="4320" spc="-86" dirty="0">
                <a:solidFill>
                  <a:srgbClr val="00004D"/>
                </a:solidFill>
                <a:latin typeface="Clear Sans Light"/>
                <a:ea typeface="Clear Sans Light"/>
                <a:cs typeface="Clear Sans Light"/>
                <a:sym typeface="Clear Sans Light"/>
              </a:rPr>
              <a:t> through the redemption that is </a:t>
            </a:r>
            <a:r>
              <a:rPr lang="en-US" sz="4320" b="1" spc="-86" dirty="0">
                <a:solidFill>
                  <a:schemeClr val="accent2"/>
                </a:solidFill>
                <a:latin typeface="Clear Sans Light"/>
                <a:ea typeface="Clear Sans Light"/>
                <a:cs typeface="Clear Sans Light"/>
                <a:sym typeface="Clear Sans Light"/>
              </a:rPr>
              <a:t>in Christ Jesus</a:t>
            </a:r>
            <a:r>
              <a:rPr lang="en-US" sz="4320" spc="-86" dirty="0">
                <a:solidFill>
                  <a:srgbClr val="00004D"/>
                </a:solidFill>
                <a:latin typeface="Clear Sans Light"/>
                <a:ea typeface="Clear Sans Light"/>
                <a:cs typeface="Clear Sans Light"/>
                <a:sym typeface="Clear Sans Light"/>
              </a:rPr>
              <a:t>.</a:t>
            </a:r>
            <a:endParaRPr lang="en-US" sz="4320" u="none" strike="noStrike" spc="-86" dirty="0">
              <a:solidFill>
                <a:srgbClr val="00004D"/>
              </a:solidFill>
              <a:latin typeface="Clear Sans Light"/>
              <a:ea typeface="Clear Sans Light"/>
              <a:cs typeface="Clear Sans Light"/>
              <a:sym typeface="Clear Sans Light"/>
            </a:endParaRPr>
          </a:p>
        </p:txBody>
      </p:sp>
      <p:sp>
        <p:nvSpPr>
          <p:cNvPr id="4" name="TextBox 4">
            <a:extLst>
              <a:ext uri="{FF2B5EF4-FFF2-40B4-BE49-F238E27FC236}">
                <a16:creationId xmlns:a16="http://schemas.microsoft.com/office/drawing/2014/main" id="{F3BD0C56-829B-4F2D-8C0E-D58BEA1EDB23}"/>
              </a:ext>
            </a:extLst>
          </p:cNvPr>
          <p:cNvSpPr txBox="1"/>
          <p:nvPr/>
        </p:nvSpPr>
        <p:spPr>
          <a:xfrm>
            <a:off x="4463060" y="1490458"/>
            <a:ext cx="9361880" cy="943848"/>
          </a:xfrm>
          <a:prstGeom prst="rect">
            <a:avLst/>
          </a:prstGeom>
        </p:spPr>
        <p:txBody>
          <a:bodyPr lIns="0" tIns="0" rIns="0" bIns="0" rtlCol="0" anchor="t">
            <a:spAutoFit/>
          </a:bodyPr>
          <a:lstStyle/>
          <a:p>
            <a:pPr marL="0" lvl="0" indent="0" algn="ctr">
              <a:lnSpc>
                <a:spcPts val="7069"/>
              </a:lnSpc>
            </a:pPr>
            <a:r>
              <a:rPr lang="en-US" sz="8415" b="1" dirty="0">
                <a:solidFill>
                  <a:srgbClr val="000000"/>
                </a:solidFill>
                <a:latin typeface="Heading Now 61-68 Bold"/>
                <a:ea typeface="Heading Now 61-68 Bold"/>
                <a:cs typeface="Heading Now 61-68 Bold"/>
                <a:sym typeface="Heading Now 61-68 Bold"/>
              </a:rPr>
              <a:t>Romans 3:22b-24</a:t>
            </a:r>
          </a:p>
        </p:txBody>
      </p:sp>
      <p:sp>
        <p:nvSpPr>
          <p:cNvPr id="5" name="Freeform 5">
            <a:extLst>
              <a:ext uri="{FF2B5EF4-FFF2-40B4-BE49-F238E27FC236}">
                <a16:creationId xmlns:a16="http://schemas.microsoft.com/office/drawing/2014/main" id="{ACBE3BF7-5772-A984-C367-5786451D22F5}"/>
              </a:ext>
            </a:extLst>
          </p:cNvPr>
          <p:cNvSpPr/>
          <p:nvPr/>
        </p:nvSpPr>
        <p:spPr>
          <a:xfrm>
            <a:off x="-5369949" y="-4294134"/>
            <a:ext cx="9020083" cy="8229600"/>
          </a:xfrm>
          <a:custGeom>
            <a:avLst/>
            <a:gdLst/>
            <a:ahLst/>
            <a:cxnLst/>
            <a:rect l="l" t="t" r="r" b="b"/>
            <a:pathLst>
              <a:path w="9020083" h="8229600">
                <a:moveTo>
                  <a:pt x="0" y="0"/>
                </a:moveTo>
                <a:lnTo>
                  <a:pt x="9020083" y="0"/>
                </a:lnTo>
                <a:lnTo>
                  <a:pt x="9020083" y="8229600"/>
                </a:lnTo>
                <a:lnTo>
                  <a:pt x="0" y="8229600"/>
                </a:lnTo>
                <a:lnTo>
                  <a:pt x="0" y="0"/>
                </a:lnTo>
                <a:close/>
              </a:path>
            </a:pathLst>
          </a:custGeom>
          <a:blipFill>
            <a:blip r:embed="rId3"/>
            <a:stretch>
              <a:fillRect/>
            </a:stretch>
          </a:blipFill>
        </p:spPr>
        <p:txBody>
          <a:bodyPr/>
          <a:lstStyle/>
          <a:p>
            <a:endParaRPr lang="en-US"/>
          </a:p>
        </p:txBody>
      </p:sp>
    </p:spTree>
    <p:extLst>
      <p:ext uri="{BB962C8B-B14F-4D97-AF65-F5344CB8AC3E}">
        <p14:creationId xmlns:p14="http://schemas.microsoft.com/office/powerpoint/2010/main" val="25718252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4F6FC"/>
        </a:solidFill>
        <a:effectLst/>
      </p:bgPr>
    </p:bg>
    <p:spTree>
      <p:nvGrpSpPr>
        <p:cNvPr id="1" name="">
          <a:extLst>
            <a:ext uri="{FF2B5EF4-FFF2-40B4-BE49-F238E27FC236}">
              <a16:creationId xmlns:a16="http://schemas.microsoft.com/office/drawing/2014/main" id="{52072E5D-68AA-0A2E-E735-825F417483C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5C29AF0-FA4A-2FDB-1067-E95F686508D6}"/>
              </a:ext>
            </a:extLst>
          </p:cNvPr>
          <p:cNvSpPr/>
          <p:nvPr/>
        </p:nvSpPr>
        <p:spPr>
          <a:xfrm>
            <a:off x="6654720" y="3347072"/>
            <a:ext cx="21934687" cy="16191787"/>
          </a:xfrm>
          <a:custGeom>
            <a:avLst/>
            <a:gdLst/>
            <a:ahLst/>
            <a:cxnLst/>
            <a:rect l="l" t="t" r="r" b="b"/>
            <a:pathLst>
              <a:path w="21934687" h="16191787">
                <a:moveTo>
                  <a:pt x="0" y="0"/>
                </a:moveTo>
                <a:lnTo>
                  <a:pt x="21934687" y="0"/>
                </a:lnTo>
                <a:lnTo>
                  <a:pt x="21934687" y="16191788"/>
                </a:lnTo>
                <a:lnTo>
                  <a:pt x="0" y="1619178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TextBox 3">
            <a:extLst>
              <a:ext uri="{FF2B5EF4-FFF2-40B4-BE49-F238E27FC236}">
                <a16:creationId xmlns:a16="http://schemas.microsoft.com/office/drawing/2014/main" id="{AE111361-6FB4-946A-7FDC-F992482634E7}"/>
              </a:ext>
            </a:extLst>
          </p:cNvPr>
          <p:cNvSpPr txBox="1"/>
          <p:nvPr/>
        </p:nvSpPr>
        <p:spPr>
          <a:xfrm>
            <a:off x="3493387" y="3935466"/>
            <a:ext cx="11301227" cy="3302699"/>
          </a:xfrm>
          <a:prstGeom prst="rect">
            <a:avLst/>
          </a:prstGeom>
        </p:spPr>
        <p:txBody>
          <a:bodyPr lIns="0" tIns="0" rIns="0" bIns="0" rtlCol="0" anchor="t">
            <a:spAutoFit/>
          </a:bodyPr>
          <a:lstStyle/>
          <a:p>
            <a:pPr marL="0" lvl="0" indent="0" algn="l">
              <a:lnSpc>
                <a:spcPts val="5185"/>
              </a:lnSpc>
              <a:spcBef>
                <a:spcPct val="0"/>
              </a:spcBef>
            </a:pPr>
            <a:r>
              <a:rPr lang="en-US" sz="4320" spc="-86" dirty="0">
                <a:solidFill>
                  <a:srgbClr val="00004D"/>
                </a:solidFill>
                <a:latin typeface="Clear Sans Light"/>
                <a:ea typeface="Clear Sans Light"/>
                <a:cs typeface="Clear Sans Light"/>
                <a:sym typeface="Clear Sans Light"/>
              </a:rPr>
              <a:t>God </a:t>
            </a:r>
            <a:r>
              <a:rPr lang="en-US" sz="4320" b="1" spc="-86" dirty="0">
                <a:solidFill>
                  <a:schemeClr val="accent2"/>
                </a:solidFill>
                <a:latin typeface="Clear Sans Light"/>
                <a:ea typeface="Clear Sans Light"/>
                <a:cs typeface="Clear Sans Light"/>
                <a:sym typeface="Clear Sans Light"/>
              </a:rPr>
              <a:t>presented Him </a:t>
            </a:r>
            <a:r>
              <a:rPr lang="en-US" sz="4320" spc="-86" dirty="0">
                <a:solidFill>
                  <a:srgbClr val="00004D"/>
                </a:solidFill>
                <a:latin typeface="Clear Sans Light"/>
                <a:ea typeface="Clear Sans Light"/>
                <a:cs typeface="Clear Sans Light"/>
                <a:sym typeface="Clear Sans Light"/>
              </a:rPr>
              <a:t>as the atoning sacrifice through faith in His blood, in order to </a:t>
            </a:r>
            <a:r>
              <a:rPr lang="en-US" sz="4320" b="1" u="sng" spc="-86" dirty="0">
                <a:latin typeface="Clear Sans Light"/>
                <a:ea typeface="Clear Sans Light"/>
                <a:cs typeface="Clear Sans Light"/>
                <a:sym typeface="Clear Sans Light"/>
              </a:rPr>
              <a:t>demonstrate</a:t>
            </a:r>
            <a:r>
              <a:rPr lang="en-US" sz="4320" spc="-86" dirty="0">
                <a:solidFill>
                  <a:srgbClr val="00004D"/>
                </a:solidFill>
                <a:latin typeface="Clear Sans Light"/>
                <a:ea typeface="Clear Sans Light"/>
                <a:cs typeface="Clear Sans Light"/>
                <a:sym typeface="Clear Sans Light"/>
              </a:rPr>
              <a:t> His </a:t>
            </a:r>
            <a:r>
              <a:rPr lang="en-US" sz="4320" b="1" u="sng" spc="-86" dirty="0">
                <a:latin typeface="Clear Sans Light"/>
                <a:ea typeface="Clear Sans Light"/>
                <a:cs typeface="Clear Sans Light"/>
                <a:sym typeface="Clear Sans Light"/>
              </a:rPr>
              <a:t>righteousness</a:t>
            </a:r>
            <a:r>
              <a:rPr lang="en-US" sz="4320" spc="-86" dirty="0">
                <a:solidFill>
                  <a:srgbClr val="00004D"/>
                </a:solidFill>
                <a:latin typeface="Clear Sans Light"/>
                <a:ea typeface="Clear Sans Light"/>
                <a:cs typeface="Clear Sans Light"/>
                <a:sym typeface="Clear Sans Light"/>
              </a:rPr>
              <a:t>, because in </a:t>
            </a:r>
            <a:r>
              <a:rPr lang="en-US" sz="4320" b="1" u="sng" spc="-86" dirty="0">
                <a:latin typeface="Clear Sans Light"/>
                <a:ea typeface="Clear Sans Light"/>
                <a:cs typeface="Clear Sans Light"/>
                <a:sym typeface="Clear Sans Light"/>
              </a:rPr>
              <a:t>His</a:t>
            </a:r>
            <a:r>
              <a:rPr lang="en-US" sz="4320" b="1" u="sng" spc="-86" dirty="0">
                <a:solidFill>
                  <a:srgbClr val="00004D"/>
                </a:solidFill>
                <a:latin typeface="Clear Sans Light"/>
                <a:ea typeface="Clear Sans Light"/>
                <a:cs typeface="Clear Sans Light"/>
                <a:sym typeface="Clear Sans Light"/>
              </a:rPr>
              <a:t> </a:t>
            </a:r>
            <a:r>
              <a:rPr lang="en-US" sz="4320" b="1" u="sng" spc="-86" dirty="0">
                <a:latin typeface="Clear Sans Light"/>
                <a:ea typeface="Clear Sans Light"/>
                <a:cs typeface="Clear Sans Light"/>
                <a:sym typeface="Clear Sans Light"/>
              </a:rPr>
              <a:t>forbearance</a:t>
            </a:r>
            <a:r>
              <a:rPr lang="en-US" sz="4320" spc="-86" dirty="0">
                <a:solidFill>
                  <a:srgbClr val="00004D"/>
                </a:solidFill>
                <a:latin typeface="Clear Sans Light"/>
                <a:ea typeface="Clear Sans Light"/>
                <a:cs typeface="Clear Sans Light"/>
                <a:sym typeface="Clear Sans Light"/>
              </a:rPr>
              <a:t> He had </a:t>
            </a:r>
            <a:r>
              <a:rPr lang="en-US" sz="4320" b="1" u="sng" spc="-86" dirty="0">
                <a:latin typeface="Clear Sans Light"/>
                <a:ea typeface="Clear Sans Light"/>
                <a:cs typeface="Clear Sans Light"/>
                <a:sym typeface="Clear Sans Light"/>
              </a:rPr>
              <a:t>passed over the sins committed beforehand</a:t>
            </a:r>
            <a:r>
              <a:rPr lang="en-US" sz="4320" spc="-86" dirty="0">
                <a:solidFill>
                  <a:srgbClr val="00004D"/>
                </a:solidFill>
                <a:latin typeface="Clear Sans Light"/>
                <a:ea typeface="Clear Sans Light"/>
                <a:cs typeface="Clear Sans Light"/>
                <a:sym typeface="Clear Sans Light"/>
              </a:rPr>
              <a:t>. </a:t>
            </a:r>
            <a:endParaRPr lang="en-US" sz="4320" u="none" strike="noStrike" spc="-86" dirty="0">
              <a:solidFill>
                <a:srgbClr val="00004D"/>
              </a:solidFill>
              <a:latin typeface="Clear Sans Light"/>
              <a:ea typeface="Clear Sans Light"/>
              <a:cs typeface="Clear Sans Light"/>
              <a:sym typeface="Clear Sans Light"/>
            </a:endParaRPr>
          </a:p>
        </p:txBody>
      </p:sp>
      <p:sp>
        <p:nvSpPr>
          <p:cNvPr id="4" name="TextBox 4">
            <a:extLst>
              <a:ext uri="{FF2B5EF4-FFF2-40B4-BE49-F238E27FC236}">
                <a16:creationId xmlns:a16="http://schemas.microsoft.com/office/drawing/2014/main" id="{573FD81E-0660-7F66-F06F-08C4E9225378}"/>
              </a:ext>
            </a:extLst>
          </p:cNvPr>
          <p:cNvSpPr txBox="1"/>
          <p:nvPr/>
        </p:nvSpPr>
        <p:spPr>
          <a:xfrm>
            <a:off x="4463060" y="1490458"/>
            <a:ext cx="9361880" cy="943848"/>
          </a:xfrm>
          <a:prstGeom prst="rect">
            <a:avLst/>
          </a:prstGeom>
        </p:spPr>
        <p:txBody>
          <a:bodyPr lIns="0" tIns="0" rIns="0" bIns="0" rtlCol="0" anchor="t">
            <a:spAutoFit/>
          </a:bodyPr>
          <a:lstStyle/>
          <a:p>
            <a:pPr marL="0" lvl="0" indent="0" algn="ctr">
              <a:lnSpc>
                <a:spcPts val="7069"/>
              </a:lnSpc>
            </a:pPr>
            <a:r>
              <a:rPr lang="en-US" sz="8415" b="1" dirty="0">
                <a:solidFill>
                  <a:srgbClr val="000000"/>
                </a:solidFill>
                <a:latin typeface="Heading Now 61-68 Bold"/>
                <a:ea typeface="Heading Now 61-68 Bold"/>
                <a:cs typeface="Heading Now 61-68 Bold"/>
                <a:sym typeface="Heading Now 61-68 Bold"/>
              </a:rPr>
              <a:t>Romans 3:25</a:t>
            </a:r>
          </a:p>
        </p:txBody>
      </p:sp>
      <p:sp>
        <p:nvSpPr>
          <p:cNvPr id="5" name="Freeform 5">
            <a:extLst>
              <a:ext uri="{FF2B5EF4-FFF2-40B4-BE49-F238E27FC236}">
                <a16:creationId xmlns:a16="http://schemas.microsoft.com/office/drawing/2014/main" id="{CC52FD39-651B-CF14-D879-B457566905D8}"/>
              </a:ext>
            </a:extLst>
          </p:cNvPr>
          <p:cNvSpPr/>
          <p:nvPr/>
        </p:nvSpPr>
        <p:spPr>
          <a:xfrm>
            <a:off x="-5369949" y="-4294134"/>
            <a:ext cx="9020083" cy="8229600"/>
          </a:xfrm>
          <a:custGeom>
            <a:avLst/>
            <a:gdLst/>
            <a:ahLst/>
            <a:cxnLst/>
            <a:rect l="l" t="t" r="r" b="b"/>
            <a:pathLst>
              <a:path w="9020083" h="8229600">
                <a:moveTo>
                  <a:pt x="0" y="0"/>
                </a:moveTo>
                <a:lnTo>
                  <a:pt x="9020083" y="0"/>
                </a:lnTo>
                <a:lnTo>
                  <a:pt x="9020083" y="8229600"/>
                </a:lnTo>
                <a:lnTo>
                  <a:pt x="0" y="8229600"/>
                </a:lnTo>
                <a:lnTo>
                  <a:pt x="0" y="0"/>
                </a:lnTo>
                <a:close/>
              </a:path>
            </a:pathLst>
          </a:custGeom>
          <a:blipFill>
            <a:blip r:embed="rId3"/>
            <a:stretch>
              <a:fillRect/>
            </a:stretch>
          </a:blipFill>
        </p:spPr>
        <p:txBody>
          <a:bodyPr/>
          <a:lstStyle/>
          <a:p>
            <a:endParaRPr lang="en-US"/>
          </a:p>
        </p:txBody>
      </p:sp>
    </p:spTree>
    <p:extLst>
      <p:ext uri="{BB962C8B-B14F-4D97-AF65-F5344CB8AC3E}">
        <p14:creationId xmlns:p14="http://schemas.microsoft.com/office/powerpoint/2010/main" val="8190172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4F6FC"/>
        </a:solidFill>
        <a:effectLst/>
      </p:bgPr>
    </p:bg>
    <p:spTree>
      <p:nvGrpSpPr>
        <p:cNvPr id="1" name="">
          <a:extLst>
            <a:ext uri="{FF2B5EF4-FFF2-40B4-BE49-F238E27FC236}">
              <a16:creationId xmlns:a16="http://schemas.microsoft.com/office/drawing/2014/main" id="{BC4B96F7-4592-A3A5-CDA7-81444B9FBD5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D4FBFE4-8FEE-791B-1756-161FD60F3ED5}"/>
              </a:ext>
            </a:extLst>
          </p:cNvPr>
          <p:cNvSpPr/>
          <p:nvPr/>
        </p:nvSpPr>
        <p:spPr>
          <a:xfrm>
            <a:off x="6654720" y="3347072"/>
            <a:ext cx="21934687" cy="16191787"/>
          </a:xfrm>
          <a:custGeom>
            <a:avLst/>
            <a:gdLst/>
            <a:ahLst/>
            <a:cxnLst/>
            <a:rect l="l" t="t" r="r" b="b"/>
            <a:pathLst>
              <a:path w="21934687" h="16191787">
                <a:moveTo>
                  <a:pt x="0" y="0"/>
                </a:moveTo>
                <a:lnTo>
                  <a:pt x="21934687" y="0"/>
                </a:lnTo>
                <a:lnTo>
                  <a:pt x="21934687" y="16191788"/>
                </a:lnTo>
                <a:lnTo>
                  <a:pt x="0" y="1619178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TextBox 3">
            <a:extLst>
              <a:ext uri="{FF2B5EF4-FFF2-40B4-BE49-F238E27FC236}">
                <a16:creationId xmlns:a16="http://schemas.microsoft.com/office/drawing/2014/main" id="{32B65A57-8F2D-D99A-C55F-8FEAAB4FEDCE}"/>
              </a:ext>
            </a:extLst>
          </p:cNvPr>
          <p:cNvSpPr txBox="1"/>
          <p:nvPr/>
        </p:nvSpPr>
        <p:spPr>
          <a:xfrm>
            <a:off x="3493387" y="3935466"/>
            <a:ext cx="11301227" cy="1969001"/>
          </a:xfrm>
          <a:prstGeom prst="rect">
            <a:avLst/>
          </a:prstGeom>
        </p:spPr>
        <p:txBody>
          <a:bodyPr lIns="0" tIns="0" rIns="0" bIns="0" rtlCol="0" anchor="t">
            <a:spAutoFit/>
          </a:bodyPr>
          <a:lstStyle/>
          <a:p>
            <a:pPr marL="0" lvl="0" indent="0" algn="l">
              <a:lnSpc>
                <a:spcPts val="5185"/>
              </a:lnSpc>
              <a:spcBef>
                <a:spcPct val="0"/>
              </a:spcBef>
            </a:pPr>
            <a:r>
              <a:rPr lang="en-US" sz="4320" spc="-86" dirty="0">
                <a:solidFill>
                  <a:srgbClr val="00004D"/>
                </a:solidFill>
                <a:latin typeface="Clear Sans Light"/>
                <a:ea typeface="Clear Sans Light"/>
                <a:cs typeface="Clear Sans Light"/>
                <a:sym typeface="Clear Sans Light"/>
              </a:rPr>
              <a:t>He did this </a:t>
            </a:r>
            <a:r>
              <a:rPr lang="en-US" sz="4320" b="1" spc="-86" dirty="0">
                <a:solidFill>
                  <a:schemeClr val="accent2"/>
                </a:solidFill>
                <a:latin typeface="Clear Sans Light"/>
                <a:ea typeface="Clear Sans Light"/>
                <a:cs typeface="Clear Sans Light"/>
                <a:sym typeface="Clear Sans Light"/>
              </a:rPr>
              <a:t>to demonstrate</a:t>
            </a:r>
            <a:r>
              <a:rPr lang="en-US" sz="4320" spc="-86" dirty="0">
                <a:solidFill>
                  <a:srgbClr val="00004D"/>
                </a:solidFill>
                <a:latin typeface="Clear Sans Light"/>
                <a:ea typeface="Clear Sans Light"/>
                <a:cs typeface="Clear Sans Light"/>
                <a:sym typeface="Clear Sans Light"/>
              </a:rPr>
              <a:t> His </a:t>
            </a:r>
            <a:r>
              <a:rPr lang="en-US" sz="4320" b="1" spc="-86" dirty="0">
                <a:solidFill>
                  <a:schemeClr val="accent2"/>
                </a:solidFill>
                <a:latin typeface="Clear Sans Light"/>
                <a:ea typeface="Clear Sans Light"/>
                <a:cs typeface="Clear Sans Light"/>
                <a:sym typeface="Clear Sans Light"/>
              </a:rPr>
              <a:t>righteousness</a:t>
            </a:r>
            <a:r>
              <a:rPr lang="en-US" sz="4320" spc="-86" dirty="0">
                <a:solidFill>
                  <a:srgbClr val="00004D"/>
                </a:solidFill>
                <a:latin typeface="Clear Sans Light"/>
                <a:ea typeface="Clear Sans Light"/>
                <a:cs typeface="Clear Sans Light"/>
                <a:sym typeface="Clear Sans Light"/>
              </a:rPr>
              <a:t> at the present time, so as </a:t>
            </a:r>
            <a:r>
              <a:rPr lang="en-US" sz="4320" b="1" spc="-86" dirty="0">
                <a:solidFill>
                  <a:schemeClr val="accent2"/>
                </a:solidFill>
                <a:latin typeface="Clear Sans Light"/>
                <a:ea typeface="Clear Sans Light"/>
                <a:cs typeface="Clear Sans Light"/>
                <a:sym typeface="Clear Sans Light"/>
              </a:rPr>
              <a:t>to be just </a:t>
            </a:r>
            <a:r>
              <a:rPr lang="en-US" sz="4320" spc="-86" dirty="0">
                <a:solidFill>
                  <a:srgbClr val="00004D"/>
                </a:solidFill>
                <a:latin typeface="Clear Sans Light"/>
                <a:ea typeface="Clear Sans Light"/>
                <a:cs typeface="Clear Sans Light"/>
                <a:sym typeface="Clear Sans Light"/>
              </a:rPr>
              <a:t>and </a:t>
            </a:r>
            <a:r>
              <a:rPr lang="en-US" sz="4320" b="1" spc="-86" dirty="0">
                <a:solidFill>
                  <a:schemeClr val="accent2"/>
                </a:solidFill>
                <a:latin typeface="Clear Sans Light"/>
                <a:ea typeface="Clear Sans Light"/>
                <a:cs typeface="Clear Sans Light"/>
                <a:sym typeface="Clear Sans Light"/>
              </a:rPr>
              <a:t>to justify</a:t>
            </a:r>
            <a:r>
              <a:rPr lang="en-US" sz="4320" spc="-86" dirty="0">
                <a:solidFill>
                  <a:srgbClr val="00004D"/>
                </a:solidFill>
                <a:latin typeface="Clear Sans Light"/>
                <a:ea typeface="Clear Sans Light"/>
                <a:cs typeface="Clear Sans Light"/>
                <a:sym typeface="Clear Sans Light"/>
              </a:rPr>
              <a:t> the </a:t>
            </a:r>
            <a:r>
              <a:rPr lang="en-US" sz="4320" b="1" u="sng" spc="-86" dirty="0">
                <a:latin typeface="Clear Sans Light"/>
                <a:ea typeface="Clear Sans Light"/>
                <a:cs typeface="Clear Sans Light"/>
                <a:sym typeface="Clear Sans Light"/>
              </a:rPr>
              <a:t>one who has faith in Jesus</a:t>
            </a:r>
            <a:r>
              <a:rPr lang="en-US" sz="4320" spc="-86" dirty="0">
                <a:solidFill>
                  <a:srgbClr val="00004D"/>
                </a:solidFill>
                <a:latin typeface="Clear Sans Light"/>
                <a:ea typeface="Clear Sans Light"/>
                <a:cs typeface="Clear Sans Light"/>
                <a:sym typeface="Clear Sans Light"/>
              </a:rPr>
              <a:t>. </a:t>
            </a:r>
            <a:endParaRPr lang="en-US" sz="4320" u="none" strike="noStrike" spc="-86" dirty="0">
              <a:solidFill>
                <a:srgbClr val="00004D"/>
              </a:solidFill>
              <a:latin typeface="Clear Sans Light"/>
              <a:ea typeface="Clear Sans Light"/>
              <a:cs typeface="Clear Sans Light"/>
              <a:sym typeface="Clear Sans Light"/>
            </a:endParaRPr>
          </a:p>
        </p:txBody>
      </p:sp>
      <p:sp>
        <p:nvSpPr>
          <p:cNvPr id="4" name="TextBox 4">
            <a:extLst>
              <a:ext uri="{FF2B5EF4-FFF2-40B4-BE49-F238E27FC236}">
                <a16:creationId xmlns:a16="http://schemas.microsoft.com/office/drawing/2014/main" id="{E64EAF2E-BB1F-8260-F6F9-3DE2479B0CCD}"/>
              </a:ext>
            </a:extLst>
          </p:cNvPr>
          <p:cNvSpPr txBox="1"/>
          <p:nvPr/>
        </p:nvSpPr>
        <p:spPr>
          <a:xfrm>
            <a:off x="4463060" y="1490458"/>
            <a:ext cx="9361880" cy="943848"/>
          </a:xfrm>
          <a:prstGeom prst="rect">
            <a:avLst/>
          </a:prstGeom>
        </p:spPr>
        <p:txBody>
          <a:bodyPr lIns="0" tIns="0" rIns="0" bIns="0" rtlCol="0" anchor="t">
            <a:spAutoFit/>
          </a:bodyPr>
          <a:lstStyle/>
          <a:p>
            <a:pPr marL="0" lvl="0" indent="0" algn="ctr">
              <a:lnSpc>
                <a:spcPts val="7069"/>
              </a:lnSpc>
            </a:pPr>
            <a:r>
              <a:rPr lang="en-US" sz="8415" b="1" dirty="0">
                <a:solidFill>
                  <a:srgbClr val="000000"/>
                </a:solidFill>
                <a:latin typeface="Heading Now 61-68 Bold"/>
                <a:ea typeface="Heading Now 61-68 Bold"/>
                <a:cs typeface="Heading Now 61-68 Bold"/>
                <a:sym typeface="Heading Now 61-68 Bold"/>
              </a:rPr>
              <a:t>Romans 3:26</a:t>
            </a:r>
          </a:p>
        </p:txBody>
      </p:sp>
      <p:sp>
        <p:nvSpPr>
          <p:cNvPr id="5" name="Freeform 5">
            <a:extLst>
              <a:ext uri="{FF2B5EF4-FFF2-40B4-BE49-F238E27FC236}">
                <a16:creationId xmlns:a16="http://schemas.microsoft.com/office/drawing/2014/main" id="{939014B6-E870-9444-910C-44EDB81817F2}"/>
              </a:ext>
            </a:extLst>
          </p:cNvPr>
          <p:cNvSpPr/>
          <p:nvPr/>
        </p:nvSpPr>
        <p:spPr>
          <a:xfrm>
            <a:off x="-5369949" y="-4294134"/>
            <a:ext cx="9020083" cy="8229600"/>
          </a:xfrm>
          <a:custGeom>
            <a:avLst/>
            <a:gdLst/>
            <a:ahLst/>
            <a:cxnLst/>
            <a:rect l="l" t="t" r="r" b="b"/>
            <a:pathLst>
              <a:path w="9020083" h="8229600">
                <a:moveTo>
                  <a:pt x="0" y="0"/>
                </a:moveTo>
                <a:lnTo>
                  <a:pt x="9020083" y="0"/>
                </a:lnTo>
                <a:lnTo>
                  <a:pt x="9020083" y="8229600"/>
                </a:lnTo>
                <a:lnTo>
                  <a:pt x="0" y="8229600"/>
                </a:lnTo>
                <a:lnTo>
                  <a:pt x="0" y="0"/>
                </a:lnTo>
                <a:close/>
              </a:path>
            </a:pathLst>
          </a:custGeom>
          <a:blipFill>
            <a:blip r:embed="rId3"/>
            <a:stretch>
              <a:fillRect/>
            </a:stretch>
          </a:blipFill>
        </p:spPr>
        <p:txBody>
          <a:bodyPr/>
          <a:lstStyle/>
          <a:p>
            <a:endParaRPr lang="en-US"/>
          </a:p>
        </p:txBody>
      </p:sp>
    </p:spTree>
    <p:extLst>
      <p:ext uri="{BB962C8B-B14F-4D97-AF65-F5344CB8AC3E}">
        <p14:creationId xmlns:p14="http://schemas.microsoft.com/office/powerpoint/2010/main" val="27913023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4F6FC"/>
        </a:solidFill>
        <a:effectLst/>
      </p:bgPr>
    </p:bg>
    <p:spTree>
      <p:nvGrpSpPr>
        <p:cNvPr id="1" name="">
          <a:extLst>
            <a:ext uri="{FF2B5EF4-FFF2-40B4-BE49-F238E27FC236}">
              <a16:creationId xmlns:a16="http://schemas.microsoft.com/office/drawing/2014/main" id="{AD253F59-BB85-AB65-A7D4-D5B1459A9E3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97DC624-17EA-AC94-68AC-BFD8FFCC1198}"/>
              </a:ext>
            </a:extLst>
          </p:cNvPr>
          <p:cNvSpPr/>
          <p:nvPr/>
        </p:nvSpPr>
        <p:spPr>
          <a:xfrm>
            <a:off x="6654720" y="3347072"/>
            <a:ext cx="21934687" cy="16191787"/>
          </a:xfrm>
          <a:custGeom>
            <a:avLst/>
            <a:gdLst/>
            <a:ahLst/>
            <a:cxnLst/>
            <a:rect l="l" t="t" r="r" b="b"/>
            <a:pathLst>
              <a:path w="21934687" h="16191787">
                <a:moveTo>
                  <a:pt x="0" y="0"/>
                </a:moveTo>
                <a:lnTo>
                  <a:pt x="21934687" y="0"/>
                </a:lnTo>
                <a:lnTo>
                  <a:pt x="21934687" y="16191788"/>
                </a:lnTo>
                <a:lnTo>
                  <a:pt x="0" y="1619178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5" name="Freeform 5">
            <a:extLst>
              <a:ext uri="{FF2B5EF4-FFF2-40B4-BE49-F238E27FC236}">
                <a16:creationId xmlns:a16="http://schemas.microsoft.com/office/drawing/2014/main" id="{E07A73CD-9F70-ADB3-0C7E-5C5B2FFEBC8D}"/>
              </a:ext>
            </a:extLst>
          </p:cNvPr>
          <p:cNvSpPr/>
          <p:nvPr/>
        </p:nvSpPr>
        <p:spPr>
          <a:xfrm>
            <a:off x="-5369949" y="-4294134"/>
            <a:ext cx="9020083" cy="8229600"/>
          </a:xfrm>
          <a:custGeom>
            <a:avLst/>
            <a:gdLst/>
            <a:ahLst/>
            <a:cxnLst/>
            <a:rect l="l" t="t" r="r" b="b"/>
            <a:pathLst>
              <a:path w="9020083" h="8229600">
                <a:moveTo>
                  <a:pt x="0" y="0"/>
                </a:moveTo>
                <a:lnTo>
                  <a:pt x="9020083" y="0"/>
                </a:lnTo>
                <a:lnTo>
                  <a:pt x="9020083" y="8229600"/>
                </a:lnTo>
                <a:lnTo>
                  <a:pt x="0" y="8229600"/>
                </a:lnTo>
                <a:lnTo>
                  <a:pt x="0" y="0"/>
                </a:lnTo>
                <a:close/>
              </a:path>
            </a:pathLst>
          </a:custGeom>
          <a:blipFill>
            <a:blip r:embed="rId3"/>
            <a:stretch>
              <a:fillRect/>
            </a:stretch>
          </a:blipFill>
        </p:spPr>
        <p:txBody>
          <a:bodyPr/>
          <a:lstStyle/>
          <a:p>
            <a:endParaRPr lang="en-US"/>
          </a:p>
        </p:txBody>
      </p:sp>
      <p:pic>
        <p:nvPicPr>
          <p:cNvPr id="9" name="Picture 8">
            <a:extLst>
              <a:ext uri="{FF2B5EF4-FFF2-40B4-BE49-F238E27FC236}">
                <a16:creationId xmlns:a16="http://schemas.microsoft.com/office/drawing/2014/main" id="{DD909A4B-EA2D-9CCC-4871-BBCEBA6854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44739" y="-185092"/>
            <a:ext cx="11398522" cy="11005469"/>
          </a:xfrm>
          <a:prstGeom prst="rect">
            <a:avLst/>
          </a:prstGeom>
        </p:spPr>
      </p:pic>
    </p:spTree>
    <p:extLst>
      <p:ext uri="{BB962C8B-B14F-4D97-AF65-F5344CB8AC3E}">
        <p14:creationId xmlns:p14="http://schemas.microsoft.com/office/powerpoint/2010/main" val="28583131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4F6FC"/>
        </a:solidFill>
        <a:effectLst/>
      </p:bgPr>
    </p:bg>
    <p:spTree>
      <p:nvGrpSpPr>
        <p:cNvPr id="1" name="">
          <a:extLst>
            <a:ext uri="{FF2B5EF4-FFF2-40B4-BE49-F238E27FC236}">
              <a16:creationId xmlns:a16="http://schemas.microsoft.com/office/drawing/2014/main" id="{EA3E0FE0-6814-976B-0235-A9D3A299CB6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ECA4726-E4F7-BAF7-6A66-CE6E4A95870E}"/>
              </a:ext>
            </a:extLst>
          </p:cNvPr>
          <p:cNvSpPr/>
          <p:nvPr/>
        </p:nvSpPr>
        <p:spPr>
          <a:xfrm rot="5400000">
            <a:off x="-7807241" y="-8696465"/>
            <a:ext cx="14576647" cy="10760216"/>
          </a:xfrm>
          <a:custGeom>
            <a:avLst/>
            <a:gdLst/>
            <a:ahLst/>
            <a:cxnLst/>
            <a:rect l="l" t="t" r="r" b="b"/>
            <a:pathLst>
              <a:path w="14576647" h="10760216">
                <a:moveTo>
                  <a:pt x="0" y="0"/>
                </a:moveTo>
                <a:lnTo>
                  <a:pt x="14576647" y="0"/>
                </a:lnTo>
                <a:lnTo>
                  <a:pt x="14576647" y="10760216"/>
                </a:lnTo>
                <a:lnTo>
                  <a:pt x="0" y="1076021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TextBox 3">
            <a:extLst>
              <a:ext uri="{FF2B5EF4-FFF2-40B4-BE49-F238E27FC236}">
                <a16:creationId xmlns:a16="http://schemas.microsoft.com/office/drawing/2014/main" id="{EB0A8F1A-9929-0F6E-0E78-CFD2C003941E}"/>
              </a:ext>
            </a:extLst>
          </p:cNvPr>
          <p:cNvSpPr txBox="1"/>
          <p:nvPr/>
        </p:nvSpPr>
        <p:spPr>
          <a:xfrm>
            <a:off x="1650244" y="1143000"/>
            <a:ext cx="8573876" cy="3934026"/>
          </a:xfrm>
          <a:prstGeom prst="rect">
            <a:avLst/>
          </a:prstGeom>
        </p:spPr>
        <p:txBody>
          <a:bodyPr wrap="square" lIns="0" tIns="0" rIns="0" bIns="0" rtlCol="0" anchor="t">
            <a:spAutoFit/>
          </a:bodyPr>
          <a:lstStyle/>
          <a:p>
            <a:pPr marL="0" lvl="0" indent="0" algn="l">
              <a:lnSpc>
                <a:spcPts val="10080"/>
              </a:lnSpc>
              <a:spcBef>
                <a:spcPct val="0"/>
              </a:spcBef>
            </a:pPr>
            <a:r>
              <a:rPr lang="en-US" sz="12000" b="1" dirty="0">
                <a:solidFill>
                  <a:srgbClr val="000000"/>
                </a:solidFill>
                <a:latin typeface="Heading Now 61-68 Bold"/>
                <a:ea typeface="Heading Now 61-68 Bold"/>
                <a:cs typeface="Heading Now 61-68 Bold"/>
                <a:sym typeface="Heading Now 61-68 Bold"/>
              </a:rPr>
              <a:t>Confession and Assurance</a:t>
            </a:r>
            <a:endParaRPr lang="en-US" sz="12000" b="1" u="none" strike="noStrike" dirty="0">
              <a:solidFill>
                <a:srgbClr val="000000"/>
              </a:solidFill>
              <a:latin typeface="Heading Now 61-68 Bold"/>
              <a:ea typeface="Heading Now 61-68 Bold"/>
              <a:cs typeface="Heading Now 61-68 Bold"/>
              <a:sym typeface="Heading Now 61-68 Bold"/>
            </a:endParaRPr>
          </a:p>
        </p:txBody>
      </p:sp>
      <p:grpSp>
        <p:nvGrpSpPr>
          <p:cNvPr id="4" name="Group 4">
            <a:extLst>
              <a:ext uri="{FF2B5EF4-FFF2-40B4-BE49-F238E27FC236}">
                <a16:creationId xmlns:a16="http://schemas.microsoft.com/office/drawing/2014/main" id="{CE0D17F6-FBE1-5690-7FAD-090A24D56812}"/>
              </a:ext>
            </a:extLst>
          </p:cNvPr>
          <p:cNvGrpSpPr/>
          <p:nvPr/>
        </p:nvGrpSpPr>
        <p:grpSpPr>
          <a:xfrm>
            <a:off x="11772900" y="0"/>
            <a:ext cx="6515100" cy="10287000"/>
            <a:chOff x="0" y="0"/>
            <a:chExt cx="8686800" cy="13716000"/>
          </a:xfrm>
        </p:grpSpPr>
        <p:pic>
          <p:nvPicPr>
            <p:cNvPr id="5" name="Picture 5">
              <a:extLst>
                <a:ext uri="{FF2B5EF4-FFF2-40B4-BE49-F238E27FC236}">
                  <a16:creationId xmlns:a16="http://schemas.microsoft.com/office/drawing/2014/main" id="{DF0BAF46-EB54-F4D3-A519-9357197ED8D3}"/>
                </a:ext>
              </a:extLst>
            </p:cNvPr>
            <p:cNvPicPr>
              <a:picLocks noChangeAspect="1"/>
            </p:cNvPicPr>
            <p:nvPr/>
          </p:nvPicPr>
          <p:blipFill>
            <a:blip r:embed="rId3"/>
            <a:srcRect l="9464" r="48339"/>
            <a:stretch>
              <a:fillRect/>
            </a:stretch>
          </p:blipFill>
          <p:spPr>
            <a:xfrm>
              <a:off x="0" y="0"/>
              <a:ext cx="8686800" cy="13716000"/>
            </a:xfrm>
            <a:prstGeom prst="rect">
              <a:avLst/>
            </a:prstGeom>
          </p:spPr>
        </p:pic>
      </p:grpSp>
      <p:sp>
        <p:nvSpPr>
          <p:cNvPr id="6" name="Freeform 6">
            <a:extLst>
              <a:ext uri="{FF2B5EF4-FFF2-40B4-BE49-F238E27FC236}">
                <a16:creationId xmlns:a16="http://schemas.microsoft.com/office/drawing/2014/main" id="{4F2BA1C5-35EB-2DD6-2809-1566096E0E86}"/>
              </a:ext>
            </a:extLst>
          </p:cNvPr>
          <p:cNvSpPr/>
          <p:nvPr/>
        </p:nvSpPr>
        <p:spPr>
          <a:xfrm>
            <a:off x="14879448" y="2255609"/>
            <a:ext cx="9020083" cy="8229600"/>
          </a:xfrm>
          <a:custGeom>
            <a:avLst/>
            <a:gdLst/>
            <a:ahLst/>
            <a:cxnLst/>
            <a:rect l="l" t="t" r="r" b="b"/>
            <a:pathLst>
              <a:path w="9020083" h="8229600">
                <a:moveTo>
                  <a:pt x="0" y="0"/>
                </a:moveTo>
                <a:lnTo>
                  <a:pt x="9020082" y="0"/>
                </a:lnTo>
                <a:lnTo>
                  <a:pt x="9020082" y="8229600"/>
                </a:lnTo>
                <a:lnTo>
                  <a:pt x="0" y="8229600"/>
                </a:lnTo>
                <a:lnTo>
                  <a:pt x="0" y="0"/>
                </a:lnTo>
                <a:close/>
              </a:path>
            </a:pathLst>
          </a:custGeom>
          <a:blipFill>
            <a:blip r:embed="rId4"/>
            <a:stretch>
              <a:fillRect/>
            </a:stretch>
          </a:blipFill>
        </p:spPr>
        <p:txBody>
          <a:bodyPr/>
          <a:lstStyle/>
          <a:p>
            <a:endParaRPr lang="en-US"/>
          </a:p>
        </p:txBody>
      </p:sp>
      <p:sp>
        <p:nvSpPr>
          <p:cNvPr id="7" name="Freeform 7">
            <a:extLst>
              <a:ext uri="{FF2B5EF4-FFF2-40B4-BE49-F238E27FC236}">
                <a16:creationId xmlns:a16="http://schemas.microsoft.com/office/drawing/2014/main" id="{A4AAD4E1-79D4-AFF5-6E27-48B06B2D3E1B}"/>
              </a:ext>
            </a:extLst>
          </p:cNvPr>
          <p:cNvSpPr/>
          <p:nvPr/>
        </p:nvSpPr>
        <p:spPr>
          <a:xfrm>
            <a:off x="8938631" y="3350347"/>
            <a:ext cx="21934687" cy="16191787"/>
          </a:xfrm>
          <a:custGeom>
            <a:avLst/>
            <a:gdLst/>
            <a:ahLst/>
            <a:cxnLst/>
            <a:rect l="l" t="t" r="r" b="b"/>
            <a:pathLst>
              <a:path w="21934687" h="16191787">
                <a:moveTo>
                  <a:pt x="0" y="0"/>
                </a:moveTo>
                <a:lnTo>
                  <a:pt x="21934687" y="0"/>
                </a:lnTo>
                <a:lnTo>
                  <a:pt x="21934687" y="16191787"/>
                </a:lnTo>
                <a:lnTo>
                  <a:pt x="0" y="1619178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Tree>
    <p:extLst>
      <p:ext uri="{BB962C8B-B14F-4D97-AF65-F5344CB8AC3E}">
        <p14:creationId xmlns:p14="http://schemas.microsoft.com/office/powerpoint/2010/main" val="134718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4F6FC"/>
        </a:solidFill>
        <a:effectLst/>
      </p:bgPr>
    </p:bg>
    <p:spTree>
      <p:nvGrpSpPr>
        <p:cNvPr id="1" name="">
          <a:extLst>
            <a:ext uri="{FF2B5EF4-FFF2-40B4-BE49-F238E27FC236}">
              <a16:creationId xmlns:a16="http://schemas.microsoft.com/office/drawing/2014/main" id="{669A81A0-68B2-8B91-47A8-11847D00BF1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AAEE4DD-CAFD-83B6-499D-9A1E8587C1D9}"/>
              </a:ext>
            </a:extLst>
          </p:cNvPr>
          <p:cNvSpPr/>
          <p:nvPr/>
        </p:nvSpPr>
        <p:spPr>
          <a:xfrm>
            <a:off x="6654720" y="3347072"/>
            <a:ext cx="21934687" cy="16191787"/>
          </a:xfrm>
          <a:custGeom>
            <a:avLst/>
            <a:gdLst/>
            <a:ahLst/>
            <a:cxnLst/>
            <a:rect l="l" t="t" r="r" b="b"/>
            <a:pathLst>
              <a:path w="21934687" h="16191787">
                <a:moveTo>
                  <a:pt x="0" y="0"/>
                </a:moveTo>
                <a:lnTo>
                  <a:pt x="21934687" y="0"/>
                </a:lnTo>
                <a:lnTo>
                  <a:pt x="21934687" y="16191788"/>
                </a:lnTo>
                <a:lnTo>
                  <a:pt x="0" y="1619178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TextBox 3">
            <a:extLst>
              <a:ext uri="{FF2B5EF4-FFF2-40B4-BE49-F238E27FC236}">
                <a16:creationId xmlns:a16="http://schemas.microsoft.com/office/drawing/2014/main" id="{D842F567-CBF8-40D2-03A8-6F772A9B3209}"/>
              </a:ext>
            </a:extLst>
          </p:cNvPr>
          <p:cNvSpPr txBox="1"/>
          <p:nvPr/>
        </p:nvSpPr>
        <p:spPr>
          <a:xfrm>
            <a:off x="3493387" y="3935466"/>
            <a:ext cx="11301227" cy="5303247"/>
          </a:xfrm>
          <a:prstGeom prst="rect">
            <a:avLst/>
          </a:prstGeom>
        </p:spPr>
        <p:txBody>
          <a:bodyPr lIns="0" tIns="0" rIns="0" bIns="0" rtlCol="0" anchor="t">
            <a:spAutoFit/>
          </a:bodyPr>
          <a:lstStyle/>
          <a:p>
            <a:pPr lvl="0">
              <a:lnSpc>
                <a:spcPts val="5185"/>
              </a:lnSpc>
              <a:spcBef>
                <a:spcPct val="0"/>
              </a:spcBef>
            </a:pPr>
            <a:r>
              <a:rPr lang="en-US" sz="4320" spc="-86" dirty="0">
                <a:solidFill>
                  <a:srgbClr val="00004D"/>
                </a:solidFill>
                <a:latin typeface="Clear Sans Light"/>
                <a:ea typeface="Clear Sans Light"/>
                <a:cs typeface="Clear Sans Light"/>
                <a:sym typeface="Clear Sans Light"/>
              </a:rPr>
              <a:t>But what does it say? “The word is near you; it is in your mouth and in your heart,” that is, </a:t>
            </a:r>
            <a:r>
              <a:rPr lang="en-US" sz="4320" b="1" spc="-86" dirty="0">
                <a:solidFill>
                  <a:schemeClr val="accent2"/>
                </a:solidFill>
                <a:latin typeface="Clear Sans Light"/>
                <a:ea typeface="Clear Sans Light"/>
                <a:cs typeface="Clear Sans Light"/>
                <a:sym typeface="Clear Sans Light"/>
              </a:rPr>
              <a:t>the word of faith</a:t>
            </a:r>
            <a:r>
              <a:rPr lang="en-US" sz="4320" spc="-86" dirty="0">
                <a:solidFill>
                  <a:srgbClr val="00004D"/>
                </a:solidFill>
                <a:latin typeface="Clear Sans Light"/>
                <a:ea typeface="Clear Sans Light"/>
                <a:cs typeface="Clear Sans Light"/>
                <a:sym typeface="Clear Sans Light"/>
              </a:rPr>
              <a:t> we are proclaiming: that if you </a:t>
            </a:r>
            <a:r>
              <a:rPr lang="en-US" sz="4320" b="1" u="sng" spc="-86" dirty="0">
                <a:latin typeface="Clear Sans Light"/>
                <a:ea typeface="Clear Sans Light"/>
                <a:cs typeface="Clear Sans Light"/>
                <a:sym typeface="Clear Sans Light"/>
              </a:rPr>
              <a:t>confess</a:t>
            </a:r>
            <a:r>
              <a:rPr lang="en-US" sz="4320" spc="-86" dirty="0">
                <a:solidFill>
                  <a:srgbClr val="00004D"/>
                </a:solidFill>
                <a:latin typeface="Clear Sans Light"/>
                <a:ea typeface="Clear Sans Light"/>
                <a:cs typeface="Clear Sans Light"/>
                <a:sym typeface="Clear Sans Light"/>
              </a:rPr>
              <a:t> with your mouth, “</a:t>
            </a:r>
            <a:r>
              <a:rPr lang="en-US" sz="4320" b="1" u="sng" spc="-86" dirty="0">
                <a:latin typeface="Clear Sans Light"/>
                <a:ea typeface="Clear Sans Light"/>
                <a:cs typeface="Clear Sans Light"/>
                <a:sym typeface="Clear Sans Light"/>
              </a:rPr>
              <a:t>Jesus is Lord</a:t>
            </a:r>
            <a:r>
              <a:rPr lang="en-US" sz="4320" spc="-86" dirty="0">
                <a:solidFill>
                  <a:srgbClr val="00004D"/>
                </a:solidFill>
                <a:latin typeface="Clear Sans Light"/>
                <a:ea typeface="Clear Sans Light"/>
                <a:cs typeface="Clear Sans Light"/>
                <a:sym typeface="Clear Sans Light"/>
              </a:rPr>
              <a:t>,” and </a:t>
            </a:r>
            <a:r>
              <a:rPr lang="en-US" sz="4320" b="1" u="sng" spc="-86" dirty="0">
                <a:latin typeface="Clear Sans Light"/>
                <a:ea typeface="Clear Sans Light"/>
                <a:cs typeface="Clear Sans Light"/>
                <a:sym typeface="Clear Sans Light"/>
              </a:rPr>
              <a:t>believe</a:t>
            </a:r>
            <a:r>
              <a:rPr lang="en-US" sz="4320" spc="-86" dirty="0">
                <a:solidFill>
                  <a:srgbClr val="00004D"/>
                </a:solidFill>
                <a:latin typeface="Clear Sans Light"/>
                <a:ea typeface="Clear Sans Light"/>
                <a:cs typeface="Clear Sans Light"/>
                <a:sym typeface="Clear Sans Light"/>
              </a:rPr>
              <a:t> in your heart that </a:t>
            </a:r>
            <a:r>
              <a:rPr lang="en-US" sz="4320" b="1" u="sng" spc="-86" dirty="0">
                <a:latin typeface="Clear Sans Light"/>
                <a:ea typeface="Clear Sans Light"/>
                <a:cs typeface="Clear Sans Light"/>
                <a:sym typeface="Clear Sans Light"/>
              </a:rPr>
              <a:t>God raised Him from the dead</a:t>
            </a:r>
            <a:r>
              <a:rPr lang="en-US" sz="4320" spc="-86" dirty="0">
                <a:solidFill>
                  <a:srgbClr val="00004D"/>
                </a:solidFill>
                <a:latin typeface="Clear Sans Light"/>
                <a:ea typeface="Clear Sans Light"/>
                <a:cs typeface="Clear Sans Light"/>
                <a:sym typeface="Clear Sans Light"/>
              </a:rPr>
              <a:t>, you will be saved. For with your heart you believe and are justified, and with your mouth you confess and are saved. </a:t>
            </a:r>
            <a:endParaRPr lang="en-US" sz="4320" u="none" strike="noStrike" spc="-86" dirty="0">
              <a:solidFill>
                <a:srgbClr val="00004D"/>
              </a:solidFill>
              <a:latin typeface="Clear Sans Light"/>
              <a:ea typeface="Clear Sans Light"/>
              <a:cs typeface="Clear Sans Light"/>
              <a:sym typeface="Clear Sans Light"/>
            </a:endParaRPr>
          </a:p>
        </p:txBody>
      </p:sp>
      <p:sp>
        <p:nvSpPr>
          <p:cNvPr id="4" name="TextBox 4">
            <a:extLst>
              <a:ext uri="{FF2B5EF4-FFF2-40B4-BE49-F238E27FC236}">
                <a16:creationId xmlns:a16="http://schemas.microsoft.com/office/drawing/2014/main" id="{2C5FAB5C-EA48-66E1-89E7-3F0562E5CE83}"/>
              </a:ext>
            </a:extLst>
          </p:cNvPr>
          <p:cNvSpPr txBox="1"/>
          <p:nvPr/>
        </p:nvSpPr>
        <p:spPr>
          <a:xfrm>
            <a:off x="4463060" y="1490458"/>
            <a:ext cx="9361880" cy="943848"/>
          </a:xfrm>
          <a:prstGeom prst="rect">
            <a:avLst/>
          </a:prstGeom>
        </p:spPr>
        <p:txBody>
          <a:bodyPr lIns="0" tIns="0" rIns="0" bIns="0" rtlCol="0" anchor="t">
            <a:spAutoFit/>
          </a:bodyPr>
          <a:lstStyle/>
          <a:p>
            <a:pPr marL="0" lvl="0" indent="0" algn="ctr">
              <a:lnSpc>
                <a:spcPts val="7069"/>
              </a:lnSpc>
            </a:pPr>
            <a:r>
              <a:rPr lang="en-US" sz="8415" b="1" dirty="0">
                <a:solidFill>
                  <a:srgbClr val="000000"/>
                </a:solidFill>
                <a:latin typeface="Heading Now 61-68 Bold"/>
                <a:ea typeface="Heading Now 61-68 Bold"/>
                <a:cs typeface="Heading Now 61-68 Bold"/>
                <a:sym typeface="Heading Now 61-68 Bold"/>
              </a:rPr>
              <a:t>Romans 10:8-10</a:t>
            </a:r>
          </a:p>
        </p:txBody>
      </p:sp>
      <p:sp>
        <p:nvSpPr>
          <p:cNvPr id="5" name="Freeform 5">
            <a:extLst>
              <a:ext uri="{FF2B5EF4-FFF2-40B4-BE49-F238E27FC236}">
                <a16:creationId xmlns:a16="http://schemas.microsoft.com/office/drawing/2014/main" id="{B8E2B114-408C-CB0B-E1E6-950A5149D544}"/>
              </a:ext>
            </a:extLst>
          </p:cNvPr>
          <p:cNvSpPr/>
          <p:nvPr/>
        </p:nvSpPr>
        <p:spPr>
          <a:xfrm>
            <a:off x="-5369949" y="-4294134"/>
            <a:ext cx="9020083" cy="8229600"/>
          </a:xfrm>
          <a:custGeom>
            <a:avLst/>
            <a:gdLst/>
            <a:ahLst/>
            <a:cxnLst/>
            <a:rect l="l" t="t" r="r" b="b"/>
            <a:pathLst>
              <a:path w="9020083" h="8229600">
                <a:moveTo>
                  <a:pt x="0" y="0"/>
                </a:moveTo>
                <a:lnTo>
                  <a:pt x="9020083" y="0"/>
                </a:lnTo>
                <a:lnTo>
                  <a:pt x="9020083" y="8229600"/>
                </a:lnTo>
                <a:lnTo>
                  <a:pt x="0" y="8229600"/>
                </a:lnTo>
                <a:lnTo>
                  <a:pt x="0" y="0"/>
                </a:lnTo>
                <a:close/>
              </a:path>
            </a:pathLst>
          </a:custGeom>
          <a:blipFill>
            <a:blip r:embed="rId3"/>
            <a:stretch>
              <a:fillRect/>
            </a:stretch>
          </a:blipFill>
        </p:spPr>
        <p:txBody>
          <a:bodyPr/>
          <a:lstStyle/>
          <a:p>
            <a:endParaRPr lang="en-US"/>
          </a:p>
        </p:txBody>
      </p:sp>
    </p:spTree>
    <p:extLst>
      <p:ext uri="{BB962C8B-B14F-4D97-AF65-F5344CB8AC3E}">
        <p14:creationId xmlns:p14="http://schemas.microsoft.com/office/powerpoint/2010/main" val="4105039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4F6FC"/>
        </a:solidFill>
        <a:effectLst/>
      </p:bgPr>
    </p:bg>
    <p:spTree>
      <p:nvGrpSpPr>
        <p:cNvPr id="1" name="">
          <a:extLst>
            <a:ext uri="{FF2B5EF4-FFF2-40B4-BE49-F238E27FC236}">
              <a16:creationId xmlns:a16="http://schemas.microsoft.com/office/drawing/2014/main" id="{C2AC2F95-17A8-2723-D9A0-2D2329D44DB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12760AE-8D00-FFE9-E045-0E33CE8AC097}"/>
              </a:ext>
            </a:extLst>
          </p:cNvPr>
          <p:cNvSpPr/>
          <p:nvPr/>
        </p:nvSpPr>
        <p:spPr>
          <a:xfrm>
            <a:off x="6654720" y="3347072"/>
            <a:ext cx="21934687" cy="16191787"/>
          </a:xfrm>
          <a:custGeom>
            <a:avLst/>
            <a:gdLst/>
            <a:ahLst/>
            <a:cxnLst/>
            <a:rect l="l" t="t" r="r" b="b"/>
            <a:pathLst>
              <a:path w="21934687" h="16191787">
                <a:moveTo>
                  <a:pt x="0" y="0"/>
                </a:moveTo>
                <a:lnTo>
                  <a:pt x="21934687" y="0"/>
                </a:lnTo>
                <a:lnTo>
                  <a:pt x="21934687" y="16191788"/>
                </a:lnTo>
                <a:lnTo>
                  <a:pt x="0" y="1619178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TextBox 3">
            <a:extLst>
              <a:ext uri="{FF2B5EF4-FFF2-40B4-BE49-F238E27FC236}">
                <a16:creationId xmlns:a16="http://schemas.microsoft.com/office/drawing/2014/main" id="{959CAE86-5C7C-0E3D-81AB-B4DAC80C2D66}"/>
              </a:ext>
            </a:extLst>
          </p:cNvPr>
          <p:cNvSpPr txBox="1"/>
          <p:nvPr/>
        </p:nvSpPr>
        <p:spPr>
          <a:xfrm>
            <a:off x="3493387" y="3935466"/>
            <a:ext cx="11301227" cy="5303247"/>
          </a:xfrm>
          <a:prstGeom prst="rect">
            <a:avLst/>
          </a:prstGeom>
        </p:spPr>
        <p:txBody>
          <a:bodyPr lIns="0" tIns="0" rIns="0" bIns="0" rtlCol="0" anchor="t">
            <a:spAutoFit/>
          </a:bodyPr>
          <a:lstStyle/>
          <a:p>
            <a:pPr lvl="0">
              <a:lnSpc>
                <a:spcPts val="5185"/>
              </a:lnSpc>
              <a:spcBef>
                <a:spcPct val="0"/>
              </a:spcBef>
            </a:pPr>
            <a:r>
              <a:rPr lang="en-US" sz="4320" spc="-86" dirty="0">
                <a:solidFill>
                  <a:srgbClr val="00004D"/>
                </a:solidFill>
                <a:latin typeface="Clear Sans Light"/>
                <a:ea typeface="Clear Sans Light"/>
                <a:cs typeface="Clear Sans Light"/>
                <a:sym typeface="Clear Sans Light"/>
              </a:rPr>
              <a:t>But what does it say? “The word is near you; it is in your mouth and in your heart,” that is, the word of faith we are proclaiming: that if you confess with your mouth, “Jesus is Lord,” and believe in your heart that God raised Him from the dead, you will be saved. For </a:t>
            </a:r>
            <a:r>
              <a:rPr lang="en-US" sz="4320" b="1" spc="-86" dirty="0">
                <a:solidFill>
                  <a:schemeClr val="accent2"/>
                </a:solidFill>
                <a:latin typeface="Clear Sans Light"/>
                <a:ea typeface="Clear Sans Light"/>
                <a:cs typeface="Clear Sans Light"/>
                <a:sym typeface="Clear Sans Light"/>
              </a:rPr>
              <a:t>with your heart </a:t>
            </a:r>
            <a:r>
              <a:rPr lang="en-US" sz="4320" spc="-86" dirty="0">
                <a:solidFill>
                  <a:srgbClr val="00004D"/>
                </a:solidFill>
                <a:latin typeface="Clear Sans Light"/>
                <a:ea typeface="Clear Sans Light"/>
                <a:cs typeface="Clear Sans Light"/>
                <a:sym typeface="Clear Sans Light"/>
              </a:rPr>
              <a:t>you </a:t>
            </a:r>
            <a:r>
              <a:rPr lang="en-US" sz="4320" b="1" u="sng" spc="-86" dirty="0">
                <a:latin typeface="Clear Sans Light"/>
                <a:ea typeface="Clear Sans Light"/>
                <a:cs typeface="Clear Sans Light"/>
                <a:sym typeface="Clear Sans Light"/>
              </a:rPr>
              <a:t>believe</a:t>
            </a:r>
            <a:r>
              <a:rPr lang="en-US" sz="4320" spc="-86" dirty="0">
                <a:solidFill>
                  <a:srgbClr val="00004D"/>
                </a:solidFill>
                <a:latin typeface="Clear Sans Light"/>
                <a:ea typeface="Clear Sans Light"/>
                <a:cs typeface="Clear Sans Light"/>
                <a:sym typeface="Clear Sans Light"/>
              </a:rPr>
              <a:t> and are </a:t>
            </a:r>
            <a:r>
              <a:rPr lang="en-US" sz="4320" b="1" u="sng" spc="-86" dirty="0">
                <a:latin typeface="Clear Sans Light"/>
                <a:ea typeface="Clear Sans Light"/>
                <a:cs typeface="Clear Sans Light"/>
                <a:sym typeface="Clear Sans Light"/>
              </a:rPr>
              <a:t>justified</a:t>
            </a:r>
            <a:r>
              <a:rPr lang="en-US" sz="4320" spc="-86" dirty="0">
                <a:solidFill>
                  <a:srgbClr val="00004D"/>
                </a:solidFill>
                <a:latin typeface="Clear Sans Light"/>
                <a:ea typeface="Clear Sans Light"/>
                <a:cs typeface="Clear Sans Light"/>
                <a:sym typeface="Clear Sans Light"/>
              </a:rPr>
              <a:t>, and </a:t>
            </a:r>
            <a:r>
              <a:rPr lang="en-US" sz="4320" b="1" spc="-86" dirty="0">
                <a:solidFill>
                  <a:schemeClr val="accent2"/>
                </a:solidFill>
                <a:latin typeface="Clear Sans Light"/>
                <a:ea typeface="Clear Sans Light"/>
                <a:cs typeface="Clear Sans Light"/>
                <a:sym typeface="Clear Sans Light"/>
              </a:rPr>
              <a:t>with your mouth</a:t>
            </a:r>
            <a:r>
              <a:rPr lang="en-US" sz="4320" spc="-86" dirty="0">
                <a:solidFill>
                  <a:srgbClr val="00004D"/>
                </a:solidFill>
                <a:latin typeface="Clear Sans Light"/>
                <a:ea typeface="Clear Sans Light"/>
                <a:cs typeface="Clear Sans Light"/>
                <a:sym typeface="Clear Sans Light"/>
              </a:rPr>
              <a:t> you </a:t>
            </a:r>
            <a:r>
              <a:rPr lang="en-US" sz="4320" b="1" u="sng" spc="-86" dirty="0">
                <a:latin typeface="Clear Sans Light"/>
                <a:ea typeface="Clear Sans Light"/>
                <a:cs typeface="Clear Sans Light"/>
                <a:sym typeface="Clear Sans Light"/>
              </a:rPr>
              <a:t>confess</a:t>
            </a:r>
            <a:r>
              <a:rPr lang="en-US" sz="4320" spc="-86" dirty="0">
                <a:solidFill>
                  <a:srgbClr val="00004D"/>
                </a:solidFill>
                <a:latin typeface="Clear Sans Light"/>
                <a:ea typeface="Clear Sans Light"/>
                <a:cs typeface="Clear Sans Light"/>
                <a:sym typeface="Clear Sans Light"/>
              </a:rPr>
              <a:t> and are </a:t>
            </a:r>
            <a:r>
              <a:rPr lang="en-US" sz="4320" b="1" u="sng" spc="-86" dirty="0">
                <a:latin typeface="Clear Sans Light"/>
                <a:ea typeface="Clear Sans Light"/>
                <a:cs typeface="Clear Sans Light"/>
                <a:sym typeface="Clear Sans Light"/>
              </a:rPr>
              <a:t>saved</a:t>
            </a:r>
            <a:r>
              <a:rPr lang="en-US" sz="4320" spc="-86" dirty="0">
                <a:solidFill>
                  <a:srgbClr val="00004D"/>
                </a:solidFill>
                <a:latin typeface="Clear Sans Light"/>
                <a:ea typeface="Clear Sans Light"/>
                <a:cs typeface="Clear Sans Light"/>
                <a:sym typeface="Clear Sans Light"/>
              </a:rPr>
              <a:t>. </a:t>
            </a:r>
            <a:endParaRPr lang="en-US" sz="4320" u="none" strike="noStrike" spc="-86" dirty="0">
              <a:solidFill>
                <a:srgbClr val="00004D"/>
              </a:solidFill>
              <a:latin typeface="Clear Sans Light"/>
              <a:ea typeface="Clear Sans Light"/>
              <a:cs typeface="Clear Sans Light"/>
              <a:sym typeface="Clear Sans Light"/>
            </a:endParaRPr>
          </a:p>
        </p:txBody>
      </p:sp>
      <p:sp>
        <p:nvSpPr>
          <p:cNvPr id="4" name="TextBox 4">
            <a:extLst>
              <a:ext uri="{FF2B5EF4-FFF2-40B4-BE49-F238E27FC236}">
                <a16:creationId xmlns:a16="http://schemas.microsoft.com/office/drawing/2014/main" id="{E2550A5A-9611-43EA-40C5-66B6DE4B27CD}"/>
              </a:ext>
            </a:extLst>
          </p:cNvPr>
          <p:cNvSpPr txBox="1"/>
          <p:nvPr/>
        </p:nvSpPr>
        <p:spPr>
          <a:xfrm>
            <a:off x="4463060" y="1490458"/>
            <a:ext cx="9361880" cy="943848"/>
          </a:xfrm>
          <a:prstGeom prst="rect">
            <a:avLst/>
          </a:prstGeom>
        </p:spPr>
        <p:txBody>
          <a:bodyPr lIns="0" tIns="0" rIns="0" bIns="0" rtlCol="0" anchor="t">
            <a:spAutoFit/>
          </a:bodyPr>
          <a:lstStyle/>
          <a:p>
            <a:pPr marL="0" lvl="0" indent="0" algn="ctr">
              <a:lnSpc>
                <a:spcPts val="7069"/>
              </a:lnSpc>
            </a:pPr>
            <a:r>
              <a:rPr lang="en-US" sz="8415" b="1" dirty="0">
                <a:solidFill>
                  <a:srgbClr val="000000"/>
                </a:solidFill>
                <a:latin typeface="Heading Now 61-68 Bold"/>
                <a:ea typeface="Heading Now 61-68 Bold"/>
                <a:cs typeface="Heading Now 61-68 Bold"/>
                <a:sym typeface="Heading Now 61-68 Bold"/>
              </a:rPr>
              <a:t>Romans 10:8-10</a:t>
            </a:r>
          </a:p>
        </p:txBody>
      </p:sp>
      <p:sp>
        <p:nvSpPr>
          <p:cNvPr id="5" name="Freeform 5">
            <a:extLst>
              <a:ext uri="{FF2B5EF4-FFF2-40B4-BE49-F238E27FC236}">
                <a16:creationId xmlns:a16="http://schemas.microsoft.com/office/drawing/2014/main" id="{CCFFD882-15DC-1A81-1B0A-C82279ADC0BB}"/>
              </a:ext>
            </a:extLst>
          </p:cNvPr>
          <p:cNvSpPr/>
          <p:nvPr/>
        </p:nvSpPr>
        <p:spPr>
          <a:xfrm>
            <a:off x="-5369949" y="-4294134"/>
            <a:ext cx="9020083" cy="8229600"/>
          </a:xfrm>
          <a:custGeom>
            <a:avLst/>
            <a:gdLst/>
            <a:ahLst/>
            <a:cxnLst/>
            <a:rect l="l" t="t" r="r" b="b"/>
            <a:pathLst>
              <a:path w="9020083" h="8229600">
                <a:moveTo>
                  <a:pt x="0" y="0"/>
                </a:moveTo>
                <a:lnTo>
                  <a:pt x="9020083" y="0"/>
                </a:lnTo>
                <a:lnTo>
                  <a:pt x="9020083" y="8229600"/>
                </a:lnTo>
                <a:lnTo>
                  <a:pt x="0" y="8229600"/>
                </a:lnTo>
                <a:lnTo>
                  <a:pt x="0" y="0"/>
                </a:lnTo>
                <a:close/>
              </a:path>
            </a:pathLst>
          </a:custGeom>
          <a:blipFill>
            <a:blip r:embed="rId3"/>
            <a:stretch>
              <a:fillRect/>
            </a:stretch>
          </a:blipFill>
        </p:spPr>
        <p:txBody>
          <a:bodyPr/>
          <a:lstStyle/>
          <a:p>
            <a:endParaRPr lang="en-US"/>
          </a:p>
        </p:txBody>
      </p:sp>
    </p:spTree>
    <p:extLst>
      <p:ext uri="{BB962C8B-B14F-4D97-AF65-F5344CB8AC3E}">
        <p14:creationId xmlns:p14="http://schemas.microsoft.com/office/powerpoint/2010/main" val="21135781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4F6FC"/>
        </a:solidFill>
        <a:effectLst/>
      </p:bgPr>
    </p:bg>
    <p:spTree>
      <p:nvGrpSpPr>
        <p:cNvPr id="1" name="">
          <a:extLst>
            <a:ext uri="{FF2B5EF4-FFF2-40B4-BE49-F238E27FC236}">
              <a16:creationId xmlns:a16="http://schemas.microsoft.com/office/drawing/2014/main" id="{CDEFF1AC-6428-8A77-590A-913068D4699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2390E97-624C-220B-809A-E919BB1FB548}"/>
              </a:ext>
            </a:extLst>
          </p:cNvPr>
          <p:cNvSpPr/>
          <p:nvPr/>
        </p:nvSpPr>
        <p:spPr>
          <a:xfrm>
            <a:off x="6654720" y="3347072"/>
            <a:ext cx="21934687" cy="16191787"/>
          </a:xfrm>
          <a:custGeom>
            <a:avLst/>
            <a:gdLst/>
            <a:ahLst/>
            <a:cxnLst/>
            <a:rect l="l" t="t" r="r" b="b"/>
            <a:pathLst>
              <a:path w="21934687" h="16191787">
                <a:moveTo>
                  <a:pt x="0" y="0"/>
                </a:moveTo>
                <a:lnTo>
                  <a:pt x="21934687" y="0"/>
                </a:lnTo>
                <a:lnTo>
                  <a:pt x="21934687" y="16191788"/>
                </a:lnTo>
                <a:lnTo>
                  <a:pt x="0" y="1619178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TextBox 3">
            <a:extLst>
              <a:ext uri="{FF2B5EF4-FFF2-40B4-BE49-F238E27FC236}">
                <a16:creationId xmlns:a16="http://schemas.microsoft.com/office/drawing/2014/main" id="{81ED427C-2573-794F-5B41-1FE0CE9C56ED}"/>
              </a:ext>
            </a:extLst>
          </p:cNvPr>
          <p:cNvSpPr txBox="1"/>
          <p:nvPr/>
        </p:nvSpPr>
        <p:spPr>
          <a:xfrm>
            <a:off x="3493387" y="3935466"/>
            <a:ext cx="11301227" cy="3969548"/>
          </a:xfrm>
          <a:prstGeom prst="rect">
            <a:avLst/>
          </a:prstGeom>
        </p:spPr>
        <p:txBody>
          <a:bodyPr lIns="0" tIns="0" rIns="0" bIns="0" rtlCol="0" anchor="t">
            <a:spAutoFit/>
          </a:bodyPr>
          <a:lstStyle/>
          <a:p>
            <a:pPr marL="0" lvl="0" indent="0" algn="l">
              <a:lnSpc>
                <a:spcPts val="5185"/>
              </a:lnSpc>
              <a:spcBef>
                <a:spcPct val="0"/>
              </a:spcBef>
            </a:pPr>
            <a:r>
              <a:rPr lang="en-US" sz="4320" spc="-86" dirty="0">
                <a:solidFill>
                  <a:srgbClr val="00004D"/>
                </a:solidFill>
                <a:latin typeface="Clear Sans Light"/>
                <a:ea typeface="Clear Sans Light"/>
                <a:cs typeface="Clear Sans Light"/>
                <a:sym typeface="Clear Sans Light"/>
              </a:rPr>
              <a:t>It is just as the Scripture says: “</a:t>
            </a:r>
            <a:r>
              <a:rPr lang="en-US" sz="4320" b="1" spc="-86" dirty="0">
                <a:solidFill>
                  <a:schemeClr val="accent2"/>
                </a:solidFill>
                <a:latin typeface="Clear Sans Light"/>
                <a:ea typeface="Clear Sans Light"/>
                <a:cs typeface="Clear Sans Light"/>
                <a:sym typeface="Clear Sans Light"/>
              </a:rPr>
              <a:t>Anyone who believes in Him will never be put to shame</a:t>
            </a:r>
            <a:r>
              <a:rPr lang="en-US" sz="4320" spc="-86" dirty="0">
                <a:solidFill>
                  <a:srgbClr val="00004D"/>
                </a:solidFill>
                <a:latin typeface="Clear Sans Light"/>
                <a:ea typeface="Clear Sans Light"/>
                <a:cs typeface="Clear Sans Light"/>
                <a:sym typeface="Clear Sans Light"/>
              </a:rPr>
              <a:t>.” For there is not difference between Jew or Greek: The same Lord is Lord of all, and gives richly to all who call on Him, for, “</a:t>
            </a:r>
            <a:r>
              <a:rPr lang="en-US" sz="4320" b="1" spc="-86" dirty="0">
                <a:solidFill>
                  <a:schemeClr val="accent2"/>
                </a:solidFill>
                <a:latin typeface="Clear Sans Light"/>
                <a:ea typeface="Clear Sans Light"/>
                <a:cs typeface="Clear Sans Light"/>
                <a:sym typeface="Clear Sans Light"/>
              </a:rPr>
              <a:t>Everyone who calls on the name of the Lord will be saved</a:t>
            </a:r>
            <a:r>
              <a:rPr lang="en-US" sz="4320" spc="-86" dirty="0">
                <a:solidFill>
                  <a:srgbClr val="00004D"/>
                </a:solidFill>
                <a:latin typeface="Clear Sans Light"/>
                <a:ea typeface="Clear Sans Light"/>
                <a:cs typeface="Clear Sans Light"/>
                <a:sym typeface="Clear Sans Light"/>
              </a:rPr>
              <a:t>.”  </a:t>
            </a:r>
            <a:endParaRPr lang="en-US" sz="4320" u="none" strike="noStrike" spc="-86" dirty="0">
              <a:solidFill>
                <a:srgbClr val="00004D"/>
              </a:solidFill>
              <a:latin typeface="Clear Sans Light"/>
              <a:ea typeface="Clear Sans Light"/>
              <a:cs typeface="Clear Sans Light"/>
              <a:sym typeface="Clear Sans Light"/>
            </a:endParaRPr>
          </a:p>
        </p:txBody>
      </p:sp>
      <p:sp>
        <p:nvSpPr>
          <p:cNvPr id="4" name="TextBox 4">
            <a:extLst>
              <a:ext uri="{FF2B5EF4-FFF2-40B4-BE49-F238E27FC236}">
                <a16:creationId xmlns:a16="http://schemas.microsoft.com/office/drawing/2014/main" id="{6BE24FE4-D5C0-B3C5-6F7C-52EF30132FB2}"/>
              </a:ext>
            </a:extLst>
          </p:cNvPr>
          <p:cNvSpPr txBox="1"/>
          <p:nvPr/>
        </p:nvSpPr>
        <p:spPr>
          <a:xfrm>
            <a:off x="4463060" y="1490458"/>
            <a:ext cx="9361880" cy="943848"/>
          </a:xfrm>
          <a:prstGeom prst="rect">
            <a:avLst/>
          </a:prstGeom>
        </p:spPr>
        <p:txBody>
          <a:bodyPr lIns="0" tIns="0" rIns="0" bIns="0" rtlCol="0" anchor="t">
            <a:spAutoFit/>
          </a:bodyPr>
          <a:lstStyle/>
          <a:p>
            <a:pPr marL="0" lvl="0" indent="0" algn="ctr">
              <a:lnSpc>
                <a:spcPts val="7069"/>
              </a:lnSpc>
            </a:pPr>
            <a:r>
              <a:rPr lang="en-US" sz="8415" b="1" dirty="0">
                <a:solidFill>
                  <a:srgbClr val="000000"/>
                </a:solidFill>
                <a:latin typeface="Heading Now 61-68 Bold"/>
                <a:ea typeface="Heading Now 61-68 Bold"/>
                <a:cs typeface="Heading Now 61-68 Bold"/>
                <a:sym typeface="Heading Now 61-68 Bold"/>
              </a:rPr>
              <a:t>Romans 10:11-13</a:t>
            </a:r>
          </a:p>
        </p:txBody>
      </p:sp>
      <p:sp>
        <p:nvSpPr>
          <p:cNvPr id="5" name="Freeform 5">
            <a:extLst>
              <a:ext uri="{FF2B5EF4-FFF2-40B4-BE49-F238E27FC236}">
                <a16:creationId xmlns:a16="http://schemas.microsoft.com/office/drawing/2014/main" id="{F88A49BF-0FAD-2DCD-5F81-A603082391A1}"/>
              </a:ext>
            </a:extLst>
          </p:cNvPr>
          <p:cNvSpPr/>
          <p:nvPr/>
        </p:nvSpPr>
        <p:spPr>
          <a:xfrm>
            <a:off x="-5369949" y="-4294134"/>
            <a:ext cx="9020083" cy="8229600"/>
          </a:xfrm>
          <a:custGeom>
            <a:avLst/>
            <a:gdLst/>
            <a:ahLst/>
            <a:cxnLst/>
            <a:rect l="l" t="t" r="r" b="b"/>
            <a:pathLst>
              <a:path w="9020083" h="8229600">
                <a:moveTo>
                  <a:pt x="0" y="0"/>
                </a:moveTo>
                <a:lnTo>
                  <a:pt x="9020083" y="0"/>
                </a:lnTo>
                <a:lnTo>
                  <a:pt x="9020083" y="8229600"/>
                </a:lnTo>
                <a:lnTo>
                  <a:pt x="0" y="8229600"/>
                </a:lnTo>
                <a:lnTo>
                  <a:pt x="0" y="0"/>
                </a:lnTo>
                <a:close/>
              </a:path>
            </a:pathLst>
          </a:custGeom>
          <a:blipFill>
            <a:blip r:embed="rId3"/>
            <a:stretch>
              <a:fillRect/>
            </a:stretch>
          </a:blipFill>
        </p:spPr>
        <p:txBody>
          <a:bodyPr/>
          <a:lstStyle/>
          <a:p>
            <a:endParaRPr lang="en-US"/>
          </a:p>
        </p:txBody>
      </p:sp>
    </p:spTree>
    <p:extLst>
      <p:ext uri="{BB962C8B-B14F-4D97-AF65-F5344CB8AC3E}">
        <p14:creationId xmlns:p14="http://schemas.microsoft.com/office/powerpoint/2010/main" val="13271326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4F6FC"/>
        </a:solidFill>
        <a:effectLst/>
      </p:bgPr>
    </p:bg>
    <p:spTree>
      <p:nvGrpSpPr>
        <p:cNvPr id="1" name="">
          <a:extLst>
            <a:ext uri="{FF2B5EF4-FFF2-40B4-BE49-F238E27FC236}">
              <a16:creationId xmlns:a16="http://schemas.microsoft.com/office/drawing/2014/main" id="{1CB1396C-532C-80E4-AC90-05591304308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7D193DC-A954-3DE8-23BE-9A1A12B9257D}"/>
              </a:ext>
            </a:extLst>
          </p:cNvPr>
          <p:cNvSpPr/>
          <p:nvPr/>
        </p:nvSpPr>
        <p:spPr>
          <a:xfrm>
            <a:off x="6654720" y="3347072"/>
            <a:ext cx="21934687" cy="16191787"/>
          </a:xfrm>
          <a:custGeom>
            <a:avLst/>
            <a:gdLst/>
            <a:ahLst/>
            <a:cxnLst/>
            <a:rect l="l" t="t" r="r" b="b"/>
            <a:pathLst>
              <a:path w="21934687" h="16191787">
                <a:moveTo>
                  <a:pt x="0" y="0"/>
                </a:moveTo>
                <a:lnTo>
                  <a:pt x="21934687" y="0"/>
                </a:lnTo>
                <a:lnTo>
                  <a:pt x="21934687" y="16191788"/>
                </a:lnTo>
                <a:lnTo>
                  <a:pt x="0" y="1619178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5" name="Freeform 5">
            <a:extLst>
              <a:ext uri="{FF2B5EF4-FFF2-40B4-BE49-F238E27FC236}">
                <a16:creationId xmlns:a16="http://schemas.microsoft.com/office/drawing/2014/main" id="{8BB9AF8A-6B83-4102-6483-20F53C6D9158}"/>
              </a:ext>
            </a:extLst>
          </p:cNvPr>
          <p:cNvSpPr/>
          <p:nvPr/>
        </p:nvSpPr>
        <p:spPr>
          <a:xfrm>
            <a:off x="-5369949" y="-4294134"/>
            <a:ext cx="9020083" cy="8229600"/>
          </a:xfrm>
          <a:custGeom>
            <a:avLst/>
            <a:gdLst/>
            <a:ahLst/>
            <a:cxnLst/>
            <a:rect l="l" t="t" r="r" b="b"/>
            <a:pathLst>
              <a:path w="9020083" h="8229600">
                <a:moveTo>
                  <a:pt x="0" y="0"/>
                </a:moveTo>
                <a:lnTo>
                  <a:pt x="9020083" y="0"/>
                </a:lnTo>
                <a:lnTo>
                  <a:pt x="9020083" y="8229600"/>
                </a:lnTo>
                <a:lnTo>
                  <a:pt x="0" y="8229600"/>
                </a:lnTo>
                <a:lnTo>
                  <a:pt x="0" y="0"/>
                </a:lnTo>
                <a:close/>
              </a:path>
            </a:pathLst>
          </a:custGeom>
          <a:blipFill>
            <a:blip r:embed="rId3"/>
            <a:stretch>
              <a:fillRect/>
            </a:stretch>
          </a:blipFill>
        </p:spPr>
        <p:txBody>
          <a:bodyPr/>
          <a:lstStyle/>
          <a:p>
            <a:endParaRPr lang="en-US"/>
          </a:p>
        </p:txBody>
      </p:sp>
      <p:pic>
        <p:nvPicPr>
          <p:cNvPr id="7" name="Picture 6" descr="Adult man praying">
            <a:extLst>
              <a:ext uri="{FF2B5EF4-FFF2-40B4-BE49-F238E27FC236}">
                <a16:creationId xmlns:a16="http://schemas.microsoft.com/office/drawing/2014/main" id="{6EF5F998-F9F0-8627-D2F4-76AE5E53A3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28750" y="0"/>
            <a:ext cx="15430500" cy="10287000"/>
          </a:xfrm>
          <a:prstGeom prst="rect">
            <a:avLst/>
          </a:prstGeom>
        </p:spPr>
      </p:pic>
    </p:spTree>
    <p:extLst>
      <p:ext uri="{BB962C8B-B14F-4D97-AF65-F5344CB8AC3E}">
        <p14:creationId xmlns:p14="http://schemas.microsoft.com/office/powerpoint/2010/main" val="29710807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4F6FC"/>
        </a:solidFill>
        <a:effectLst/>
      </p:bgPr>
    </p:bg>
    <p:spTree>
      <p:nvGrpSpPr>
        <p:cNvPr id="1" name="">
          <a:extLst>
            <a:ext uri="{FF2B5EF4-FFF2-40B4-BE49-F238E27FC236}">
              <a16:creationId xmlns:a16="http://schemas.microsoft.com/office/drawing/2014/main" id="{D354EA41-08D3-88CE-4218-7FAD19EEFAC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FB91464-8A18-03BC-0EAA-A82C2688DED7}"/>
              </a:ext>
            </a:extLst>
          </p:cNvPr>
          <p:cNvSpPr/>
          <p:nvPr/>
        </p:nvSpPr>
        <p:spPr>
          <a:xfrm rot="5400000">
            <a:off x="-7807241" y="-8696465"/>
            <a:ext cx="14576647" cy="10760216"/>
          </a:xfrm>
          <a:custGeom>
            <a:avLst/>
            <a:gdLst/>
            <a:ahLst/>
            <a:cxnLst/>
            <a:rect l="l" t="t" r="r" b="b"/>
            <a:pathLst>
              <a:path w="14576647" h="10760216">
                <a:moveTo>
                  <a:pt x="0" y="0"/>
                </a:moveTo>
                <a:lnTo>
                  <a:pt x="14576647" y="0"/>
                </a:lnTo>
                <a:lnTo>
                  <a:pt x="14576647" y="10760216"/>
                </a:lnTo>
                <a:lnTo>
                  <a:pt x="0" y="1076021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TextBox 3">
            <a:extLst>
              <a:ext uri="{FF2B5EF4-FFF2-40B4-BE49-F238E27FC236}">
                <a16:creationId xmlns:a16="http://schemas.microsoft.com/office/drawing/2014/main" id="{AE2DEDBF-66D6-38B3-9063-D6561A5741BC}"/>
              </a:ext>
            </a:extLst>
          </p:cNvPr>
          <p:cNvSpPr txBox="1"/>
          <p:nvPr/>
        </p:nvSpPr>
        <p:spPr>
          <a:xfrm>
            <a:off x="1650244" y="1143000"/>
            <a:ext cx="8573876" cy="2638799"/>
          </a:xfrm>
          <a:prstGeom prst="rect">
            <a:avLst/>
          </a:prstGeom>
        </p:spPr>
        <p:txBody>
          <a:bodyPr wrap="square" lIns="0" tIns="0" rIns="0" bIns="0" rtlCol="0" anchor="t">
            <a:spAutoFit/>
          </a:bodyPr>
          <a:lstStyle/>
          <a:p>
            <a:pPr marL="0" lvl="0" indent="0" algn="l">
              <a:lnSpc>
                <a:spcPts val="10080"/>
              </a:lnSpc>
              <a:spcBef>
                <a:spcPct val="0"/>
              </a:spcBef>
            </a:pPr>
            <a:r>
              <a:rPr lang="en-US" sz="12000" b="1" u="none" strike="noStrike" dirty="0">
                <a:solidFill>
                  <a:srgbClr val="000000"/>
                </a:solidFill>
                <a:latin typeface="Heading Now 61-68 Bold"/>
                <a:ea typeface="Heading Now 61-68 Bold"/>
                <a:cs typeface="Heading Now 61-68 Bold"/>
                <a:sym typeface="Heading Now 61-68 Bold"/>
              </a:rPr>
              <a:t>God’s Love in Christ</a:t>
            </a:r>
          </a:p>
        </p:txBody>
      </p:sp>
      <p:grpSp>
        <p:nvGrpSpPr>
          <p:cNvPr id="4" name="Group 4">
            <a:extLst>
              <a:ext uri="{FF2B5EF4-FFF2-40B4-BE49-F238E27FC236}">
                <a16:creationId xmlns:a16="http://schemas.microsoft.com/office/drawing/2014/main" id="{57C9A84A-807E-90F5-74E4-F99A1DD6BC41}"/>
              </a:ext>
            </a:extLst>
          </p:cNvPr>
          <p:cNvGrpSpPr/>
          <p:nvPr/>
        </p:nvGrpSpPr>
        <p:grpSpPr>
          <a:xfrm>
            <a:off x="11772900" y="0"/>
            <a:ext cx="6515100" cy="10287000"/>
            <a:chOff x="0" y="0"/>
            <a:chExt cx="8686800" cy="13716000"/>
          </a:xfrm>
        </p:grpSpPr>
        <p:pic>
          <p:nvPicPr>
            <p:cNvPr id="5" name="Picture 5">
              <a:extLst>
                <a:ext uri="{FF2B5EF4-FFF2-40B4-BE49-F238E27FC236}">
                  <a16:creationId xmlns:a16="http://schemas.microsoft.com/office/drawing/2014/main" id="{EE496ECF-379A-F679-6708-D6962F0158B5}"/>
                </a:ext>
              </a:extLst>
            </p:cNvPr>
            <p:cNvPicPr>
              <a:picLocks noChangeAspect="1"/>
            </p:cNvPicPr>
            <p:nvPr/>
          </p:nvPicPr>
          <p:blipFill>
            <a:blip r:embed="rId3"/>
            <a:srcRect l="9464" r="48339"/>
            <a:stretch>
              <a:fillRect/>
            </a:stretch>
          </p:blipFill>
          <p:spPr>
            <a:xfrm>
              <a:off x="0" y="0"/>
              <a:ext cx="8686800" cy="13716000"/>
            </a:xfrm>
            <a:prstGeom prst="rect">
              <a:avLst/>
            </a:prstGeom>
          </p:spPr>
        </p:pic>
      </p:grpSp>
      <p:sp>
        <p:nvSpPr>
          <p:cNvPr id="6" name="Freeform 6">
            <a:extLst>
              <a:ext uri="{FF2B5EF4-FFF2-40B4-BE49-F238E27FC236}">
                <a16:creationId xmlns:a16="http://schemas.microsoft.com/office/drawing/2014/main" id="{1746C212-43A2-B83E-AAF4-3CEE0213167B}"/>
              </a:ext>
            </a:extLst>
          </p:cNvPr>
          <p:cNvSpPr/>
          <p:nvPr/>
        </p:nvSpPr>
        <p:spPr>
          <a:xfrm>
            <a:off x="14879448" y="2255609"/>
            <a:ext cx="9020083" cy="8229600"/>
          </a:xfrm>
          <a:custGeom>
            <a:avLst/>
            <a:gdLst/>
            <a:ahLst/>
            <a:cxnLst/>
            <a:rect l="l" t="t" r="r" b="b"/>
            <a:pathLst>
              <a:path w="9020083" h="8229600">
                <a:moveTo>
                  <a:pt x="0" y="0"/>
                </a:moveTo>
                <a:lnTo>
                  <a:pt x="9020082" y="0"/>
                </a:lnTo>
                <a:lnTo>
                  <a:pt x="9020082" y="8229600"/>
                </a:lnTo>
                <a:lnTo>
                  <a:pt x="0" y="8229600"/>
                </a:lnTo>
                <a:lnTo>
                  <a:pt x="0" y="0"/>
                </a:lnTo>
                <a:close/>
              </a:path>
            </a:pathLst>
          </a:custGeom>
          <a:blipFill>
            <a:blip r:embed="rId4"/>
            <a:stretch>
              <a:fillRect/>
            </a:stretch>
          </a:blipFill>
        </p:spPr>
        <p:txBody>
          <a:bodyPr/>
          <a:lstStyle/>
          <a:p>
            <a:endParaRPr lang="en-US"/>
          </a:p>
        </p:txBody>
      </p:sp>
      <p:sp>
        <p:nvSpPr>
          <p:cNvPr id="7" name="Freeform 7">
            <a:extLst>
              <a:ext uri="{FF2B5EF4-FFF2-40B4-BE49-F238E27FC236}">
                <a16:creationId xmlns:a16="http://schemas.microsoft.com/office/drawing/2014/main" id="{CA3527E8-771F-C634-E204-C132A76B1C7F}"/>
              </a:ext>
            </a:extLst>
          </p:cNvPr>
          <p:cNvSpPr/>
          <p:nvPr/>
        </p:nvSpPr>
        <p:spPr>
          <a:xfrm>
            <a:off x="8938631" y="3350347"/>
            <a:ext cx="21934687" cy="16191787"/>
          </a:xfrm>
          <a:custGeom>
            <a:avLst/>
            <a:gdLst/>
            <a:ahLst/>
            <a:cxnLst/>
            <a:rect l="l" t="t" r="r" b="b"/>
            <a:pathLst>
              <a:path w="21934687" h="16191787">
                <a:moveTo>
                  <a:pt x="0" y="0"/>
                </a:moveTo>
                <a:lnTo>
                  <a:pt x="21934687" y="0"/>
                </a:lnTo>
                <a:lnTo>
                  <a:pt x="21934687" y="16191787"/>
                </a:lnTo>
                <a:lnTo>
                  <a:pt x="0" y="1619178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Tree>
    <p:extLst>
      <p:ext uri="{BB962C8B-B14F-4D97-AF65-F5344CB8AC3E}">
        <p14:creationId xmlns:p14="http://schemas.microsoft.com/office/powerpoint/2010/main" val="30963025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4F6FC"/>
        </a:solidFill>
        <a:effectLst/>
      </p:bgPr>
    </p:bg>
    <p:spTree>
      <p:nvGrpSpPr>
        <p:cNvPr id="1" name="">
          <a:extLst>
            <a:ext uri="{FF2B5EF4-FFF2-40B4-BE49-F238E27FC236}">
              <a16:creationId xmlns:a16="http://schemas.microsoft.com/office/drawing/2014/main" id="{B8800AB6-D95B-8409-8F3F-938C177B1B2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FCA2126-5126-23FA-BD5B-C9AD04E191DD}"/>
              </a:ext>
            </a:extLst>
          </p:cNvPr>
          <p:cNvSpPr/>
          <p:nvPr/>
        </p:nvSpPr>
        <p:spPr>
          <a:xfrm>
            <a:off x="6654720" y="3347072"/>
            <a:ext cx="21934687" cy="16191787"/>
          </a:xfrm>
          <a:custGeom>
            <a:avLst/>
            <a:gdLst/>
            <a:ahLst/>
            <a:cxnLst/>
            <a:rect l="l" t="t" r="r" b="b"/>
            <a:pathLst>
              <a:path w="21934687" h="16191787">
                <a:moveTo>
                  <a:pt x="0" y="0"/>
                </a:moveTo>
                <a:lnTo>
                  <a:pt x="21934687" y="0"/>
                </a:lnTo>
                <a:lnTo>
                  <a:pt x="21934687" y="16191788"/>
                </a:lnTo>
                <a:lnTo>
                  <a:pt x="0" y="1619178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TextBox 3">
            <a:extLst>
              <a:ext uri="{FF2B5EF4-FFF2-40B4-BE49-F238E27FC236}">
                <a16:creationId xmlns:a16="http://schemas.microsoft.com/office/drawing/2014/main" id="{95124646-6652-0BD7-775E-AF16608B9850}"/>
              </a:ext>
            </a:extLst>
          </p:cNvPr>
          <p:cNvSpPr txBox="1"/>
          <p:nvPr/>
        </p:nvSpPr>
        <p:spPr>
          <a:xfrm>
            <a:off x="3493387" y="3935466"/>
            <a:ext cx="11301227" cy="2635850"/>
          </a:xfrm>
          <a:prstGeom prst="rect">
            <a:avLst/>
          </a:prstGeom>
        </p:spPr>
        <p:txBody>
          <a:bodyPr lIns="0" tIns="0" rIns="0" bIns="0" rtlCol="0" anchor="t">
            <a:spAutoFit/>
          </a:bodyPr>
          <a:lstStyle/>
          <a:p>
            <a:pPr marL="0" lvl="0" indent="0" algn="l">
              <a:lnSpc>
                <a:spcPts val="5185"/>
              </a:lnSpc>
              <a:spcBef>
                <a:spcPct val="0"/>
              </a:spcBef>
            </a:pPr>
            <a:r>
              <a:rPr lang="en-US" sz="4320" spc="-86" dirty="0">
                <a:solidFill>
                  <a:srgbClr val="00004D"/>
                </a:solidFill>
                <a:latin typeface="Clear Sans Light"/>
                <a:ea typeface="Clear Sans Light"/>
                <a:cs typeface="Clear Sans Light"/>
                <a:sym typeface="Clear Sans Light"/>
              </a:rPr>
              <a:t>Just as Moses lifted up the snake in the wilderness, so the Son of Man </a:t>
            </a:r>
            <a:r>
              <a:rPr lang="en-US" sz="4320" b="1" spc="-86" dirty="0">
                <a:solidFill>
                  <a:schemeClr val="accent2"/>
                </a:solidFill>
                <a:latin typeface="Clear Sans Light"/>
                <a:ea typeface="Clear Sans Light"/>
                <a:cs typeface="Clear Sans Light"/>
                <a:sym typeface="Clear Sans Light"/>
              </a:rPr>
              <a:t>must be lifted up</a:t>
            </a:r>
            <a:r>
              <a:rPr lang="en-US" sz="4320" spc="-86" dirty="0">
                <a:solidFill>
                  <a:srgbClr val="00004D"/>
                </a:solidFill>
                <a:latin typeface="Clear Sans Light"/>
                <a:ea typeface="Clear Sans Light"/>
                <a:cs typeface="Clear Sans Light"/>
                <a:sym typeface="Clear Sans Light"/>
              </a:rPr>
              <a:t>, that </a:t>
            </a:r>
            <a:r>
              <a:rPr lang="en-US" sz="4320" b="1" spc="-86" dirty="0">
                <a:solidFill>
                  <a:schemeClr val="accent2"/>
                </a:solidFill>
                <a:latin typeface="Clear Sans Light"/>
                <a:ea typeface="Clear Sans Light"/>
                <a:cs typeface="Clear Sans Light"/>
                <a:sym typeface="Clear Sans Light"/>
              </a:rPr>
              <a:t>everyone who believes</a:t>
            </a:r>
            <a:r>
              <a:rPr lang="en-US" sz="4320" spc="-86" dirty="0">
                <a:solidFill>
                  <a:srgbClr val="00004D"/>
                </a:solidFill>
                <a:latin typeface="Clear Sans Light"/>
                <a:ea typeface="Clear Sans Light"/>
                <a:cs typeface="Clear Sans Light"/>
                <a:sym typeface="Clear Sans Light"/>
              </a:rPr>
              <a:t> in Him </a:t>
            </a:r>
            <a:r>
              <a:rPr lang="en-US" sz="4320" b="1" u="sng" spc="-86" dirty="0">
                <a:latin typeface="Clear Sans Light"/>
                <a:ea typeface="Clear Sans Light"/>
                <a:cs typeface="Clear Sans Light"/>
                <a:sym typeface="Clear Sans Light"/>
              </a:rPr>
              <a:t>may have eternal life</a:t>
            </a:r>
            <a:r>
              <a:rPr lang="en-US" sz="4320" spc="-86" dirty="0">
                <a:solidFill>
                  <a:srgbClr val="00004D"/>
                </a:solidFill>
                <a:latin typeface="Clear Sans Light"/>
                <a:ea typeface="Clear Sans Light"/>
                <a:cs typeface="Clear Sans Light"/>
                <a:sym typeface="Clear Sans Light"/>
              </a:rPr>
              <a:t>. </a:t>
            </a:r>
            <a:endParaRPr lang="en-US" sz="4320" u="none" strike="noStrike" spc="-86" dirty="0">
              <a:solidFill>
                <a:srgbClr val="00004D"/>
              </a:solidFill>
              <a:latin typeface="Clear Sans Light"/>
              <a:ea typeface="Clear Sans Light"/>
              <a:cs typeface="Clear Sans Light"/>
              <a:sym typeface="Clear Sans Light"/>
            </a:endParaRPr>
          </a:p>
        </p:txBody>
      </p:sp>
      <p:sp>
        <p:nvSpPr>
          <p:cNvPr id="4" name="TextBox 4">
            <a:extLst>
              <a:ext uri="{FF2B5EF4-FFF2-40B4-BE49-F238E27FC236}">
                <a16:creationId xmlns:a16="http://schemas.microsoft.com/office/drawing/2014/main" id="{E5D7E8BF-950A-F143-2741-25D5E8A11E88}"/>
              </a:ext>
            </a:extLst>
          </p:cNvPr>
          <p:cNvSpPr txBox="1"/>
          <p:nvPr/>
        </p:nvSpPr>
        <p:spPr>
          <a:xfrm>
            <a:off x="4463060" y="1490458"/>
            <a:ext cx="9361880" cy="943848"/>
          </a:xfrm>
          <a:prstGeom prst="rect">
            <a:avLst/>
          </a:prstGeom>
        </p:spPr>
        <p:txBody>
          <a:bodyPr lIns="0" tIns="0" rIns="0" bIns="0" rtlCol="0" anchor="t">
            <a:spAutoFit/>
          </a:bodyPr>
          <a:lstStyle/>
          <a:p>
            <a:pPr marL="0" lvl="0" indent="0" algn="ctr">
              <a:lnSpc>
                <a:spcPts val="7069"/>
              </a:lnSpc>
            </a:pPr>
            <a:r>
              <a:rPr lang="en-US" sz="8415" b="1" dirty="0">
                <a:solidFill>
                  <a:srgbClr val="000000"/>
                </a:solidFill>
                <a:latin typeface="Heading Now 61-68 Bold"/>
                <a:ea typeface="Heading Now 61-68 Bold"/>
                <a:cs typeface="Heading Now 61-68 Bold"/>
                <a:sym typeface="Heading Now 61-68 Bold"/>
              </a:rPr>
              <a:t>John 3:14-15</a:t>
            </a:r>
          </a:p>
        </p:txBody>
      </p:sp>
      <p:sp>
        <p:nvSpPr>
          <p:cNvPr id="5" name="Freeform 5">
            <a:extLst>
              <a:ext uri="{FF2B5EF4-FFF2-40B4-BE49-F238E27FC236}">
                <a16:creationId xmlns:a16="http://schemas.microsoft.com/office/drawing/2014/main" id="{A0902D35-7F51-7A79-2FBB-76A2A6465226}"/>
              </a:ext>
            </a:extLst>
          </p:cNvPr>
          <p:cNvSpPr/>
          <p:nvPr/>
        </p:nvSpPr>
        <p:spPr>
          <a:xfrm>
            <a:off x="-5369949" y="-4294134"/>
            <a:ext cx="9020083" cy="8229600"/>
          </a:xfrm>
          <a:custGeom>
            <a:avLst/>
            <a:gdLst/>
            <a:ahLst/>
            <a:cxnLst/>
            <a:rect l="l" t="t" r="r" b="b"/>
            <a:pathLst>
              <a:path w="9020083" h="8229600">
                <a:moveTo>
                  <a:pt x="0" y="0"/>
                </a:moveTo>
                <a:lnTo>
                  <a:pt x="9020083" y="0"/>
                </a:lnTo>
                <a:lnTo>
                  <a:pt x="9020083" y="8229600"/>
                </a:lnTo>
                <a:lnTo>
                  <a:pt x="0" y="8229600"/>
                </a:lnTo>
                <a:lnTo>
                  <a:pt x="0" y="0"/>
                </a:lnTo>
                <a:close/>
              </a:path>
            </a:pathLst>
          </a:custGeom>
          <a:blipFill>
            <a:blip r:embed="rId3"/>
            <a:stretch>
              <a:fillRect/>
            </a:stretch>
          </a:blipFill>
        </p:spPr>
        <p:txBody>
          <a:bodyPr/>
          <a:lstStyle/>
          <a:p>
            <a:endParaRPr lang="en-US"/>
          </a:p>
        </p:txBody>
      </p:sp>
    </p:spTree>
    <p:extLst>
      <p:ext uri="{BB962C8B-B14F-4D97-AF65-F5344CB8AC3E}">
        <p14:creationId xmlns:p14="http://schemas.microsoft.com/office/powerpoint/2010/main" val="13966931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4F6FC"/>
        </a:solidFill>
        <a:effectLst/>
      </p:bgPr>
    </p:bg>
    <p:spTree>
      <p:nvGrpSpPr>
        <p:cNvPr id="1" name="">
          <a:extLst>
            <a:ext uri="{FF2B5EF4-FFF2-40B4-BE49-F238E27FC236}">
              <a16:creationId xmlns:a16="http://schemas.microsoft.com/office/drawing/2014/main" id="{CF6955C6-DD75-1E6B-AC6A-5FA4EA92674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278192E-BF2D-AED7-1960-7B21788EA11A}"/>
              </a:ext>
            </a:extLst>
          </p:cNvPr>
          <p:cNvSpPr/>
          <p:nvPr/>
        </p:nvSpPr>
        <p:spPr>
          <a:xfrm>
            <a:off x="6654720" y="3347072"/>
            <a:ext cx="21934687" cy="16191787"/>
          </a:xfrm>
          <a:custGeom>
            <a:avLst/>
            <a:gdLst/>
            <a:ahLst/>
            <a:cxnLst/>
            <a:rect l="l" t="t" r="r" b="b"/>
            <a:pathLst>
              <a:path w="21934687" h="16191787">
                <a:moveTo>
                  <a:pt x="0" y="0"/>
                </a:moveTo>
                <a:lnTo>
                  <a:pt x="21934687" y="0"/>
                </a:lnTo>
                <a:lnTo>
                  <a:pt x="21934687" y="16191788"/>
                </a:lnTo>
                <a:lnTo>
                  <a:pt x="0" y="1619178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TextBox 3">
            <a:extLst>
              <a:ext uri="{FF2B5EF4-FFF2-40B4-BE49-F238E27FC236}">
                <a16:creationId xmlns:a16="http://schemas.microsoft.com/office/drawing/2014/main" id="{2EA96F75-083B-1FB4-8A5B-C54D36B27FC8}"/>
              </a:ext>
            </a:extLst>
          </p:cNvPr>
          <p:cNvSpPr txBox="1"/>
          <p:nvPr/>
        </p:nvSpPr>
        <p:spPr>
          <a:xfrm>
            <a:off x="3493387" y="3935466"/>
            <a:ext cx="11301227" cy="1969001"/>
          </a:xfrm>
          <a:prstGeom prst="rect">
            <a:avLst/>
          </a:prstGeom>
        </p:spPr>
        <p:txBody>
          <a:bodyPr lIns="0" tIns="0" rIns="0" bIns="0" rtlCol="0" anchor="t">
            <a:spAutoFit/>
          </a:bodyPr>
          <a:lstStyle/>
          <a:p>
            <a:pPr marL="0" lvl="0" indent="0" algn="l">
              <a:lnSpc>
                <a:spcPts val="5185"/>
              </a:lnSpc>
              <a:spcBef>
                <a:spcPct val="0"/>
              </a:spcBef>
            </a:pPr>
            <a:r>
              <a:rPr lang="en-US" sz="4320" u="none" strike="noStrike" spc="-86" dirty="0">
                <a:solidFill>
                  <a:srgbClr val="00004D"/>
                </a:solidFill>
                <a:latin typeface="Clear Sans Light"/>
                <a:ea typeface="Clear Sans Light"/>
                <a:cs typeface="Clear Sans Light"/>
                <a:sym typeface="Clear Sans Light"/>
              </a:rPr>
              <a:t>For </a:t>
            </a:r>
            <a:r>
              <a:rPr lang="en-US" sz="4320" b="1" u="none" strike="noStrike" spc="-86" dirty="0">
                <a:solidFill>
                  <a:schemeClr val="accent2"/>
                </a:solidFill>
                <a:latin typeface="Clear Sans Light"/>
                <a:ea typeface="Clear Sans Light"/>
                <a:cs typeface="Clear Sans Light"/>
                <a:sym typeface="Clear Sans Light"/>
              </a:rPr>
              <a:t>God so loved</a:t>
            </a:r>
            <a:r>
              <a:rPr lang="en-US" sz="4320" u="none" strike="noStrike" spc="-86" dirty="0">
                <a:solidFill>
                  <a:srgbClr val="00004D"/>
                </a:solidFill>
                <a:latin typeface="Clear Sans Light"/>
                <a:ea typeface="Clear Sans Light"/>
                <a:cs typeface="Clear Sans Light"/>
                <a:sym typeface="Clear Sans Light"/>
              </a:rPr>
              <a:t> the world that </a:t>
            </a:r>
            <a:r>
              <a:rPr lang="en-US" sz="4320" b="1" u="none" strike="noStrike" spc="-86" dirty="0">
                <a:solidFill>
                  <a:schemeClr val="accent2"/>
                </a:solidFill>
                <a:latin typeface="Clear Sans Light"/>
                <a:ea typeface="Clear Sans Light"/>
                <a:cs typeface="Clear Sans Light"/>
                <a:sym typeface="Clear Sans Light"/>
              </a:rPr>
              <a:t>He gave His </a:t>
            </a:r>
            <a:r>
              <a:rPr lang="en-US" sz="4320" u="none" strike="noStrike" spc="-86" dirty="0">
                <a:solidFill>
                  <a:srgbClr val="00004D"/>
                </a:solidFill>
                <a:latin typeface="Clear Sans Light"/>
                <a:ea typeface="Clear Sans Light"/>
                <a:cs typeface="Clear Sans Light"/>
                <a:sym typeface="Clear Sans Light"/>
              </a:rPr>
              <a:t>one and only </a:t>
            </a:r>
            <a:r>
              <a:rPr lang="en-US" sz="4320" b="1" strike="noStrike" spc="-86" dirty="0">
                <a:solidFill>
                  <a:schemeClr val="accent2"/>
                </a:solidFill>
                <a:latin typeface="Clear Sans Light"/>
                <a:ea typeface="Clear Sans Light"/>
                <a:cs typeface="Clear Sans Light"/>
                <a:sym typeface="Clear Sans Light"/>
              </a:rPr>
              <a:t>Son</a:t>
            </a:r>
            <a:r>
              <a:rPr lang="en-US" sz="4320" u="none" strike="noStrike" spc="-86" dirty="0">
                <a:solidFill>
                  <a:srgbClr val="00004D"/>
                </a:solidFill>
                <a:latin typeface="Clear Sans Light"/>
                <a:ea typeface="Clear Sans Light"/>
                <a:cs typeface="Clear Sans Light"/>
                <a:sym typeface="Clear Sans Light"/>
              </a:rPr>
              <a:t>, that </a:t>
            </a:r>
            <a:r>
              <a:rPr lang="en-US" sz="4320" b="1" u="sng" spc="-86" dirty="0">
                <a:latin typeface="Clear Sans Light"/>
                <a:ea typeface="Clear Sans Light"/>
                <a:cs typeface="Clear Sans Light"/>
                <a:sym typeface="Clear Sans Light"/>
              </a:rPr>
              <a:t>everyone who believes</a:t>
            </a:r>
            <a:r>
              <a:rPr lang="en-US" sz="4320" spc="-86" dirty="0">
                <a:solidFill>
                  <a:srgbClr val="00004D"/>
                </a:solidFill>
                <a:latin typeface="Clear Sans Light"/>
                <a:ea typeface="Clear Sans Light"/>
                <a:cs typeface="Clear Sans Light"/>
                <a:sym typeface="Clear Sans Light"/>
              </a:rPr>
              <a:t> in Him shall not perish but </a:t>
            </a:r>
            <a:r>
              <a:rPr lang="en-US" sz="4320" b="1" u="sng" spc="-86" dirty="0">
                <a:latin typeface="Clear Sans Light"/>
                <a:ea typeface="Clear Sans Light"/>
                <a:cs typeface="Clear Sans Light"/>
                <a:sym typeface="Clear Sans Light"/>
              </a:rPr>
              <a:t>have eternal life</a:t>
            </a:r>
            <a:r>
              <a:rPr lang="en-US" sz="4320" spc="-86" dirty="0">
                <a:solidFill>
                  <a:srgbClr val="00004D"/>
                </a:solidFill>
                <a:latin typeface="Clear Sans Light"/>
                <a:ea typeface="Clear Sans Light"/>
                <a:cs typeface="Clear Sans Light"/>
                <a:sym typeface="Clear Sans Light"/>
              </a:rPr>
              <a:t>. </a:t>
            </a:r>
            <a:endParaRPr lang="en-US" sz="4320" u="none" strike="noStrike" spc="-86" dirty="0">
              <a:solidFill>
                <a:srgbClr val="00004D"/>
              </a:solidFill>
              <a:latin typeface="Clear Sans Light"/>
              <a:ea typeface="Clear Sans Light"/>
              <a:cs typeface="Clear Sans Light"/>
              <a:sym typeface="Clear Sans Light"/>
            </a:endParaRPr>
          </a:p>
        </p:txBody>
      </p:sp>
      <p:sp>
        <p:nvSpPr>
          <p:cNvPr id="4" name="TextBox 4">
            <a:extLst>
              <a:ext uri="{FF2B5EF4-FFF2-40B4-BE49-F238E27FC236}">
                <a16:creationId xmlns:a16="http://schemas.microsoft.com/office/drawing/2014/main" id="{59FB720E-9ECD-014E-5231-90B9C6AE86D1}"/>
              </a:ext>
            </a:extLst>
          </p:cNvPr>
          <p:cNvSpPr txBox="1"/>
          <p:nvPr/>
        </p:nvSpPr>
        <p:spPr>
          <a:xfrm>
            <a:off x="4463060" y="1490458"/>
            <a:ext cx="9361880" cy="943848"/>
          </a:xfrm>
          <a:prstGeom prst="rect">
            <a:avLst/>
          </a:prstGeom>
        </p:spPr>
        <p:txBody>
          <a:bodyPr lIns="0" tIns="0" rIns="0" bIns="0" rtlCol="0" anchor="t">
            <a:spAutoFit/>
          </a:bodyPr>
          <a:lstStyle/>
          <a:p>
            <a:pPr marL="0" lvl="0" indent="0" algn="ctr">
              <a:lnSpc>
                <a:spcPts val="7069"/>
              </a:lnSpc>
            </a:pPr>
            <a:r>
              <a:rPr lang="en-US" sz="8415" b="1" dirty="0">
                <a:solidFill>
                  <a:srgbClr val="000000"/>
                </a:solidFill>
                <a:latin typeface="Heading Now 61-68 Bold"/>
                <a:ea typeface="Heading Now 61-68 Bold"/>
                <a:cs typeface="Heading Now 61-68 Bold"/>
                <a:sym typeface="Heading Now 61-68 Bold"/>
              </a:rPr>
              <a:t>John 3:16</a:t>
            </a:r>
          </a:p>
        </p:txBody>
      </p:sp>
      <p:sp>
        <p:nvSpPr>
          <p:cNvPr id="5" name="Freeform 5">
            <a:extLst>
              <a:ext uri="{FF2B5EF4-FFF2-40B4-BE49-F238E27FC236}">
                <a16:creationId xmlns:a16="http://schemas.microsoft.com/office/drawing/2014/main" id="{0CDB2814-3879-0F4D-C847-68F3F7EFEEEA}"/>
              </a:ext>
            </a:extLst>
          </p:cNvPr>
          <p:cNvSpPr/>
          <p:nvPr/>
        </p:nvSpPr>
        <p:spPr>
          <a:xfrm>
            <a:off x="-5369949" y="-4294134"/>
            <a:ext cx="9020083" cy="8229600"/>
          </a:xfrm>
          <a:custGeom>
            <a:avLst/>
            <a:gdLst/>
            <a:ahLst/>
            <a:cxnLst/>
            <a:rect l="l" t="t" r="r" b="b"/>
            <a:pathLst>
              <a:path w="9020083" h="8229600">
                <a:moveTo>
                  <a:pt x="0" y="0"/>
                </a:moveTo>
                <a:lnTo>
                  <a:pt x="9020083" y="0"/>
                </a:lnTo>
                <a:lnTo>
                  <a:pt x="9020083" y="8229600"/>
                </a:lnTo>
                <a:lnTo>
                  <a:pt x="0" y="8229600"/>
                </a:lnTo>
                <a:lnTo>
                  <a:pt x="0" y="0"/>
                </a:lnTo>
                <a:close/>
              </a:path>
            </a:pathLst>
          </a:custGeom>
          <a:blipFill>
            <a:blip r:embed="rId3"/>
            <a:stretch>
              <a:fillRect/>
            </a:stretch>
          </a:blipFill>
        </p:spPr>
        <p:txBody>
          <a:bodyPr/>
          <a:lstStyle/>
          <a:p>
            <a:endParaRPr lang="en-US"/>
          </a:p>
        </p:txBody>
      </p:sp>
    </p:spTree>
    <p:extLst>
      <p:ext uri="{BB962C8B-B14F-4D97-AF65-F5344CB8AC3E}">
        <p14:creationId xmlns:p14="http://schemas.microsoft.com/office/powerpoint/2010/main" val="39699126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4F6FC"/>
        </a:solidFill>
        <a:effectLst/>
      </p:bgPr>
    </p:bg>
    <p:spTree>
      <p:nvGrpSpPr>
        <p:cNvPr id="1" name="">
          <a:extLst>
            <a:ext uri="{FF2B5EF4-FFF2-40B4-BE49-F238E27FC236}">
              <a16:creationId xmlns:a16="http://schemas.microsoft.com/office/drawing/2014/main" id="{0DA250B1-97B9-9588-1E6E-FE93502E761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8709845-88E6-DE63-B474-4F3E28C70B19}"/>
              </a:ext>
            </a:extLst>
          </p:cNvPr>
          <p:cNvSpPr/>
          <p:nvPr/>
        </p:nvSpPr>
        <p:spPr>
          <a:xfrm>
            <a:off x="6654720" y="3347072"/>
            <a:ext cx="21934687" cy="16191787"/>
          </a:xfrm>
          <a:custGeom>
            <a:avLst/>
            <a:gdLst/>
            <a:ahLst/>
            <a:cxnLst/>
            <a:rect l="l" t="t" r="r" b="b"/>
            <a:pathLst>
              <a:path w="21934687" h="16191787">
                <a:moveTo>
                  <a:pt x="0" y="0"/>
                </a:moveTo>
                <a:lnTo>
                  <a:pt x="21934687" y="0"/>
                </a:lnTo>
                <a:lnTo>
                  <a:pt x="21934687" y="16191788"/>
                </a:lnTo>
                <a:lnTo>
                  <a:pt x="0" y="1619178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TextBox 3">
            <a:extLst>
              <a:ext uri="{FF2B5EF4-FFF2-40B4-BE49-F238E27FC236}">
                <a16:creationId xmlns:a16="http://schemas.microsoft.com/office/drawing/2014/main" id="{29887281-5C84-C68A-7E2B-9B14396CEA18}"/>
              </a:ext>
            </a:extLst>
          </p:cNvPr>
          <p:cNvSpPr txBox="1"/>
          <p:nvPr/>
        </p:nvSpPr>
        <p:spPr>
          <a:xfrm>
            <a:off x="3493387" y="3935466"/>
            <a:ext cx="11301227" cy="3969548"/>
          </a:xfrm>
          <a:prstGeom prst="rect">
            <a:avLst/>
          </a:prstGeom>
        </p:spPr>
        <p:txBody>
          <a:bodyPr lIns="0" tIns="0" rIns="0" bIns="0" rtlCol="0" anchor="t">
            <a:spAutoFit/>
          </a:bodyPr>
          <a:lstStyle/>
          <a:p>
            <a:pPr marL="0" lvl="0" indent="0" algn="l">
              <a:lnSpc>
                <a:spcPts val="5185"/>
              </a:lnSpc>
              <a:spcBef>
                <a:spcPct val="0"/>
              </a:spcBef>
            </a:pPr>
            <a:r>
              <a:rPr lang="en-US" sz="4320" u="none" strike="noStrike" spc="-86" dirty="0">
                <a:solidFill>
                  <a:srgbClr val="00004D"/>
                </a:solidFill>
                <a:latin typeface="Clear Sans Light"/>
                <a:ea typeface="Clear Sans Light"/>
                <a:cs typeface="Clear Sans Light"/>
                <a:sym typeface="Clear Sans Light"/>
              </a:rPr>
              <a:t>For </a:t>
            </a:r>
            <a:r>
              <a:rPr lang="en-US" sz="4320" b="1" u="none" strike="noStrike" spc="-86" dirty="0">
                <a:solidFill>
                  <a:schemeClr val="accent2"/>
                </a:solidFill>
                <a:latin typeface="Clear Sans Light"/>
                <a:ea typeface="Clear Sans Light"/>
                <a:cs typeface="Clear Sans Light"/>
                <a:sym typeface="Clear Sans Light"/>
              </a:rPr>
              <a:t>God did not send</a:t>
            </a:r>
            <a:r>
              <a:rPr lang="en-US" sz="4320" u="none" strike="noStrike" spc="-86" dirty="0">
                <a:solidFill>
                  <a:srgbClr val="00004D"/>
                </a:solidFill>
                <a:latin typeface="Clear Sans Light"/>
                <a:ea typeface="Clear Sans Light"/>
                <a:cs typeface="Clear Sans Light"/>
                <a:sym typeface="Clear Sans Light"/>
              </a:rPr>
              <a:t> His Son into the world </a:t>
            </a:r>
            <a:r>
              <a:rPr lang="en-US" sz="4320" b="1" u="none" strike="noStrike" spc="-86" dirty="0">
                <a:solidFill>
                  <a:schemeClr val="accent2"/>
                </a:solidFill>
                <a:latin typeface="Clear Sans Light"/>
                <a:ea typeface="Clear Sans Light"/>
                <a:cs typeface="Clear Sans Light"/>
                <a:sym typeface="Clear Sans Light"/>
              </a:rPr>
              <a:t>to condemn </a:t>
            </a:r>
            <a:r>
              <a:rPr lang="en-US" sz="4320" u="none" strike="noStrike" spc="-86" dirty="0">
                <a:solidFill>
                  <a:srgbClr val="00004D"/>
                </a:solidFill>
                <a:latin typeface="Clear Sans Light"/>
                <a:ea typeface="Clear Sans Light"/>
                <a:cs typeface="Clear Sans Light"/>
                <a:sym typeface="Clear Sans Light"/>
              </a:rPr>
              <a:t>the world, </a:t>
            </a:r>
            <a:r>
              <a:rPr lang="en-US" sz="4320" b="1" u="none" strike="noStrike" spc="-86" dirty="0">
                <a:solidFill>
                  <a:schemeClr val="accent2"/>
                </a:solidFill>
                <a:latin typeface="Clear Sans Light"/>
                <a:ea typeface="Clear Sans Light"/>
                <a:cs typeface="Clear Sans Light"/>
                <a:sym typeface="Clear Sans Light"/>
              </a:rPr>
              <a:t>but to save</a:t>
            </a:r>
            <a:r>
              <a:rPr lang="en-US" sz="4320" u="none" strike="noStrike" spc="-86" dirty="0">
                <a:solidFill>
                  <a:srgbClr val="00004D"/>
                </a:solidFill>
                <a:latin typeface="Clear Sans Light"/>
                <a:ea typeface="Clear Sans Light"/>
                <a:cs typeface="Clear Sans Light"/>
                <a:sym typeface="Clear Sans Light"/>
              </a:rPr>
              <a:t> the world </a:t>
            </a:r>
            <a:r>
              <a:rPr lang="en-US" sz="4320" b="1" u="sng" strike="noStrike" spc="-86" dirty="0">
                <a:latin typeface="Clear Sans Light"/>
                <a:ea typeface="Clear Sans Light"/>
                <a:cs typeface="Clear Sans Light"/>
                <a:sym typeface="Clear Sans Light"/>
              </a:rPr>
              <a:t>through Him</a:t>
            </a:r>
            <a:r>
              <a:rPr lang="en-US" sz="4320" u="none" strike="noStrike" spc="-86" dirty="0">
                <a:solidFill>
                  <a:srgbClr val="00004D"/>
                </a:solidFill>
                <a:latin typeface="Clear Sans Light"/>
                <a:ea typeface="Clear Sans Light"/>
                <a:cs typeface="Clear Sans Light"/>
                <a:sym typeface="Clear Sans Light"/>
              </a:rPr>
              <a:t>. Whoever believes in Him is not condemned, but whoever does not believe has already been condemned, because he has not believed in the name of God’s one and only Son. </a:t>
            </a:r>
          </a:p>
        </p:txBody>
      </p:sp>
      <p:sp>
        <p:nvSpPr>
          <p:cNvPr id="4" name="TextBox 4">
            <a:extLst>
              <a:ext uri="{FF2B5EF4-FFF2-40B4-BE49-F238E27FC236}">
                <a16:creationId xmlns:a16="http://schemas.microsoft.com/office/drawing/2014/main" id="{4B52BD97-C6A4-C407-F40A-5DB177B8B013}"/>
              </a:ext>
            </a:extLst>
          </p:cNvPr>
          <p:cNvSpPr txBox="1"/>
          <p:nvPr/>
        </p:nvSpPr>
        <p:spPr>
          <a:xfrm>
            <a:off x="4463060" y="1490458"/>
            <a:ext cx="9361880" cy="943848"/>
          </a:xfrm>
          <a:prstGeom prst="rect">
            <a:avLst/>
          </a:prstGeom>
        </p:spPr>
        <p:txBody>
          <a:bodyPr lIns="0" tIns="0" rIns="0" bIns="0" rtlCol="0" anchor="t">
            <a:spAutoFit/>
          </a:bodyPr>
          <a:lstStyle/>
          <a:p>
            <a:pPr marL="0" lvl="0" indent="0" algn="ctr">
              <a:lnSpc>
                <a:spcPts val="7069"/>
              </a:lnSpc>
            </a:pPr>
            <a:r>
              <a:rPr lang="en-US" sz="8415" b="1" dirty="0">
                <a:solidFill>
                  <a:srgbClr val="000000"/>
                </a:solidFill>
                <a:latin typeface="Heading Now 61-68 Bold"/>
                <a:ea typeface="Heading Now 61-68 Bold"/>
                <a:cs typeface="Heading Now 61-68 Bold"/>
                <a:sym typeface="Heading Now 61-68 Bold"/>
              </a:rPr>
              <a:t>John 3:17-18</a:t>
            </a:r>
          </a:p>
        </p:txBody>
      </p:sp>
      <p:sp>
        <p:nvSpPr>
          <p:cNvPr id="5" name="Freeform 5">
            <a:extLst>
              <a:ext uri="{FF2B5EF4-FFF2-40B4-BE49-F238E27FC236}">
                <a16:creationId xmlns:a16="http://schemas.microsoft.com/office/drawing/2014/main" id="{A9D92F06-CB0F-2924-0CD3-4A6BAA43B587}"/>
              </a:ext>
            </a:extLst>
          </p:cNvPr>
          <p:cNvSpPr/>
          <p:nvPr/>
        </p:nvSpPr>
        <p:spPr>
          <a:xfrm>
            <a:off x="-5369949" y="-4294134"/>
            <a:ext cx="9020083" cy="8229600"/>
          </a:xfrm>
          <a:custGeom>
            <a:avLst/>
            <a:gdLst/>
            <a:ahLst/>
            <a:cxnLst/>
            <a:rect l="l" t="t" r="r" b="b"/>
            <a:pathLst>
              <a:path w="9020083" h="8229600">
                <a:moveTo>
                  <a:pt x="0" y="0"/>
                </a:moveTo>
                <a:lnTo>
                  <a:pt x="9020083" y="0"/>
                </a:lnTo>
                <a:lnTo>
                  <a:pt x="9020083" y="8229600"/>
                </a:lnTo>
                <a:lnTo>
                  <a:pt x="0" y="8229600"/>
                </a:lnTo>
                <a:lnTo>
                  <a:pt x="0" y="0"/>
                </a:lnTo>
                <a:close/>
              </a:path>
            </a:pathLst>
          </a:custGeom>
          <a:blipFill>
            <a:blip r:embed="rId3"/>
            <a:stretch>
              <a:fillRect/>
            </a:stretch>
          </a:blipFill>
        </p:spPr>
        <p:txBody>
          <a:bodyPr/>
          <a:lstStyle/>
          <a:p>
            <a:endParaRPr lang="en-US"/>
          </a:p>
        </p:txBody>
      </p:sp>
    </p:spTree>
    <p:extLst>
      <p:ext uri="{BB962C8B-B14F-4D97-AF65-F5344CB8AC3E}">
        <p14:creationId xmlns:p14="http://schemas.microsoft.com/office/powerpoint/2010/main" val="7956370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4F6FC"/>
        </a:solidFill>
        <a:effectLst/>
      </p:bgPr>
    </p:bg>
    <p:spTree>
      <p:nvGrpSpPr>
        <p:cNvPr id="1" name="">
          <a:extLst>
            <a:ext uri="{FF2B5EF4-FFF2-40B4-BE49-F238E27FC236}">
              <a16:creationId xmlns:a16="http://schemas.microsoft.com/office/drawing/2014/main" id="{3DD0000E-BD8B-AEAF-673A-A8AEBDD8898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B22FD1A-028C-3EAB-51DF-BA1B53C9A9A6}"/>
              </a:ext>
            </a:extLst>
          </p:cNvPr>
          <p:cNvSpPr/>
          <p:nvPr/>
        </p:nvSpPr>
        <p:spPr>
          <a:xfrm>
            <a:off x="6654720" y="3347072"/>
            <a:ext cx="21934687" cy="16191787"/>
          </a:xfrm>
          <a:custGeom>
            <a:avLst/>
            <a:gdLst/>
            <a:ahLst/>
            <a:cxnLst/>
            <a:rect l="l" t="t" r="r" b="b"/>
            <a:pathLst>
              <a:path w="21934687" h="16191787">
                <a:moveTo>
                  <a:pt x="0" y="0"/>
                </a:moveTo>
                <a:lnTo>
                  <a:pt x="21934687" y="0"/>
                </a:lnTo>
                <a:lnTo>
                  <a:pt x="21934687" y="16191788"/>
                </a:lnTo>
                <a:lnTo>
                  <a:pt x="0" y="1619178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TextBox 3">
            <a:extLst>
              <a:ext uri="{FF2B5EF4-FFF2-40B4-BE49-F238E27FC236}">
                <a16:creationId xmlns:a16="http://schemas.microsoft.com/office/drawing/2014/main" id="{0E2F0193-D748-7309-FD4D-E662F91D3A42}"/>
              </a:ext>
            </a:extLst>
          </p:cNvPr>
          <p:cNvSpPr txBox="1"/>
          <p:nvPr/>
        </p:nvSpPr>
        <p:spPr>
          <a:xfrm>
            <a:off x="3493387" y="3935466"/>
            <a:ext cx="11301227" cy="3969548"/>
          </a:xfrm>
          <a:prstGeom prst="rect">
            <a:avLst/>
          </a:prstGeom>
        </p:spPr>
        <p:txBody>
          <a:bodyPr lIns="0" tIns="0" rIns="0" bIns="0" rtlCol="0" anchor="t">
            <a:spAutoFit/>
          </a:bodyPr>
          <a:lstStyle/>
          <a:p>
            <a:pPr marL="0" lvl="0" indent="0" algn="l">
              <a:lnSpc>
                <a:spcPts val="5185"/>
              </a:lnSpc>
              <a:spcBef>
                <a:spcPct val="0"/>
              </a:spcBef>
            </a:pPr>
            <a:r>
              <a:rPr lang="en-US" sz="4320" u="none" strike="noStrike" spc="-86" dirty="0">
                <a:solidFill>
                  <a:srgbClr val="00004D"/>
                </a:solidFill>
                <a:latin typeface="Clear Sans Light"/>
                <a:ea typeface="Clear Sans Light"/>
                <a:cs typeface="Clear Sans Light"/>
                <a:sym typeface="Clear Sans Light"/>
              </a:rPr>
              <a:t>For God did not send His Son into the world to condemn the world, but to save the world through Him. </a:t>
            </a:r>
            <a:r>
              <a:rPr lang="en-US" sz="4320" b="1" u="none" strike="noStrike" spc="-86" dirty="0">
                <a:solidFill>
                  <a:schemeClr val="accent2"/>
                </a:solidFill>
                <a:latin typeface="Clear Sans Light"/>
                <a:ea typeface="Clear Sans Light"/>
                <a:cs typeface="Clear Sans Light"/>
                <a:sym typeface="Clear Sans Light"/>
              </a:rPr>
              <a:t>Whoever believes</a:t>
            </a:r>
            <a:r>
              <a:rPr lang="en-US" sz="4320" u="none" strike="noStrike" spc="-86" dirty="0">
                <a:solidFill>
                  <a:srgbClr val="00004D"/>
                </a:solidFill>
                <a:latin typeface="Clear Sans Light"/>
                <a:ea typeface="Clear Sans Light"/>
                <a:cs typeface="Clear Sans Light"/>
                <a:sym typeface="Clear Sans Light"/>
              </a:rPr>
              <a:t> in Him is </a:t>
            </a:r>
            <a:r>
              <a:rPr lang="en-US" sz="4320" b="1" u="sng" strike="noStrike" spc="-86" dirty="0">
                <a:latin typeface="Clear Sans Light"/>
                <a:ea typeface="Clear Sans Light"/>
                <a:cs typeface="Clear Sans Light"/>
                <a:sym typeface="Clear Sans Light"/>
              </a:rPr>
              <a:t>not condemned</a:t>
            </a:r>
            <a:r>
              <a:rPr lang="en-US" sz="4320" u="none" strike="noStrike" spc="-86" dirty="0">
                <a:solidFill>
                  <a:srgbClr val="00004D"/>
                </a:solidFill>
                <a:latin typeface="Clear Sans Light"/>
                <a:ea typeface="Clear Sans Light"/>
                <a:cs typeface="Clear Sans Light"/>
                <a:sym typeface="Clear Sans Light"/>
              </a:rPr>
              <a:t>, but </a:t>
            </a:r>
            <a:r>
              <a:rPr lang="en-US" sz="4320" b="1" u="none" strike="noStrike" spc="-86" dirty="0">
                <a:solidFill>
                  <a:schemeClr val="accent2"/>
                </a:solidFill>
                <a:latin typeface="Clear Sans Light"/>
                <a:ea typeface="Clear Sans Light"/>
                <a:cs typeface="Clear Sans Light"/>
                <a:sym typeface="Clear Sans Light"/>
              </a:rPr>
              <a:t>whoever does not believe</a:t>
            </a:r>
            <a:r>
              <a:rPr lang="en-US" sz="4320" u="none" strike="noStrike" spc="-86" dirty="0">
                <a:solidFill>
                  <a:srgbClr val="00004D"/>
                </a:solidFill>
                <a:latin typeface="Clear Sans Light"/>
                <a:ea typeface="Clear Sans Light"/>
                <a:cs typeface="Clear Sans Light"/>
                <a:sym typeface="Clear Sans Light"/>
              </a:rPr>
              <a:t> has </a:t>
            </a:r>
            <a:r>
              <a:rPr lang="en-US" sz="4320" b="1" u="sng" strike="noStrike" spc="-86" dirty="0">
                <a:latin typeface="Clear Sans Light"/>
                <a:ea typeface="Clear Sans Light"/>
                <a:cs typeface="Clear Sans Light"/>
                <a:sym typeface="Clear Sans Light"/>
              </a:rPr>
              <a:t>already been condemned</a:t>
            </a:r>
            <a:r>
              <a:rPr lang="en-US" sz="4320" u="none" strike="noStrike" spc="-86" dirty="0">
                <a:solidFill>
                  <a:srgbClr val="00004D"/>
                </a:solidFill>
                <a:latin typeface="Clear Sans Light"/>
                <a:ea typeface="Clear Sans Light"/>
                <a:cs typeface="Clear Sans Light"/>
                <a:sym typeface="Clear Sans Light"/>
              </a:rPr>
              <a:t>, because he has not believed in the name of God’s one and only Son. </a:t>
            </a:r>
          </a:p>
        </p:txBody>
      </p:sp>
      <p:sp>
        <p:nvSpPr>
          <p:cNvPr id="4" name="TextBox 4">
            <a:extLst>
              <a:ext uri="{FF2B5EF4-FFF2-40B4-BE49-F238E27FC236}">
                <a16:creationId xmlns:a16="http://schemas.microsoft.com/office/drawing/2014/main" id="{5A4360A3-E8D2-FF5B-5C0E-231C2648FEAC}"/>
              </a:ext>
            </a:extLst>
          </p:cNvPr>
          <p:cNvSpPr txBox="1"/>
          <p:nvPr/>
        </p:nvSpPr>
        <p:spPr>
          <a:xfrm>
            <a:off x="4463060" y="1490458"/>
            <a:ext cx="9361880" cy="943848"/>
          </a:xfrm>
          <a:prstGeom prst="rect">
            <a:avLst/>
          </a:prstGeom>
        </p:spPr>
        <p:txBody>
          <a:bodyPr lIns="0" tIns="0" rIns="0" bIns="0" rtlCol="0" anchor="t">
            <a:spAutoFit/>
          </a:bodyPr>
          <a:lstStyle/>
          <a:p>
            <a:pPr marL="0" lvl="0" indent="0" algn="ctr">
              <a:lnSpc>
                <a:spcPts val="7069"/>
              </a:lnSpc>
            </a:pPr>
            <a:r>
              <a:rPr lang="en-US" sz="8415" b="1" dirty="0">
                <a:solidFill>
                  <a:srgbClr val="000000"/>
                </a:solidFill>
                <a:latin typeface="Heading Now 61-68 Bold"/>
                <a:ea typeface="Heading Now 61-68 Bold"/>
                <a:cs typeface="Heading Now 61-68 Bold"/>
                <a:sym typeface="Heading Now 61-68 Bold"/>
              </a:rPr>
              <a:t>John 3:17-18</a:t>
            </a:r>
          </a:p>
        </p:txBody>
      </p:sp>
      <p:sp>
        <p:nvSpPr>
          <p:cNvPr id="5" name="Freeform 5">
            <a:extLst>
              <a:ext uri="{FF2B5EF4-FFF2-40B4-BE49-F238E27FC236}">
                <a16:creationId xmlns:a16="http://schemas.microsoft.com/office/drawing/2014/main" id="{9BC51955-E39B-4CA3-615B-EA5D8D5D6D34}"/>
              </a:ext>
            </a:extLst>
          </p:cNvPr>
          <p:cNvSpPr/>
          <p:nvPr/>
        </p:nvSpPr>
        <p:spPr>
          <a:xfrm>
            <a:off x="-5369949" y="-4294134"/>
            <a:ext cx="9020083" cy="8229600"/>
          </a:xfrm>
          <a:custGeom>
            <a:avLst/>
            <a:gdLst/>
            <a:ahLst/>
            <a:cxnLst/>
            <a:rect l="l" t="t" r="r" b="b"/>
            <a:pathLst>
              <a:path w="9020083" h="8229600">
                <a:moveTo>
                  <a:pt x="0" y="0"/>
                </a:moveTo>
                <a:lnTo>
                  <a:pt x="9020083" y="0"/>
                </a:lnTo>
                <a:lnTo>
                  <a:pt x="9020083" y="8229600"/>
                </a:lnTo>
                <a:lnTo>
                  <a:pt x="0" y="8229600"/>
                </a:lnTo>
                <a:lnTo>
                  <a:pt x="0" y="0"/>
                </a:lnTo>
                <a:close/>
              </a:path>
            </a:pathLst>
          </a:custGeom>
          <a:blipFill>
            <a:blip r:embed="rId3"/>
            <a:stretch>
              <a:fillRect/>
            </a:stretch>
          </a:blipFill>
        </p:spPr>
        <p:txBody>
          <a:bodyPr/>
          <a:lstStyle/>
          <a:p>
            <a:endParaRPr lang="en-US"/>
          </a:p>
        </p:txBody>
      </p:sp>
    </p:spTree>
    <p:extLst>
      <p:ext uri="{BB962C8B-B14F-4D97-AF65-F5344CB8AC3E}">
        <p14:creationId xmlns:p14="http://schemas.microsoft.com/office/powerpoint/2010/main" val="29632328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4F6FC"/>
        </a:solidFill>
        <a:effectLst/>
      </p:bgPr>
    </p:bg>
    <p:spTree>
      <p:nvGrpSpPr>
        <p:cNvPr id="1" name="">
          <a:extLst>
            <a:ext uri="{FF2B5EF4-FFF2-40B4-BE49-F238E27FC236}">
              <a16:creationId xmlns:a16="http://schemas.microsoft.com/office/drawing/2014/main" id="{DB6CDB9F-8A07-2225-A7E5-8165EC11CEF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0C7491A-392C-3FEE-23BD-692C0E9F4969}"/>
              </a:ext>
            </a:extLst>
          </p:cNvPr>
          <p:cNvSpPr/>
          <p:nvPr/>
        </p:nvSpPr>
        <p:spPr>
          <a:xfrm>
            <a:off x="6654720" y="3347072"/>
            <a:ext cx="21934687" cy="16191787"/>
          </a:xfrm>
          <a:custGeom>
            <a:avLst/>
            <a:gdLst/>
            <a:ahLst/>
            <a:cxnLst/>
            <a:rect l="l" t="t" r="r" b="b"/>
            <a:pathLst>
              <a:path w="21934687" h="16191787">
                <a:moveTo>
                  <a:pt x="0" y="0"/>
                </a:moveTo>
                <a:lnTo>
                  <a:pt x="21934687" y="0"/>
                </a:lnTo>
                <a:lnTo>
                  <a:pt x="21934687" y="16191788"/>
                </a:lnTo>
                <a:lnTo>
                  <a:pt x="0" y="1619178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5" name="Freeform 5">
            <a:extLst>
              <a:ext uri="{FF2B5EF4-FFF2-40B4-BE49-F238E27FC236}">
                <a16:creationId xmlns:a16="http://schemas.microsoft.com/office/drawing/2014/main" id="{2BFC5BA2-CFBB-367B-672A-F89A5E775C71}"/>
              </a:ext>
            </a:extLst>
          </p:cNvPr>
          <p:cNvSpPr/>
          <p:nvPr/>
        </p:nvSpPr>
        <p:spPr>
          <a:xfrm>
            <a:off x="-5369949" y="-4294134"/>
            <a:ext cx="9020083" cy="8229600"/>
          </a:xfrm>
          <a:custGeom>
            <a:avLst/>
            <a:gdLst/>
            <a:ahLst/>
            <a:cxnLst/>
            <a:rect l="l" t="t" r="r" b="b"/>
            <a:pathLst>
              <a:path w="9020083" h="8229600">
                <a:moveTo>
                  <a:pt x="0" y="0"/>
                </a:moveTo>
                <a:lnTo>
                  <a:pt x="9020083" y="0"/>
                </a:lnTo>
                <a:lnTo>
                  <a:pt x="9020083" y="8229600"/>
                </a:lnTo>
                <a:lnTo>
                  <a:pt x="0" y="8229600"/>
                </a:lnTo>
                <a:lnTo>
                  <a:pt x="0" y="0"/>
                </a:lnTo>
                <a:close/>
              </a:path>
            </a:pathLst>
          </a:custGeom>
          <a:blipFill>
            <a:blip r:embed="rId3"/>
            <a:stretch>
              <a:fillRect/>
            </a:stretch>
          </a:blipFill>
        </p:spPr>
        <p:txBody>
          <a:bodyPr/>
          <a:lstStyle/>
          <a:p>
            <a:endParaRPr lang="en-US"/>
          </a:p>
        </p:txBody>
      </p:sp>
      <p:pic>
        <p:nvPicPr>
          <p:cNvPr id="7" name="Picture 6" descr="A white pebble with a heart shape">
            <a:extLst>
              <a:ext uri="{FF2B5EF4-FFF2-40B4-BE49-F238E27FC236}">
                <a16:creationId xmlns:a16="http://schemas.microsoft.com/office/drawing/2014/main" id="{8FC43DD1-301E-C4EB-87FB-D249B07376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22786" y="0"/>
            <a:ext cx="15442428" cy="10294952"/>
          </a:xfrm>
          <a:prstGeom prst="rect">
            <a:avLst/>
          </a:prstGeom>
        </p:spPr>
      </p:pic>
    </p:spTree>
    <p:extLst>
      <p:ext uri="{BB962C8B-B14F-4D97-AF65-F5344CB8AC3E}">
        <p14:creationId xmlns:p14="http://schemas.microsoft.com/office/powerpoint/2010/main" val="15261117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4F6FC"/>
        </a:solidFill>
        <a:effectLst/>
      </p:bgPr>
    </p:bg>
    <p:spTree>
      <p:nvGrpSpPr>
        <p:cNvPr id="1" name="">
          <a:extLst>
            <a:ext uri="{FF2B5EF4-FFF2-40B4-BE49-F238E27FC236}">
              <a16:creationId xmlns:a16="http://schemas.microsoft.com/office/drawing/2014/main" id="{9A4C6616-0991-88DB-4A0E-27D093628CA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EFCE3E4-E08E-D50F-F995-9A3E409F1010}"/>
              </a:ext>
            </a:extLst>
          </p:cNvPr>
          <p:cNvSpPr/>
          <p:nvPr/>
        </p:nvSpPr>
        <p:spPr>
          <a:xfrm rot="5400000">
            <a:off x="-7807241" y="-8696465"/>
            <a:ext cx="14576647" cy="10760216"/>
          </a:xfrm>
          <a:custGeom>
            <a:avLst/>
            <a:gdLst/>
            <a:ahLst/>
            <a:cxnLst/>
            <a:rect l="l" t="t" r="r" b="b"/>
            <a:pathLst>
              <a:path w="14576647" h="10760216">
                <a:moveTo>
                  <a:pt x="0" y="0"/>
                </a:moveTo>
                <a:lnTo>
                  <a:pt x="14576647" y="0"/>
                </a:lnTo>
                <a:lnTo>
                  <a:pt x="14576647" y="10760216"/>
                </a:lnTo>
                <a:lnTo>
                  <a:pt x="0" y="1076021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TextBox 3">
            <a:extLst>
              <a:ext uri="{FF2B5EF4-FFF2-40B4-BE49-F238E27FC236}">
                <a16:creationId xmlns:a16="http://schemas.microsoft.com/office/drawing/2014/main" id="{4D0700F7-264B-AFDB-11C2-7C4F18609B34}"/>
              </a:ext>
            </a:extLst>
          </p:cNvPr>
          <p:cNvSpPr txBox="1"/>
          <p:nvPr/>
        </p:nvSpPr>
        <p:spPr>
          <a:xfrm>
            <a:off x="1650244" y="1143000"/>
            <a:ext cx="8573876" cy="2638799"/>
          </a:xfrm>
          <a:prstGeom prst="rect">
            <a:avLst/>
          </a:prstGeom>
        </p:spPr>
        <p:txBody>
          <a:bodyPr wrap="square" lIns="0" tIns="0" rIns="0" bIns="0" rtlCol="0" anchor="t">
            <a:spAutoFit/>
          </a:bodyPr>
          <a:lstStyle/>
          <a:p>
            <a:pPr marL="0" lvl="0" indent="0" algn="l">
              <a:lnSpc>
                <a:spcPts val="10080"/>
              </a:lnSpc>
              <a:spcBef>
                <a:spcPct val="0"/>
              </a:spcBef>
            </a:pPr>
            <a:r>
              <a:rPr lang="en-US" sz="12000" b="1" u="none" strike="noStrike" dirty="0">
                <a:solidFill>
                  <a:srgbClr val="000000"/>
                </a:solidFill>
                <a:latin typeface="Heading Now 61-68 Bold"/>
                <a:ea typeface="Heading Now 61-68 Bold"/>
                <a:cs typeface="Heading Now 61-68 Bold"/>
                <a:sym typeface="Heading Now 61-68 Bold"/>
              </a:rPr>
              <a:t>Romans Road</a:t>
            </a:r>
          </a:p>
        </p:txBody>
      </p:sp>
      <p:grpSp>
        <p:nvGrpSpPr>
          <p:cNvPr id="4" name="Group 4">
            <a:extLst>
              <a:ext uri="{FF2B5EF4-FFF2-40B4-BE49-F238E27FC236}">
                <a16:creationId xmlns:a16="http://schemas.microsoft.com/office/drawing/2014/main" id="{379BC996-CEBF-D1EB-91DC-A21067378420}"/>
              </a:ext>
            </a:extLst>
          </p:cNvPr>
          <p:cNvGrpSpPr/>
          <p:nvPr/>
        </p:nvGrpSpPr>
        <p:grpSpPr>
          <a:xfrm>
            <a:off x="11772900" y="0"/>
            <a:ext cx="6515100" cy="10287000"/>
            <a:chOff x="0" y="0"/>
            <a:chExt cx="8686800" cy="13716000"/>
          </a:xfrm>
        </p:grpSpPr>
        <p:pic>
          <p:nvPicPr>
            <p:cNvPr id="5" name="Picture 5">
              <a:extLst>
                <a:ext uri="{FF2B5EF4-FFF2-40B4-BE49-F238E27FC236}">
                  <a16:creationId xmlns:a16="http://schemas.microsoft.com/office/drawing/2014/main" id="{EBDCF209-24D2-269F-F00E-4C1AC82C492F}"/>
                </a:ext>
              </a:extLst>
            </p:cNvPr>
            <p:cNvPicPr>
              <a:picLocks noChangeAspect="1"/>
            </p:cNvPicPr>
            <p:nvPr/>
          </p:nvPicPr>
          <p:blipFill>
            <a:blip r:embed="rId3"/>
            <a:srcRect l="9464" r="48339"/>
            <a:stretch>
              <a:fillRect/>
            </a:stretch>
          </p:blipFill>
          <p:spPr>
            <a:xfrm>
              <a:off x="0" y="0"/>
              <a:ext cx="8686800" cy="13716000"/>
            </a:xfrm>
            <a:prstGeom prst="rect">
              <a:avLst/>
            </a:prstGeom>
          </p:spPr>
        </p:pic>
      </p:grpSp>
      <p:sp>
        <p:nvSpPr>
          <p:cNvPr id="6" name="Freeform 6">
            <a:extLst>
              <a:ext uri="{FF2B5EF4-FFF2-40B4-BE49-F238E27FC236}">
                <a16:creationId xmlns:a16="http://schemas.microsoft.com/office/drawing/2014/main" id="{233E2AA0-F57B-FEB9-F41F-66E6F5F4D548}"/>
              </a:ext>
            </a:extLst>
          </p:cNvPr>
          <p:cNvSpPr/>
          <p:nvPr/>
        </p:nvSpPr>
        <p:spPr>
          <a:xfrm>
            <a:off x="14879448" y="2255609"/>
            <a:ext cx="9020083" cy="8229600"/>
          </a:xfrm>
          <a:custGeom>
            <a:avLst/>
            <a:gdLst/>
            <a:ahLst/>
            <a:cxnLst/>
            <a:rect l="l" t="t" r="r" b="b"/>
            <a:pathLst>
              <a:path w="9020083" h="8229600">
                <a:moveTo>
                  <a:pt x="0" y="0"/>
                </a:moveTo>
                <a:lnTo>
                  <a:pt x="9020082" y="0"/>
                </a:lnTo>
                <a:lnTo>
                  <a:pt x="9020082" y="8229600"/>
                </a:lnTo>
                <a:lnTo>
                  <a:pt x="0" y="8229600"/>
                </a:lnTo>
                <a:lnTo>
                  <a:pt x="0" y="0"/>
                </a:lnTo>
                <a:close/>
              </a:path>
            </a:pathLst>
          </a:custGeom>
          <a:blipFill>
            <a:blip r:embed="rId4"/>
            <a:stretch>
              <a:fillRect/>
            </a:stretch>
          </a:blipFill>
        </p:spPr>
        <p:txBody>
          <a:bodyPr/>
          <a:lstStyle/>
          <a:p>
            <a:endParaRPr lang="en-US"/>
          </a:p>
        </p:txBody>
      </p:sp>
      <p:sp>
        <p:nvSpPr>
          <p:cNvPr id="7" name="Freeform 7">
            <a:extLst>
              <a:ext uri="{FF2B5EF4-FFF2-40B4-BE49-F238E27FC236}">
                <a16:creationId xmlns:a16="http://schemas.microsoft.com/office/drawing/2014/main" id="{835B0E82-C780-0F0D-30F1-2617EB93AB7E}"/>
              </a:ext>
            </a:extLst>
          </p:cNvPr>
          <p:cNvSpPr/>
          <p:nvPr/>
        </p:nvSpPr>
        <p:spPr>
          <a:xfrm>
            <a:off x="8938631" y="3350347"/>
            <a:ext cx="21934687" cy="16191787"/>
          </a:xfrm>
          <a:custGeom>
            <a:avLst/>
            <a:gdLst/>
            <a:ahLst/>
            <a:cxnLst/>
            <a:rect l="l" t="t" r="r" b="b"/>
            <a:pathLst>
              <a:path w="21934687" h="16191787">
                <a:moveTo>
                  <a:pt x="0" y="0"/>
                </a:moveTo>
                <a:lnTo>
                  <a:pt x="21934687" y="0"/>
                </a:lnTo>
                <a:lnTo>
                  <a:pt x="21934687" y="16191787"/>
                </a:lnTo>
                <a:lnTo>
                  <a:pt x="0" y="1619178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Tree>
    <p:extLst>
      <p:ext uri="{BB962C8B-B14F-4D97-AF65-F5344CB8AC3E}">
        <p14:creationId xmlns:p14="http://schemas.microsoft.com/office/powerpoint/2010/main" val="5834164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4F6FC"/>
        </a:solidFill>
        <a:effectLst/>
      </p:bgPr>
    </p:bg>
    <p:spTree>
      <p:nvGrpSpPr>
        <p:cNvPr id="1" name="">
          <a:extLst>
            <a:ext uri="{FF2B5EF4-FFF2-40B4-BE49-F238E27FC236}">
              <a16:creationId xmlns:a16="http://schemas.microsoft.com/office/drawing/2014/main" id="{FFD48AEE-C1E1-85EE-1BF6-A2014692623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87DDCEB-B822-1466-BF5B-A6CFD1C56135}"/>
              </a:ext>
            </a:extLst>
          </p:cNvPr>
          <p:cNvSpPr/>
          <p:nvPr/>
        </p:nvSpPr>
        <p:spPr>
          <a:xfrm>
            <a:off x="6654720" y="3347072"/>
            <a:ext cx="21934687" cy="16191787"/>
          </a:xfrm>
          <a:custGeom>
            <a:avLst/>
            <a:gdLst/>
            <a:ahLst/>
            <a:cxnLst/>
            <a:rect l="l" t="t" r="r" b="b"/>
            <a:pathLst>
              <a:path w="21934687" h="16191787">
                <a:moveTo>
                  <a:pt x="0" y="0"/>
                </a:moveTo>
                <a:lnTo>
                  <a:pt x="21934687" y="0"/>
                </a:lnTo>
                <a:lnTo>
                  <a:pt x="21934687" y="16191788"/>
                </a:lnTo>
                <a:lnTo>
                  <a:pt x="0" y="1619178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TextBox 3">
            <a:extLst>
              <a:ext uri="{FF2B5EF4-FFF2-40B4-BE49-F238E27FC236}">
                <a16:creationId xmlns:a16="http://schemas.microsoft.com/office/drawing/2014/main" id="{FCACEC3D-2A66-63A2-C58D-0FB485ADF132}"/>
              </a:ext>
            </a:extLst>
          </p:cNvPr>
          <p:cNvSpPr txBox="1"/>
          <p:nvPr/>
        </p:nvSpPr>
        <p:spPr>
          <a:xfrm>
            <a:off x="3493387" y="3935466"/>
            <a:ext cx="11301227" cy="1302151"/>
          </a:xfrm>
          <a:prstGeom prst="rect">
            <a:avLst/>
          </a:prstGeom>
        </p:spPr>
        <p:txBody>
          <a:bodyPr lIns="0" tIns="0" rIns="0" bIns="0" rtlCol="0" anchor="t">
            <a:spAutoFit/>
          </a:bodyPr>
          <a:lstStyle/>
          <a:p>
            <a:pPr marL="0" lvl="0" indent="0" algn="l">
              <a:lnSpc>
                <a:spcPts val="5185"/>
              </a:lnSpc>
              <a:spcBef>
                <a:spcPct val="0"/>
              </a:spcBef>
            </a:pPr>
            <a:r>
              <a:rPr lang="en-US" sz="4320" u="none" strike="noStrike" spc="-86" dirty="0">
                <a:solidFill>
                  <a:srgbClr val="00004D"/>
                </a:solidFill>
                <a:latin typeface="Clear Sans Light"/>
                <a:ea typeface="Clear Sans Light"/>
                <a:cs typeface="Clear Sans Light"/>
                <a:sym typeface="Clear Sans Light"/>
              </a:rPr>
              <a:t>For all have sinned and fall shor</a:t>
            </a:r>
            <a:r>
              <a:rPr lang="en-US" sz="4320" spc="-86" dirty="0">
                <a:solidFill>
                  <a:srgbClr val="00004D"/>
                </a:solidFill>
                <a:latin typeface="Clear Sans Light"/>
                <a:ea typeface="Clear Sans Light"/>
                <a:cs typeface="Clear Sans Light"/>
                <a:sym typeface="Clear Sans Light"/>
              </a:rPr>
              <a:t>t of the glory of God</a:t>
            </a:r>
            <a:endParaRPr lang="en-US" sz="4320" u="none" strike="noStrike" spc="-86" dirty="0">
              <a:solidFill>
                <a:srgbClr val="00004D"/>
              </a:solidFill>
              <a:latin typeface="Clear Sans Light"/>
              <a:ea typeface="Clear Sans Light"/>
              <a:cs typeface="Clear Sans Light"/>
              <a:sym typeface="Clear Sans Light"/>
            </a:endParaRPr>
          </a:p>
        </p:txBody>
      </p:sp>
      <p:sp>
        <p:nvSpPr>
          <p:cNvPr id="4" name="TextBox 4">
            <a:extLst>
              <a:ext uri="{FF2B5EF4-FFF2-40B4-BE49-F238E27FC236}">
                <a16:creationId xmlns:a16="http://schemas.microsoft.com/office/drawing/2014/main" id="{6E664B15-8DE7-282B-929B-DA8ED786CEE2}"/>
              </a:ext>
            </a:extLst>
          </p:cNvPr>
          <p:cNvSpPr txBox="1"/>
          <p:nvPr/>
        </p:nvSpPr>
        <p:spPr>
          <a:xfrm>
            <a:off x="4463060" y="1490458"/>
            <a:ext cx="9361880" cy="943848"/>
          </a:xfrm>
          <a:prstGeom prst="rect">
            <a:avLst/>
          </a:prstGeom>
        </p:spPr>
        <p:txBody>
          <a:bodyPr lIns="0" tIns="0" rIns="0" bIns="0" rtlCol="0" anchor="t">
            <a:spAutoFit/>
          </a:bodyPr>
          <a:lstStyle/>
          <a:p>
            <a:pPr marL="0" lvl="0" indent="0" algn="ctr">
              <a:lnSpc>
                <a:spcPts val="7069"/>
              </a:lnSpc>
            </a:pPr>
            <a:r>
              <a:rPr lang="en-US" sz="8415" b="1" dirty="0">
                <a:solidFill>
                  <a:srgbClr val="000000"/>
                </a:solidFill>
                <a:latin typeface="Heading Now 61-68 Bold"/>
                <a:ea typeface="Heading Now 61-68 Bold"/>
                <a:cs typeface="Heading Now 61-68 Bold"/>
                <a:sym typeface="Heading Now 61-68 Bold"/>
              </a:rPr>
              <a:t>Romans 3:23</a:t>
            </a:r>
          </a:p>
        </p:txBody>
      </p:sp>
      <p:sp>
        <p:nvSpPr>
          <p:cNvPr id="5" name="Freeform 5">
            <a:extLst>
              <a:ext uri="{FF2B5EF4-FFF2-40B4-BE49-F238E27FC236}">
                <a16:creationId xmlns:a16="http://schemas.microsoft.com/office/drawing/2014/main" id="{EDA2F8A0-0CA3-B310-22B7-A7B0E4C6A42E}"/>
              </a:ext>
            </a:extLst>
          </p:cNvPr>
          <p:cNvSpPr/>
          <p:nvPr/>
        </p:nvSpPr>
        <p:spPr>
          <a:xfrm>
            <a:off x="-5369949" y="-4294134"/>
            <a:ext cx="9020083" cy="8229600"/>
          </a:xfrm>
          <a:custGeom>
            <a:avLst/>
            <a:gdLst/>
            <a:ahLst/>
            <a:cxnLst/>
            <a:rect l="l" t="t" r="r" b="b"/>
            <a:pathLst>
              <a:path w="9020083" h="8229600">
                <a:moveTo>
                  <a:pt x="0" y="0"/>
                </a:moveTo>
                <a:lnTo>
                  <a:pt x="9020083" y="0"/>
                </a:lnTo>
                <a:lnTo>
                  <a:pt x="9020083" y="8229600"/>
                </a:lnTo>
                <a:lnTo>
                  <a:pt x="0" y="8229600"/>
                </a:lnTo>
                <a:lnTo>
                  <a:pt x="0" y="0"/>
                </a:lnTo>
                <a:close/>
              </a:path>
            </a:pathLst>
          </a:custGeom>
          <a:blipFill>
            <a:blip r:embed="rId3"/>
            <a:stretch>
              <a:fillRect/>
            </a:stretch>
          </a:blipFill>
        </p:spPr>
        <p:txBody>
          <a:bodyPr/>
          <a:lstStyle/>
          <a:p>
            <a:endParaRPr lang="en-US"/>
          </a:p>
        </p:txBody>
      </p:sp>
    </p:spTree>
    <p:extLst>
      <p:ext uri="{BB962C8B-B14F-4D97-AF65-F5344CB8AC3E}">
        <p14:creationId xmlns:p14="http://schemas.microsoft.com/office/powerpoint/2010/main" val="8119265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4F6FC"/>
        </a:solidFill>
        <a:effectLst/>
      </p:bgPr>
    </p:bg>
    <p:spTree>
      <p:nvGrpSpPr>
        <p:cNvPr id="1" name="">
          <a:extLst>
            <a:ext uri="{FF2B5EF4-FFF2-40B4-BE49-F238E27FC236}">
              <a16:creationId xmlns:a16="http://schemas.microsoft.com/office/drawing/2014/main" id="{43DA0DA4-7155-77DB-2635-0CC133A76C0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AE02A97-DDB6-A335-DDF7-EC5F7C3E7926}"/>
              </a:ext>
            </a:extLst>
          </p:cNvPr>
          <p:cNvSpPr/>
          <p:nvPr/>
        </p:nvSpPr>
        <p:spPr>
          <a:xfrm>
            <a:off x="6654720" y="3347072"/>
            <a:ext cx="21934687" cy="16191787"/>
          </a:xfrm>
          <a:custGeom>
            <a:avLst/>
            <a:gdLst/>
            <a:ahLst/>
            <a:cxnLst/>
            <a:rect l="l" t="t" r="r" b="b"/>
            <a:pathLst>
              <a:path w="21934687" h="16191787">
                <a:moveTo>
                  <a:pt x="0" y="0"/>
                </a:moveTo>
                <a:lnTo>
                  <a:pt x="21934687" y="0"/>
                </a:lnTo>
                <a:lnTo>
                  <a:pt x="21934687" y="16191788"/>
                </a:lnTo>
                <a:lnTo>
                  <a:pt x="0" y="1619178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TextBox 3">
            <a:extLst>
              <a:ext uri="{FF2B5EF4-FFF2-40B4-BE49-F238E27FC236}">
                <a16:creationId xmlns:a16="http://schemas.microsoft.com/office/drawing/2014/main" id="{3F33B581-083D-A874-3E07-7B5C81582CE1}"/>
              </a:ext>
            </a:extLst>
          </p:cNvPr>
          <p:cNvSpPr txBox="1"/>
          <p:nvPr/>
        </p:nvSpPr>
        <p:spPr>
          <a:xfrm>
            <a:off x="3493387" y="3935466"/>
            <a:ext cx="11301227" cy="1302151"/>
          </a:xfrm>
          <a:prstGeom prst="rect">
            <a:avLst/>
          </a:prstGeom>
        </p:spPr>
        <p:txBody>
          <a:bodyPr lIns="0" tIns="0" rIns="0" bIns="0" rtlCol="0" anchor="t">
            <a:spAutoFit/>
          </a:bodyPr>
          <a:lstStyle/>
          <a:p>
            <a:pPr marL="0" lvl="0" indent="0" algn="l">
              <a:lnSpc>
                <a:spcPts val="5185"/>
              </a:lnSpc>
              <a:spcBef>
                <a:spcPct val="0"/>
              </a:spcBef>
            </a:pPr>
            <a:r>
              <a:rPr lang="en-US" sz="4320" spc="-86" dirty="0">
                <a:solidFill>
                  <a:srgbClr val="00004D"/>
                </a:solidFill>
                <a:latin typeface="Clear Sans Light"/>
                <a:ea typeface="Clear Sans Light"/>
                <a:cs typeface="Clear Sans Light"/>
                <a:sym typeface="Clear Sans Light"/>
              </a:rPr>
              <a:t>But God proves His love for us in this: While we were still sinners, Christ died for us.</a:t>
            </a:r>
            <a:endParaRPr lang="en-US" sz="4320" u="none" strike="noStrike" spc="-86" dirty="0">
              <a:solidFill>
                <a:srgbClr val="00004D"/>
              </a:solidFill>
              <a:latin typeface="Clear Sans Light"/>
              <a:ea typeface="Clear Sans Light"/>
              <a:cs typeface="Clear Sans Light"/>
              <a:sym typeface="Clear Sans Light"/>
            </a:endParaRPr>
          </a:p>
        </p:txBody>
      </p:sp>
      <p:sp>
        <p:nvSpPr>
          <p:cNvPr id="4" name="TextBox 4">
            <a:extLst>
              <a:ext uri="{FF2B5EF4-FFF2-40B4-BE49-F238E27FC236}">
                <a16:creationId xmlns:a16="http://schemas.microsoft.com/office/drawing/2014/main" id="{9A17C766-5698-26F0-C65E-E477873B1753}"/>
              </a:ext>
            </a:extLst>
          </p:cNvPr>
          <p:cNvSpPr txBox="1"/>
          <p:nvPr/>
        </p:nvSpPr>
        <p:spPr>
          <a:xfrm>
            <a:off x="4463060" y="1490458"/>
            <a:ext cx="9361880" cy="943848"/>
          </a:xfrm>
          <a:prstGeom prst="rect">
            <a:avLst/>
          </a:prstGeom>
        </p:spPr>
        <p:txBody>
          <a:bodyPr lIns="0" tIns="0" rIns="0" bIns="0" rtlCol="0" anchor="t">
            <a:spAutoFit/>
          </a:bodyPr>
          <a:lstStyle/>
          <a:p>
            <a:pPr marL="0" lvl="0" indent="0" algn="ctr">
              <a:lnSpc>
                <a:spcPts val="7069"/>
              </a:lnSpc>
            </a:pPr>
            <a:r>
              <a:rPr lang="en-US" sz="8415" b="1" dirty="0">
                <a:solidFill>
                  <a:srgbClr val="000000"/>
                </a:solidFill>
                <a:latin typeface="Heading Now 61-68 Bold"/>
                <a:ea typeface="Heading Now 61-68 Bold"/>
                <a:cs typeface="Heading Now 61-68 Bold"/>
                <a:sym typeface="Heading Now 61-68 Bold"/>
              </a:rPr>
              <a:t>Romans 5:8</a:t>
            </a:r>
          </a:p>
        </p:txBody>
      </p:sp>
      <p:sp>
        <p:nvSpPr>
          <p:cNvPr id="5" name="Freeform 5">
            <a:extLst>
              <a:ext uri="{FF2B5EF4-FFF2-40B4-BE49-F238E27FC236}">
                <a16:creationId xmlns:a16="http://schemas.microsoft.com/office/drawing/2014/main" id="{2300C4C8-E2AD-75B1-FD78-6CD44E6014D8}"/>
              </a:ext>
            </a:extLst>
          </p:cNvPr>
          <p:cNvSpPr/>
          <p:nvPr/>
        </p:nvSpPr>
        <p:spPr>
          <a:xfrm>
            <a:off x="-5369949" y="-4294134"/>
            <a:ext cx="9020083" cy="8229600"/>
          </a:xfrm>
          <a:custGeom>
            <a:avLst/>
            <a:gdLst/>
            <a:ahLst/>
            <a:cxnLst/>
            <a:rect l="l" t="t" r="r" b="b"/>
            <a:pathLst>
              <a:path w="9020083" h="8229600">
                <a:moveTo>
                  <a:pt x="0" y="0"/>
                </a:moveTo>
                <a:lnTo>
                  <a:pt x="9020083" y="0"/>
                </a:lnTo>
                <a:lnTo>
                  <a:pt x="9020083" y="8229600"/>
                </a:lnTo>
                <a:lnTo>
                  <a:pt x="0" y="8229600"/>
                </a:lnTo>
                <a:lnTo>
                  <a:pt x="0" y="0"/>
                </a:lnTo>
                <a:close/>
              </a:path>
            </a:pathLst>
          </a:custGeom>
          <a:blipFill>
            <a:blip r:embed="rId3"/>
            <a:stretch>
              <a:fillRect/>
            </a:stretch>
          </a:blipFill>
        </p:spPr>
        <p:txBody>
          <a:bodyPr/>
          <a:lstStyle/>
          <a:p>
            <a:endParaRPr lang="en-US"/>
          </a:p>
        </p:txBody>
      </p:sp>
    </p:spTree>
    <p:extLst>
      <p:ext uri="{BB962C8B-B14F-4D97-AF65-F5344CB8AC3E}">
        <p14:creationId xmlns:p14="http://schemas.microsoft.com/office/powerpoint/2010/main" val="6883610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4F6FC"/>
        </a:solidFill>
        <a:effectLst/>
      </p:bgPr>
    </p:bg>
    <p:spTree>
      <p:nvGrpSpPr>
        <p:cNvPr id="1" name="">
          <a:extLst>
            <a:ext uri="{FF2B5EF4-FFF2-40B4-BE49-F238E27FC236}">
              <a16:creationId xmlns:a16="http://schemas.microsoft.com/office/drawing/2014/main" id="{ED33C80D-7461-CB2F-4CBF-67AACD9FA2A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D9467B5-0F0B-803D-447E-3D0C62E92E3D}"/>
              </a:ext>
            </a:extLst>
          </p:cNvPr>
          <p:cNvSpPr/>
          <p:nvPr/>
        </p:nvSpPr>
        <p:spPr>
          <a:xfrm>
            <a:off x="6654720" y="3347072"/>
            <a:ext cx="21934687" cy="16191787"/>
          </a:xfrm>
          <a:custGeom>
            <a:avLst/>
            <a:gdLst/>
            <a:ahLst/>
            <a:cxnLst/>
            <a:rect l="l" t="t" r="r" b="b"/>
            <a:pathLst>
              <a:path w="21934687" h="16191787">
                <a:moveTo>
                  <a:pt x="0" y="0"/>
                </a:moveTo>
                <a:lnTo>
                  <a:pt x="21934687" y="0"/>
                </a:lnTo>
                <a:lnTo>
                  <a:pt x="21934687" y="16191788"/>
                </a:lnTo>
                <a:lnTo>
                  <a:pt x="0" y="1619178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TextBox 3">
            <a:extLst>
              <a:ext uri="{FF2B5EF4-FFF2-40B4-BE49-F238E27FC236}">
                <a16:creationId xmlns:a16="http://schemas.microsoft.com/office/drawing/2014/main" id="{AB95BF23-224E-847A-F0A7-F13782842CCD}"/>
              </a:ext>
            </a:extLst>
          </p:cNvPr>
          <p:cNvSpPr txBox="1"/>
          <p:nvPr/>
        </p:nvSpPr>
        <p:spPr>
          <a:xfrm>
            <a:off x="3493387" y="3935466"/>
            <a:ext cx="11301227" cy="1302151"/>
          </a:xfrm>
          <a:prstGeom prst="rect">
            <a:avLst/>
          </a:prstGeom>
        </p:spPr>
        <p:txBody>
          <a:bodyPr lIns="0" tIns="0" rIns="0" bIns="0" rtlCol="0" anchor="t">
            <a:spAutoFit/>
          </a:bodyPr>
          <a:lstStyle/>
          <a:p>
            <a:pPr marL="0" lvl="0" indent="0" algn="l">
              <a:lnSpc>
                <a:spcPts val="5185"/>
              </a:lnSpc>
              <a:spcBef>
                <a:spcPct val="0"/>
              </a:spcBef>
            </a:pPr>
            <a:r>
              <a:rPr lang="en-US" sz="4320" spc="-86" dirty="0">
                <a:solidFill>
                  <a:srgbClr val="00004D"/>
                </a:solidFill>
                <a:latin typeface="Clear Sans Light"/>
                <a:ea typeface="Clear Sans Light"/>
                <a:cs typeface="Clear Sans Light"/>
                <a:sym typeface="Clear Sans Light"/>
              </a:rPr>
              <a:t>For the wages of sin is death, but the gift of God is eternal life in Christ Jesus our Lord.</a:t>
            </a:r>
            <a:endParaRPr lang="en-US" sz="4320" u="none" strike="noStrike" spc="-86" dirty="0">
              <a:solidFill>
                <a:srgbClr val="00004D"/>
              </a:solidFill>
              <a:latin typeface="Clear Sans Light"/>
              <a:ea typeface="Clear Sans Light"/>
              <a:cs typeface="Clear Sans Light"/>
              <a:sym typeface="Clear Sans Light"/>
            </a:endParaRPr>
          </a:p>
        </p:txBody>
      </p:sp>
      <p:sp>
        <p:nvSpPr>
          <p:cNvPr id="4" name="TextBox 4">
            <a:extLst>
              <a:ext uri="{FF2B5EF4-FFF2-40B4-BE49-F238E27FC236}">
                <a16:creationId xmlns:a16="http://schemas.microsoft.com/office/drawing/2014/main" id="{7AE43013-2304-530E-4251-263461BA269D}"/>
              </a:ext>
            </a:extLst>
          </p:cNvPr>
          <p:cNvSpPr txBox="1"/>
          <p:nvPr/>
        </p:nvSpPr>
        <p:spPr>
          <a:xfrm>
            <a:off x="4463060" y="1490458"/>
            <a:ext cx="9361880" cy="943848"/>
          </a:xfrm>
          <a:prstGeom prst="rect">
            <a:avLst/>
          </a:prstGeom>
        </p:spPr>
        <p:txBody>
          <a:bodyPr lIns="0" tIns="0" rIns="0" bIns="0" rtlCol="0" anchor="t">
            <a:spAutoFit/>
          </a:bodyPr>
          <a:lstStyle/>
          <a:p>
            <a:pPr marL="0" lvl="0" indent="0" algn="ctr">
              <a:lnSpc>
                <a:spcPts val="7069"/>
              </a:lnSpc>
            </a:pPr>
            <a:r>
              <a:rPr lang="en-US" sz="8415" b="1" dirty="0">
                <a:solidFill>
                  <a:srgbClr val="000000"/>
                </a:solidFill>
                <a:latin typeface="Heading Now 61-68 Bold"/>
                <a:ea typeface="Heading Now 61-68 Bold"/>
                <a:cs typeface="Heading Now 61-68 Bold"/>
                <a:sym typeface="Heading Now 61-68 Bold"/>
              </a:rPr>
              <a:t>Romans 6:23</a:t>
            </a:r>
          </a:p>
        </p:txBody>
      </p:sp>
      <p:sp>
        <p:nvSpPr>
          <p:cNvPr id="5" name="Freeform 5">
            <a:extLst>
              <a:ext uri="{FF2B5EF4-FFF2-40B4-BE49-F238E27FC236}">
                <a16:creationId xmlns:a16="http://schemas.microsoft.com/office/drawing/2014/main" id="{C63E4664-B56B-D524-8DC9-586058A5F53C}"/>
              </a:ext>
            </a:extLst>
          </p:cNvPr>
          <p:cNvSpPr/>
          <p:nvPr/>
        </p:nvSpPr>
        <p:spPr>
          <a:xfrm>
            <a:off x="-5369949" y="-4294134"/>
            <a:ext cx="9020083" cy="8229600"/>
          </a:xfrm>
          <a:custGeom>
            <a:avLst/>
            <a:gdLst/>
            <a:ahLst/>
            <a:cxnLst/>
            <a:rect l="l" t="t" r="r" b="b"/>
            <a:pathLst>
              <a:path w="9020083" h="8229600">
                <a:moveTo>
                  <a:pt x="0" y="0"/>
                </a:moveTo>
                <a:lnTo>
                  <a:pt x="9020083" y="0"/>
                </a:lnTo>
                <a:lnTo>
                  <a:pt x="9020083" y="8229600"/>
                </a:lnTo>
                <a:lnTo>
                  <a:pt x="0" y="8229600"/>
                </a:lnTo>
                <a:lnTo>
                  <a:pt x="0" y="0"/>
                </a:lnTo>
                <a:close/>
              </a:path>
            </a:pathLst>
          </a:custGeom>
          <a:blipFill>
            <a:blip r:embed="rId3"/>
            <a:stretch>
              <a:fillRect/>
            </a:stretch>
          </a:blipFill>
        </p:spPr>
        <p:txBody>
          <a:bodyPr/>
          <a:lstStyle/>
          <a:p>
            <a:endParaRPr lang="en-US"/>
          </a:p>
        </p:txBody>
      </p:sp>
    </p:spTree>
    <p:extLst>
      <p:ext uri="{BB962C8B-B14F-4D97-AF65-F5344CB8AC3E}">
        <p14:creationId xmlns:p14="http://schemas.microsoft.com/office/powerpoint/2010/main" val="36465373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4F6FC"/>
        </a:solidFill>
        <a:effectLst/>
      </p:bgPr>
    </p:bg>
    <p:spTree>
      <p:nvGrpSpPr>
        <p:cNvPr id="1" name="">
          <a:extLst>
            <a:ext uri="{FF2B5EF4-FFF2-40B4-BE49-F238E27FC236}">
              <a16:creationId xmlns:a16="http://schemas.microsoft.com/office/drawing/2014/main" id="{BB566B5A-A7BB-F054-9454-BC571DF4962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E97B423-2315-5740-FB83-CD37C077D1C0}"/>
              </a:ext>
            </a:extLst>
          </p:cNvPr>
          <p:cNvSpPr/>
          <p:nvPr/>
        </p:nvSpPr>
        <p:spPr>
          <a:xfrm>
            <a:off x="6654720" y="3347072"/>
            <a:ext cx="21934687" cy="16191787"/>
          </a:xfrm>
          <a:custGeom>
            <a:avLst/>
            <a:gdLst/>
            <a:ahLst/>
            <a:cxnLst/>
            <a:rect l="l" t="t" r="r" b="b"/>
            <a:pathLst>
              <a:path w="21934687" h="16191787">
                <a:moveTo>
                  <a:pt x="0" y="0"/>
                </a:moveTo>
                <a:lnTo>
                  <a:pt x="21934687" y="0"/>
                </a:lnTo>
                <a:lnTo>
                  <a:pt x="21934687" y="16191788"/>
                </a:lnTo>
                <a:lnTo>
                  <a:pt x="0" y="1619178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TextBox 3">
            <a:extLst>
              <a:ext uri="{FF2B5EF4-FFF2-40B4-BE49-F238E27FC236}">
                <a16:creationId xmlns:a16="http://schemas.microsoft.com/office/drawing/2014/main" id="{7F463F5C-FE63-6DED-AAC9-43E7E1279EC0}"/>
              </a:ext>
            </a:extLst>
          </p:cNvPr>
          <p:cNvSpPr txBox="1"/>
          <p:nvPr/>
        </p:nvSpPr>
        <p:spPr>
          <a:xfrm>
            <a:off x="3493387" y="3935466"/>
            <a:ext cx="11301227" cy="1302151"/>
          </a:xfrm>
          <a:prstGeom prst="rect">
            <a:avLst/>
          </a:prstGeom>
        </p:spPr>
        <p:txBody>
          <a:bodyPr lIns="0" tIns="0" rIns="0" bIns="0" rtlCol="0" anchor="t">
            <a:spAutoFit/>
          </a:bodyPr>
          <a:lstStyle/>
          <a:p>
            <a:pPr marL="0" lvl="0" indent="0" algn="l">
              <a:lnSpc>
                <a:spcPts val="5185"/>
              </a:lnSpc>
              <a:spcBef>
                <a:spcPct val="0"/>
              </a:spcBef>
            </a:pPr>
            <a:r>
              <a:rPr lang="en-US" sz="4320" spc="-86" dirty="0">
                <a:solidFill>
                  <a:srgbClr val="00004D"/>
                </a:solidFill>
                <a:latin typeface="Clear Sans Light"/>
                <a:ea typeface="Clear Sans Light"/>
                <a:cs typeface="Clear Sans Light"/>
                <a:sym typeface="Clear Sans Light"/>
              </a:rPr>
              <a:t>Therefore, there is now no condemnation for those who are in Christ Jesus.</a:t>
            </a:r>
            <a:endParaRPr lang="en-US" sz="4320" u="none" strike="noStrike" spc="-86" dirty="0">
              <a:solidFill>
                <a:srgbClr val="00004D"/>
              </a:solidFill>
              <a:latin typeface="Clear Sans Light"/>
              <a:ea typeface="Clear Sans Light"/>
              <a:cs typeface="Clear Sans Light"/>
              <a:sym typeface="Clear Sans Light"/>
            </a:endParaRPr>
          </a:p>
        </p:txBody>
      </p:sp>
      <p:sp>
        <p:nvSpPr>
          <p:cNvPr id="4" name="TextBox 4">
            <a:extLst>
              <a:ext uri="{FF2B5EF4-FFF2-40B4-BE49-F238E27FC236}">
                <a16:creationId xmlns:a16="http://schemas.microsoft.com/office/drawing/2014/main" id="{28E12FAC-20CF-5780-786B-EE7CA54CEC55}"/>
              </a:ext>
            </a:extLst>
          </p:cNvPr>
          <p:cNvSpPr txBox="1"/>
          <p:nvPr/>
        </p:nvSpPr>
        <p:spPr>
          <a:xfrm>
            <a:off x="4463060" y="1490458"/>
            <a:ext cx="9361880" cy="943848"/>
          </a:xfrm>
          <a:prstGeom prst="rect">
            <a:avLst/>
          </a:prstGeom>
        </p:spPr>
        <p:txBody>
          <a:bodyPr lIns="0" tIns="0" rIns="0" bIns="0" rtlCol="0" anchor="t">
            <a:spAutoFit/>
          </a:bodyPr>
          <a:lstStyle/>
          <a:p>
            <a:pPr marL="0" lvl="0" indent="0" algn="ctr">
              <a:lnSpc>
                <a:spcPts val="7069"/>
              </a:lnSpc>
            </a:pPr>
            <a:r>
              <a:rPr lang="en-US" sz="8415" b="1" dirty="0">
                <a:solidFill>
                  <a:srgbClr val="000000"/>
                </a:solidFill>
                <a:latin typeface="Heading Now 61-68 Bold"/>
                <a:ea typeface="Heading Now 61-68 Bold"/>
                <a:cs typeface="Heading Now 61-68 Bold"/>
                <a:sym typeface="Heading Now 61-68 Bold"/>
              </a:rPr>
              <a:t>Romans 8:1</a:t>
            </a:r>
          </a:p>
        </p:txBody>
      </p:sp>
      <p:sp>
        <p:nvSpPr>
          <p:cNvPr id="5" name="Freeform 5">
            <a:extLst>
              <a:ext uri="{FF2B5EF4-FFF2-40B4-BE49-F238E27FC236}">
                <a16:creationId xmlns:a16="http://schemas.microsoft.com/office/drawing/2014/main" id="{099D15C8-2AC1-F02D-CA57-D332BE8F2E2A}"/>
              </a:ext>
            </a:extLst>
          </p:cNvPr>
          <p:cNvSpPr/>
          <p:nvPr/>
        </p:nvSpPr>
        <p:spPr>
          <a:xfrm>
            <a:off x="-5369949" y="-4294134"/>
            <a:ext cx="9020083" cy="8229600"/>
          </a:xfrm>
          <a:custGeom>
            <a:avLst/>
            <a:gdLst/>
            <a:ahLst/>
            <a:cxnLst/>
            <a:rect l="l" t="t" r="r" b="b"/>
            <a:pathLst>
              <a:path w="9020083" h="8229600">
                <a:moveTo>
                  <a:pt x="0" y="0"/>
                </a:moveTo>
                <a:lnTo>
                  <a:pt x="9020083" y="0"/>
                </a:lnTo>
                <a:lnTo>
                  <a:pt x="9020083" y="8229600"/>
                </a:lnTo>
                <a:lnTo>
                  <a:pt x="0" y="8229600"/>
                </a:lnTo>
                <a:lnTo>
                  <a:pt x="0" y="0"/>
                </a:lnTo>
                <a:close/>
              </a:path>
            </a:pathLst>
          </a:custGeom>
          <a:blipFill>
            <a:blip r:embed="rId3"/>
            <a:stretch>
              <a:fillRect/>
            </a:stretch>
          </a:blipFill>
        </p:spPr>
        <p:txBody>
          <a:bodyPr/>
          <a:lstStyle/>
          <a:p>
            <a:endParaRPr lang="en-US"/>
          </a:p>
        </p:txBody>
      </p:sp>
    </p:spTree>
    <p:extLst>
      <p:ext uri="{BB962C8B-B14F-4D97-AF65-F5344CB8AC3E}">
        <p14:creationId xmlns:p14="http://schemas.microsoft.com/office/powerpoint/2010/main" val="1256162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4F6FC"/>
        </a:solidFill>
        <a:effectLst/>
      </p:bgPr>
    </p:bg>
    <p:spTree>
      <p:nvGrpSpPr>
        <p:cNvPr id="1" name="">
          <a:extLst>
            <a:ext uri="{FF2B5EF4-FFF2-40B4-BE49-F238E27FC236}">
              <a16:creationId xmlns:a16="http://schemas.microsoft.com/office/drawing/2014/main" id="{D0FF9729-CDC4-BA09-4DB8-DEC3952269D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47AB15B-556D-D42C-939C-AF1BF45152B1}"/>
              </a:ext>
            </a:extLst>
          </p:cNvPr>
          <p:cNvSpPr/>
          <p:nvPr/>
        </p:nvSpPr>
        <p:spPr>
          <a:xfrm>
            <a:off x="6654720" y="3347072"/>
            <a:ext cx="21934687" cy="16191787"/>
          </a:xfrm>
          <a:custGeom>
            <a:avLst/>
            <a:gdLst/>
            <a:ahLst/>
            <a:cxnLst/>
            <a:rect l="l" t="t" r="r" b="b"/>
            <a:pathLst>
              <a:path w="21934687" h="16191787">
                <a:moveTo>
                  <a:pt x="0" y="0"/>
                </a:moveTo>
                <a:lnTo>
                  <a:pt x="21934687" y="0"/>
                </a:lnTo>
                <a:lnTo>
                  <a:pt x="21934687" y="16191788"/>
                </a:lnTo>
                <a:lnTo>
                  <a:pt x="0" y="1619178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TextBox 3">
            <a:extLst>
              <a:ext uri="{FF2B5EF4-FFF2-40B4-BE49-F238E27FC236}">
                <a16:creationId xmlns:a16="http://schemas.microsoft.com/office/drawing/2014/main" id="{7C1591A3-FD22-1762-5141-83DCA975D4BF}"/>
              </a:ext>
            </a:extLst>
          </p:cNvPr>
          <p:cNvSpPr txBox="1"/>
          <p:nvPr/>
        </p:nvSpPr>
        <p:spPr>
          <a:xfrm>
            <a:off x="3493387" y="3935466"/>
            <a:ext cx="11301227" cy="1969001"/>
          </a:xfrm>
          <a:prstGeom prst="rect">
            <a:avLst/>
          </a:prstGeom>
        </p:spPr>
        <p:txBody>
          <a:bodyPr lIns="0" tIns="0" rIns="0" bIns="0" rtlCol="0" anchor="t">
            <a:spAutoFit/>
          </a:bodyPr>
          <a:lstStyle/>
          <a:p>
            <a:pPr marL="0" lvl="0" indent="0" algn="l">
              <a:lnSpc>
                <a:spcPts val="5185"/>
              </a:lnSpc>
              <a:spcBef>
                <a:spcPct val="0"/>
              </a:spcBef>
            </a:pPr>
            <a:r>
              <a:rPr lang="en-US" sz="4320" spc="-86" dirty="0">
                <a:solidFill>
                  <a:srgbClr val="00004D"/>
                </a:solidFill>
                <a:latin typeface="Clear Sans Light"/>
                <a:ea typeface="Clear Sans Light"/>
                <a:cs typeface="Clear Sans Light"/>
                <a:sym typeface="Clear Sans Light"/>
              </a:rPr>
              <a:t>That if you confess with your mouth, “Jesus is Lord,” and believe in your heart that God raised Him from the dead, you will be saved.</a:t>
            </a:r>
            <a:endParaRPr lang="en-US" sz="4320" u="none" strike="noStrike" spc="-86" dirty="0">
              <a:solidFill>
                <a:srgbClr val="00004D"/>
              </a:solidFill>
              <a:latin typeface="Clear Sans Light"/>
              <a:ea typeface="Clear Sans Light"/>
              <a:cs typeface="Clear Sans Light"/>
              <a:sym typeface="Clear Sans Light"/>
            </a:endParaRPr>
          </a:p>
        </p:txBody>
      </p:sp>
      <p:sp>
        <p:nvSpPr>
          <p:cNvPr id="4" name="TextBox 4">
            <a:extLst>
              <a:ext uri="{FF2B5EF4-FFF2-40B4-BE49-F238E27FC236}">
                <a16:creationId xmlns:a16="http://schemas.microsoft.com/office/drawing/2014/main" id="{ECC6BC7F-63EA-8E4B-0018-FF76E017C27E}"/>
              </a:ext>
            </a:extLst>
          </p:cNvPr>
          <p:cNvSpPr txBox="1"/>
          <p:nvPr/>
        </p:nvSpPr>
        <p:spPr>
          <a:xfrm>
            <a:off x="4463060" y="1490458"/>
            <a:ext cx="9361880" cy="943848"/>
          </a:xfrm>
          <a:prstGeom prst="rect">
            <a:avLst/>
          </a:prstGeom>
        </p:spPr>
        <p:txBody>
          <a:bodyPr lIns="0" tIns="0" rIns="0" bIns="0" rtlCol="0" anchor="t">
            <a:spAutoFit/>
          </a:bodyPr>
          <a:lstStyle/>
          <a:p>
            <a:pPr marL="0" lvl="0" indent="0" algn="ctr">
              <a:lnSpc>
                <a:spcPts val="7069"/>
              </a:lnSpc>
            </a:pPr>
            <a:r>
              <a:rPr lang="en-US" sz="8415" b="1" dirty="0">
                <a:solidFill>
                  <a:srgbClr val="000000"/>
                </a:solidFill>
                <a:latin typeface="Heading Now 61-68 Bold"/>
                <a:ea typeface="Heading Now 61-68 Bold"/>
                <a:cs typeface="Heading Now 61-68 Bold"/>
                <a:sym typeface="Heading Now 61-68 Bold"/>
              </a:rPr>
              <a:t>Romans 10:9</a:t>
            </a:r>
          </a:p>
        </p:txBody>
      </p:sp>
      <p:sp>
        <p:nvSpPr>
          <p:cNvPr id="5" name="Freeform 5">
            <a:extLst>
              <a:ext uri="{FF2B5EF4-FFF2-40B4-BE49-F238E27FC236}">
                <a16:creationId xmlns:a16="http://schemas.microsoft.com/office/drawing/2014/main" id="{FADAF017-1D31-609C-8943-379328C9A992}"/>
              </a:ext>
            </a:extLst>
          </p:cNvPr>
          <p:cNvSpPr/>
          <p:nvPr/>
        </p:nvSpPr>
        <p:spPr>
          <a:xfrm>
            <a:off x="-5369949" y="-4294134"/>
            <a:ext cx="9020083" cy="8229600"/>
          </a:xfrm>
          <a:custGeom>
            <a:avLst/>
            <a:gdLst/>
            <a:ahLst/>
            <a:cxnLst/>
            <a:rect l="l" t="t" r="r" b="b"/>
            <a:pathLst>
              <a:path w="9020083" h="8229600">
                <a:moveTo>
                  <a:pt x="0" y="0"/>
                </a:moveTo>
                <a:lnTo>
                  <a:pt x="9020083" y="0"/>
                </a:lnTo>
                <a:lnTo>
                  <a:pt x="9020083" y="8229600"/>
                </a:lnTo>
                <a:lnTo>
                  <a:pt x="0" y="8229600"/>
                </a:lnTo>
                <a:lnTo>
                  <a:pt x="0" y="0"/>
                </a:lnTo>
                <a:close/>
              </a:path>
            </a:pathLst>
          </a:custGeom>
          <a:blipFill>
            <a:blip r:embed="rId3"/>
            <a:stretch>
              <a:fillRect/>
            </a:stretch>
          </a:blipFill>
        </p:spPr>
        <p:txBody>
          <a:bodyPr/>
          <a:lstStyle/>
          <a:p>
            <a:endParaRPr lang="en-US"/>
          </a:p>
        </p:txBody>
      </p:sp>
    </p:spTree>
    <p:extLst>
      <p:ext uri="{BB962C8B-B14F-4D97-AF65-F5344CB8AC3E}">
        <p14:creationId xmlns:p14="http://schemas.microsoft.com/office/powerpoint/2010/main" val="5017257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4F6FC"/>
        </a:solidFill>
        <a:effectLst/>
      </p:bgPr>
    </p:bg>
    <p:spTree>
      <p:nvGrpSpPr>
        <p:cNvPr id="1" name="">
          <a:extLst>
            <a:ext uri="{FF2B5EF4-FFF2-40B4-BE49-F238E27FC236}">
              <a16:creationId xmlns:a16="http://schemas.microsoft.com/office/drawing/2014/main" id="{ABAD73D4-56B6-9187-D734-E6018A694CF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26DC641-0AF4-E505-8BAD-F4AC6047DC4B}"/>
              </a:ext>
            </a:extLst>
          </p:cNvPr>
          <p:cNvSpPr/>
          <p:nvPr/>
        </p:nvSpPr>
        <p:spPr>
          <a:xfrm>
            <a:off x="6654720" y="3347072"/>
            <a:ext cx="21934687" cy="16191787"/>
          </a:xfrm>
          <a:custGeom>
            <a:avLst/>
            <a:gdLst/>
            <a:ahLst/>
            <a:cxnLst/>
            <a:rect l="l" t="t" r="r" b="b"/>
            <a:pathLst>
              <a:path w="21934687" h="16191787">
                <a:moveTo>
                  <a:pt x="0" y="0"/>
                </a:moveTo>
                <a:lnTo>
                  <a:pt x="21934687" y="0"/>
                </a:lnTo>
                <a:lnTo>
                  <a:pt x="21934687" y="16191788"/>
                </a:lnTo>
                <a:lnTo>
                  <a:pt x="0" y="1619178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5" name="Freeform 5">
            <a:extLst>
              <a:ext uri="{FF2B5EF4-FFF2-40B4-BE49-F238E27FC236}">
                <a16:creationId xmlns:a16="http://schemas.microsoft.com/office/drawing/2014/main" id="{4AA7265F-F900-99F4-02B8-6DB41B2D4062}"/>
              </a:ext>
            </a:extLst>
          </p:cNvPr>
          <p:cNvSpPr/>
          <p:nvPr/>
        </p:nvSpPr>
        <p:spPr>
          <a:xfrm>
            <a:off x="-5369949" y="-4294134"/>
            <a:ext cx="9020083" cy="8229600"/>
          </a:xfrm>
          <a:custGeom>
            <a:avLst/>
            <a:gdLst/>
            <a:ahLst/>
            <a:cxnLst/>
            <a:rect l="l" t="t" r="r" b="b"/>
            <a:pathLst>
              <a:path w="9020083" h="8229600">
                <a:moveTo>
                  <a:pt x="0" y="0"/>
                </a:moveTo>
                <a:lnTo>
                  <a:pt x="9020083" y="0"/>
                </a:lnTo>
                <a:lnTo>
                  <a:pt x="9020083" y="8229600"/>
                </a:lnTo>
                <a:lnTo>
                  <a:pt x="0" y="8229600"/>
                </a:lnTo>
                <a:lnTo>
                  <a:pt x="0" y="0"/>
                </a:lnTo>
                <a:close/>
              </a:path>
            </a:pathLst>
          </a:custGeom>
          <a:blipFill>
            <a:blip r:embed="rId3"/>
            <a:stretch>
              <a:fillRect/>
            </a:stretch>
          </a:blipFill>
        </p:spPr>
        <p:txBody>
          <a:bodyPr/>
          <a:lstStyle/>
          <a:p>
            <a:endParaRPr lang="en-US"/>
          </a:p>
        </p:txBody>
      </p:sp>
      <p:pic>
        <p:nvPicPr>
          <p:cNvPr id="9" name="Picture 8">
            <a:extLst>
              <a:ext uri="{FF2B5EF4-FFF2-40B4-BE49-F238E27FC236}">
                <a16:creationId xmlns:a16="http://schemas.microsoft.com/office/drawing/2014/main" id="{C0E98D5B-A560-70FE-002D-1F2164296B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74035" y="0"/>
            <a:ext cx="14539930" cy="10287000"/>
          </a:xfrm>
          <a:prstGeom prst="rect">
            <a:avLst/>
          </a:prstGeom>
        </p:spPr>
      </p:pic>
    </p:spTree>
    <p:extLst>
      <p:ext uri="{BB962C8B-B14F-4D97-AF65-F5344CB8AC3E}">
        <p14:creationId xmlns:p14="http://schemas.microsoft.com/office/powerpoint/2010/main" val="10691246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We Believe Part 1" id="{7D593FFD-598B-5347-8447-E7E27D7088E2}" vid="{E3AD8670-75FC-1C40-A825-A501FAA659FD}"/>
    </a:ext>
  </a:extLst>
</a:theme>
</file>

<file path=docProps/app.xml><?xml version="1.0" encoding="utf-8"?>
<Properties xmlns="http://schemas.openxmlformats.org/officeDocument/2006/extended-properties" xmlns:vt="http://schemas.openxmlformats.org/officeDocument/2006/docPropsVTypes">
  <Template>Office Theme</Template>
  <TotalTime>7030</TotalTime>
  <Words>912</Words>
  <Application>Microsoft Macintosh PowerPoint</Application>
  <PresentationFormat>Custom</PresentationFormat>
  <Paragraphs>55</Paragraphs>
  <Slides>31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31</vt:i4>
      </vt:variant>
    </vt:vector>
  </HeadingPairs>
  <TitlesOfParts>
    <vt:vector size="38" baseType="lpstr">
      <vt:lpstr>Clear Sans Light</vt:lpstr>
      <vt:lpstr>Heading Now 61-68 Bold</vt:lpstr>
      <vt:lpstr>Heading Now 91-98</vt:lpstr>
      <vt:lpstr>Arial</vt:lpstr>
      <vt:lpstr>Calibri</vt:lpstr>
      <vt:lpstr>Heading Now 91-98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Bradley Funnell</dc:creator>
  <cp:lastModifiedBy>Bradley Funnell</cp:lastModifiedBy>
  <cp:revision>8</cp:revision>
  <dcterms:created xsi:type="dcterms:W3CDTF">2026-10-27T18:47:53Z</dcterms:created>
  <dcterms:modified xsi:type="dcterms:W3CDTF">2026-11-01T15:58:00Z</dcterms:modified>
  <dc:identifier>DAHKsQE_z1E</dc:identifier>
</cp:coreProperties>
</file>