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saveSubsetFonts="1">
  <p:sldMasterIdLst>
    <p:sldMasterId id="2147483648" r:id="rId1"/>
  </p:sldMasterIdLst>
  <p:notesMasterIdLst>
    <p:notesMasterId r:id="rId19"/>
  </p:notesMasterIdLst>
  <p:sldIdLst>
    <p:sldId id="359" r:id="rId2"/>
    <p:sldId id="257" r:id="rId3"/>
    <p:sldId id="291" r:id="rId4"/>
    <p:sldId id="349" r:id="rId5"/>
    <p:sldId id="350" r:id="rId6"/>
    <p:sldId id="322" r:id="rId7"/>
    <p:sldId id="320" r:id="rId8"/>
    <p:sldId id="351" r:id="rId9"/>
    <p:sldId id="321" r:id="rId10"/>
    <p:sldId id="323" r:id="rId11"/>
    <p:sldId id="352" r:id="rId12"/>
    <p:sldId id="353" r:id="rId13"/>
    <p:sldId id="354" r:id="rId14"/>
    <p:sldId id="355" r:id="rId15"/>
    <p:sldId id="356" r:id="rId16"/>
    <p:sldId id="357" r:id="rId17"/>
    <p:sldId id="358" r:id="rId18"/>
  </p:sldIdLst>
  <p:sldSz cx="18288000" cy="10287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288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7743" autoAdjust="0"/>
    <p:restoredTop sz="94589" autoAdjust="0"/>
  </p:normalViewPr>
  <p:slideViewPr>
    <p:cSldViewPr>
      <p:cViewPr varScale="1">
        <p:scale>
          <a:sx n="34" d="100"/>
          <a:sy n="34" d="100"/>
        </p:scale>
        <p:origin x="80" y="324"/>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CA"/>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C6AD5FF8-BCDB-4E65-877D-BDA2AD3C23B2}" type="datetimeFigureOut">
              <a:rPr lang="en-CA" smtClean="0"/>
              <a:t>2026-10-16</a:t>
            </a:fld>
            <a:endParaRPr lang="en-CA"/>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CA"/>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CA"/>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62B780CC-5D5E-475C-B9C2-86623C2F3D7E}" type="slidenum">
              <a:rPr lang="en-CA" smtClean="0"/>
              <a:t>‹#›</a:t>
            </a:fld>
            <a:endParaRPr lang="en-CA"/>
          </a:p>
        </p:txBody>
      </p:sp>
    </p:spTree>
    <p:extLst>
      <p:ext uri="{BB962C8B-B14F-4D97-AF65-F5344CB8AC3E}">
        <p14:creationId xmlns:p14="http://schemas.microsoft.com/office/powerpoint/2010/main" val="81519175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BDC332B-6107-6F23-7DA7-89D32C4EAFA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ACB97185-7E6E-DE51-0FDD-47A5174F0ED5}"/>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9B94B5AB-83EA-9F2F-0099-5FCD5D755B51}"/>
              </a:ext>
            </a:extLst>
          </p:cNvPr>
          <p:cNvSpPr>
            <a:spLocks noGrp="1"/>
          </p:cNvSpPr>
          <p:nvPr>
            <p:ph type="body" idx="1"/>
          </p:nvPr>
        </p:nvSpPr>
        <p:spPr/>
        <p:txBody>
          <a:bodyPr/>
          <a:lstStyle/>
          <a:p>
            <a:endParaRPr lang="en-CA" dirty="0"/>
          </a:p>
        </p:txBody>
      </p:sp>
      <p:sp>
        <p:nvSpPr>
          <p:cNvPr id="4" name="Slide Number Placeholder 3">
            <a:extLst>
              <a:ext uri="{FF2B5EF4-FFF2-40B4-BE49-F238E27FC236}">
                <a16:creationId xmlns:a16="http://schemas.microsoft.com/office/drawing/2014/main" id="{F2A1CC98-CB7D-EAFE-E53B-645DF9A21509}"/>
              </a:ext>
            </a:extLst>
          </p:cNvPr>
          <p:cNvSpPr>
            <a:spLocks noGrp="1"/>
          </p:cNvSpPr>
          <p:nvPr>
            <p:ph type="sldNum" sz="quarter" idx="5"/>
          </p:nvPr>
        </p:nvSpPr>
        <p:spPr/>
        <p:txBody>
          <a:bodyPr/>
          <a:lstStyle/>
          <a:p>
            <a:fld id="{62B780CC-5D5E-475C-B9C2-86623C2F3D7E}" type="slidenum">
              <a:rPr lang="en-CA" smtClean="0"/>
              <a:t>3</a:t>
            </a:fld>
            <a:endParaRPr lang="en-CA"/>
          </a:p>
        </p:txBody>
      </p:sp>
    </p:spTree>
    <p:extLst>
      <p:ext uri="{BB962C8B-B14F-4D97-AF65-F5344CB8AC3E}">
        <p14:creationId xmlns:p14="http://schemas.microsoft.com/office/powerpoint/2010/main" val="286392717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FB87FD7-2FCB-36F9-DF03-E8E4338C80A0}"/>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98DD49B-0C4A-81F1-CF8B-3E9844C57393}"/>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A39E5240-5BE1-D626-08FF-C6AE9BB1F90D}"/>
              </a:ext>
            </a:extLst>
          </p:cNvPr>
          <p:cNvSpPr>
            <a:spLocks noGrp="1"/>
          </p:cNvSpPr>
          <p:nvPr>
            <p:ph type="body" idx="1"/>
          </p:nvPr>
        </p:nvSpPr>
        <p:spPr/>
        <p:txBody>
          <a:bodyPr/>
          <a:lstStyle/>
          <a:p>
            <a:endParaRPr lang="en-CA" dirty="0"/>
          </a:p>
        </p:txBody>
      </p:sp>
      <p:sp>
        <p:nvSpPr>
          <p:cNvPr id="4" name="Slide Number Placeholder 3">
            <a:extLst>
              <a:ext uri="{FF2B5EF4-FFF2-40B4-BE49-F238E27FC236}">
                <a16:creationId xmlns:a16="http://schemas.microsoft.com/office/drawing/2014/main" id="{0F0CE354-3ED0-EF3F-1442-A2B980FB64BF}"/>
              </a:ext>
            </a:extLst>
          </p:cNvPr>
          <p:cNvSpPr>
            <a:spLocks noGrp="1"/>
          </p:cNvSpPr>
          <p:nvPr>
            <p:ph type="sldNum" sz="quarter" idx="5"/>
          </p:nvPr>
        </p:nvSpPr>
        <p:spPr/>
        <p:txBody>
          <a:bodyPr/>
          <a:lstStyle/>
          <a:p>
            <a:fld id="{62B780CC-5D5E-475C-B9C2-86623C2F3D7E}" type="slidenum">
              <a:rPr lang="en-CA" smtClean="0"/>
              <a:t>4</a:t>
            </a:fld>
            <a:endParaRPr lang="en-CA"/>
          </a:p>
        </p:txBody>
      </p:sp>
    </p:spTree>
    <p:extLst>
      <p:ext uri="{BB962C8B-B14F-4D97-AF65-F5344CB8AC3E}">
        <p14:creationId xmlns:p14="http://schemas.microsoft.com/office/powerpoint/2010/main" val="165210880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8C15745-83D1-DB2B-04B0-F1B5F5E235C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CE2F261-13DA-2599-F3B0-3FEB44F06B62}"/>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A98F8113-1050-E277-7489-E6B3E1D37911}"/>
              </a:ext>
            </a:extLst>
          </p:cNvPr>
          <p:cNvSpPr>
            <a:spLocks noGrp="1"/>
          </p:cNvSpPr>
          <p:nvPr>
            <p:ph type="body" idx="1"/>
          </p:nvPr>
        </p:nvSpPr>
        <p:spPr/>
        <p:txBody>
          <a:bodyPr/>
          <a:lstStyle/>
          <a:p>
            <a:endParaRPr lang="en-CA" dirty="0"/>
          </a:p>
        </p:txBody>
      </p:sp>
      <p:sp>
        <p:nvSpPr>
          <p:cNvPr id="4" name="Slide Number Placeholder 3">
            <a:extLst>
              <a:ext uri="{FF2B5EF4-FFF2-40B4-BE49-F238E27FC236}">
                <a16:creationId xmlns:a16="http://schemas.microsoft.com/office/drawing/2014/main" id="{4BDBE1F8-B826-9B8A-AC8E-C3BB3CB101E1}"/>
              </a:ext>
            </a:extLst>
          </p:cNvPr>
          <p:cNvSpPr>
            <a:spLocks noGrp="1"/>
          </p:cNvSpPr>
          <p:nvPr>
            <p:ph type="sldNum" sz="quarter" idx="5"/>
          </p:nvPr>
        </p:nvSpPr>
        <p:spPr/>
        <p:txBody>
          <a:bodyPr/>
          <a:lstStyle/>
          <a:p>
            <a:fld id="{62B780CC-5D5E-475C-B9C2-86623C2F3D7E}" type="slidenum">
              <a:rPr lang="en-CA" smtClean="0"/>
              <a:t>5</a:t>
            </a:fld>
            <a:endParaRPr lang="en-CA"/>
          </a:p>
        </p:txBody>
      </p:sp>
    </p:spTree>
    <p:extLst>
      <p:ext uri="{BB962C8B-B14F-4D97-AF65-F5344CB8AC3E}">
        <p14:creationId xmlns:p14="http://schemas.microsoft.com/office/powerpoint/2010/main" val="7426627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0436564-D14C-188B-7A96-9B151058672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A87723C-68F2-4242-A867-F0288302E1C3}"/>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3011A522-0669-82F9-BBA4-646CC79177A8}"/>
              </a:ext>
            </a:extLst>
          </p:cNvPr>
          <p:cNvSpPr>
            <a:spLocks noGrp="1"/>
          </p:cNvSpPr>
          <p:nvPr>
            <p:ph type="body" idx="1"/>
          </p:nvPr>
        </p:nvSpPr>
        <p:spPr/>
        <p:txBody>
          <a:bodyPr/>
          <a:lstStyle/>
          <a:p>
            <a:endParaRPr lang="en-CA" dirty="0"/>
          </a:p>
        </p:txBody>
      </p:sp>
      <p:sp>
        <p:nvSpPr>
          <p:cNvPr id="4" name="Slide Number Placeholder 3">
            <a:extLst>
              <a:ext uri="{FF2B5EF4-FFF2-40B4-BE49-F238E27FC236}">
                <a16:creationId xmlns:a16="http://schemas.microsoft.com/office/drawing/2014/main" id="{4895C05A-130E-493A-146D-CC151FF3A55F}"/>
              </a:ext>
            </a:extLst>
          </p:cNvPr>
          <p:cNvSpPr>
            <a:spLocks noGrp="1"/>
          </p:cNvSpPr>
          <p:nvPr>
            <p:ph type="sldNum" sz="quarter" idx="5"/>
          </p:nvPr>
        </p:nvSpPr>
        <p:spPr/>
        <p:txBody>
          <a:bodyPr/>
          <a:lstStyle/>
          <a:p>
            <a:fld id="{62B780CC-5D5E-475C-B9C2-86623C2F3D7E}" type="slidenum">
              <a:rPr lang="en-CA" smtClean="0"/>
              <a:t>6</a:t>
            </a:fld>
            <a:endParaRPr lang="en-CA"/>
          </a:p>
        </p:txBody>
      </p:sp>
    </p:spTree>
    <p:extLst>
      <p:ext uri="{BB962C8B-B14F-4D97-AF65-F5344CB8AC3E}">
        <p14:creationId xmlns:p14="http://schemas.microsoft.com/office/powerpoint/2010/main" val="391212565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C7FCA2D-8482-0E2C-4F47-F8440908FFB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0F39F74D-78B3-82BD-D751-C0A36EE2A6B9}"/>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F685CF21-4DFD-73D7-661A-872FC3983EDE}"/>
              </a:ext>
            </a:extLst>
          </p:cNvPr>
          <p:cNvSpPr>
            <a:spLocks noGrp="1"/>
          </p:cNvSpPr>
          <p:nvPr>
            <p:ph type="body" idx="1"/>
          </p:nvPr>
        </p:nvSpPr>
        <p:spPr/>
        <p:txBody>
          <a:bodyPr/>
          <a:lstStyle/>
          <a:p>
            <a:endParaRPr lang="en-CA" dirty="0"/>
          </a:p>
        </p:txBody>
      </p:sp>
      <p:sp>
        <p:nvSpPr>
          <p:cNvPr id="4" name="Slide Number Placeholder 3">
            <a:extLst>
              <a:ext uri="{FF2B5EF4-FFF2-40B4-BE49-F238E27FC236}">
                <a16:creationId xmlns:a16="http://schemas.microsoft.com/office/drawing/2014/main" id="{28FCE64F-F5B3-C00A-7B2D-E1DED0506EC8}"/>
              </a:ext>
            </a:extLst>
          </p:cNvPr>
          <p:cNvSpPr>
            <a:spLocks noGrp="1"/>
          </p:cNvSpPr>
          <p:nvPr>
            <p:ph type="sldNum" sz="quarter" idx="5"/>
          </p:nvPr>
        </p:nvSpPr>
        <p:spPr/>
        <p:txBody>
          <a:bodyPr/>
          <a:lstStyle/>
          <a:p>
            <a:fld id="{62B780CC-5D5E-475C-B9C2-86623C2F3D7E}" type="slidenum">
              <a:rPr lang="en-CA" smtClean="0"/>
              <a:t>7</a:t>
            </a:fld>
            <a:endParaRPr lang="en-CA"/>
          </a:p>
        </p:txBody>
      </p:sp>
    </p:spTree>
    <p:extLst>
      <p:ext uri="{BB962C8B-B14F-4D97-AF65-F5344CB8AC3E}">
        <p14:creationId xmlns:p14="http://schemas.microsoft.com/office/powerpoint/2010/main" val="98595724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DD9273A-CBA8-894D-5A4F-32EC17AE2F3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AEB635E4-61DD-7F42-0C99-F48932B2E51A}"/>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C70B574A-EB4E-E9FA-E1FC-ABC93E817855}"/>
              </a:ext>
            </a:extLst>
          </p:cNvPr>
          <p:cNvSpPr>
            <a:spLocks noGrp="1"/>
          </p:cNvSpPr>
          <p:nvPr>
            <p:ph type="body" idx="1"/>
          </p:nvPr>
        </p:nvSpPr>
        <p:spPr/>
        <p:txBody>
          <a:bodyPr/>
          <a:lstStyle/>
          <a:p>
            <a:endParaRPr lang="en-CA" dirty="0"/>
          </a:p>
        </p:txBody>
      </p:sp>
      <p:sp>
        <p:nvSpPr>
          <p:cNvPr id="4" name="Slide Number Placeholder 3">
            <a:extLst>
              <a:ext uri="{FF2B5EF4-FFF2-40B4-BE49-F238E27FC236}">
                <a16:creationId xmlns:a16="http://schemas.microsoft.com/office/drawing/2014/main" id="{F25367A0-952A-8E74-30F6-2BB69B8C8998}"/>
              </a:ext>
            </a:extLst>
          </p:cNvPr>
          <p:cNvSpPr>
            <a:spLocks noGrp="1"/>
          </p:cNvSpPr>
          <p:nvPr>
            <p:ph type="sldNum" sz="quarter" idx="5"/>
          </p:nvPr>
        </p:nvSpPr>
        <p:spPr/>
        <p:txBody>
          <a:bodyPr/>
          <a:lstStyle/>
          <a:p>
            <a:fld id="{62B780CC-5D5E-475C-B9C2-86623C2F3D7E}" type="slidenum">
              <a:rPr lang="en-CA" smtClean="0"/>
              <a:t>8</a:t>
            </a:fld>
            <a:endParaRPr lang="en-CA"/>
          </a:p>
        </p:txBody>
      </p:sp>
    </p:spTree>
    <p:extLst>
      <p:ext uri="{BB962C8B-B14F-4D97-AF65-F5344CB8AC3E}">
        <p14:creationId xmlns:p14="http://schemas.microsoft.com/office/powerpoint/2010/main" val="53422633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64440E8-926E-8718-E389-82067709CE2C}"/>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4B963F20-557A-A9FA-B41E-C8F8FCBD4BD1}"/>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D93DA4E1-F48D-EC8D-CB29-3018A19D53DB}"/>
              </a:ext>
            </a:extLst>
          </p:cNvPr>
          <p:cNvSpPr>
            <a:spLocks noGrp="1"/>
          </p:cNvSpPr>
          <p:nvPr>
            <p:ph type="body" idx="1"/>
          </p:nvPr>
        </p:nvSpPr>
        <p:spPr/>
        <p:txBody>
          <a:bodyPr/>
          <a:lstStyle/>
          <a:p>
            <a:endParaRPr lang="en-CA" dirty="0"/>
          </a:p>
        </p:txBody>
      </p:sp>
      <p:sp>
        <p:nvSpPr>
          <p:cNvPr id="4" name="Slide Number Placeholder 3">
            <a:extLst>
              <a:ext uri="{FF2B5EF4-FFF2-40B4-BE49-F238E27FC236}">
                <a16:creationId xmlns:a16="http://schemas.microsoft.com/office/drawing/2014/main" id="{A67061D9-B246-9F3A-AF16-C2B105868C00}"/>
              </a:ext>
            </a:extLst>
          </p:cNvPr>
          <p:cNvSpPr>
            <a:spLocks noGrp="1"/>
          </p:cNvSpPr>
          <p:nvPr>
            <p:ph type="sldNum" sz="quarter" idx="5"/>
          </p:nvPr>
        </p:nvSpPr>
        <p:spPr/>
        <p:txBody>
          <a:bodyPr/>
          <a:lstStyle/>
          <a:p>
            <a:fld id="{62B780CC-5D5E-475C-B9C2-86623C2F3D7E}" type="slidenum">
              <a:rPr lang="en-CA" smtClean="0"/>
              <a:t>9</a:t>
            </a:fld>
            <a:endParaRPr lang="en-CA"/>
          </a:p>
        </p:txBody>
      </p:sp>
    </p:spTree>
    <p:extLst>
      <p:ext uri="{BB962C8B-B14F-4D97-AF65-F5344CB8AC3E}">
        <p14:creationId xmlns:p14="http://schemas.microsoft.com/office/powerpoint/2010/main" val="47409600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91369AE-3264-3EA6-2E82-7AD312317525}"/>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D2A1F4B-E552-9590-63E4-4B914C63D99E}"/>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A8036EFA-17FB-CCC4-5690-46386A3B4EA6}"/>
              </a:ext>
            </a:extLst>
          </p:cNvPr>
          <p:cNvSpPr>
            <a:spLocks noGrp="1"/>
          </p:cNvSpPr>
          <p:nvPr>
            <p:ph type="body" idx="1"/>
          </p:nvPr>
        </p:nvSpPr>
        <p:spPr/>
        <p:txBody>
          <a:bodyPr/>
          <a:lstStyle/>
          <a:p>
            <a:endParaRPr lang="en-CA" dirty="0"/>
          </a:p>
        </p:txBody>
      </p:sp>
      <p:sp>
        <p:nvSpPr>
          <p:cNvPr id="4" name="Slide Number Placeholder 3">
            <a:extLst>
              <a:ext uri="{FF2B5EF4-FFF2-40B4-BE49-F238E27FC236}">
                <a16:creationId xmlns:a16="http://schemas.microsoft.com/office/drawing/2014/main" id="{7620B18F-6ABA-98BB-66E9-ED3FB9CEDD28}"/>
              </a:ext>
            </a:extLst>
          </p:cNvPr>
          <p:cNvSpPr>
            <a:spLocks noGrp="1"/>
          </p:cNvSpPr>
          <p:nvPr>
            <p:ph type="sldNum" sz="quarter" idx="5"/>
          </p:nvPr>
        </p:nvSpPr>
        <p:spPr/>
        <p:txBody>
          <a:bodyPr/>
          <a:lstStyle/>
          <a:p>
            <a:fld id="{62B780CC-5D5E-475C-B9C2-86623C2F3D7E}" type="slidenum">
              <a:rPr lang="en-CA" smtClean="0"/>
              <a:t>10</a:t>
            </a:fld>
            <a:endParaRPr lang="en-CA"/>
          </a:p>
        </p:txBody>
      </p:sp>
    </p:spTree>
    <p:extLst>
      <p:ext uri="{BB962C8B-B14F-4D97-AF65-F5344CB8AC3E}">
        <p14:creationId xmlns:p14="http://schemas.microsoft.com/office/powerpoint/2010/main" val="2785919282"/>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5BCF566-1E6A-0A7E-FCF6-6029B244D12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A681A207-33AA-A6DE-5491-4F827C488AC4}"/>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A33080E5-429B-B782-AF47-375CE9B2FC81}"/>
              </a:ext>
            </a:extLst>
          </p:cNvPr>
          <p:cNvSpPr>
            <a:spLocks noGrp="1"/>
          </p:cNvSpPr>
          <p:nvPr>
            <p:ph type="body" idx="1"/>
          </p:nvPr>
        </p:nvSpPr>
        <p:spPr/>
        <p:txBody>
          <a:bodyPr/>
          <a:lstStyle/>
          <a:p>
            <a:endParaRPr lang="en-CA" dirty="0"/>
          </a:p>
        </p:txBody>
      </p:sp>
      <p:sp>
        <p:nvSpPr>
          <p:cNvPr id="4" name="Slide Number Placeholder 3">
            <a:extLst>
              <a:ext uri="{FF2B5EF4-FFF2-40B4-BE49-F238E27FC236}">
                <a16:creationId xmlns:a16="http://schemas.microsoft.com/office/drawing/2014/main" id="{9FB1A8EC-C053-2A61-B41A-47DFEA4D2AAC}"/>
              </a:ext>
            </a:extLst>
          </p:cNvPr>
          <p:cNvSpPr>
            <a:spLocks noGrp="1"/>
          </p:cNvSpPr>
          <p:nvPr>
            <p:ph type="sldNum" sz="quarter" idx="5"/>
          </p:nvPr>
        </p:nvSpPr>
        <p:spPr/>
        <p:txBody>
          <a:bodyPr/>
          <a:lstStyle/>
          <a:p>
            <a:fld id="{62B780CC-5D5E-475C-B9C2-86623C2F3D7E}" type="slidenum">
              <a:rPr lang="en-CA" smtClean="0"/>
              <a:t>11</a:t>
            </a:fld>
            <a:endParaRPr lang="en-CA"/>
          </a:p>
        </p:txBody>
      </p:sp>
    </p:spTree>
    <p:extLst>
      <p:ext uri="{BB962C8B-B14F-4D97-AF65-F5344CB8AC3E}">
        <p14:creationId xmlns:p14="http://schemas.microsoft.com/office/powerpoint/2010/main" val="3216469799"/>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C99419D-9CA3-7B04-B305-00D250DF6BCC}"/>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E0BAEEB-6BDD-A07C-5911-0092C811EF17}"/>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22A57D30-3FA3-8153-F582-16F35356B765}"/>
              </a:ext>
            </a:extLst>
          </p:cNvPr>
          <p:cNvSpPr>
            <a:spLocks noGrp="1"/>
          </p:cNvSpPr>
          <p:nvPr>
            <p:ph type="body" idx="1"/>
          </p:nvPr>
        </p:nvSpPr>
        <p:spPr/>
        <p:txBody>
          <a:bodyPr/>
          <a:lstStyle/>
          <a:p>
            <a:endParaRPr lang="en-CA" dirty="0"/>
          </a:p>
        </p:txBody>
      </p:sp>
      <p:sp>
        <p:nvSpPr>
          <p:cNvPr id="4" name="Slide Number Placeholder 3">
            <a:extLst>
              <a:ext uri="{FF2B5EF4-FFF2-40B4-BE49-F238E27FC236}">
                <a16:creationId xmlns:a16="http://schemas.microsoft.com/office/drawing/2014/main" id="{3DFB4722-68BD-F42B-D2FD-F3988984E862}"/>
              </a:ext>
            </a:extLst>
          </p:cNvPr>
          <p:cNvSpPr>
            <a:spLocks noGrp="1"/>
          </p:cNvSpPr>
          <p:nvPr>
            <p:ph type="sldNum" sz="quarter" idx="5"/>
          </p:nvPr>
        </p:nvSpPr>
        <p:spPr/>
        <p:txBody>
          <a:bodyPr/>
          <a:lstStyle/>
          <a:p>
            <a:fld id="{62B780CC-5D5E-475C-B9C2-86623C2F3D7E}" type="slidenum">
              <a:rPr lang="en-CA" smtClean="0"/>
              <a:t>12</a:t>
            </a:fld>
            <a:endParaRPr lang="en-CA"/>
          </a:p>
        </p:txBody>
      </p:sp>
    </p:spTree>
    <p:extLst>
      <p:ext uri="{BB962C8B-B14F-4D97-AF65-F5344CB8AC3E}">
        <p14:creationId xmlns:p14="http://schemas.microsoft.com/office/powerpoint/2010/main" val="2255751233"/>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4577D3B-148F-AD21-8084-6B5AD5235A0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59811DC6-B3C0-D9B0-7AD8-F96E1FFE66AF}"/>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AA50C282-0F56-5B9E-9B6F-EF4CB2D915FA}"/>
              </a:ext>
            </a:extLst>
          </p:cNvPr>
          <p:cNvSpPr>
            <a:spLocks noGrp="1"/>
          </p:cNvSpPr>
          <p:nvPr>
            <p:ph type="body" idx="1"/>
          </p:nvPr>
        </p:nvSpPr>
        <p:spPr/>
        <p:txBody>
          <a:bodyPr/>
          <a:lstStyle/>
          <a:p>
            <a:endParaRPr lang="en-CA" dirty="0"/>
          </a:p>
        </p:txBody>
      </p:sp>
      <p:sp>
        <p:nvSpPr>
          <p:cNvPr id="4" name="Slide Number Placeholder 3">
            <a:extLst>
              <a:ext uri="{FF2B5EF4-FFF2-40B4-BE49-F238E27FC236}">
                <a16:creationId xmlns:a16="http://schemas.microsoft.com/office/drawing/2014/main" id="{A205F867-457C-B828-1241-496336866339}"/>
              </a:ext>
            </a:extLst>
          </p:cNvPr>
          <p:cNvSpPr>
            <a:spLocks noGrp="1"/>
          </p:cNvSpPr>
          <p:nvPr>
            <p:ph type="sldNum" sz="quarter" idx="5"/>
          </p:nvPr>
        </p:nvSpPr>
        <p:spPr/>
        <p:txBody>
          <a:bodyPr/>
          <a:lstStyle/>
          <a:p>
            <a:fld id="{62B780CC-5D5E-475C-B9C2-86623C2F3D7E}" type="slidenum">
              <a:rPr lang="en-CA" smtClean="0"/>
              <a:t>13</a:t>
            </a:fld>
            <a:endParaRPr lang="en-CA"/>
          </a:p>
        </p:txBody>
      </p:sp>
    </p:spTree>
    <p:extLst>
      <p:ext uri="{BB962C8B-B14F-4D97-AF65-F5344CB8AC3E}">
        <p14:creationId xmlns:p14="http://schemas.microsoft.com/office/powerpoint/2010/main" val="992796464"/>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3A85CF8-4401-0D7E-1FBB-D05D7822E78C}"/>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7A346AF-D60A-0685-6AFC-8F156BD4DF40}"/>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56FA66BA-5F78-97E6-0F3F-AB71F2974F4B}"/>
              </a:ext>
            </a:extLst>
          </p:cNvPr>
          <p:cNvSpPr>
            <a:spLocks noGrp="1"/>
          </p:cNvSpPr>
          <p:nvPr>
            <p:ph type="body" idx="1"/>
          </p:nvPr>
        </p:nvSpPr>
        <p:spPr/>
        <p:txBody>
          <a:bodyPr/>
          <a:lstStyle/>
          <a:p>
            <a:endParaRPr lang="en-CA" dirty="0"/>
          </a:p>
        </p:txBody>
      </p:sp>
      <p:sp>
        <p:nvSpPr>
          <p:cNvPr id="4" name="Slide Number Placeholder 3">
            <a:extLst>
              <a:ext uri="{FF2B5EF4-FFF2-40B4-BE49-F238E27FC236}">
                <a16:creationId xmlns:a16="http://schemas.microsoft.com/office/drawing/2014/main" id="{F707F7C1-EAE4-9320-34A7-EF687A566665}"/>
              </a:ext>
            </a:extLst>
          </p:cNvPr>
          <p:cNvSpPr>
            <a:spLocks noGrp="1"/>
          </p:cNvSpPr>
          <p:nvPr>
            <p:ph type="sldNum" sz="quarter" idx="5"/>
          </p:nvPr>
        </p:nvSpPr>
        <p:spPr/>
        <p:txBody>
          <a:bodyPr/>
          <a:lstStyle/>
          <a:p>
            <a:fld id="{62B780CC-5D5E-475C-B9C2-86623C2F3D7E}" type="slidenum">
              <a:rPr lang="en-CA" smtClean="0"/>
              <a:t>14</a:t>
            </a:fld>
            <a:endParaRPr lang="en-CA"/>
          </a:p>
        </p:txBody>
      </p:sp>
    </p:spTree>
    <p:extLst>
      <p:ext uri="{BB962C8B-B14F-4D97-AF65-F5344CB8AC3E}">
        <p14:creationId xmlns:p14="http://schemas.microsoft.com/office/powerpoint/2010/main" val="3541724499"/>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BFB1A36-2922-A80A-2937-6CDBF310B4E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F515EE0-7F72-8C40-96A5-052DA3E63D07}"/>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86FD7C3F-FCB5-CC06-9F75-0AEB710D14EF}"/>
              </a:ext>
            </a:extLst>
          </p:cNvPr>
          <p:cNvSpPr>
            <a:spLocks noGrp="1"/>
          </p:cNvSpPr>
          <p:nvPr>
            <p:ph type="body" idx="1"/>
          </p:nvPr>
        </p:nvSpPr>
        <p:spPr/>
        <p:txBody>
          <a:bodyPr/>
          <a:lstStyle/>
          <a:p>
            <a:endParaRPr lang="en-CA" dirty="0"/>
          </a:p>
        </p:txBody>
      </p:sp>
      <p:sp>
        <p:nvSpPr>
          <p:cNvPr id="4" name="Slide Number Placeholder 3">
            <a:extLst>
              <a:ext uri="{FF2B5EF4-FFF2-40B4-BE49-F238E27FC236}">
                <a16:creationId xmlns:a16="http://schemas.microsoft.com/office/drawing/2014/main" id="{1BFE935C-B6ED-F6CA-AFFE-B13BF634E19B}"/>
              </a:ext>
            </a:extLst>
          </p:cNvPr>
          <p:cNvSpPr>
            <a:spLocks noGrp="1"/>
          </p:cNvSpPr>
          <p:nvPr>
            <p:ph type="sldNum" sz="quarter" idx="5"/>
          </p:nvPr>
        </p:nvSpPr>
        <p:spPr/>
        <p:txBody>
          <a:bodyPr/>
          <a:lstStyle/>
          <a:p>
            <a:fld id="{62B780CC-5D5E-475C-B9C2-86623C2F3D7E}" type="slidenum">
              <a:rPr lang="en-CA" smtClean="0"/>
              <a:t>15</a:t>
            </a:fld>
            <a:endParaRPr lang="en-CA"/>
          </a:p>
        </p:txBody>
      </p:sp>
    </p:spTree>
    <p:extLst>
      <p:ext uri="{BB962C8B-B14F-4D97-AF65-F5344CB8AC3E}">
        <p14:creationId xmlns:p14="http://schemas.microsoft.com/office/powerpoint/2010/main" val="3214531218"/>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F2A0930-465F-1E52-692D-64B6D10E8A1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CAC4F43D-6BD8-1070-994B-BCE62D241E31}"/>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A7C2DFF6-F5E3-44B1-8FF3-BBC703F87111}"/>
              </a:ext>
            </a:extLst>
          </p:cNvPr>
          <p:cNvSpPr>
            <a:spLocks noGrp="1"/>
          </p:cNvSpPr>
          <p:nvPr>
            <p:ph type="body" idx="1"/>
          </p:nvPr>
        </p:nvSpPr>
        <p:spPr/>
        <p:txBody>
          <a:bodyPr/>
          <a:lstStyle/>
          <a:p>
            <a:endParaRPr lang="en-CA" dirty="0"/>
          </a:p>
        </p:txBody>
      </p:sp>
      <p:sp>
        <p:nvSpPr>
          <p:cNvPr id="4" name="Slide Number Placeholder 3">
            <a:extLst>
              <a:ext uri="{FF2B5EF4-FFF2-40B4-BE49-F238E27FC236}">
                <a16:creationId xmlns:a16="http://schemas.microsoft.com/office/drawing/2014/main" id="{A9E86FC5-8FEB-DDD3-E4F0-422FD5F9E179}"/>
              </a:ext>
            </a:extLst>
          </p:cNvPr>
          <p:cNvSpPr>
            <a:spLocks noGrp="1"/>
          </p:cNvSpPr>
          <p:nvPr>
            <p:ph type="sldNum" sz="quarter" idx="5"/>
          </p:nvPr>
        </p:nvSpPr>
        <p:spPr/>
        <p:txBody>
          <a:bodyPr/>
          <a:lstStyle/>
          <a:p>
            <a:fld id="{62B780CC-5D5E-475C-B9C2-86623C2F3D7E}" type="slidenum">
              <a:rPr lang="en-CA" smtClean="0"/>
              <a:t>16</a:t>
            </a:fld>
            <a:endParaRPr lang="en-CA"/>
          </a:p>
        </p:txBody>
      </p:sp>
    </p:spTree>
    <p:extLst>
      <p:ext uri="{BB962C8B-B14F-4D97-AF65-F5344CB8AC3E}">
        <p14:creationId xmlns:p14="http://schemas.microsoft.com/office/powerpoint/2010/main" val="2319862951"/>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B8E0CFE-235E-9369-DE6B-0544FD671CFC}"/>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A90178E-38D0-00A6-0A83-365CFB48D654}"/>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A4615A5E-8276-1532-C342-ED555FE44D83}"/>
              </a:ext>
            </a:extLst>
          </p:cNvPr>
          <p:cNvSpPr>
            <a:spLocks noGrp="1"/>
          </p:cNvSpPr>
          <p:nvPr>
            <p:ph type="body" idx="1"/>
          </p:nvPr>
        </p:nvSpPr>
        <p:spPr/>
        <p:txBody>
          <a:bodyPr/>
          <a:lstStyle/>
          <a:p>
            <a:endParaRPr lang="en-CA" dirty="0"/>
          </a:p>
        </p:txBody>
      </p:sp>
      <p:sp>
        <p:nvSpPr>
          <p:cNvPr id="4" name="Slide Number Placeholder 3">
            <a:extLst>
              <a:ext uri="{FF2B5EF4-FFF2-40B4-BE49-F238E27FC236}">
                <a16:creationId xmlns:a16="http://schemas.microsoft.com/office/drawing/2014/main" id="{9E927DC4-9410-8868-6F53-8DEB167C4982}"/>
              </a:ext>
            </a:extLst>
          </p:cNvPr>
          <p:cNvSpPr>
            <a:spLocks noGrp="1"/>
          </p:cNvSpPr>
          <p:nvPr>
            <p:ph type="sldNum" sz="quarter" idx="5"/>
          </p:nvPr>
        </p:nvSpPr>
        <p:spPr/>
        <p:txBody>
          <a:bodyPr/>
          <a:lstStyle/>
          <a:p>
            <a:fld id="{62B780CC-5D5E-475C-B9C2-86623C2F3D7E}" type="slidenum">
              <a:rPr lang="en-CA" smtClean="0"/>
              <a:t>17</a:t>
            </a:fld>
            <a:endParaRPr lang="en-CA"/>
          </a:p>
        </p:txBody>
      </p:sp>
    </p:spTree>
    <p:extLst>
      <p:ext uri="{BB962C8B-B14F-4D97-AF65-F5344CB8AC3E}">
        <p14:creationId xmlns:p14="http://schemas.microsoft.com/office/powerpoint/2010/main" val="404998526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p>
            <a:fld id="{1D8BD707-D9CF-40AE-B4C6-C98DA3205C09}" type="datetimeFigureOut">
              <a:rPr lang="en-US" smtClean="0"/>
              <a:pPr/>
              <a:t>10/16/2026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10/16/2026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2"/>
            <a:ext cx="77724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722313" y="2906714"/>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1D8BD707-D9CF-40AE-B4C6-C98DA3205C09}" type="datetimeFigureOut">
              <a:rPr lang="en-US" smtClean="0"/>
              <a:pPr/>
              <a:t>10/16/2026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457200" y="1600202"/>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600202"/>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1D8BD707-D9CF-40AE-B4C6-C98DA3205C09}" type="datetimeFigureOut">
              <a:rPr lang="en-US" smtClean="0"/>
              <a:pPr/>
              <a:t>10/16/2026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1"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1"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45026"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6"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1D8BD707-D9CF-40AE-B4C6-C98DA3205C09}" type="datetimeFigureOut">
              <a:rPr lang="en-US" smtClean="0"/>
              <a:pPr/>
              <a:t>10/16/2026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1D8BD707-D9CF-40AE-B4C6-C98DA3205C09}" type="datetimeFigureOut">
              <a:rPr lang="en-US" smtClean="0"/>
              <a:pPr/>
              <a:t>10/16/2026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D8BD707-D9CF-40AE-B4C6-C98DA3205C09}" type="datetimeFigureOut">
              <a:rPr lang="en-US" smtClean="0"/>
              <a:pPr/>
              <a:t>10/16/2026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1" y="273050"/>
            <a:ext cx="3008313"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3575050" y="273052"/>
            <a:ext cx="5111751"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01" y="1435102"/>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10/16/2026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10/16/2026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10/16/2026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40"/>
            <a:ext cx="2057400"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457200" y="274640"/>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10/16/2026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457200" y="1600202"/>
            <a:ext cx="82296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457200" y="6356352"/>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D8BD707-D9CF-40AE-B4C6-C98DA3205C09}" type="datetimeFigureOut">
              <a:rPr lang="en-US" smtClean="0"/>
              <a:pPr/>
              <a:t>10/16/2026</a:t>
            </a:fld>
            <a:endParaRPr lang="en-US"/>
          </a:p>
        </p:txBody>
      </p:sp>
      <p:sp>
        <p:nvSpPr>
          <p:cNvPr id="5" name="Footer Placeholder 4"/>
          <p:cNvSpPr>
            <a:spLocks noGrp="1"/>
          </p:cNvSpPr>
          <p:nvPr>
            <p:ph type="ftr" sz="quarter" idx="3"/>
          </p:nvPr>
        </p:nvSpPr>
        <p:spPr>
          <a:xfrm>
            <a:off x="3124200" y="6356352"/>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2"/>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6F15528-21DE-4FAA-801E-634DDDAF4B2B}"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eg"/><Relationship Id="rId1" Type="http://schemas.openxmlformats.org/officeDocument/2006/relationships/slideLayout" Target="../slideLayouts/slideLayout7.xml"/><Relationship Id="rId4" Type="http://schemas.openxmlformats.org/officeDocument/2006/relationships/image" Target="../media/image4.png"/></Relationships>
</file>

<file path=ppt/slides/_rels/slide3.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7.xml"/><Relationship Id="rId4" Type="http://schemas.openxmlformats.org/officeDocument/2006/relationships/image" Target="../media/image4.png"/></Relationships>
</file>

<file path=ppt/slides/_rels/slide4.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2.xml"/><Relationship Id="rId1" Type="http://schemas.openxmlformats.org/officeDocument/2006/relationships/slideLayout" Target="../slideLayouts/slideLayout7.xml"/><Relationship Id="rId4" Type="http://schemas.openxmlformats.org/officeDocument/2006/relationships/image" Target="../media/image4.png"/></Relationships>
</file>

<file path=ppt/slides/_rels/slide5.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3.xml"/><Relationship Id="rId1" Type="http://schemas.openxmlformats.org/officeDocument/2006/relationships/slideLayout" Target="../slideLayouts/slideLayout7.xml"/><Relationship Id="rId4" Type="http://schemas.openxmlformats.org/officeDocument/2006/relationships/image" Target="../media/image4.png"/></Relationships>
</file>

<file path=ppt/slides/_rels/slide6.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4.xml"/><Relationship Id="rId1" Type="http://schemas.openxmlformats.org/officeDocument/2006/relationships/slideLayout" Target="../slideLayouts/slideLayout7.xml"/><Relationship Id="rId4" Type="http://schemas.openxmlformats.org/officeDocument/2006/relationships/image" Target="../media/image4.png"/></Relationships>
</file>

<file path=ppt/slides/_rels/slide7.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5.xml"/><Relationship Id="rId1" Type="http://schemas.openxmlformats.org/officeDocument/2006/relationships/slideLayout" Target="../slideLayouts/slideLayout7.xml"/><Relationship Id="rId4" Type="http://schemas.openxmlformats.org/officeDocument/2006/relationships/image" Target="../media/image4.png"/></Relationships>
</file>

<file path=ppt/slides/_rels/slide8.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6.xml"/><Relationship Id="rId1" Type="http://schemas.openxmlformats.org/officeDocument/2006/relationships/slideLayout" Target="../slideLayouts/slideLayout7.xml"/><Relationship Id="rId4" Type="http://schemas.openxmlformats.org/officeDocument/2006/relationships/image" Target="../media/image4.png"/></Relationships>
</file>

<file path=ppt/slides/_rels/slide9.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7.xml"/><Relationship Id="rId1" Type="http://schemas.openxmlformats.org/officeDocument/2006/relationships/slideLayout" Target="../slideLayouts/slideLayout7.xml"/><Relationship Id="rId4" Type="http://schemas.openxmlformats.org/officeDocument/2006/relationships/image" Target="../media/image4.png"/></Relationships>
</file>

<file path=ppt/slides/_rels/slide10.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8.xml"/><Relationship Id="rId1" Type="http://schemas.openxmlformats.org/officeDocument/2006/relationships/slideLayout" Target="../slideLayouts/slideLayout7.xml"/><Relationship Id="rId4" Type="http://schemas.openxmlformats.org/officeDocument/2006/relationships/image" Target="../media/image4.png"/></Relationships>
</file>

<file path=ppt/slides/_rels/slide1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9.xml"/><Relationship Id="rId1" Type="http://schemas.openxmlformats.org/officeDocument/2006/relationships/slideLayout" Target="../slideLayouts/slideLayout7.xml"/><Relationship Id="rId4" Type="http://schemas.openxmlformats.org/officeDocument/2006/relationships/image" Target="../media/image4.png"/></Relationships>
</file>

<file path=ppt/slides/_rels/slide12.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0.xml"/><Relationship Id="rId1" Type="http://schemas.openxmlformats.org/officeDocument/2006/relationships/slideLayout" Target="../slideLayouts/slideLayout7.xml"/><Relationship Id="rId4" Type="http://schemas.openxmlformats.org/officeDocument/2006/relationships/image" Target="../media/image4.png"/></Relationships>
</file>

<file path=ppt/slides/_rels/slide13.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1.xml"/><Relationship Id="rId1" Type="http://schemas.openxmlformats.org/officeDocument/2006/relationships/slideLayout" Target="../slideLayouts/slideLayout7.xml"/><Relationship Id="rId4" Type="http://schemas.openxmlformats.org/officeDocument/2006/relationships/image" Target="../media/image4.png"/></Relationships>
</file>

<file path=ppt/slides/_rels/slide14.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2.xml"/><Relationship Id="rId1" Type="http://schemas.openxmlformats.org/officeDocument/2006/relationships/slideLayout" Target="../slideLayouts/slideLayout7.xml"/><Relationship Id="rId4" Type="http://schemas.openxmlformats.org/officeDocument/2006/relationships/image" Target="../media/image4.png"/></Relationships>
</file>

<file path=ppt/slides/_rels/slide15.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3.xml"/><Relationship Id="rId1" Type="http://schemas.openxmlformats.org/officeDocument/2006/relationships/slideLayout" Target="../slideLayouts/slideLayout7.xml"/><Relationship Id="rId4" Type="http://schemas.openxmlformats.org/officeDocument/2006/relationships/image" Target="../media/image4.png"/></Relationships>
</file>

<file path=ppt/slides/_rels/slide16.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4.xml"/><Relationship Id="rId1" Type="http://schemas.openxmlformats.org/officeDocument/2006/relationships/slideLayout" Target="../slideLayouts/slideLayout7.xml"/><Relationship Id="rId4" Type="http://schemas.openxmlformats.org/officeDocument/2006/relationships/image" Target="../media/image4.png"/></Relationships>
</file>

<file path=ppt/slides/_rels/slide17.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5.xml"/><Relationship Id="rId1" Type="http://schemas.openxmlformats.org/officeDocument/2006/relationships/slideLayout" Target="../slideLayouts/slideLayout7.xml"/><Relationship Id="rId4" Type="http://schemas.openxmlformats.org/officeDocument/2006/relationships/image" Target="../media/image4.png"/></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42A4FC2C-047E-45A5-965D-8E1E3BF09BC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2286" y="0"/>
            <a:ext cx="18283428" cy="102870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pic>
        <p:nvPicPr>
          <p:cNvPr id="3" name="Picture 2">
            <a:extLst>
              <a:ext uri="{FF2B5EF4-FFF2-40B4-BE49-F238E27FC236}">
                <a16:creationId xmlns:a16="http://schemas.microsoft.com/office/drawing/2014/main" id="{780253D3-789B-C5EC-27F0-CF430DBDB414}"/>
              </a:ext>
            </a:extLst>
          </p:cNvPr>
          <p:cNvPicPr>
            <a:picLocks noChangeAspect="1"/>
          </p:cNvPicPr>
          <p:nvPr/>
        </p:nvPicPr>
        <p:blipFill>
          <a:blip r:embed="rId2">
            <a:extLst>
              <a:ext uri="{28A0092B-C50C-407E-A947-70E740481C1C}">
                <a14:useLocalDpi xmlns:a14="http://schemas.microsoft.com/office/drawing/2010/main" val="0"/>
              </a:ext>
            </a:extLst>
          </a:blip>
          <a:srcRect b="19"/>
          <a:stretch>
            <a:fillRect/>
          </a:stretch>
        </p:blipFill>
        <p:spPr>
          <a:xfrm>
            <a:off x="20" y="1923"/>
            <a:ext cx="18287980" cy="10285077"/>
          </a:xfrm>
          <a:prstGeom prst="rect">
            <a:avLst/>
          </a:prstGeom>
        </p:spPr>
      </p:pic>
    </p:spTree>
    <p:extLst>
      <p:ext uri="{BB962C8B-B14F-4D97-AF65-F5344CB8AC3E}">
        <p14:creationId xmlns:p14="http://schemas.microsoft.com/office/powerpoint/2010/main" val="305479846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18288000" cy="10287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2"/>
            <a:stretch>
              <a:fillRect t="-12888" b="-12888"/>
            </a:stretch>
          </a:blipFill>
        </p:spPr>
        <p:txBody>
          <a:bodyPr/>
          <a:lstStyle/>
          <a:p>
            <a:endParaRPr lang="en-CA" dirty="0"/>
          </a:p>
        </p:txBody>
      </p:sp>
      <p:grpSp>
        <p:nvGrpSpPr>
          <p:cNvPr id="3" name="Group 3"/>
          <p:cNvGrpSpPr/>
          <p:nvPr/>
        </p:nvGrpSpPr>
        <p:grpSpPr>
          <a:xfrm>
            <a:off x="-164272" y="9986785"/>
            <a:ext cx="18452272" cy="300217"/>
            <a:chOff x="0" y="0"/>
            <a:chExt cx="4859858" cy="79070"/>
          </a:xfrm>
        </p:grpSpPr>
        <p:sp>
          <p:nvSpPr>
            <p:cNvPr id="4" name="Freeform 4"/>
            <p:cNvSpPr/>
            <p:nvPr/>
          </p:nvSpPr>
          <p:spPr>
            <a:xfrm>
              <a:off x="0" y="0"/>
              <a:ext cx="4859858" cy="79070"/>
            </a:xfrm>
            <a:custGeom>
              <a:avLst/>
              <a:gdLst/>
              <a:ahLst/>
              <a:cxnLst/>
              <a:rect l="l" t="t" r="r" b="b"/>
              <a:pathLst>
                <a:path w="4859858" h="79070">
                  <a:moveTo>
                    <a:pt x="0" y="0"/>
                  </a:moveTo>
                  <a:lnTo>
                    <a:pt x="4859858" y="0"/>
                  </a:lnTo>
                  <a:lnTo>
                    <a:pt x="4859858" y="79070"/>
                  </a:lnTo>
                  <a:lnTo>
                    <a:pt x="0" y="79070"/>
                  </a:lnTo>
                  <a:close/>
                </a:path>
              </a:pathLst>
            </a:custGeom>
            <a:gradFill rotWithShape="1">
              <a:gsLst>
                <a:gs pos="0">
                  <a:srgbClr val="5D3AE7">
                    <a:alpha val="100000"/>
                  </a:srgbClr>
                </a:gs>
                <a:gs pos="100000">
                  <a:srgbClr val="9332BD">
                    <a:alpha val="100000"/>
                  </a:srgbClr>
                </a:gs>
              </a:gsLst>
              <a:lin ang="0"/>
            </a:gradFill>
          </p:spPr>
          <p:txBody>
            <a:bodyPr/>
            <a:lstStyle/>
            <a:p>
              <a:endParaRPr lang="en-CA"/>
            </a:p>
          </p:txBody>
        </p:sp>
        <p:sp>
          <p:nvSpPr>
            <p:cNvPr id="5" name="TextBox 5"/>
            <p:cNvSpPr txBox="1"/>
            <p:nvPr/>
          </p:nvSpPr>
          <p:spPr>
            <a:xfrm>
              <a:off x="0" y="-38100"/>
              <a:ext cx="4859858" cy="117170"/>
            </a:xfrm>
            <a:prstGeom prst="rect">
              <a:avLst/>
            </a:prstGeom>
          </p:spPr>
          <p:txBody>
            <a:bodyPr lIns="50800" tIns="50800" rIns="50800" bIns="50800" rtlCol="0" anchor="ctr"/>
            <a:lstStyle/>
            <a:p>
              <a:pPr algn="ctr">
                <a:lnSpc>
                  <a:spcPts val="2659"/>
                </a:lnSpc>
              </a:pPr>
              <a:endParaRPr/>
            </a:p>
          </p:txBody>
        </p:sp>
      </p:grpSp>
      <p:grpSp>
        <p:nvGrpSpPr>
          <p:cNvPr id="6" name="Group 6"/>
          <p:cNvGrpSpPr/>
          <p:nvPr/>
        </p:nvGrpSpPr>
        <p:grpSpPr>
          <a:xfrm>
            <a:off x="0" y="0"/>
            <a:ext cx="5032970" cy="10287000"/>
            <a:chOff x="0" y="0"/>
            <a:chExt cx="1325556" cy="2709333"/>
          </a:xfrm>
        </p:grpSpPr>
        <p:sp>
          <p:nvSpPr>
            <p:cNvPr id="7" name="Freeform 7"/>
            <p:cNvSpPr/>
            <p:nvPr/>
          </p:nvSpPr>
          <p:spPr>
            <a:xfrm>
              <a:off x="0" y="0"/>
              <a:ext cx="1325556" cy="2709333"/>
            </a:xfrm>
            <a:custGeom>
              <a:avLst/>
              <a:gdLst/>
              <a:ahLst/>
              <a:cxnLst/>
              <a:rect l="l" t="t" r="r" b="b"/>
              <a:pathLst>
                <a:path w="1325556" h="2709333">
                  <a:moveTo>
                    <a:pt x="0" y="0"/>
                  </a:moveTo>
                  <a:lnTo>
                    <a:pt x="1325556" y="0"/>
                  </a:lnTo>
                  <a:lnTo>
                    <a:pt x="1325556" y="2709333"/>
                  </a:lnTo>
                  <a:lnTo>
                    <a:pt x="0" y="2709333"/>
                  </a:lnTo>
                  <a:close/>
                </a:path>
              </a:pathLst>
            </a:custGeom>
            <a:gradFill rotWithShape="1">
              <a:gsLst>
                <a:gs pos="0">
                  <a:srgbClr val="5D3AE7">
                    <a:alpha val="100000"/>
                  </a:srgbClr>
                </a:gs>
                <a:gs pos="100000">
                  <a:srgbClr val="9332BD">
                    <a:alpha val="100000"/>
                  </a:srgbClr>
                </a:gs>
              </a:gsLst>
              <a:lin ang="0"/>
            </a:gradFill>
          </p:spPr>
          <p:txBody>
            <a:bodyPr/>
            <a:lstStyle/>
            <a:p>
              <a:endParaRPr lang="en-CA"/>
            </a:p>
          </p:txBody>
        </p:sp>
        <p:sp>
          <p:nvSpPr>
            <p:cNvPr id="8" name="TextBox 8"/>
            <p:cNvSpPr txBox="1"/>
            <p:nvPr/>
          </p:nvSpPr>
          <p:spPr>
            <a:xfrm>
              <a:off x="0" y="-38100"/>
              <a:ext cx="1325556" cy="2747433"/>
            </a:xfrm>
            <a:prstGeom prst="rect">
              <a:avLst/>
            </a:prstGeom>
          </p:spPr>
          <p:txBody>
            <a:bodyPr lIns="50800" tIns="50800" rIns="50800" bIns="50800" rtlCol="0" anchor="ctr"/>
            <a:lstStyle/>
            <a:p>
              <a:pPr algn="ctr">
                <a:lnSpc>
                  <a:spcPts val="2659"/>
                </a:lnSpc>
              </a:pPr>
              <a:endParaRPr/>
            </a:p>
          </p:txBody>
        </p:sp>
      </p:grpSp>
      <p:grpSp>
        <p:nvGrpSpPr>
          <p:cNvPr id="9" name="Group 9"/>
          <p:cNvGrpSpPr/>
          <p:nvPr/>
        </p:nvGrpSpPr>
        <p:grpSpPr>
          <a:xfrm rot="-7707974">
            <a:off x="-5963391" y="47891"/>
            <a:ext cx="5356105" cy="4523232"/>
            <a:chOff x="0" y="0"/>
            <a:chExt cx="1410661" cy="1191304"/>
          </a:xfrm>
        </p:grpSpPr>
        <p:sp>
          <p:nvSpPr>
            <p:cNvPr id="10" name="Freeform 10"/>
            <p:cNvSpPr/>
            <p:nvPr/>
          </p:nvSpPr>
          <p:spPr>
            <a:xfrm>
              <a:off x="0" y="0"/>
              <a:ext cx="1410661" cy="1191304"/>
            </a:xfrm>
            <a:custGeom>
              <a:avLst/>
              <a:gdLst/>
              <a:ahLst/>
              <a:cxnLst/>
              <a:rect l="l" t="t" r="r" b="b"/>
              <a:pathLst>
                <a:path w="1410661" h="1191304">
                  <a:moveTo>
                    <a:pt x="0" y="0"/>
                  </a:moveTo>
                  <a:lnTo>
                    <a:pt x="1410661" y="0"/>
                  </a:lnTo>
                  <a:lnTo>
                    <a:pt x="1410661" y="1191304"/>
                  </a:lnTo>
                  <a:lnTo>
                    <a:pt x="0" y="1191304"/>
                  </a:lnTo>
                  <a:close/>
                </a:path>
              </a:pathLst>
            </a:custGeom>
            <a:gradFill rotWithShape="1">
              <a:gsLst>
                <a:gs pos="0">
                  <a:srgbClr val="E8E8E8">
                    <a:alpha val="0"/>
                  </a:srgbClr>
                </a:gs>
                <a:gs pos="100000">
                  <a:srgbClr val="E8E8E8">
                    <a:alpha val="35000"/>
                  </a:srgbClr>
                </a:gs>
              </a:gsLst>
              <a:lin ang="0"/>
            </a:gradFill>
            <a:ln cap="sq">
              <a:noFill/>
              <a:prstDash val="solid"/>
              <a:miter/>
            </a:ln>
          </p:spPr>
          <p:txBody>
            <a:bodyPr/>
            <a:lstStyle/>
            <a:p>
              <a:endParaRPr lang="en-CA"/>
            </a:p>
          </p:txBody>
        </p:sp>
        <p:sp>
          <p:nvSpPr>
            <p:cNvPr id="11" name="TextBox 11"/>
            <p:cNvSpPr txBox="1"/>
            <p:nvPr/>
          </p:nvSpPr>
          <p:spPr>
            <a:xfrm>
              <a:off x="0" y="-38100"/>
              <a:ext cx="1410661" cy="1229404"/>
            </a:xfrm>
            <a:prstGeom prst="rect">
              <a:avLst/>
            </a:prstGeom>
          </p:spPr>
          <p:txBody>
            <a:bodyPr lIns="50800" tIns="50800" rIns="50800" bIns="50800" rtlCol="0" anchor="ctr"/>
            <a:lstStyle/>
            <a:p>
              <a:pPr algn="ctr">
                <a:lnSpc>
                  <a:spcPts val="2659"/>
                </a:lnSpc>
                <a:spcBef>
                  <a:spcPct val="0"/>
                </a:spcBef>
              </a:pPr>
              <a:endParaRPr/>
            </a:p>
          </p:txBody>
        </p:sp>
      </p:grpSp>
      <p:grpSp>
        <p:nvGrpSpPr>
          <p:cNvPr id="12" name="Group 12"/>
          <p:cNvGrpSpPr/>
          <p:nvPr/>
        </p:nvGrpSpPr>
        <p:grpSpPr>
          <a:xfrm rot="-7707974">
            <a:off x="-6449508" y="5451170"/>
            <a:ext cx="7767223" cy="4523232"/>
            <a:chOff x="0" y="0"/>
            <a:chExt cx="2045688" cy="1191304"/>
          </a:xfrm>
        </p:grpSpPr>
        <p:sp>
          <p:nvSpPr>
            <p:cNvPr id="13" name="Freeform 13"/>
            <p:cNvSpPr/>
            <p:nvPr/>
          </p:nvSpPr>
          <p:spPr>
            <a:xfrm>
              <a:off x="0" y="0"/>
              <a:ext cx="2045689" cy="1191304"/>
            </a:xfrm>
            <a:custGeom>
              <a:avLst/>
              <a:gdLst/>
              <a:ahLst/>
              <a:cxnLst/>
              <a:rect l="l" t="t" r="r" b="b"/>
              <a:pathLst>
                <a:path w="2045689" h="1191304">
                  <a:moveTo>
                    <a:pt x="0" y="0"/>
                  </a:moveTo>
                  <a:lnTo>
                    <a:pt x="2045689" y="0"/>
                  </a:lnTo>
                  <a:lnTo>
                    <a:pt x="2045689" y="1191304"/>
                  </a:lnTo>
                  <a:lnTo>
                    <a:pt x="0" y="1191304"/>
                  </a:lnTo>
                  <a:close/>
                </a:path>
              </a:pathLst>
            </a:custGeom>
            <a:gradFill rotWithShape="1">
              <a:gsLst>
                <a:gs pos="0">
                  <a:srgbClr val="E8E8E8">
                    <a:alpha val="0"/>
                  </a:srgbClr>
                </a:gs>
                <a:gs pos="100000">
                  <a:srgbClr val="E8E8E8">
                    <a:alpha val="35000"/>
                  </a:srgbClr>
                </a:gs>
              </a:gsLst>
              <a:lin ang="0"/>
            </a:gradFill>
            <a:ln cap="sq">
              <a:noFill/>
              <a:prstDash val="solid"/>
              <a:miter/>
            </a:ln>
          </p:spPr>
          <p:txBody>
            <a:bodyPr/>
            <a:lstStyle/>
            <a:p>
              <a:endParaRPr lang="en-CA"/>
            </a:p>
          </p:txBody>
        </p:sp>
        <p:sp>
          <p:nvSpPr>
            <p:cNvPr id="14" name="TextBox 14"/>
            <p:cNvSpPr txBox="1"/>
            <p:nvPr/>
          </p:nvSpPr>
          <p:spPr>
            <a:xfrm>
              <a:off x="0" y="-38100"/>
              <a:ext cx="2045688" cy="1229404"/>
            </a:xfrm>
            <a:prstGeom prst="rect">
              <a:avLst/>
            </a:prstGeom>
          </p:spPr>
          <p:txBody>
            <a:bodyPr lIns="50800" tIns="50800" rIns="50800" bIns="50800" rtlCol="0" anchor="ctr"/>
            <a:lstStyle/>
            <a:p>
              <a:pPr algn="ctr">
                <a:lnSpc>
                  <a:spcPts val="2659"/>
                </a:lnSpc>
                <a:spcBef>
                  <a:spcPct val="0"/>
                </a:spcBef>
              </a:pPr>
              <a:endParaRPr/>
            </a:p>
          </p:txBody>
        </p:sp>
      </p:grpSp>
      <p:sp>
        <p:nvSpPr>
          <p:cNvPr id="15" name="Freeform 15"/>
          <p:cNvSpPr/>
          <p:nvPr/>
        </p:nvSpPr>
        <p:spPr>
          <a:xfrm>
            <a:off x="758348" y="1088222"/>
            <a:ext cx="8110559" cy="8110559"/>
          </a:xfrm>
          <a:custGeom>
            <a:avLst/>
            <a:gdLst/>
            <a:ahLst/>
            <a:cxnLst/>
            <a:rect l="l" t="t" r="r" b="b"/>
            <a:pathLst>
              <a:path w="8110559" h="8110559">
                <a:moveTo>
                  <a:pt x="0" y="0"/>
                </a:moveTo>
                <a:lnTo>
                  <a:pt x="8110559" y="0"/>
                </a:lnTo>
                <a:lnTo>
                  <a:pt x="8110559" y="8110560"/>
                </a:lnTo>
                <a:lnTo>
                  <a:pt x="0" y="8110560"/>
                </a:lnTo>
                <a:lnTo>
                  <a:pt x="0" y="0"/>
                </a:lnTo>
                <a:close/>
              </a:path>
            </a:pathLst>
          </a:custGeom>
          <a:blipFill>
            <a:blip r:embed="rId3"/>
            <a:stretch>
              <a:fillRect/>
            </a:stretch>
          </a:blipFill>
        </p:spPr>
        <p:txBody>
          <a:bodyPr/>
          <a:lstStyle/>
          <a:p>
            <a:endParaRPr lang="en-CA"/>
          </a:p>
        </p:txBody>
      </p:sp>
      <p:grpSp>
        <p:nvGrpSpPr>
          <p:cNvPr id="16" name="Group 16"/>
          <p:cNvGrpSpPr/>
          <p:nvPr/>
        </p:nvGrpSpPr>
        <p:grpSpPr>
          <a:xfrm>
            <a:off x="1208962" y="1538835"/>
            <a:ext cx="6883095" cy="7209330"/>
            <a:chOff x="0" y="0"/>
            <a:chExt cx="812800" cy="812800"/>
          </a:xfrm>
        </p:grpSpPr>
        <p:sp>
          <p:nvSpPr>
            <p:cNvPr id="17" name="Freeform 17"/>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FFFFFF"/>
            </a:solidFill>
          </p:spPr>
          <p:txBody>
            <a:bodyPr/>
            <a:lstStyle/>
            <a:p>
              <a:endParaRPr lang="en-CA"/>
            </a:p>
          </p:txBody>
        </p:sp>
        <p:sp>
          <p:nvSpPr>
            <p:cNvPr id="18" name="TextBox 18"/>
            <p:cNvSpPr txBox="1"/>
            <p:nvPr/>
          </p:nvSpPr>
          <p:spPr>
            <a:xfrm>
              <a:off x="76200" y="38100"/>
              <a:ext cx="660400" cy="698500"/>
            </a:xfrm>
            <a:prstGeom prst="rect">
              <a:avLst/>
            </a:prstGeom>
          </p:spPr>
          <p:txBody>
            <a:bodyPr lIns="46708" tIns="46708" rIns="46708" bIns="46708" rtlCol="0" anchor="ctr"/>
            <a:lstStyle/>
            <a:p>
              <a:pPr algn="ctr">
                <a:lnSpc>
                  <a:spcPts val="2659"/>
                </a:lnSpc>
              </a:pPr>
              <a:endParaRPr/>
            </a:p>
          </p:txBody>
        </p:sp>
      </p:grpSp>
      <p:grpSp>
        <p:nvGrpSpPr>
          <p:cNvPr id="19" name="Group 19"/>
          <p:cNvGrpSpPr/>
          <p:nvPr/>
        </p:nvGrpSpPr>
        <p:grpSpPr>
          <a:xfrm>
            <a:off x="1468909" y="1798784"/>
            <a:ext cx="6689437" cy="6689437"/>
            <a:chOff x="0" y="0"/>
            <a:chExt cx="812800" cy="812800"/>
          </a:xfrm>
        </p:grpSpPr>
        <p:sp>
          <p:nvSpPr>
            <p:cNvPr id="20" name="Freeform 20"/>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gradFill rotWithShape="1">
              <a:gsLst>
                <a:gs pos="0">
                  <a:srgbClr val="5D3AE7">
                    <a:alpha val="100000"/>
                  </a:srgbClr>
                </a:gs>
                <a:gs pos="100000">
                  <a:srgbClr val="9332BD">
                    <a:alpha val="100000"/>
                  </a:srgbClr>
                </a:gs>
              </a:gsLst>
              <a:lin ang="0"/>
            </a:gradFill>
          </p:spPr>
          <p:txBody>
            <a:bodyPr/>
            <a:lstStyle/>
            <a:p>
              <a:endParaRPr lang="en-CA"/>
            </a:p>
          </p:txBody>
        </p:sp>
        <p:sp>
          <p:nvSpPr>
            <p:cNvPr id="21" name="TextBox 21"/>
            <p:cNvSpPr txBox="1"/>
            <p:nvPr/>
          </p:nvSpPr>
          <p:spPr>
            <a:xfrm>
              <a:off x="76200" y="38100"/>
              <a:ext cx="660400" cy="698500"/>
            </a:xfrm>
            <a:prstGeom prst="rect">
              <a:avLst/>
            </a:prstGeom>
          </p:spPr>
          <p:txBody>
            <a:bodyPr lIns="46708" tIns="46708" rIns="46708" bIns="46708" rtlCol="0" anchor="ctr"/>
            <a:lstStyle/>
            <a:p>
              <a:pPr algn="ctr">
                <a:lnSpc>
                  <a:spcPts val="2659"/>
                </a:lnSpc>
              </a:pPr>
              <a:endParaRPr/>
            </a:p>
          </p:txBody>
        </p:sp>
      </p:grpSp>
      <p:grpSp>
        <p:nvGrpSpPr>
          <p:cNvPr id="22" name="Group 22"/>
          <p:cNvGrpSpPr/>
          <p:nvPr/>
        </p:nvGrpSpPr>
        <p:grpSpPr>
          <a:xfrm>
            <a:off x="1782101" y="2111975"/>
            <a:ext cx="5749112" cy="6063055"/>
            <a:chOff x="0" y="0"/>
            <a:chExt cx="812800" cy="812800"/>
          </a:xfrm>
        </p:grpSpPr>
        <p:sp>
          <p:nvSpPr>
            <p:cNvPr id="23" name="Freeform 23"/>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blipFill>
              <a:blip r:embed="rId4"/>
              <a:stretch>
                <a:fillRect/>
              </a:stretch>
            </a:blipFill>
          </p:spPr>
          <p:txBody>
            <a:bodyPr/>
            <a:lstStyle/>
            <a:p>
              <a:endParaRPr lang="en-CA"/>
            </a:p>
          </p:txBody>
        </p:sp>
      </p:grpSp>
      <p:sp>
        <p:nvSpPr>
          <p:cNvPr id="25" name="TextBox 25"/>
          <p:cNvSpPr txBox="1"/>
          <p:nvPr/>
        </p:nvSpPr>
        <p:spPr>
          <a:xfrm>
            <a:off x="8400138" y="1566712"/>
            <a:ext cx="9801661" cy="3088025"/>
          </a:xfrm>
          <a:prstGeom prst="rect">
            <a:avLst/>
          </a:prstGeom>
        </p:spPr>
        <p:txBody>
          <a:bodyPr wrap="square" lIns="0" tIns="0" rIns="0" bIns="0" rtlCol="0" anchor="t">
            <a:spAutoFit/>
          </a:bodyPr>
          <a:lstStyle/>
          <a:p>
            <a:pPr algn="l">
              <a:buNone/>
            </a:pPr>
            <a:r>
              <a:rPr lang="en-US" sz="4000" b="1" i="0" baseline="30000" dirty="0">
                <a:solidFill>
                  <a:srgbClr val="000000"/>
                </a:solidFill>
                <a:effectLst/>
                <a:latin typeface="Arial" panose="020B0604020202020204" pitchFamily="34" charset="0"/>
                <a:cs typeface="Arial" panose="020B0604020202020204" pitchFamily="34" charset="0"/>
              </a:rPr>
              <a:t> </a:t>
            </a:r>
          </a:p>
          <a:p>
            <a:pPr algn="l">
              <a:buNone/>
            </a:pPr>
            <a:endParaRPr lang="en-US" sz="4000" b="1" dirty="0">
              <a:solidFill>
                <a:srgbClr val="000000"/>
              </a:solidFill>
              <a:latin typeface="Arial" panose="020B0604020202020204" pitchFamily="34" charset="0"/>
              <a:cs typeface="Arial" panose="020B0604020202020204" pitchFamily="34" charset="0"/>
            </a:endParaRPr>
          </a:p>
          <a:p>
            <a:pPr algn="ctr">
              <a:buNone/>
            </a:pPr>
            <a:r>
              <a:rPr lang="en-US" sz="5400" b="1" i="0" dirty="0">
                <a:solidFill>
                  <a:srgbClr val="000000"/>
                </a:solidFill>
                <a:effectLst/>
                <a:latin typeface="Arial" panose="020B0604020202020204" pitchFamily="34" charset="0"/>
                <a:cs typeface="Arial" panose="020B0604020202020204" pitchFamily="34" charset="0"/>
              </a:rPr>
              <a:t> Scripture:</a:t>
            </a:r>
          </a:p>
          <a:p>
            <a:pPr algn="ctr">
              <a:buNone/>
            </a:pPr>
            <a:endParaRPr lang="en-US" sz="4000" b="1" i="0" dirty="0">
              <a:solidFill>
                <a:srgbClr val="000000"/>
              </a:solidFill>
              <a:effectLst/>
              <a:latin typeface="Arial" panose="020B0604020202020204" pitchFamily="34" charset="0"/>
              <a:cs typeface="Arial" panose="020B0604020202020204" pitchFamily="34" charset="0"/>
            </a:endParaRPr>
          </a:p>
          <a:p>
            <a:pPr algn="ctr">
              <a:buNone/>
            </a:pPr>
            <a:r>
              <a:rPr lang="en-US" sz="4000" b="1" dirty="0">
                <a:solidFill>
                  <a:srgbClr val="000000"/>
                </a:solidFill>
                <a:latin typeface="Arial" panose="020B0604020202020204" pitchFamily="34" charset="0"/>
                <a:cs typeface="Arial" panose="020B0604020202020204" pitchFamily="34" charset="0"/>
              </a:rPr>
              <a:t>MATTHEW 13:</a:t>
            </a:r>
            <a:endParaRPr lang="en-US" sz="4000" i="0" dirty="0">
              <a:solidFill>
                <a:srgbClr val="000000"/>
              </a:solidFill>
              <a:effectLst/>
              <a:latin typeface="Arial" panose="020B0604020202020204" pitchFamily="34" charset="0"/>
              <a:cs typeface="Arial" panose="020B0604020202020204" pitchFamily="34" charset="0"/>
            </a:endParaRPr>
          </a:p>
        </p:txBody>
      </p:sp>
      <p:grpSp>
        <p:nvGrpSpPr>
          <p:cNvPr id="27" name="Group 27"/>
          <p:cNvGrpSpPr/>
          <p:nvPr/>
        </p:nvGrpSpPr>
        <p:grpSpPr>
          <a:xfrm>
            <a:off x="15264249" y="-2577575"/>
            <a:ext cx="5693728" cy="5693728"/>
            <a:chOff x="0" y="0"/>
            <a:chExt cx="7591638" cy="7591638"/>
          </a:xfrm>
        </p:grpSpPr>
        <p:sp>
          <p:nvSpPr>
            <p:cNvPr id="28" name="Freeform 28"/>
            <p:cNvSpPr/>
            <p:nvPr/>
          </p:nvSpPr>
          <p:spPr>
            <a:xfrm rot="-6339738">
              <a:off x="716888" y="716888"/>
              <a:ext cx="6157862" cy="6157862"/>
            </a:xfrm>
            <a:custGeom>
              <a:avLst/>
              <a:gdLst/>
              <a:ahLst/>
              <a:cxnLst/>
              <a:rect l="l" t="t" r="r" b="b"/>
              <a:pathLst>
                <a:path w="6157862" h="6157862">
                  <a:moveTo>
                    <a:pt x="0" y="0"/>
                  </a:moveTo>
                  <a:lnTo>
                    <a:pt x="6157862" y="0"/>
                  </a:lnTo>
                  <a:lnTo>
                    <a:pt x="6157862" y="6157862"/>
                  </a:lnTo>
                  <a:lnTo>
                    <a:pt x="0" y="6157862"/>
                  </a:lnTo>
                  <a:lnTo>
                    <a:pt x="0" y="0"/>
                  </a:lnTo>
                  <a:close/>
                </a:path>
              </a:pathLst>
            </a:custGeom>
            <a:blipFill>
              <a:blip r:embed="rId3"/>
              <a:stretch>
                <a:fillRect/>
              </a:stretch>
            </a:blipFill>
          </p:spPr>
          <p:txBody>
            <a:bodyPr/>
            <a:lstStyle/>
            <a:p>
              <a:endParaRPr lang="en-CA"/>
            </a:p>
          </p:txBody>
        </p:sp>
        <p:grpSp>
          <p:nvGrpSpPr>
            <p:cNvPr id="29" name="Group 29"/>
            <p:cNvGrpSpPr/>
            <p:nvPr/>
          </p:nvGrpSpPr>
          <p:grpSpPr>
            <a:xfrm rot="-6339738">
              <a:off x="1093046" y="1093046"/>
              <a:ext cx="5405546" cy="5405546"/>
              <a:chOff x="0" y="0"/>
              <a:chExt cx="812800" cy="812800"/>
            </a:xfrm>
          </p:grpSpPr>
          <p:sp>
            <p:nvSpPr>
              <p:cNvPr id="30" name="Freeform 30"/>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gradFill rotWithShape="1">
                <a:gsLst>
                  <a:gs pos="0">
                    <a:srgbClr val="5D3AE7">
                      <a:alpha val="100000"/>
                    </a:srgbClr>
                  </a:gs>
                  <a:gs pos="100000">
                    <a:srgbClr val="9332BD">
                      <a:alpha val="100000"/>
                    </a:srgbClr>
                  </a:gs>
                </a:gsLst>
                <a:lin ang="0"/>
              </a:gradFill>
            </p:spPr>
            <p:txBody>
              <a:bodyPr/>
              <a:lstStyle/>
              <a:p>
                <a:endParaRPr lang="en-CA"/>
              </a:p>
            </p:txBody>
          </p:sp>
          <p:sp>
            <p:nvSpPr>
              <p:cNvPr id="31" name="TextBox 31"/>
              <p:cNvSpPr txBox="1"/>
              <p:nvPr/>
            </p:nvSpPr>
            <p:spPr>
              <a:xfrm>
                <a:off x="76200" y="38100"/>
                <a:ext cx="660400" cy="698500"/>
              </a:xfrm>
              <a:prstGeom prst="rect">
                <a:avLst/>
              </a:prstGeom>
            </p:spPr>
            <p:txBody>
              <a:bodyPr lIns="32870" tIns="32870" rIns="32870" bIns="32870" rtlCol="0" anchor="ctr"/>
              <a:lstStyle/>
              <a:p>
                <a:pPr algn="ctr">
                  <a:lnSpc>
                    <a:spcPts val="2659"/>
                  </a:lnSpc>
                </a:pPr>
                <a:endParaRPr/>
              </a:p>
            </p:txBody>
          </p:sp>
        </p:grpSp>
      </p:grpSp>
      <p:grpSp>
        <p:nvGrpSpPr>
          <p:cNvPr id="32" name="Group 32"/>
          <p:cNvGrpSpPr/>
          <p:nvPr/>
        </p:nvGrpSpPr>
        <p:grpSpPr>
          <a:xfrm>
            <a:off x="19099654" y="1451964"/>
            <a:ext cx="1437790" cy="1437790"/>
            <a:chOff x="0" y="0"/>
            <a:chExt cx="1917053" cy="1917053"/>
          </a:xfrm>
        </p:grpSpPr>
        <p:sp>
          <p:nvSpPr>
            <p:cNvPr id="33" name="Freeform 33"/>
            <p:cNvSpPr/>
            <p:nvPr/>
          </p:nvSpPr>
          <p:spPr>
            <a:xfrm rot="-6339738">
              <a:off x="181030" y="181030"/>
              <a:ext cx="1554993" cy="1554993"/>
            </a:xfrm>
            <a:custGeom>
              <a:avLst/>
              <a:gdLst/>
              <a:ahLst/>
              <a:cxnLst/>
              <a:rect l="l" t="t" r="r" b="b"/>
              <a:pathLst>
                <a:path w="1554993" h="1554993">
                  <a:moveTo>
                    <a:pt x="0" y="0"/>
                  </a:moveTo>
                  <a:lnTo>
                    <a:pt x="1554993" y="0"/>
                  </a:lnTo>
                  <a:lnTo>
                    <a:pt x="1554993" y="1554993"/>
                  </a:lnTo>
                  <a:lnTo>
                    <a:pt x="0" y="1554993"/>
                  </a:lnTo>
                  <a:lnTo>
                    <a:pt x="0" y="0"/>
                  </a:lnTo>
                  <a:close/>
                </a:path>
              </a:pathLst>
            </a:custGeom>
            <a:blipFill>
              <a:blip r:embed="rId3"/>
              <a:stretch>
                <a:fillRect/>
              </a:stretch>
            </a:blipFill>
          </p:spPr>
          <p:txBody>
            <a:bodyPr/>
            <a:lstStyle/>
            <a:p>
              <a:endParaRPr lang="en-CA"/>
            </a:p>
          </p:txBody>
        </p:sp>
        <p:grpSp>
          <p:nvGrpSpPr>
            <p:cNvPr id="34" name="Group 34"/>
            <p:cNvGrpSpPr/>
            <p:nvPr/>
          </p:nvGrpSpPr>
          <p:grpSpPr>
            <a:xfrm rot="-6339738">
              <a:off x="276018" y="276018"/>
              <a:ext cx="1365017" cy="1365017"/>
              <a:chOff x="0" y="0"/>
              <a:chExt cx="812800" cy="812800"/>
            </a:xfrm>
          </p:grpSpPr>
          <p:sp>
            <p:nvSpPr>
              <p:cNvPr id="35" name="Freeform 35"/>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gradFill rotWithShape="1">
                <a:gsLst>
                  <a:gs pos="0">
                    <a:srgbClr val="5D3AE7">
                      <a:alpha val="100000"/>
                    </a:srgbClr>
                  </a:gs>
                  <a:gs pos="100000">
                    <a:srgbClr val="9332BD">
                      <a:alpha val="100000"/>
                    </a:srgbClr>
                  </a:gs>
                </a:gsLst>
                <a:lin ang="0"/>
              </a:gradFill>
            </p:spPr>
            <p:txBody>
              <a:bodyPr/>
              <a:lstStyle/>
              <a:p>
                <a:endParaRPr lang="en-CA"/>
              </a:p>
            </p:txBody>
          </p:sp>
          <p:sp>
            <p:nvSpPr>
              <p:cNvPr id="36" name="TextBox 36"/>
              <p:cNvSpPr txBox="1"/>
              <p:nvPr/>
            </p:nvSpPr>
            <p:spPr>
              <a:xfrm>
                <a:off x="76200" y="38100"/>
                <a:ext cx="660400" cy="698500"/>
              </a:xfrm>
              <a:prstGeom prst="rect">
                <a:avLst/>
              </a:prstGeom>
            </p:spPr>
            <p:txBody>
              <a:bodyPr lIns="6078" tIns="6078" rIns="6078" bIns="6078" rtlCol="0" anchor="ctr"/>
              <a:lstStyle/>
              <a:p>
                <a:pPr algn="ctr">
                  <a:lnSpc>
                    <a:spcPts val="2659"/>
                  </a:lnSpc>
                </a:pPr>
                <a:endParaRPr/>
              </a:p>
            </p:txBody>
          </p:sp>
        </p:grpSp>
      </p:grpSp>
      <p:grpSp>
        <p:nvGrpSpPr>
          <p:cNvPr id="37" name="Group 37"/>
          <p:cNvGrpSpPr/>
          <p:nvPr/>
        </p:nvGrpSpPr>
        <p:grpSpPr>
          <a:xfrm>
            <a:off x="19860347" y="2816390"/>
            <a:ext cx="630070" cy="630070"/>
            <a:chOff x="0" y="0"/>
            <a:chExt cx="840093" cy="840093"/>
          </a:xfrm>
        </p:grpSpPr>
        <p:sp>
          <p:nvSpPr>
            <p:cNvPr id="38" name="Freeform 38"/>
            <p:cNvSpPr/>
            <p:nvPr/>
          </p:nvSpPr>
          <p:spPr>
            <a:xfrm rot="-6339738">
              <a:off x="79331" y="79331"/>
              <a:ext cx="681431" cy="681431"/>
            </a:xfrm>
            <a:custGeom>
              <a:avLst/>
              <a:gdLst/>
              <a:ahLst/>
              <a:cxnLst/>
              <a:rect l="l" t="t" r="r" b="b"/>
              <a:pathLst>
                <a:path w="681431" h="681431">
                  <a:moveTo>
                    <a:pt x="0" y="0"/>
                  </a:moveTo>
                  <a:lnTo>
                    <a:pt x="681431" y="0"/>
                  </a:lnTo>
                  <a:lnTo>
                    <a:pt x="681431" y="681431"/>
                  </a:lnTo>
                  <a:lnTo>
                    <a:pt x="0" y="681431"/>
                  </a:lnTo>
                  <a:lnTo>
                    <a:pt x="0" y="0"/>
                  </a:lnTo>
                  <a:close/>
                </a:path>
              </a:pathLst>
            </a:custGeom>
            <a:blipFill>
              <a:blip r:embed="rId3"/>
              <a:stretch>
                <a:fillRect/>
              </a:stretch>
            </a:blipFill>
          </p:spPr>
          <p:txBody>
            <a:bodyPr/>
            <a:lstStyle/>
            <a:p>
              <a:endParaRPr lang="en-CA"/>
            </a:p>
          </p:txBody>
        </p:sp>
        <p:grpSp>
          <p:nvGrpSpPr>
            <p:cNvPr id="39" name="Group 39"/>
            <p:cNvGrpSpPr/>
            <p:nvPr/>
          </p:nvGrpSpPr>
          <p:grpSpPr>
            <a:xfrm rot="-6339738">
              <a:off x="120957" y="120957"/>
              <a:ext cx="598179" cy="598179"/>
              <a:chOff x="0" y="0"/>
              <a:chExt cx="812800" cy="812800"/>
            </a:xfrm>
          </p:grpSpPr>
          <p:sp>
            <p:nvSpPr>
              <p:cNvPr id="40" name="Freeform 40"/>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gradFill rotWithShape="1">
                <a:gsLst>
                  <a:gs pos="0">
                    <a:srgbClr val="5D3AE7">
                      <a:alpha val="100000"/>
                    </a:srgbClr>
                  </a:gs>
                  <a:gs pos="100000">
                    <a:srgbClr val="9332BD">
                      <a:alpha val="100000"/>
                    </a:srgbClr>
                  </a:gs>
                </a:gsLst>
                <a:lin ang="0"/>
              </a:gradFill>
            </p:spPr>
            <p:txBody>
              <a:bodyPr/>
              <a:lstStyle/>
              <a:p>
                <a:endParaRPr lang="en-CA"/>
              </a:p>
            </p:txBody>
          </p:sp>
          <p:sp>
            <p:nvSpPr>
              <p:cNvPr id="41" name="TextBox 41"/>
              <p:cNvSpPr txBox="1"/>
              <p:nvPr/>
            </p:nvSpPr>
            <p:spPr>
              <a:xfrm>
                <a:off x="76200" y="38100"/>
                <a:ext cx="660400" cy="698500"/>
              </a:xfrm>
              <a:prstGeom prst="rect">
                <a:avLst/>
              </a:prstGeom>
            </p:spPr>
            <p:txBody>
              <a:bodyPr lIns="6078" tIns="6078" rIns="6078" bIns="6078" rtlCol="0" anchor="ctr"/>
              <a:lstStyle/>
              <a:p>
                <a:pPr algn="ctr">
                  <a:lnSpc>
                    <a:spcPts val="2659"/>
                  </a:lnSpc>
                </a:pPr>
                <a:endParaRPr/>
              </a:p>
            </p:txBody>
          </p:sp>
        </p:grpSp>
      </p:gr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7127ED2-BDD1-AC6D-30C4-4A304CCD72A0}"/>
            </a:ext>
          </a:extLst>
        </p:cNvPr>
        <p:cNvGrpSpPr/>
        <p:nvPr/>
      </p:nvGrpSpPr>
      <p:grpSpPr>
        <a:xfrm>
          <a:off x="0" y="0"/>
          <a:ext cx="0" cy="0"/>
          <a:chOff x="0" y="0"/>
          <a:chExt cx="0" cy="0"/>
        </a:xfrm>
      </p:grpSpPr>
      <p:sp>
        <p:nvSpPr>
          <p:cNvPr id="2" name="Freeform 2">
            <a:extLst>
              <a:ext uri="{FF2B5EF4-FFF2-40B4-BE49-F238E27FC236}">
                <a16:creationId xmlns:a16="http://schemas.microsoft.com/office/drawing/2014/main" id="{114C724F-C7FF-FEA7-F1AB-7259199FD236}"/>
              </a:ext>
            </a:extLst>
          </p:cNvPr>
          <p:cNvSpPr/>
          <p:nvPr/>
        </p:nvSpPr>
        <p:spPr>
          <a:xfrm>
            <a:off x="0" y="0"/>
            <a:ext cx="18288000" cy="10287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3"/>
            <a:stretch>
              <a:fillRect t="-39521" r="-10927"/>
            </a:stretch>
          </a:blipFill>
        </p:spPr>
        <p:txBody>
          <a:bodyPr/>
          <a:lstStyle/>
          <a:p>
            <a:endParaRPr lang="en-CA"/>
          </a:p>
        </p:txBody>
      </p:sp>
      <p:grpSp>
        <p:nvGrpSpPr>
          <p:cNvPr id="7" name="Group 7">
            <a:extLst>
              <a:ext uri="{FF2B5EF4-FFF2-40B4-BE49-F238E27FC236}">
                <a16:creationId xmlns:a16="http://schemas.microsoft.com/office/drawing/2014/main" id="{848CEF8F-A8FC-3E3A-7038-72999D1DE963}"/>
              </a:ext>
            </a:extLst>
          </p:cNvPr>
          <p:cNvGrpSpPr/>
          <p:nvPr/>
        </p:nvGrpSpPr>
        <p:grpSpPr>
          <a:xfrm>
            <a:off x="-140746" y="0"/>
            <a:ext cx="18428746" cy="10600372"/>
            <a:chOff x="0" y="0"/>
            <a:chExt cx="2274402" cy="707744"/>
          </a:xfrm>
        </p:grpSpPr>
        <p:sp>
          <p:nvSpPr>
            <p:cNvPr id="8" name="Freeform 8">
              <a:extLst>
                <a:ext uri="{FF2B5EF4-FFF2-40B4-BE49-F238E27FC236}">
                  <a16:creationId xmlns:a16="http://schemas.microsoft.com/office/drawing/2014/main" id="{EE37C082-6783-9B76-ACB7-DE20AAD8DE3A}"/>
                </a:ext>
              </a:extLst>
            </p:cNvPr>
            <p:cNvSpPr/>
            <p:nvPr/>
          </p:nvSpPr>
          <p:spPr>
            <a:xfrm>
              <a:off x="0" y="0"/>
              <a:ext cx="2274402" cy="707744"/>
            </a:xfrm>
            <a:custGeom>
              <a:avLst/>
              <a:gdLst/>
              <a:ahLst/>
              <a:cxnLst/>
              <a:rect l="l" t="t" r="r" b="b"/>
              <a:pathLst>
                <a:path w="2274402" h="707744">
                  <a:moveTo>
                    <a:pt x="25159" y="0"/>
                  </a:moveTo>
                  <a:lnTo>
                    <a:pt x="2249243" y="0"/>
                  </a:lnTo>
                  <a:cubicBezTo>
                    <a:pt x="2255915" y="0"/>
                    <a:pt x="2262315" y="2651"/>
                    <a:pt x="2267033" y="7369"/>
                  </a:cubicBezTo>
                  <a:cubicBezTo>
                    <a:pt x="2271751" y="12087"/>
                    <a:pt x="2274402" y="18486"/>
                    <a:pt x="2274402" y="25159"/>
                  </a:cubicBezTo>
                  <a:lnTo>
                    <a:pt x="2274402" y="682586"/>
                  </a:lnTo>
                  <a:cubicBezTo>
                    <a:pt x="2274402" y="689258"/>
                    <a:pt x="2271751" y="695657"/>
                    <a:pt x="2267033" y="700376"/>
                  </a:cubicBezTo>
                  <a:cubicBezTo>
                    <a:pt x="2262315" y="705094"/>
                    <a:pt x="2255915" y="707744"/>
                    <a:pt x="2249243" y="707744"/>
                  </a:cubicBezTo>
                  <a:lnTo>
                    <a:pt x="25159" y="707744"/>
                  </a:lnTo>
                  <a:cubicBezTo>
                    <a:pt x="18486" y="707744"/>
                    <a:pt x="12087" y="705094"/>
                    <a:pt x="7369" y="700376"/>
                  </a:cubicBezTo>
                  <a:cubicBezTo>
                    <a:pt x="2651" y="695657"/>
                    <a:pt x="0" y="689258"/>
                    <a:pt x="0" y="682586"/>
                  </a:cubicBezTo>
                  <a:lnTo>
                    <a:pt x="0" y="25159"/>
                  </a:lnTo>
                  <a:cubicBezTo>
                    <a:pt x="0" y="18486"/>
                    <a:pt x="2651" y="12087"/>
                    <a:pt x="7369" y="7369"/>
                  </a:cubicBezTo>
                  <a:cubicBezTo>
                    <a:pt x="12087" y="2651"/>
                    <a:pt x="18486" y="0"/>
                    <a:pt x="25159" y="0"/>
                  </a:cubicBezTo>
                  <a:close/>
                </a:path>
              </a:pathLst>
            </a:custGeom>
            <a:solidFill>
              <a:srgbClr val="FFFFFF"/>
            </a:solidFill>
            <a:ln w="76200" cap="rnd">
              <a:gradFill>
                <a:gsLst>
                  <a:gs pos="0">
                    <a:srgbClr val="5D3AE7">
                      <a:alpha val="100000"/>
                    </a:srgbClr>
                  </a:gs>
                  <a:gs pos="100000">
                    <a:srgbClr val="9332BD">
                      <a:alpha val="100000"/>
                    </a:srgbClr>
                  </a:gs>
                </a:gsLst>
                <a:lin ang="0"/>
              </a:gradFill>
              <a:prstDash val="solid"/>
              <a:round/>
            </a:ln>
          </p:spPr>
          <p:txBody>
            <a:bodyPr/>
            <a:lstStyle/>
            <a:p>
              <a:endParaRPr lang="en-CA"/>
            </a:p>
          </p:txBody>
        </p:sp>
        <p:sp>
          <p:nvSpPr>
            <p:cNvPr id="9" name="TextBox 9">
              <a:extLst>
                <a:ext uri="{FF2B5EF4-FFF2-40B4-BE49-F238E27FC236}">
                  <a16:creationId xmlns:a16="http://schemas.microsoft.com/office/drawing/2014/main" id="{36BAEE38-A85B-15CD-333F-611D71B35B2F}"/>
                </a:ext>
              </a:extLst>
            </p:cNvPr>
            <p:cNvSpPr txBox="1"/>
            <p:nvPr/>
          </p:nvSpPr>
          <p:spPr>
            <a:xfrm>
              <a:off x="0" y="-38100"/>
              <a:ext cx="2274402" cy="745844"/>
            </a:xfrm>
            <a:prstGeom prst="rect">
              <a:avLst/>
            </a:prstGeom>
          </p:spPr>
          <p:txBody>
            <a:bodyPr lIns="57927" tIns="57927" rIns="57927" bIns="57927" rtlCol="0" anchor="ctr"/>
            <a:lstStyle/>
            <a:p>
              <a:pPr algn="ctr">
                <a:lnSpc>
                  <a:spcPts val="2659"/>
                </a:lnSpc>
              </a:pPr>
              <a:endParaRPr/>
            </a:p>
          </p:txBody>
        </p:sp>
      </p:grpSp>
      <p:grpSp>
        <p:nvGrpSpPr>
          <p:cNvPr id="27" name="Group 27">
            <a:extLst>
              <a:ext uri="{FF2B5EF4-FFF2-40B4-BE49-F238E27FC236}">
                <a16:creationId xmlns:a16="http://schemas.microsoft.com/office/drawing/2014/main" id="{C64F4879-624E-42AC-4511-491BEB484127}"/>
              </a:ext>
            </a:extLst>
          </p:cNvPr>
          <p:cNvGrpSpPr/>
          <p:nvPr/>
        </p:nvGrpSpPr>
        <p:grpSpPr>
          <a:xfrm rot="-3207614">
            <a:off x="14271169" y="167674"/>
            <a:ext cx="6049545" cy="3685699"/>
            <a:chOff x="0" y="0"/>
            <a:chExt cx="1593296" cy="970719"/>
          </a:xfrm>
        </p:grpSpPr>
        <p:sp>
          <p:nvSpPr>
            <p:cNvPr id="28" name="Freeform 28">
              <a:extLst>
                <a:ext uri="{FF2B5EF4-FFF2-40B4-BE49-F238E27FC236}">
                  <a16:creationId xmlns:a16="http://schemas.microsoft.com/office/drawing/2014/main" id="{3F85F537-EC0C-78E6-FA19-5F6162F0AF74}"/>
                </a:ext>
              </a:extLst>
            </p:cNvPr>
            <p:cNvSpPr/>
            <p:nvPr/>
          </p:nvSpPr>
          <p:spPr>
            <a:xfrm>
              <a:off x="0" y="0"/>
              <a:ext cx="1593296" cy="970719"/>
            </a:xfrm>
            <a:custGeom>
              <a:avLst/>
              <a:gdLst/>
              <a:ahLst/>
              <a:cxnLst/>
              <a:rect l="l" t="t" r="r" b="b"/>
              <a:pathLst>
                <a:path w="1593296" h="970719">
                  <a:moveTo>
                    <a:pt x="0" y="0"/>
                  </a:moveTo>
                  <a:lnTo>
                    <a:pt x="1593296" y="0"/>
                  </a:lnTo>
                  <a:lnTo>
                    <a:pt x="1593296" y="970719"/>
                  </a:lnTo>
                  <a:lnTo>
                    <a:pt x="0" y="970719"/>
                  </a:lnTo>
                  <a:close/>
                </a:path>
              </a:pathLst>
            </a:custGeom>
            <a:gradFill rotWithShape="1">
              <a:gsLst>
                <a:gs pos="0">
                  <a:srgbClr val="E8E8E8">
                    <a:alpha val="0"/>
                  </a:srgbClr>
                </a:gs>
                <a:gs pos="100000">
                  <a:srgbClr val="E8E8E8">
                    <a:alpha val="35000"/>
                  </a:srgbClr>
                </a:gs>
              </a:gsLst>
              <a:lin ang="0"/>
            </a:gradFill>
            <a:ln cap="sq">
              <a:noFill/>
              <a:prstDash val="solid"/>
              <a:miter/>
            </a:ln>
          </p:spPr>
          <p:txBody>
            <a:bodyPr/>
            <a:lstStyle/>
            <a:p>
              <a:endParaRPr lang="en-CA"/>
            </a:p>
          </p:txBody>
        </p:sp>
        <p:sp>
          <p:nvSpPr>
            <p:cNvPr id="29" name="TextBox 29">
              <a:extLst>
                <a:ext uri="{FF2B5EF4-FFF2-40B4-BE49-F238E27FC236}">
                  <a16:creationId xmlns:a16="http://schemas.microsoft.com/office/drawing/2014/main" id="{417F0BEF-461C-2316-0683-91AA93692C17}"/>
                </a:ext>
              </a:extLst>
            </p:cNvPr>
            <p:cNvSpPr txBox="1"/>
            <p:nvPr/>
          </p:nvSpPr>
          <p:spPr>
            <a:xfrm>
              <a:off x="0" y="-38100"/>
              <a:ext cx="1593296" cy="1008819"/>
            </a:xfrm>
            <a:prstGeom prst="rect">
              <a:avLst/>
            </a:prstGeom>
          </p:spPr>
          <p:txBody>
            <a:bodyPr lIns="50800" tIns="50800" rIns="50800" bIns="50800" rtlCol="0" anchor="ctr"/>
            <a:lstStyle/>
            <a:p>
              <a:pPr algn="ctr">
                <a:lnSpc>
                  <a:spcPts val="2659"/>
                </a:lnSpc>
                <a:spcBef>
                  <a:spcPct val="0"/>
                </a:spcBef>
              </a:pPr>
              <a:endParaRPr/>
            </a:p>
          </p:txBody>
        </p:sp>
      </p:grpSp>
      <p:sp>
        <p:nvSpPr>
          <p:cNvPr id="33" name="TextBox 33">
            <a:extLst>
              <a:ext uri="{FF2B5EF4-FFF2-40B4-BE49-F238E27FC236}">
                <a16:creationId xmlns:a16="http://schemas.microsoft.com/office/drawing/2014/main" id="{7CE11203-ABDA-9F52-D052-435D0B9A0DEB}"/>
              </a:ext>
            </a:extLst>
          </p:cNvPr>
          <p:cNvSpPr txBox="1"/>
          <p:nvPr/>
        </p:nvSpPr>
        <p:spPr>
          <a:xfrm>
            <a:off x="13486656" y="5220257"/>
            <a:ext cx="3955954" cy="4201220"/>
          </a:xfrm>
          <a:prstGeom prst="rect">
            <a:avLst/>
          </a:prstGeom>
        </p:spPr>
        <p:txBody>
          <a:bodyPr lIns="42879" tIns="42879" rIns="42879" bIns="42879" rtlCol="0" anchor="ctr"/>
          <a:lstStyle/>
          <a:p>
            <a:pPr algn="ctr">
              <a:lnSpc>
                <a:spcPts val="2659"/>
              </a:lnSpc>
            </a:pPr>
            <a:endParaRPr/>
          </a:p>
        </p:txBody>
      </p:sp>
      <p:grpSp>
        <p:nvGrpSpPr>
          <p:cNvPr id="37" name="Group 37">
            <a:extLst>
              <a:ext uri="{FF2B5EF4-FFF2-40B4-BE49-F238E27FC236}">
                <a16:creationId xmlns:a16="http://schemas.microsoft.com/office/drawing/2014/main" id="{47955282-0414-89D9-8CC1-05973D0204E6}"/>
              </a:ext>
            </a:extLst>
          </p:cNvPr>
          <p:cNvGrpSpPr/>
          <p:nvPr/>
        </p:nvGrpSpPr>
        <p:grpSpPr>
          <a:xfrm>
            <a:off x="15620999" y="7734300"/>
            <a:ext cx="2287477" cy="2288472"/>
            <a:chOff x="0" y="0"/>
            <a:chExt cx="812800" cy="812800"/>
          </a:xfrm>
        </p:grpSpPr>
        <p:sp>
          <p:nvSpPr>
            <p:cNvPr id="38" name="Freeform 38">
              <a:extLst>
                <a:ext uri="{FF2B5EF4-FFF2-40B4-BE49-F238E27FC236}">
                  <a16:creationId xmlns:a16="http://schemas.microsoft.com/office/drawing/2014/main" id="{8C08EB3F-06CE-87D8-1514-8931B546B025}"/>
                </a:ext>
              </a:extLst>
            </p:cNvPr>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blipFill>
              <a:blip r:embed="rId4"/>
              <a:stretch>
                <a:fillRect/>
              </a:stretch>
            </a:blipFill>
          </p:spPr>
          <p:txBody>
            <a:bodyPr/>
            <a:lstStyle/>
            <a:p>
              <a:endParaRPr lang="en-CA"/>
            </a:p>
          </p:txBody>
        </p:sp>
      </p:grpSp>
      <p:sp>
        <p:nvSpPr>
          <p:cNvPr id="5" name="TextBox 4">
            <a:extLst>
              <a:ext uri="{FF2B5EF4-FFF2-40B4-BE49-F238E27FC236}">
                <a16:creationId xmlns:a16="http://schemas.microsoft.com/office/drawing/2014/main" id="{3BC574E8-0746-2A5B-6752-BC50D88E3610}"/>
              </a:ext>
            </a:extLst>
          </p:cNvPr>
          <p:cNvSpPr txBox="1"/>
          <p:nvPr/>
        </p:nvSpPr>
        <p:spPr>
          <a:xfrm>
            <a:off x="685800" y="1181100"/>
            <a:ext cx="14555675" cy="8003936"/>
          </a:xfrm>
          <a:prstGeom prst="rect">
            <a:avLst/>
          </a:prstGeom>
          <a:noFill/>
        </p:spPr>
        <p:txBody>
          <a:bodyPr wrap="square">
            <a:spAutoFit/>
          </a:bodyPr>
          <a:lstStyle/>
          <a:p>
            <a:r>
              <a:rPr lang="en-CA" sz="3600" b="1" kern="0" dirty="0">
                <a:latin typeface="Arial" panose="020B0604020202020204" pitchFamily="34" charset="0"/>
                <a:ea typeface="Times New Roman" panose="02020603050405020304" pitchFamily="18" charset="0"/>
                <a:cs typeface="Arial" panose="020B0604020202020204" pitchFamily="34" charset="0"/>
              </a:rPr>
              <a:t>INTRODUCTION</a:t>
            </a:r>
          </a:p>
          <a:p>
            <a:pPr marL="571500" indent="-571500">
              <a:buFont typeface="Wingdings" pitchFamily="2" charset="2"/>
              <a:buChar char="q"/>
            </a:pPr>
            <a:r>
              <a:rPr lang="en-CA" sz="3600" dirty="0">
                <a:latin typeface="Arial" panose="020B0604020202020204" pitchFamily="34" charset="0"/>
                <a:cs typeface="Arial" panose="020B0604020202020204" pitchFamily="34" charset="0"/>
              </a:rPr>
              <a:t>"Seedtime and Harvest" is one of the foundational principle of life. Jesus used it in the parable of the Sower.</a:t>
            </a:r>
          </a:p>
          <a:p>
            <a:endParaRPr lang="en-CA" sz="3600" dirty="0">
              <a:latin typeface="Arial" panose="020B0604020202020204" pitchFamily="34" charset="0"/>
              <a:cs typeface="Arial" panose="020B0604020202020204" pitchFamily="34" charset="0"/>
            </a:endParaRPr>
          </a:p>
          <a:p>
            <a:pPr marL="571500" indent="-571500">
              <a:buFont typeface="Wingdings" pitchFamily="2" charset="2"/>
              <a:buChar char="q"/>
            </a:pPr>
            <a:r>
              <a:rPr lang="en-CA" sz="3600" dirty="0">
                <a:latin typeface="Arial" panose="020B0604020202020204" pitchFamily="34" charset="0"/>
                <a:cs typeface="Arial" panose="020B0604020202020204" pitchFamily="34" charset="0"/>
              </a:rPr>
              <a:t>He used many parables to teach about the kingdom heaven and those who desire to know the true meaning beyond the surface would seek Him to know.</a:t>
            </a:r>
          </a:p>
          <a:p>
            <a:endParaRPr lang="en-CA" sz="3600" dirty="0">
              <a:latin typeface="Arial" panose="020B0604020202020204" pitchFamily="34" charset="0"/>
              <a:cs typeface="Arial" panose="020B0604020202020204" pitchFamily="34" charset="0"/>
            </a:endParaRPr>
          </a:p>
          <a:p>
            <a:r>
              <a:rPr lang="en-CA" sz="3600" dirty="0">
                <a:latin typeface="Arial" panose="020B0604020202020204" pitchFamily="34" charset="0"/>
                <a:cs typeface="Arial" panose="020B0604020202020204" pitchFamily="34" charset="0"/>
              </a:rPr>
              <a:t>Examples of Seeking to Know More</a:t>
            </a:r>
          </a:p>
          <a:p>
            <a:pPr marL="571500" indent="-571500">
              <a:buFont typeface="Wingdings" pitchFamily="2" charset="2"/>
              <a:buChar char="q"/>
            </a:pPr>
            <a:r>
              <a:rPr lang="en-CA" sz="3600" dirty="0">
                <a:latin typeface="Arial" panose="020B0604020202020204" pitchFamily="34" charset="0"/>
                <a:cs typeface="Arial" panose="020B0604020202020204" pitchFamily="34" charset="0"/>
              </a:rPr>
              <a:t>The Rich Young Ruler was a wealthy and influential man who asked Jesus what he must do to inherit eternal life and enter the kingdom of God. (Matthew 19:16–30, Mark 10:17–31, and Luke 18:18–30.) </a:t>
            </a:r>
          </a:p>
          <a:p>
            <a:endParaRPr lang="en-CA" sz="3600" dirty="0">
              <a:latin typeface="Arial" panose="020B0604020202020204" pitchFamily="34" charset="0"/>
              <a:cs typeface="Arial" panose="020B0604020202020204" pitchFamily="34" charset="0"/>
            </a:endParaRPr>
          </a:p>
          <a:p>
            <a:endParaRPr lang="en-CA" sz="36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9840352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64B2602-4745-3127-1444-BA1EF5112F77}"/>
            </a:ext>
          </a:extLst>
        </p:cNvPr>
        <p:cNvGrpSpPr/>
        <p:nvPr/>
      </p:nvGrpSpPr>
      <p:grpSpPr>
        <a:xfrm>
          <a:off x="0" y="0"/>
          <a:ext cx="0" cy="0"/>
          <a:chOff x="0" y="0"/>
          <a:chExt cx="0" cy="0"/>
        </a:xfrm>
      </p:grpSpPr>
      <p:sp>
        <p:nvSpPr>
          <p:cNvPr id="2" name="Freeform 2">
            <a:extLst>
              <a:ext uri="{FF2B5EF4-FFF2-40B4-BE49-F238E27FC236}">
                <a16:creationId xmlns:a16="http://schemas.microsoft.com/office/drawing/2014/main" id="{A0FDF2A3-CEE7-1D70-B209-4C3857C6E144}"/>
              </a:ext>
            </a:extLst>
          </p:cNvPr>
          <p:cNvSpPr/>
          <p:nvPr/>
        </p:nvSpPr>
        <p:spPr>
          <a:xfrm>
            <a:off x="0" y="0"/>
            <a:ext cx="18288000" cy="10287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3"/>
            <a:stretch>
              <a:fillRect t="-39521" r="-10927"/>
            </a:stretch>
          </a:blipFill>
        </p:spPr>
        <p:txBody>
          <a:bodyPr/>
          <a:lstStyle/>
          <a:p>
            <a:endParaRPr lang="en-CA"/>
          </a:p>
        </p:txBody>
      </p:sp>
      <p:grpSp>
        <p:nvGrpSpPr>
          <p:cNvPr id="7" name="Group 7">
            <a:extLst>
              <a:ext uri="{FF2B5EF4-FFF2-40B4-BE49-F238E27FC236}">
                <a16:creationId xmlns:a16="http://schemas.microsoft.com/office/drawing/2014/main" id="{9777CEB1-E043-880F-7BF9-E00E624C0366}"/>
              </a:ext>
            </a:extLst>
          </p:cNvPr>
          <p:cNvGrpSpPr/>
          <p:nvPr/>
        </p:nvGrpSpPr>
        <p:grpSpPr>
          <a:xfrm>
            <a:off x="-140746" y="0"/>
            <a:ext cx="18428746" cy="10600372"/>
            <a:chOff x="0" y="0"/>
            <a:chExt cx="2274402" cy="707744"/>
          </a:xfrm>
        </p:grpSpPr>
        <p:sp>
          <p:nvSpPr>
            <p:cNvPr id="8" name="Freeform 8">
              <a:extLst>
                <a:ext uri="{FF2B5EF4-FFF2-40B4-BE49-F238E27FC236}">
                  <a16:creationId xmlns:a16="http://schemas.microsoft.com/office/drawing/2014/main" id="{94220C30-1863-8D99-5891-4C04FB284F98}"/>
                </a:ext>
              </a:extLst>
            </p:cNvPr>
            <p:cNvSpPr/>
            <p:nvPr/>
          </p:nvSpPr>
          <p:spPr>
            <a:xfrm>
              <a:off x="0" y="0"/>
              <a:ext cx="2274402" cy="707744"/>
            </a:xfrm>
            <a:custGeom>
              <a:avLst/>
              <a:gdLst/>
              <a:ahLst/>
              <a:cxnLst/>
              <a:rect l="l" t="t" r="r" b="b"/>
              <a:pathLst>
                <a:path w="2274402" h="707744">
                  <a:moveTo>
                    <a:pt x="25159" y="0"/>
                  </a:moveTo>
                  <a:lnTo>
                    <a:pt x="2249243" y="0"/>
                  </a:lnTo>
                  <a:cubicBezTo>
                    <a:pt x="2255915" y="0"/>
                    <a:pt x="2262315" y="2651"/>
                    <a:pt x="2267033" y="7369"/>
                  </a:cubicBezTo>
                  <a:cubicBezTo>
                    <a:pt x="2271751" y="12087"/>
                    <a:pt x="2274402" y="18486"/>
                    <a:pt x="2274402" y="25159"/>
                  </a:cubicBezTo>
                  <a:lnTo>
                    <a:pt x="2274402" y="682586"/>
                  </a:lnTo>
                  <a:cubicBezTo>
                    <a:pt x="2274402" y="689258"/>
                    <a:pt x="2271751" y="695657"/>
                    <a:pt x="2267033" y="700376"/>
                  </a:cubicBezTo>
                  <a:cubicBezTo>
                    <a:pt x="2262315" y="705094"/>
                    <a:pt x="2255915" y="707744"/>
                    <a:pt x="2249243" y="707744"/>
                  </a:cubicBezTo>
                  <a:lnTo>
                    <a:pt x="25159" y="707744"/>
                  </a:lnTo>
                  <a:cubicBezTo>
                    <a:pt x="18486" y="707744"/>
                    <a:pt x="12087" y="705094"/>
                    <a:pt x="7369" y="700376"/>
                  </a:cubicBezTo>
                  <a:cubicBezTo>
                    <a:pt x="2651" y="695657"/>
                    <a:pt x="0" y="689258"/>
                    <a:pt x="0" y="682586"/>
                  </a:cubicBezTo>
                  <a:lnTo>
                    <a:pt x="0" y="25159"/>
                  </a:lnTo>
                  <a:cubicBezTo>
                    <a:pt x="0" y="18486"/>
                    <a:pt x="2651" y="12087"/>
                    <a:pt x="7369" y="7369"/>
                  </a:cubicBezTo>
                  <a:cubicBezTo>
                    <a:pt x="12087" y="2651"/>
                    <a:pt x="18486" y="0"/>
                    <a:pt x="25159" y="0"/>
                  </a:cubicBezTo>
                  <a:close/>
                </a:path>
              </a:pathLst>
            </a:custGeom>
            <a:solidFill>
              <a:srgbClr val="FFFFFF"/>
            </a:solidFill>
            <a:ln w="76200" cap="rnd">
              <a:gradFill>
                <a:gsLst>
                  <a:gs pos="0">
                    <a:srgbClr val="5D3AE7">
                      <a:alpha val="100000"/>
                    </a:srgbClr>
                  </a:gs>
                  <a:gs pos="100000">
                    <a:srgbClr val="9332BD">
                      <a:alpha val="100000"/>
                    </a:srgbClr>
                  </a:gs>
                </a:gsLst>
                <a:lin ang="0"/>
              </a:gradFill>
              <a:prstDash val="solid"/>
              <a:round/>
            </a:ln>
          </p:spPr>
          <p:txBody>
            <a:bodyPr/>
            <a:lstStyle/>
            <a:p>
              <a:endParaRPr lang="en-CA"/>
            </a:p>
          </p:txBody>
        </p:sp>
        <p:sp>
          <p:nvSpPr>
            <p:cNvPr id="9" name="TextBox 9">
              <a:extLst>
                <a:ext uri="{FF2B5EF4-FFF2-40B4-BE49-F238E27FC236}">
                  <a16:creationId xmlns:a16="http://schemas.microsoft.com/office/drawing/2014/main" id="{D6AA5B18-A1A4-5E1C-9D9A-BDBF643BA6EB}"/>
                </a:ext>
              </a:extLst>
            </p:cNvPr>
            <p:cNvSpPr txBox="1"/>
            <p:nvPr/>
          </p:nvSpPr>
          <p:spPr>
            <a:xfrm>
              <a:off x="0" y="-38100"/>
              <a:ext cx="2274402" cy="745844"/>
            </a:xfrm>
            <a:prstGeom prst="rect">
              <a:avLst/>
            </a:prstGeom>
          </p:spPr>
          <p:txBody>
            <a:bodyPr lIns="57927" tIns="57927" rIns="57927" bIns="57927" rtlCol="0" anchor="ctr"/>
            <a:lstStyle/>
            <a:p>
              <a:pPr algn="ctr">
                <a:lnSpc>
                  <a:spcPts val="2659"/>
                </a:lnSpc>
              </a:pPr>
              <a:endParaRPr/>
            </a:p>
          </p:txBody>
        </p:sp>
      </p:grpSp>
      <p:grpSp>
        <p:nvGrpSpPr>
          <p:cNvPr id="27" name="Group 27">
            <a:extLst>
              <a:ext uri="{FF2B5EF4-FFF2-40B4-BE49-F238E27FC236}">
                <a16:creationId xmlns:a16="http://schemas.microsoft.com/office/drawing/2014/main" id="{424F87B4-9BB5-098E-C0A0-115D1167A0E2}"/>
              </a:ext>
            </a:extLst>
          </p:cNvPr>
          <p:cNvGrpSpPr/>
          <p:nvPr/>
        </p:nvGrpSpPr>
        <p:grpSpPr>
          <a:xfrm rot="-3207614">
            <a:off x="14271169" y="167674"/>
            <a:ext cx="6049545" cy="3685699"/>
            <a:chOff x="0" y="0"/>
            <a:chExt cx="1593296" cy="970719"/>
          </a:xfrm>
        </p:grpSpPr>
        <p:sp>
          <p:nvSpPr>
            <p:cNvPr id="28" name="Freeform 28">
              <a:extLst>
                <a:ext uri="{FF2B5EF4-FFF2-40B4-BE49-F238E27FC236}">
                  <a16:creationId xmlns:a16="http://schemas.microsoft.com/office/drawing/2014/main" id="{4D8C9413-BC4C-CF64-1B7C-A030053C6594}"/>
                </a:ext>
              </a:extLst>
            </p:cNvPr>
            <p:cNvSpPr/>
            <p:nvPr/>
          </p:nvSpPr>
          <p:spPr>
            <a:xfrm>
              <a:off x="0" y="0"/>
              <a:ext cx="1593296" cy="970719"/>
            </a:xfrm>
            <a:custGeom>
              <a:avLst/>
              <a:gdLst/>
              <a:ahLst/>
              <a:cxnLst/>
              <a:rect l="l" t="t" r="r" b="b"/>
              <a:pathLst>
                <a:path w="1593296" h="970719">
                  <a:moveTo>
                    <a:pt x="0" y="0"/>
                  </a:moveTo>
                  <a:lnTo>
                    <a:pt x="1593296" y="0"/>
                  </a:lnTo>
                  <a:lnTo>
                    <a:pt x="1593296" y="970719"/>
                  </a:lnTo>
                  <a:lnTo>
                    <a:pt x="0" y="970719"/>
                  </a:lnTo>
                  <a:close/>
                </a:path>
              </a:pathLst>
            </a:custGeom>
            <a:gradFill rotWithShape="1">
              <a:gsLst>
                <a:gs pos="0">
                  <a:srgbClr val="E8E8E8">
                    <a:alpha val="0"/>
                  </a:srgbClr>
                </a:gs>
                <a:gs pos="100000">
                  <a:srgbClr val="E8E8E8">
                    <a:alpha val="35000"/>
                  </a:srgbClr>
                </a:gs>
              </a:gsLst>
              <a:lin ang="0"/>
            </a:gradFill>
            <a:ln cap="sq">
              <a:noFill/>
              <a:prstDash val="solid"/>
              <a:miter/>
            </a:ln>
          </p:spPr>
          <p:txBody>
            <a:bodyPr/>
            <a:lstStyle/>
            <a:p>
              <a:endParaRPr lang="en-CA"/>
            </a:p>
          </p:txBody>
        </p:sp>
        <p:sp>
          <p:nvSpPr>
            <p:cNvPr id="29" name="TextBox 29">
              <a:extLst>
                <a:ext uri="{FF2B5EF4-FFF2-40B4-BE49-F238E27FC236}">
                  <a16:creationId xmlns:a16="http://schemas.microsoft.com/office/drawing/2014/main" id="{B5EEA0F0-14BA-C216-C906-53D682A29740}"/>
                </a:ext>
              </a:extLst>
            </p:cNvPr>
            <p:cNvSpPr txBox="1"/>
            <p:nvPr/>
          </p:nvSpPr>
          <p:spPr>
            <a:xfrm>
              <a:off x="0" y="-38100"/>
              <a:ext cx="1593296" cy="1008819"/>
            </a:xfrm>
            <a:prstGeom prst="rect">
              <a:avLst/>
            </a:prstGeom>
          </p:spPr>
          <p:txBody>
            <a:bodyPr lIns="50800" tIns="50800" rIns="50800" bIns="50800" rtlCol="0" anchor="ctr"/>
            <a:lstStyle/>
            <a:p>
              <a:pPr algn="ctr">
                <a:lnSpc>
                  <a:spcPts val="2659"/>
                </a:lnSpc>
                <a:spcBef>
                  <a:spcPct val="0"/>
                </a:spcBef>
              </a:pPr>
              <a:endParaRPr/>
            </a:p>
          </p:txBody>
        </p:sp>
      </p:grpSp>
      <p:sp>
        <p:nvSpPr>
          <p:cNvPr id="33" name="TextBox 33">
            <a:extLst>
              <a:ext uri="{FF2B5EF4-FFF2-40B4-BE49-F238E27FC236}">
                <a16:creationId xmlns:a16="http://schemas.microsoft.com/office/drawing/2014/main" id="{F9DDF305-82C5-809C-A5A1-5F6B1D82ECB4}"/>
              </a:ext>
            </a:extLst>
          </p:cNvPr>
          <p:cNvSpPr txBox="1"/>
          <p:nvPr/>
        </p:nvSpPr>
        <p:spPr>
          <a:xfrm>
            <a:off x="13486656" y="5220257"/>
            <a:ext cx="3955954" cy="4201220"/>
          </a:xfrm>
          <a:prstGeom prst="rect">
            <a:avLst/>
          </a:prstGeom>
        </p:spPr>
        <p:txBody>
          <a:bodyPr lIns="42879" tIns="42879" rIns="42879" bIns="42879" rtlCol="0" anchor="ctr"/>
          <a:lstStyle/>
          <a:p>
            <a:pPr algn="ctr">
              <a:lnSpc>
                <a:spcPts val="2659"/>
              </a:lnSpc>
            </a:pPr>
            <a:endParaRPr/>
          </a:p>
        </p:txBody>
      </p:sp>
      <p:grpSp>
        <p:nvGrpSpPr>
          <p:cNvPr id="37" name="Group 37">
            <a:extLst>
              <a:ext uri="{FF2B5EF4-FFF2-40B4-BE49-F238E27FC236}">
                <a16:creationId xmlns:a16="http://schemas.microsoft.com/office/drawing/2014/main" id="{916FFAD4-1B3D-1E8B-A2DB-BC1B2B177245}"/>
              </a:ext>
            </a:extLst>
          </p:cNvPr>
          <p:cNvGrpSpPr/>
          <p:nvPr/>
        </p:nvGrpSpPr>
        <p:grpSpPr>
          <a:xfrm>
            <a:off x="15620999" y="7734300"/>
            <a:ext cx="2287477" cy="2288472"/>
            <a:chOff x="0" y="0"/>
            <a:chExt cx="812800" cy="812800"/>
          </a:xfrm>
        </p:grpSpPr>
        <p:sp>
          <p:nvSpPr>
            <p:cNvPr id="38" name="Freeform 38">
              <a:extLst>
                <a:ext uri="{FF2B5EF4-FFF2-40B4-BE49-F238E27FC236}">
                  <a16:creationId xmlns:a16="http://schemas.microsoft.com/office/drawing/2014/main" id="{0E95C55D-4C29-F3AF-2694-A76293AD48E8}"/>
                </a:ext>
              </a:extLst>
            </p:cNvPr>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blipFill>
              <a:blip r:embed="rId4"/>
              <a:stretch>
                <a:fillRect/>
              </a:stretch>
            </a:blipFill>
          </p:spPr>
          <p:txBody>
            <a:bodyPr/>
            <a:lstStyle/>
            <a:p>
              <a:endParaRPr lang="en-CA"/>
            </a:p>
          </p:txBody>
        </p:sp>
      </p:grpSp>
      <p:sp>
        <p:nvSpPr>
          <p:cNvPr id="5" name="TextBox 4">
            <a:extLst>
              <a:ext uri="{FF2B5EF4-FFF2-40B4-BE49-F238E27FC236}">
                <a16:creationId xmlns:a16="http://schemas.microsoft.com/office/drawing/2014/main" id="{781B4CB0-20EF-1E0A-7068-23BE68044714}"/>
              </a:ext>
            </a:extLst>
          </p:cNvPr>
          <p:cNvSpPr txBox="1"/>
          <p:nvPr/>
        </p:nvSpPr>
        <p:spPr>
          <a:xfrm>
            <a:off x="533400" y="1409700"/>
            <a:ext cx="14708075" cy="8329334"/>
          </a:xfrm>
          <a:prstGeom prst="rect">
            <a:avLst/>
          </a:prstGeom>
          <a:noFill/>
        </p:spPr>
        <p:txBody>
          <a:bodyPr wrap="square">
            <a:spAutoFit/>
          </a:bodyPr>
          <a:lstStyle/>
          <a:p>
            <a:r>
              <a:rPr lang="en-CA" sz="3600" b="1" kern="0" dirty="0">
                <a:latin typeface="Arial" panose="020B0604020202020204" pitchFamily="34" charset="0"/>
                <a:ea typeface="Times New Roman" panose="02020603050405020304" pitchFamily="18" charset="0"/>
                <a:cs typeface="Arial" panose="020B0604020202020204" pitchFamily="34" charset="0"/>
              </a:rPr>
              <a:t>INTRODUCTION (</a:t>
            </a:r>
            <a:r>
              <a:rPr lang="en-CA" sz="3600" b="1" kern="0" dirty="0" err="1">
                <a:latin typeface="Arial" panose="020B0604020202020204" pitchFamily="34" charset="0"/>
                <a:ea typeface="Times New Roman" panose="02020603050405020304" pitchFamily="18" charset="0"/>
                <a:cs typeface="Arial" panose="020B0604020202020204" pitchFamily="34" charset="0"/>
              </a:rPr>
              <a:t>cont</a:t>
            </a:r>
            <a:r>
              <a:rPr lang="en-CA" sz="3600" b="1" kern="0" dirty="0">
                <a:latin typeface="Arial" panose="020B0604020202020204" pitchFamily="34" charset="0"/>
                <a:ea typeface="Times New Roman" panose="02020603050405020304" pitchFamily="18" charset="0"/>
                <a:cs typeface="Arial" panose="020B0604020202020204" pitchFamily="34" charset="0"/>
              </a:rPr>
              <a:t>)</a:t>
            </a:r>
          </a:p>
          <a:p>
            <a:endParaRPr lang="en-CA" sz="3600" dirty="0">
              <a:latin typeface="Arial" panose="020B0604020202020204" pitchFamily="34" charset="0"/>
              <a:cs typeface="Arial" panose="020B0604020202020204" pitchFamily="34" charset="0"/>
            </a:endParaRPr>
          </a:p>
          <a:p>
            <a:r>
              <a:rPr lang="en-CA" sz="3600" b="1" dirty="0">
                <a:latin typeface="Arial" panose="020B0604020202020204" pitchFamily="34" charset="0"/>
                <a:cs typeface="Arial" panose="020B0604020202020204" pitchFamily="34" charset="0"/>
              </a:rPr>
              <a:t>Examples of Seeking to Know More:</a:t>
            </a:r>
          </a:p>
          <a:p>
            <a:pPr marL="571500" indent="-571500">
              <a:buFont typeface="Wingdings" pitchFamily="2" charset="2"/>
              <a:buChar char="q"/>
            </a:pPr>
            <a:r>
              <a:rPr lang="en-CA" sz="3600" dirty="0">
                <a:latin typeface="Arial" panose="020B0604020202020204" pitchFamily="34" charset="0"/>
                <a:cs typeface="Arial" panose="020B0604020202020204" pitchFamily="34" charset="0"/>
              </a:rPr>
              <a:t>Nicodemus, a Pharisee and a member of the Sanhedrin (the Jewish ruling council) visited Jesus secretly under the cover of night. On the question of Rebirth; Jesus told him, "No one can see the kingdom of God unless they are born again" (or "born from above"). This was speaking of a spiritual rebirth (St. John 3:1-8).</a:t>
            </a:r>
          </a:p>
          <a:p>
            <a:endParaRPr lang="en-CA" sz="3600" dirty="0">
              <a:latin typeface="Arial" panose="020B0604020202020204" pitchFamily="34" charset="0"/>
              <a:cs typeface="Arial" panose="020B0604020202020204" pitchFamily="34" charset="0"/>
            </a:endParaRPr>
          </a:p>
          <a:p>
            <a:pPr marL="571500" indent="-571500">
              <a:buFont typeface="Wingdings" pitchFamily="2" charset="2"/>
              <a:buChar char="q"/>
            </a:pPr>
            <a:r>
              <a:rPr lang="en-CA" sz="3600" dirty="0">
                <a:latin typeface="Arial" panose="020B0604020202020204" pitchFamily="34" charset="0"/>
                <a:cs typeface="Arial" panose="020B0604020202020204" pitchFamily="34" charset="0"/>
              </a:rPr>
              <a:t>Sowing seeds into soil naturally leads to the expectation of a harvest. In both farming and spiritual/moral metaphor, you plant a specific seed expecting that kind of plant result in return.</a:t>
            </a:r>
          </a:p>
          <a:p>
            <a:endParaRPr lang="en-CA" sz="3600" dirty="0">
              <a:latin typeface="Arial" panose="020B0604020202020204" pitchFamily="34" charset="0"/>
              <a:cs typeface="Arial" panose="020B0604020202020204" pitchFamily="34" charset="0"/>
            </a:endParaRPr>
          </a:p>
          <a:p>
            <a:endParaRPr lang="en-CA" sz="3600" dirty="0">
              <a:latin typeface="Arial" panose="020B0604020202020204" pitchFamily="34" charset="0"/>
              <a:cs typeface="Arial" panose="020B0604020202020204" pitchFamily="34" charset="0"/>
            </a:endParaRPr>
          </a:p>
          <a:p>
            <a:endParaRPr lang="en-CA" sz="36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427952644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924BDA4-3114-6F86-8ECE-7123F6203C57}"/>
            </a:ext>
          </a:extLst>
        </p:cNvPr>
        <p:cNvGrpSpPr/>
        <p:nvPr/>
      </p:nvGrpSpPr>
      <p:grpSpPr>
        <a:xfrm>
          <a:off x="0" y="0"/>
          <a:ext cx="0" cy="0"/>
          <a:chOff x="0" y="0"/>
          <a:chExt cx="0" cy="0"/>
        </a:xfrm>
      </p:grpSpPr>
      <p:sp>
        <p:nvSpPr>
          <p:cNvPr id="2" name="Freeform 2">
            <a:extLst>
              <a:ext uri="{FF2B5EF4-FFF2-40B4-BE49-F238E27FC236}">
                <a16:creationId xmlns:a16="http://schemas.microsoft.com/office/drawing/2014/main" id="{89861691-CC49-F1E8-0EA4-84F5D985EB91}"/>
              </a:ext>
            </a:extLst>
          </p:cNvPr>
          <p:cNvSpPr/>
          <p:nvPr/>
        </p:nvSpPr>
        <p:spPr>
          <a:xfrm>
            <a:off x="0" y="0"/>
            <a:ext cx="18288000" cy="10287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3"/>
            <a:stretch>
              <a:fillRect t="-39521" r="-10927"/>
            </a:stretch>
          </a:blipFill>
        </p:spPr>
        <p:txBody>
          <a:bodyPr/>
          <a:lstStyle/>
          <a:p>
            <a:endParaRPr lang="en-CA"/>
          </a:p>
        </p:txBody>
      </p:sp>
      <p:grpSp>
        <p:nvGrpSpPr>
          <p:cNvPr id="7" name="Group 7">
            <a:extLst>
              <a:ext uri="{FF2B5EF4-FFF2-40B4-BE49-F238E27FC236}">
                <a16:creationId xmlns:a16="http://schemas.microsoft.com/office/drawing/2014/main" id="{43600C34-43C7-8BD9-CED9-5063E9BD70E0}"/>
              </a:ext>
            </a:extLst>
          </p:cNvPr>
          <p:cNvGrpSpPr/>
          <p:nvPr/>
        </p:nvGrpSpPr>
        <p:grpSpPr>
          <a:xfrm>
            <a:off x="-140746" y="0"/>
            <a:ext cx="18428746" cy="10600372"/>
            <a:chOff x="0" y="0"/>
            <a:chExt cx="2274402" cy="707744"/>
          </a:xfrm>
        </p:grpSpPr>
        <p:sp>
          <p:nvSpPr>
            <p:cNvPr id="8" name="Freeform 8">
              <a:extLst>
                <a:ext uri="{FF2B5EF4-FFF2-40B4-BE49-F238E27FC236}">
                  <a16:creationId xmlns:a16="http://schemas.microsoft.com/office/drawing/2014/main" id="{6BF6D85D-B1FB-9E69-A531-E9DC35540993}"/>
                </a:ext>
              </a:extLst>
            </p:cNvPr>
            <p:cNvSpPr/>
            <p:nvPr/>
          </p:nvSpPr>
          <p:spPr>
            <a:xfrm>
              <a:off x="0" y="0"/>
              <a:ext cx="2274402" cy="707744"/>
            </a:xfrm>
            <a:custGeom>
              <a:avLst/>
              <a:gdLst/>
              <a:ahLst/>
              <a:cxnLst/>
              <a:rect l="l" t="t" r="r" b="b"/>
              <a:pathLst>
                <a:path w="2274402" h="707744">
                  <a:moveTo>
                    <a:pt x="25159" y="0"/>
                  </a:moveTo>
                  <a:lnTo>
                    <a:pt x="2249243" y="0"/>
                  </a:lnTo>
                  <a:cubicBezTo>
                    <a:pt x="2255915" y="0"/>
                    <a:pt x="2262315" y="2651"/>
                    <a:pt x="2267033" y="7369"/>
                  </a:cubicBezTo>
                  <a:cubicBezTo>
                    <a:pt x="2271751" y="12087"/>
                    <a:pt x="2274402" y="18486"/>
                    <a:pt x="2274402" y="25159"/>
                  </a:cubicBezTo>
                  <a:lnTo>
                    <a:pt x="2274402" y="682586"/>
                  </a:lnTo>
                  <a:cubicBezTo>
                    <a:pt x="2274402" y="689258"/>
                    <a:pt x="2271751" y="695657"/>
                    <a:pt x="2267033" y="700376"/>
                  </a:cubicBezTo>
                  <a:cubicBezTo>
                    <a:pt x="2262315" y="705094"/>
                    <a:pt x="2255915" y="707744"/>
                    <a:pt x="2249243" y="707744"/>
                  </a:cubicBezTo>
                  <a:lnTo>
                    <a:pt x="25159" y="707744"/>
                  </a:lnTo>
                  <a:cubicBezTo>
                    <a:pt x="18486" y="707744"/>
                    <a:pt x="12087" y="705094"/>
                    <a:pt x="7369" y="700376"/>
                  </a:cubicBezTo>
                  <a:cubicBezTo>
                    <a:pt x="2651" y="695657"/>
                    <a:pt x="0" y="689258"/>
                    <a:pt x="0" y="682586"/>
                  </a:cubicBezTo>
                  <a:lnTo>
                    <a:pt x="0" y="25159"/>
                  </a:lnTo>
                  <a:cubicBezTo>
                    <a:pt x="0" y="18486"/>
                    <a:pt x="2651" y="12087"/>
                    <a:pt x="7369" y="7369"/>
                  </a:cubicBezTo>
                  <a:cubicBezTo>
                    <a:pt x="12087" y="2651"/>
                    <a:pt x="18486" y="0"/>
                    <a:pt x="25159" y="0"/>
                  </a:cubicBezTo>
                  <a:close/>
                </a:path>
              </a:pathLst>
            </a:custGeom>
            <a:solidFill>
              <a:srgbClr val="FFFFFF"/>
            </a:solidFill>
            <a:ln w="76200" cap="rnd">
              <a:gradFill>
                <a:gsLst>
                  <a:gs pos="0">
                    <a:srgbClr val="5D3AE7">
                      <a:alpha val="100000"/>
                    </a:srgbClr>
                  </a:gs>
                  <a:gs pos="100000">
                    <a:srgbClr val="9332BD">
                      <a:alpha val="100000"/>
                    </a:srgbClr>
                  </a:gs>
                </a:gsLst>
                <a:lin ang="0"/>
              </a:gradFill>
              <a:prstDash val="solid"/>
              <a:round/>
            </a:ln>
          </p:spPr>
          <p:txBody>
            <a:bodyPr/>
            <a:lstStyle/>
            <a:p>
              <a:endParaRPr lang="en-CA"/>
            </a:p>
          </p:txBody>
        </p:sp>
        <p:sp>
          <p:nvSpPr>
            <p:cNvPr id="9" name="TextBox 9">
              <a:extLst>
                <a:ext uri="{FF2B5EF4-FFF2-40B4-BE49-F238E27FC236}">
                  <a16:creationId xmlns:a16="http://schemas.microsoft.com/office/drawing/2014/main" id="{5363A636-2AED-0EAA-CAD9-2485536E70B2}"/>
                </a:ext>
              </a:extLst>
            </p:cNvPr>
            <p:cNvSpPr txBox="1"/>
            <p:nvPr/>
          </p:nvSpPr>
          <p:spPr>
            <a:xfrm>
              <a:off x="0" y="-38100"/>
              <a:ext cx="2274402" cy="745844"/>
            </a:xfrm>
            <a:prstGeom prst="rect">
              <a:avLst/>
            </a:prstGeom>
          </p:spPr>
          <p:txBody>
            <a:bodyPr lIns="57927" tIns="57927" rIns="57927" bIns="57927" rtlCol="0" anchor="ctr"/>
            <a:lstStyle/>
            <a:p>
              <a:pPr algn="ctr">
                <a:lnSpc>
                  <a:spcPts val="2659"/>
                </a:lnSpc>
              </a:pPr>
              <a:endParaRPr/>
            </a:p>
          </p:txBody>
        </p:sp>
      </p:grpSp>
      <p:grpSp>
        <p:nvGrpSpPr>
          <p:cNvPr id="27" name="Group 27">
            <a:extLst>
              <a:ext uri="{FF2B5EF4-FFF2-40B4-BE49-F238E27FC236}">
                <a16:creationId xmlns:a16="http://schemas.microsoft.com/office/drawing/2014/main" id="{3D52D15F-6A60-265C-046E-F4D539BCF4D7}"/>
              </a:ext>
            </a:extLst>
          </p:cNvPr>
          <p:cNvGrpSpPr/>
          <p:nvPr/>
        </p:nvGrpSpPr>
        <p:grpSpPr>
          <a:xfrm rot="-3207614">
            <a:off x="14271169" y="167674"/>
            <a:ext cx="6049545" cy="3685699"/>
            <a:chOff x="0" y="0"/>
            <a:chExt cx="1593296" cy="970719"/>
          </a:xfrm>
        </p:grpSpPr>
        <p:sp>
          <p:nvSpPr>
            <p:cNvPr id="28" name="Freeform 28">
              <a:extLst>
                <a:ext uri="{FF2B5EF4-FFF2-40B4-BE49-F238E27FC236}">
                  <a16:creationId xmlns:a16="http://schemas.microsoft.com/office/drawing/2014/main" id="{A8746EB1-BEB8-D820-47F4-E54908947E5B}"/>
                </a:ext>
              </a:extLst>
            </p:cNvPr>
            <p:cNvSpPr/>
            <p:nvPr/>
          </p:nvSpPr>
          <p:spPr>
            <a:xfrm>
              <a:off x="0" y="0"/>
              <a:ext cx="1593296" cy="970719"/>
            </a:xfrm>
            <a:custGeom>
              <a:avLst/>
              <a:gdLst/>
              <a:ahLst/>
              <a:cxnLst/>
              <a:rect l="l" t="t" r="r" b="b"/>
              <a:pathLst>
                <a:path w="1593296" h="970719">
                  <a:moveTo>
                    <a:pt x="0" y="0"/>
                  </a:moveTo>
                  <a:lnTo>
                    <a:pt x="1593296" y="0"/>
                  </a:lnTo>
                  <a:lnTo>
                    <a:pt x="1593296" y="970719"/>
                  </a:lnTo>
                  <a:lnTo>
                    <a:pt x="0" y="970719"/>
                  </a:lnTo>
                  <a:close/>
                </a:path>
              </a:pathLst>
            </a:custGeom>
            <a:gradFill rotWithShape="1">
              <a:gsLst>
                <a:gs pos="0">
                  <a:srgbClr val="E8E8E8">
                    <a:alpha val="0"/>
                  </a:srgbClr>
                </a:gs>
                <a:gs pos="100000">
                  <a:srgbClr val="E8E8E8">
                    <a:alpha val="35000"/>
                  </a:srgbClr>
                </a:gs>
              </a:gsLst>
              <a:lin ang="0"/>
            </a:gradFill>
            <a:ln cap="sq">
              <a:noFill/>
              <a:prstDash val="solid"/>
              <a:miter/>
            </a:ln>
          </p:spPr>
          <p:txBody>
            <a:bodyPr/>
            <a:lstStyle/>
            <a:p>
              <a:endParaRPr lang="en-CA"/>
            </a:p>
          </p:txBody>
        </p:sp>
        <p:sp>
          <p:nvSpPr>
            <p:cNvPr id="29" name="TextBox 29">
              <a:extLst>
                <a:ext uri="{FF2B5EF4-FFF2-40B4-BE49-F238E27FC236}">
                  <a16:creationId xmlns:a16="http://schemas.microsoft.com/office/drawing/2014/main" id="{DFCEB68A-8894-069B-5B29-2A71DF84EDB4}"/>
                </a:ext>
              </a:extLst>
            </p:cNvPr>
            <p:cNvSpPr txBox="1"/>
            <p:nvPr/>
          </p:nvSpPr>
          <p:spPr>
            <a:xfrm>
              <a:off x="0" y="-38100"/>
              <a:ext cx="1593296" cy="1008819"/>
            </a:xfrm>
            <a:prstGeom prst="rect">
              <a:avLst/>
            </a:prstGeom>
          </p:spPr>
          <p:txBody>
            <a:bodyPr lIns="50800" tIns="50800" rIns="50800" bIns="50800" rtlCol="0" anchor="ctr"/>
            <a:lstStyle/>
            <a:p>
              <a:pPr algn="ctr">
                <a:lnSpc>
                  <a:spcPts val="2659"/>
                </a:lnSpc>
                <a:spcBef>
                  <a:spcPct val="0"/>
                </a:spcBef>
              </a:pPr>
              <a:endParaRPr/>
            </a:p>
          </p:txBody>
        </p:sp>
      </p:grpSp>
      <p:sp>
        <p:nvSpPr>
          <p:cNvPr id="33" name="TextBox 33">
            <a:extLst>
              <a:ext uri="{FF2B5EF4-FFF2-40B4-BE49-F238E27FC236}">
                <a16:creationId xmlns:a16="http://schemas.microsoft.com/office/drawing/2014/main" id="{B3848D8D-36ED-3DA7-3F20-6AB92C050AD7}"/>
              </a:ext>
            </a:extLst>
          </p:cNvPr>
          <p:cNvSpPr txBox="1"/>
          <p:nvPr/>
        </p:nvSpPr>
        <p:spPr>
          <a:xfrm>
            <a:off x="13486656" y="5220257"/>
            <a:ext cx="3955954" cy="4201220"/>
          </a:xfrm>
          <a:prstGeom prst="rect">
            <a:avLst/>
          </a:prstGeom>
        </p:spPr>
        <p:txBody>
          <a:bodyPr lIns="42879" tIns="42879" rIns="42879" bIns="42879" rtlCol="0" anchor="ctr"/>
          <a:lstStyle/>
          <a:p>
            <a:pPr algn="ctr">
              <a:lnSpc>
                <a:spcPts val="2659"/>
              </a:lnSpc>
            </a:pPr>
            <a:endParaRPr/>
          </a:p>
        </p:txBody>
      </p:sp>
      <p:grpSp>
        <p:nvGrpSpPr>
          <p:cNvPr id="37" name="Group 37">
            <a:extLst>
              <a:ext uri="{FF2B5EF4-FFF2-40B4-BE49-F238E27FC236}">
                <a16:creationId xmlns:a16="http://schemas.microsoft.com/office/drawing/2014/main" id="{FFAA4654-68C9-E6C6-1B3E-00B78AEA096D}"/>
              </a:ext>
            </a:extLst>
          </p:cNvPr>
          <p:cNvGrpSpPr/>
          <p:nvPr/>
        </p:nvGrpSpPr>
        <p:grpSpPr>
          <a:xfrm>
            <a:off x="15620999" y="7734300"/>
            <a:ext cx="2287477" cy="2288472"/>
            <a:chOff x="0" y="0"/>
            <a:chExt cx="812800" cy="812800"/>
          </a:xfrm>
        </p:grpSpPr>
        <p:sp>
          <p:nvSpPr>
            <p:cNvPr id="38" name="Freeform 38">
              <a:extLst>
                <a:ext uri="{FF2B5EF4-FFF2-40B4-BE49-F238E27FC236}">
                  <a16:creationId xmlns:a16="http://schemas.microsoft.com/office/drawing/2014/main" id="{64FEF7A9-0C7D-6855-C282-F54DF8101356}"/>
                </a:ext>
              </a:extLst>
            </p:cNvPr>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blipFill>
              <a:blip r:embed="rId4"/>
              <a:stretch>
                <a:fillRect/>
              </a:stretch>
            </a:blipFill>
          </p:spPr>
          <p:txBody>
            <a:bodyPr/>
            <a:lstStyle/>
            <a:p>
              <a:endParaRPr lang="en-CA"/>
            </a:p>
          </p:txBody>
        </p:sp>
      </p:grpSp>
      <p:sp>
        <p:nvSpPr>
          <p:cNvPr id="5" name="TextBox 4">
            <a:extLst>
              <a:ext uri="{FF2B5EF4-FFF2-40B4-BE49-F238E27FC236}">
                <a16:creationId xmlns:a16="http://schemas.microsoft.com/office/drawing/2014/main" id="{41AE7500-0D31-4FFA-75EF-51902CAEB2B8}"/>
              </a:ext>
            </a:extLst>
          </p:cNvPr>
          <p:cNvSpPr txBox="1"/>
          <p:nvPr/>
        </p:nvSpPr>
        <p:spPr>
          <a:xfrm>
            <a:off x="845390" y="1181100"/>
            <a:ext cx="14396085" cy="6341943"/>
          </a:xfrm>
          <a:prstGeom prst="rect">
            <a:avLst/>
          </a:prstGeom>
          <a:noFill/>
        </p:spPr>
        <p:txBody>
          <a:bodyPr wrap="square">
            <a:spAutoFit/>
          </a:bodyPr>
          <a:lstStyle/>
          <a:p>
            <a:r>
              <a:rPr lang="en-CA" sz="3600" b="1" kern="0" dirty="0">
                <a:latin typeface="Arial" panose="020B0604020202020204" pitchFamily="34" charset="0"/>
                <a:ea typeface="Times New Roman" panose="02020603050405020304" pitchFamily="18" charset="0"/>
                <a:cs typeface="Arial" panose="020B0604020202020204" pitchFamily="34" charset="0"/>
              </a:rPr>
              <a:t>INTRODUCTION (</a:t>
            </a:r>
            <a:r>
              <a:rPr lang="en-CA" sz="3600" b="1" kern="0" dirty="0" err="1">
                <a:latin typeface="Arial" panose="020B0604020202020204" pitchFamily="34" charset="0"/>
                <a:ea typeface="Times New Roman" panose="02020603050405020304" pitchFamily="18" charset="0"/>
                <a:cs typeface="Arial" panose="020B0604020202020204" pitchFamily="34" charset="0"/>
              </a:rPr>
              <a:t>cont</a:t>
            </a:r>
            <a:r>
              <a:rPr lang="en-CA" sz="3600" b="1" kern="0" dirty="0">
                <a:latin typeface="Arial" panose="020B0604020202020204" pitchFamily="34" charset="0"/>
                <a:ea typeface="Times New Roman" panose="02020603050405020304" pitchFamily="18" charset="0"/>
                <a:cs typeface="Arial" panose="020B0604020202020204" pitchFamily="34" charset="0"/>
              </a:rPr>
              <a:t>)</a:t>
            </a:r>
          </a:p>
          <a:p>
            <a:endParaRPr lang="en-CA" sz="3600" dirty="0">
              <a:latin typeface="Arial" panose="020B0604020202020204" pitchFamily="34" charset="0"/>
              <a:cs typeface="Arial" panose="020B0604020202020204" pitchFamily="34" charset="0"/>
            </a:endParaRPr>
          </a:p>
          <a:p>
            <a:r>
              <a:rPr lang="en-CA" sz="3600" b="1" dirty="0">
                <a:latin typeface="Arial" panose="020B0604020202020204" pitchFamily="34" charset="0"/>
                <a:cs typeface="Arial" panose="020B0604020202020204" pitchFamily="34" charset="0"/>
              </a:rPr>
              <a:t>Examples of Seeking to Know More:</a:t>
            </a:r>
          </a:p>
          <a:p>
            <a:pPr marL="571500" indent="-571500">
              <a:buFont typeface="Wingdings" pitchFamily="2" charset="2"/>
              <a:buChar char="q"/>
            </a:pPr>
            <a:r>
              <a:rPr lang="en-CA" sz="3600" dirty="0">
                <a:latin typeface="Arial" panose="020B0604020202020204" pitchFamily="34" charset="0"/>
                <a:cs typeface="Arial" panose="020B0604020202020204" pitchFamily="34" charset="0"/>
              </a:rPr>
              <a:t>This principle operates in the natural world and provides a powerful spiritual lesson about the condition of the human heart.</a:t>
            </a:r>
          </a:p>
          <a:p>
            <a:endParaRPr lang="en-CA" sz="3600" dirty="0">
              <a:latin typeface="Arial" panose="020B0604020202020204" pitchFamily="34" charset="0"/>
              <a:cs typeface="Arial" panose="020B0604020202020204" pitchFamily="34" charset="0"/>
            </a:endParaRPr>
          </a:p>
          <a:p>
            <a:pPr marL="571500" indent="-571500">
              <a:buFont typeface="Wingdings" pitchFamily="2" charset="2"/>
              <a:buChar char="q"/>
            </a:pPr>
            <a:r>
              <a:rPr lang="en-CA" sz="3600" dirty="0">
                <a:latin typeface="Arial" panose="020B0604020202020204" pitchFamily="34" charset="0"/>
                <a:cs typeface="Arial" panose="020B0604020202020204" pitchFamily="34" charset="0"/>
              </a:rPr>
              <a:t>In the natural world, a farmer plants physical seeds in the ground. The principle of the kingdom of heaven, God plants His Word in the hearts of people. Both involve planting, receiving, growth, cultivation, and fruitfulness </a:t>
            </a:r>
          </a:p>
          <a:p>
            <a:endParaRPr lang="en-CA" sz="36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14098736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AE8C0AB-81C4-A833-C9A6-1F80B3D201C1}"/>
            </a:ext>
          </a:extLst>
        </p:cNvPr>
        <p:cNvGrpSpPr/>
        <p:nvPr/>
      </p:nvGrpSpPr>
      <p:grpSpPr>
        <a:xfrm>
          <a:off x="0" y="0"/>
          <a:ext cx="0" cy="0"/>
          <a:chOff x="0" y="0"/>
          <a:chExt cx="0" cy="0"/>
        </a:xfrm>
      </p:grpSpPr>
      <p:sp>
        <p:nvSpPr>
          <p:cNvPr id="2" name="Freeform 2">
            <a:extLst>
              <a:ext uri="{FF2B5EF4-FFF2-40B4-BE49-F238E27FC236}">
                <a16:creationId xmlns:a16="http://schemas.microsoft.com/office/drawing/2014/main" id="{952414AC-B0AB-6E18-26F7-B3B371A83595}"/>
              </a:ext>
            </a:extLst>
          </p:cNvPr>
          <p:cNvSpPr/>
          <p:nvPr/>
        </p:nvSpPr>
        <p:spPr>
          <a:xfrm>
            <a:off x="0" y="0"/>
            <a:ext cx="18288000" cy="10287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3"/>
            <a:stretch>
              <a:fillRect t="-39521" r="-10927"/>
            </a:stretch>
          </a:blipFill>
        </p:spPr>
        <p:txBody>
          <a:bodyPr/>
          <a:lstStyle/>
          <a:p>
            <a:endParaRPr lang="en-CA"/>
          </a:p>
        </p:txBody>
      </p:sp>
      <p:grpSp>
        <p:nvGrpSpPr>
          <p:cNvPr id="7" name="Group 7">
            <a:extLst>
              <a:ext uri="{FF2B5EF4-FFF2-40B4-BE49-F238E27FC236}">
                <a16:creationId xmlns:a16="http://schemas.microsoft.com/office/drawing/2014/main" id="{5318C9E8-89B3-A871-FCAE-36F0BF9CDDB0}"/>
              </a:ext>
            </a:extLst>
          </p:cNvPr>
          <p:cNvGrpSpPr/>
          <p:nvPr/>
        </p:nvGrpSpPr>
        <p:grpSpPr>
          <a:xfrm>
            <a:off x="-140746" y="0"/>
            <a:ext cx="18428746" cy="10600372"/>
            <a:chOff x="0" y="0"/>
            <a:chExt cx="2274402" cy="707744"/>
          </a:xfrm>
        </p:grpSpPr>
        <p:sp>
          <p:nvSpPr>
            <p:cNvPr id="8" name="Freeform 8">
              <a:extLst>
                <a:ext uri="{FF2B5EF4-FFF2-40B4-BE49-F238E27FC236}">
                  <a16:creationId xmlns:a16="http://schemas.microsoft.com/office/drawing/2014/main" id="{4468841A-8AE3-F3B9-2D60-3B92B837BAF6}"/>
                </a:ext>
              </a:extLst>
            </p:cNvPr>
            <p:cNvSpPr/>
            <p:nvPr/>
          </p:nvSpPr>
          <p:spPr>
            <a:xfrm>
              <a:off x="0" y="0"/>
              <a:ext cx="2274402" cy="707744"/>
            </a:xfrm>
            <a:custGeom>
              <a:avLst/>
              <a:gdLst/>
              <a:ahLst/>
              <a:cxnLst/>
              <a:rect l="l" t="t" r="r" b="b"/>
              <a:pathLst>
                <a:path w="2274402" h="707744">
                  <a:moveTo>
                    <a:pt x="25159" y="0"/>
                  </a:moveTo>
                  <a:lnTo>
                    <a:pt x="2249243" y="0"/>
                  </a:lnTo>
                  <a:cubicBezTo>
                    <a:pt x="2255915" y="0"/>
                    <a:pt x="2262315" y="2651"/>
                    <a:pt x="2267033" y="7369"/>
                  </a:cubicBezTo>
                  <a:cubicBezTo>
                    <a:pt x="2271751" y="12087"/>
                    <a:pt x="2274402" y="18486"/>
                    <a:pt x="2274402" y="25159"/>
                  </a:cubicBezTo>
                  <a:lnTo>
                    <a:pt x="2274402" y="682586"/>
                  </a:lnTo>
                  <a:cubicBezTo>
                    <a:pt x="2274402" y="689258"/>
                    <a:pt x="2271751" y="695657"/>
                    <a:pt x="2267033" y="700376"/>
                  </a:cubicBezTo>
                  <a:cubicBezTo>
                    <a:pt x="2262315" y="705094"/>
                    <a:pt x="2255915" y="707744"/>
                    <a:pt x="2249243" y="707744"/>
                  </a:cubicBezTo>
                  <a:lnTo>
                    <a:pt x="25159" y="707744"/>
                  </a:lnTo>
                  <a:cubicBezTo>
                    <a:pt x="18486" y="707744"/>
                    <a:pt x="12087" y="705094"/>
                    <a:pt x="7369" y="700376"/>
                  </a:cubicBezTo>
                  <a:cubicBezTo>
                    <a:pt x="2651" y="695657"/>
                    <a:pt x="0" y="689258"/>
                    <a:pt x="0" y="682586"/>
                  </a:cubicBezTo>
                  <a:lnTo>
                    <a:pt x="0" y="25159"/>
                  </a:lnTo>
                  <a:cubicBezTo>
                    <a:pt x="0" y="18486"/>
                    <a:pt x="2651" y="12087"/>
                    <a:pt x="7369" y="7369"/>
                  </a:cubicBezTo>
                  <a:cubicBezTo>
                    <a:pt x="12087" y="2651"/>
                    <a:pt x="18486" y="0"/>
                    <a:pt x="25159" y="0"/>
                  </a:cubicBezTo>
                  <a:close/>
                </a:path>
              </a:pathLst>
            </a:custGeom>
            <a:solidFill>
              <a:srgbClr val="FFFFFF"/>
            </a:solidFill>
            <a:ln w="76200" cap="rnd">
              <a:gradFill>
                <a:gsLst>
                  <a:gs pos="0">
                    <a:srgbClr val="5D3AE7">
                      <a:alpha val="100000"/>
                    </a:srgbClr>
                  </a:gs>
                  <a:gs pos="100000">
                    <a:srgbClr val="9332BD">
                      <a:alpha val="100000"/>
                    </a:srgbClr>
                  </a:gs>
                </a:gsLst>
                <a:lin ang="0"/>
              </a:gradFill>
              <a:prstDash val="solid"/>
              <a:round/>
            </a:ln>
          </p:spPr>
          <p:txBody>
            <a:bodyPr/>
            <a:lstStyle/>
            <a:p>
              <a:endParaRPr lang="en-CA"/>
            </a:p>
          </p:txBody>
        </p:sp>
        <p:sp>
          <p:nvSpPr>
            <p:cNvPr id="9" name="TextBox 9">
              <a:extLst>
                <a:ext uri="{FF2B5EF4-FFF2-40B4-BE49-F238E27FC236}">
                  <a16:creationId xmlns:a16="http://schemas.microsoft.com/office/drawing/2014/main" id="{FFA0DBCC-FD34-E42A-897C-51DEFC28FFCC}"/>
                </a:ext>
              </a:extLst>
            </p:cNvPr>
            <p:cNvSpPr txBox="1"/>
            <p:nvPr/>
          </p:nvSpPr>
          <p:spPr>
            <a:xfrm>
              <a:off x="0" y="-38100"/>
              <a:ext cx="2274402" cy="745844"/>
            </a:xfrm>
            <a:prstGeom prst="rect">
              <a:avLst/>
            </a:prstGeom>
          </p:spPr>
          <p:txBody>
            <a:bodyPr lIns="57927" tIns="57927" rIns="57927" bIns="57927" rtlCol="0" anchor="ctr"/>
            <a:lstStyle/>
            <a:p>
              <a:pPr algn="ctr">
                <a:lnSpc>
                  <a:spcPts val="2659"/>
                </a:lnSpc>
              </a:pPr>
              <a:endParaRPr/>
            </a:p>
          </p:txBody>
        </p:sp>
      </p:grpSp>
      <p:grpSp>
        <p:nvGrpSpPr>
          <p:cNvPr id="27" name="Group 27">
            <a:extLst>
              <a:ext uri="{FF2B5EF4-FFF2-40B4-BE49-F238E27FC236}">
                <a16:creationId xmlns:a16="http://schemas.microsoft.com/office/drawing/2014/main" id="{DB857D4F-B423-9DC1-EAC8-297CCBF7C9F0}"/>
              </a:ext>
            </a:extLst>
          </p:cNvPr>
          <p:cNvGrpSpPr/>
          <p:nvPr/>
        </p:nvGrpSpPr>
        <p:grpSpPr>
          <a:xfrm rot="-3207614">
            <a:off x="14271169" y="167674"/>
            <a:ext cx="6049545" cy="3685699"/>
            <a:chOff x="0" y="0"/>
            <a:chExt cx="1593296" cy="970719"/>
          </a:xfrm>
        </p:grpSpPr>
        <p:sp>
          <p:nvSpPr>
            <p:cNvPr id="28" name="Freeform 28">
              <a:extLst>
                <a:ext uri="{FF2B5EF4-FFF2-40B4-BE49-F238E27FC236}">
                  <a16:creationId xmlns:a16="http://schemas.microsoft.com/office/drawing/2014/main" id="{A5F668BC-908E-D0EA-8CD9-151E75484F7D}"/>
                </a:ext>
              </a:extLst>
            </p:cNvPr>
            <p:cNvSpPr/>
            <p:nvPr/>
          </p:nvSpPr>
          <p:spPr>
            <a:xfrm>
              <a:off x="0" y="0"/>
              <a:ext cx="1593296" cy="970719"/>
            </a:xfrm>
            <a:custGeom>
              <a:avLst/>
              <a:gdLst/>
              <a:ahLst/>
              <a:cxnLst/>
              <a:rect l="l" t="t" r="r" b="b"/>
              <a:pathLst>
                <a:path w="1593296" h="970719">
                  <a:moveTo>
                    <a:pt x="0" y="0"/>
                  </a:moveTo>
                  <a:lnTo>
                    <a:pt x="1593296" y="0"/>
                  </a:lnTo>
                  <a:lnTo>
                    <a:pt x="1593296" y="970719"/>
                  </a:lnTo>
                  <a:lnTo>
                    <a:pt x="0" y="970719"/>
                  </a:lnTo>
                  <a:close/>
                </a:path>
              </a:pathLst>
            </a:custGeom>
            <a:gradFill rotWithShape="1">
              <a:gsLst>
                <a:gs pos="0">
                  <a:srgbClr val="E8E8E8">
                    <a:alpha val="0"/>
                  </a:srgbClr>
                </a:gs>
                <a:gs pos="100000">
                  <a:srgbClr val="E8E8E8">
                    <a:alpha val="35000"/>
                  </a:srgbClr>
                </a:gs>
              </a:gsLst>
              <a:lin ang="0"/>
            </a:gradFill>
            <a:ln cap="sq">
              <a:noFill/>
              <a:prstDash val="solid"/>
              <a:miter/>
            </a:ln>
          </p:spPr>
          <p:txBody>
            <a:bodyPr/>
            <a:lstStyle/>
            <a:p>
              <a:endParaRPr lang="en-CA"/>
            </a:p>
          </p:txBody>
        </p:sp>
        <p:sp>
          <p:nvSpPr>
            <p:cNvPr id="29" name="TextBox 29">
              <a:extLst>
                <a:ext uri="{FF2B5EF4-FFF2-40B4-BE49-F238E27FC236}">
                  <a16:creationId xmlns:a16="http://schemas.microsoft.com/office/drawing/2014/main" id="{203BA2DB-211D-3FC5-8D64-46927C962D2B}"/>
                </a:ext>
              </a:extLst>
            </p:cNvPr>
            <p:cNvSpPr txBox="1"/>
            <p:nvPr/>
          </p:nvSpPr>
          <p:spPr>
            <a:xfrm>
              <a:off x="0" y="-38100"/>
              <a:ext cx="1593296" cy="1008819"/>
            </a:xfrm>
            <a:prstGeom prst="rect">
              <a:avLst/>
            </a:prstGeom>
          </p:spPr>
          <p:txBody>
            <a:bodyPr lIns="50800" tIns="50800" rIns="50800" bIns="50800" rtlCol="0" anchor="ctr"/>
            <a:lstStyle/>
            <a:p>
              <a:pPr algn="ctr">
                <a:lnSpc>
                  <a:spcPts val="2659"/>
                </a:lnSpc>
                <a:spcBef>
                  <a:spcPct val="0"/>
                </a:spcBef>
              </a:pPr>
              <a:endParaRPr/>
            </a:p>
          </p:txBody>
        </p:sp>
      </p:grpSp>
      <p:sp>
        <p:nvSpPr>
          <p:cNvPr id="33" name="TextBox 33">
            <a:extLst>
              <a:ext uri="{FF2B5EF4-FFF2-40B4-BE49-F238E27FC236}">
                <a16:creationId xmlns:a16="http://schemas.microsoft.com/office/drawing/2014/main" id="{9303D37E-AF73-98A7-4FF5-CF52051634F8}"/>
              </a:ext>
            </a:extLst>
          </p:cNvPr>
          <p:cNvSpPr txBox="1"/>
          <p:nvPr/>
        </p:nvSpPr>
        <p:spPr>
          <a:xfrm>
            <a:off x="13486656" y="5220257"/>
            <a:ext cx="3955954" cy="4201220"/>
          </a:xfrm>
          <a:prstGeom prst="rect">
            <a:avLst/>
          </a:prstGeom>
        </p:spPr>
        <p:txBody>
          <a:bodyPr lIns="42879" tIns="42879" rIns="42879" bIns="42879" rtlCol="0" anchor="ctr"/>
          <a:lstStyle/>
          <a:p>
            <a:pPr algn="ctr">
              <a:lnSpc>
                <a:spcPts val="2659"/>
              </a:lnSpc>
            </a:pPr>
            <a:endParaRPr/>
          </a:p>
        </p:txBody>
      </p:sp>
      <p:grpSp>
        <p:nvGrpSpPr>
          <p:cNvPr id="37" name="Group 37">
            <a:extLst>
              <a:ext uri="{FF2B5EF4-FFF2-40B4-BE49-F238E27FC236}">
                <a16:creationId xmlns:a16="http://schemas.microsoft.com/office/drawing/2014/main" id="{BEEA0520-63ED-8121-A78E-784D25192D06}"/>
              </a:ext>
            </a:extLst>
          </p:cNvPr>
          <p:cNvGrpSpPr/>
          <p:nvPr/>
        </p:nvGrpSpPr>
        <p:grpSpPr>
          <a:xfrm>
            <a:off x="15620999" y="7734300"/>
            <a:ext cx="2287477" cy="2288472"/>
            <a:chOff x="0" y="0"/>
            <a:chExt cx="812800" cy="812800"/>
          </a:xfrm>
        </p:grpSpPr>
        <p:sp>
          <p:nvSpPr>
            <p:cNvPr id="38" name="Freeform 38">
              <a:extLst>
                <a:ext uri="{FF2B5EF4-FFF2-40B4-BE49-F238E27FC236}">
                  <a16:creationId xmlns:a16="http://schemas.microsoft.com/office/drawing/2014/main" id="{68E8931C-386B-4C12-BC34-33D99AEABCB6}"/>
                </a:ext>
              </a:extLst>
            </p:cNvPr>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blipFill>
              <a:blip r:embed="rId4"/>
              <a:stretch>
                <a:fillRect/>
              </a:stretch>
            </a:blipFill>
          </p:spPr>
          <p:txBody>
            <a:bodyPr/>
            <a:lstStyle/>
            <a:p>
              <a:endParaRPr lang="en-CA"/>
            </a:p>
          </p:txBody>
        </p:sp>
      </p:grpSp>
      <p:sp>
        <p:nvSpPr>
          <p:cNvPr id="5" name="TextBox 4">
            <a:extLst>
              <a:ext uri="{FF2B5EF4-FFF2-40B4-BE49-F238E27FC236}">
                <a16:creationId xmlns:a16="http://schemas.microsoft.com/office/drawing/2014/main" id="{5ECD2796-A3FC-BC2D-E9C5-82F90ED26D1E}"/>
              </a:ext>
            </a:extLst>
          </p:cNvPr>
          <p:cNvSpPr txBox="1"/>
          <p:nvPr/>
        </p:nvSpPr>
        <p:spPr>
          <a:xfrm>
            <a:off x="152400" y="1257300"/>
            <a:ext cx="15089075" cy="7843942"/>
          </a:xfrm>
          <a:prstGeom prst="rect">
            <a:avLst/>
          </a:prstGeom>
          <a:noFill/>
        </p:spPr>
        <p:txBody>
          <a:bodyPr wrap="square">
            <a:spAutoFit/>
          </a:bodyPr>
          <a:lstStyle/>
          <a:p>
            <a:r>
              <a:rPr lang="en-CA" sz="3600" b="1" dirty="0">
                <a:latin typeface="Arial" panose="020B0604020202020204" pitchFamily="34" charset="0"/>
                <a:cs typeface="Arial" panose="020B0604020202020204" pitchFamily="34" charset="0"/>
              </a:rPr>
              <a:t>A.</a:t>
            </a:r>
            <a:r>
              <a:rPr lang="en-CA" sz="3600" dirty="0">
                <a:latin typeface="Arial" panose="020B0604020202020204" pitchFamily="34" charset="0"/>
                <a:cs typeface="Arial" panose="020B0604020202020204" pitchFamily="34" charset="0"/>
              </a:rPr>
              <a:t> </a:t>
            </a:r>
            <a:r>
              <a:rPr lang="en-CA" sz="3600" b="1" dirty="0">
                <a:latin typeface="Arial" panose="020B0604020202020204" pitchFamily="34" charset="0"/>
                <a:cs typeface="Arial" panose="020B0604020202020204" pitchFamily="34" charset="0"/>
              </a:rPr>
              <a:t>Good Soil is not accidental, it is cultivated.</a:t>
            </a:r>
            <a:endParaRPr lang="en-CA" sz="3600" dirty="0">
              <a:latin typeface="Arial" panose="020B0604020202020204" pitchFamily="34" charset="0"/>
              <a:cs typeface="Arial" panose="020B0604020202020204" pitchFamily="34" charset="0"/>
            </a:endParaRPr>
          </a:p>
          <a:p>
            <a:r>
              <a:rPr lang="en-CA" sz="3600" b="1" u="sng" dirty="0">
                <a:latin typeface="Arial" panose="020B0604020202020204" pitchFamily="34" charset="0"/>
                <a:cs typeface="Arial" panose="020B0604020202020204" pitchFamily="34" charset="0"/>
              </a:rPr>
              <a:t>Preparation </a:t>
            </a:r>
            <a:endParaRPr lang="en-CA" sz="3600" dirty="0">
              <a:latin typeface="Arial" panose="020B0604020202020204" pitchFamily="34" charset="0"/>
              <a:cs typeface="Arial" panose="020B0604020202020204" pitchFamily="34" charset="0"/>
            </a:endParaRPr>
          </a:p>
          <a:p>
            <a:pPr marL="571500" indent="-571500">
              <a:buFont typeface="Wingdings" pitchFamily="2" charset="2"/>
              <a:buChar char="q"/>
            </a:pPr>
            <a:r>
              <a:rPr lang="en-CA" sz="3600" dirty="0">
                <a:latin typeface="Arial" panose="020B0604020202020204" pitchFamily="34" charset="0"/>
                <a:cs typeface="Arial" panose="020B0604020202020204" pitchFamily="34" charset="0"/>
              </a:rPr>
              <a:t>The core purpose of preparation is to build readiness, reduce uncertainty, and maximize your ability to succeed when facing a task, challenge, or opportunity.</a:t>
            </a:r>
          </a:p>
          <a:p>
            <a:r>
              <a:rPr lang="en-CA" sz="3600" dirty="0">
                <a:latin typeface="Arial" panose="020B0604020202020204" pitchFamily="34" charset="0"/>
                <a:cs typeface="Arial" panose="020B0604020202020204" pitchFamily="34" charset="0"/>
              </a:rPr>
              <a:t> </a:t>
            </a:r>
          </a:p>
          <a:p>
            <a:pPr marL="571500" indent="-571500">
              <a:buFont typeface="Wingdings" pitchFamily="2" charset="2"/>
              <a:buChar char="q"/>
            </a:pPr>
            <a:r>
              <a:rPr lang="en-CA" sz="3600" dirty="0">
                <a:latin typeface="Arial" panose="020B0604020202020204" pitchFamily="34" charset="0"/>
                <a:cs typeface="Arial" panose="020B0604020202020204" pitchFamily="34" charset="0"/>
              </a:rPr>
              <a:t>Spiritually, its a heart of readiness to receive God's Word and readiness to protect or guard the Word in our lives. </a:t>
            </a:r>
          </a:p>
          <a:p>
            <a:endParaRPr lang="en-CA" sz="3600" dirty="0">
              <a:latin typeface="Arial" panose="020B0604020202020204" pitchFamily="34" charset="0"/>
              <a:cs typeface="Arial" panose="020B0604020202020204" pitchFamily="34" charset="0"/>
            </a:endParaRPr>
          </a:p>
          <a:p>
            <a:pPr marL="571500" indent="-571500">
              <a:buFont typeface="Wingdings" pitchFamily="2" charset="2"/>
              <a:buChar char="q"/>
            </a:pPr>
            <a:r>
              <a:rPr lang="en-CA" sz="3600" dirty="0">
                <a:latin typeface="Arial" panose="020B0604020202020204" pitchFamily="34" charset="0"/>
                <a:cs typeface="Arial" panose="020B0604020202020204" pitchFamily="34" charset="0"/>
              </a:rPr>
              <a:t>Soil Preparation is the preliminary work done before planting seeds or setting out plants. Its getting the soil ready for a new crop by clearing debris or loosen the dense soil. </a:t>
            </a:r>
          </a:p>
          <a:p>
            <a:endParaRPr lang="en-CA" sz="3600" dirty="0">
              <a:latin typeface="Arial" panose="020B0604020202020204" pitchFamily="34" charset="0"/>
              <a:cs typeface="Arial" panose="020B0604020202020204" pitchFamily="34" charset="0"/>
            </a:endParaRPr>
          </a:p>
          <a:p>
            <a:pPr>
              <a:lnSpc>
                <a:spcPct val="107000"/>
              </a:lnSpc>
              <a:spcAft>
                <a:spcPts val="800"/>
              </a:spcAft>
            </a:pPr>
            <a:endParaRPr lang="en-CA" sz="36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25902172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A5C4D35-B361-DCDB-36B7-42C03F1CD9A0}"/>
            </a:ext>
          </a:extLst>
        </p:cNvPr>
        <p:cNvGrpSpPr/>
        <p:nvPr/>
      </p:nvGrpSpPr>
      <p:grpSpPr>
        <a:xfrm>
          <a:off x="0" y="0"/>
          <a:ext cx="0" cy="0"/>
          <a:chOff x="0" y="0"/>
          <a:chExt cx="0" cy="0"/>
        </a:xfrm>
      </p:grpSpPr>
      <p:sp>
        <p:nvSpPr>
          <p:cNvPr id="2" name="Freeform 2">
            <a:extLst>
              <a:ext uri="{FF2B5EF4-FFF2-40B4-BE49-F238E27FC236}">
                <a16:creationId xmlns:a16="http://schemas.microsoft.com/office/drawing/2014/main" id="{BDF154CE-983D-1F0D-80F1-72C19ED8246E}"/>
              </a:ext>
            </a:extLst>
          </p:cNvPr>
          <p:cNvSpPr/>
          <p:nvPr/>
        </p:nvSpPr>
        <p:spPr>
          <a:xfrm>
            <a:off x="0" y="0"/>
            <a:ext cx="18288000" cy="10287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3"/>
            <a:stretch>
              <a:fillRect t="-39521" r="-10927"/>
            </a:stretch>
          </a:blipFill>
        </p:spPr>
        <p:txBody>
          <a:bodyPr/>
          <a:lstStyle/>
          <a:p>
            <a:endParaRPr lang="en-CA"/>
          </a:p>
        </p:txBody>
      </p:sp>
      <p:grpSp>
        <p:nvGrpSpPr>
          <p:cNvPr id="7" name="Group 7">
            <a:extLst>
              <a:ext uri="{FF2B5EF4-FFF2-40B4-BE49-F238E27FC236}">
                <a16:creationId xmlns:a16="http://schemas.microsoft.com/office/drawing/2014/main" id="{06287632-E977-372B-FE90-889FFA81CEED}"/>
              </a:ext>
            </a:extLst>
          </p:cNvPr>
          <p:cNvGrpSpPr/>
          <p:nvPr/>
        </p:nvGrpSpPr>
        <p:grpSpPr>
          <a:xfrm>
            <a:off x="-140746" y="0"/>
            <a:ext cx="18428746" cy="10600372"/>
            <a:chOff x="0" y="0"/>
            <a:chExt cx="2274402" cy="707744"/>
          </a:xfrm>
        </p:grpSpPr>
        <p:sp>
          <p:nvSpPr>
            <p:cNvPr id="8" name="Freeform 8">
              <a:extLst>
                <a:ext uri="{FF2B5EF4-FFF2-40B4-BE49-F238E27FC236}">
                  <a16:creationId xmlns:a16="http://schemas.microsoft.com/office/drawing/2014/main" id="{98311514-549C-D2DB-EEBD-553EE1814F72}"/>
                </a:ext>
              </a:extLst>
            </p:cNvPr>
            <p:cNvSpPr/>
            <p:nvPr/>
          </p:nvSpPr>
          <p:spPr>
            <a:xfrm>
              <a:off x="0" y="0"/>
              <a:ext cx="2274402" cy="707744"/>
            </a:xfrm>
            <a:custGeom>
              <a:avLst/>
              <a:gdLst/>
              <a:ahLst/>
              <a:cxnLst/>
              <a:rect l="l" t="t" r="r" b="b"/>
              <a:pathLst>
                <a:path w="2274402" h="707744">
                  <a:moveTo>
                    <a:pt x="25159" y="0"/>
                  </a:moveTo>
                  <a:lnTo>
                    <a:pt x="2249243" y="0"/>
                  </a:lnTo>
                  <a:cubicBezTo>
                    <a:pt x="2255915" y="0"/>
                    <a:pt x="2262315" y="2651"/>
                    <a:pt x="2267033" y="7369"/>
                  </a:cubicBezTo>
                  <a:cubicBezTo>
                    <a:pt x="2271751" y="12087"/>
                    <a:pt x="2274402" y="18486"/>
                    <a:pt x="2274402" y="25159"/>
                  </a:cubicBezTo>
                  <a:lnTo>
                    <a:pt x="2274402" y="682586"/>
                  </a:lnTo>
                  <a:cubicBezTo>
                    <a:pt x="2274402" y="689258"/>
                    <a:pt x="2271751" y="695657"/>
                    <a:pt x="2267033" y="700376"/>
                  </a:cubicBezTo>
                  <a:cubicBezTo>
                    <a:pt x="2262315" y="705094"/>
                    <a:pt x="2255915" y="707744"/>
                    <a:pt x="2249243" y="707744"/>
                  </a:cubicBezTo>
                  <a:lnTo>
                    <a:pt x="25159" y="707744"/>
                  </a:lnTo>
                  <a:cubicBezTo>
                    <a:pt x="18486" y="707744"/>
                    <a:pt x="12087" y="705094"/>
                    <a:pt x="7369" y="700376"/>
                  </a:cubicBezTo>
                  <a:cubicBezTo>
                    <a:pt x="2651" y="695657"/>
                    <a:pt x="0" y="689258"/>
                    <a:pt x="0" y="682586"/>
                  </a:cubicBezTo>
                  <a:lnTo>
                    <a:pt x="0" y="25159"/>
                  </a:lnTo>
                  <a:cubicBezTo>
                    <a:pt x="0" y="18486"/>
                    <a:pt x="2651" y="12087"/>
                    <a:pt x="7369" y="7369"/>
                  </a:cubicBezTo>
                  <a:cubicBezTo>
                    <a:pt x="12087" y="2651"/>
                    <a:pt x="18486" y="0"/>
                    <a:pt x="25159" y="0"/>
                  </a:cubicBezTo>
                  <a:close/>
                </a:path>
              </a:pathLst>
            </a:custGeom>
            <a:solidFill>
              <a:srgbClr val="FFFFFF"/>
            </a:solidFill>
            <a:ln w="76200" cap="rnd">
              <a:gradFill>
                <a:gsLst>
                  <a:gs pos="0">
                    <a:srgbClr val="5D3AE7">
                      <a:alpha val="100000"/>
                    </a:srgbClr>
                  </a:gs>
                  <a:gs pos="100000">
                    <a:srgbClr val="9332BD">
                      <a:alpha val="100000"/>
                    </a:srgbClr>
                  </a:gs>
                </a:gsLst>
                <a:lin ang="0"/>
              </a:gradFill>
              <a:prstDash val="solid"/>
              <a:round/>
            </a:ln>
          </p:spPr>
          <p:txBody>
            <a:bodyPr/>
            <a:lstStyle/>
            <a:p>
              <a:endParaRPr lang="en-CA"/>
            </a:p>
          </p:txBody>
        </p:sp>
        <p:sp>
          <p:nvSpPr>
            <p:cNvPr id="9" name="TextBox 9">
              <a:extLst>
                <a:ext uri="{FF2B5EF4-FFF2-40B4-BE49-F238E27FC236}">
                  <a16:creationId xmlns:a16="http://schemas.microsoft.com/office/drawing/2014/main" id="{310A8E32-DFDA-E533-9E70-6063995D4E2A}"/>
                </a:ext>
              </a:extLst>
            </p:cNvPr>
            <p:cNvSpPr txBox="1"/>
            <p:nvPr/>
          </p:nvSpPr>
          <p:spPr>
            <a:xfrm>
              <a:off x="0" y="-38100"/>
              <a:ext cx="2274402" cy="745844"/>
            </a:xfrm>
            <a:prstGeom prst="rect">
              <a:avLst/>
            </a:prstGeom>
          </p:spPr>
          <p:txBody>
            <a:bodyPr lIns="57927" tIns="57927" rIns="57927" bIns="57927" rtlCol="0" anchor="ctr"/>
            <a:lstStyle/>
            <a:p>
              <a:pPr algn="ctr">
                <a:lnSpc>
                  <a:spcPts val="2659"/>
                </a:lnSpc>
              </a:pPr>
              <a:endParaRPr/>
            </a:p>
          </p:txBody>
        </p:sp>
      </p:grpSp>
      <p:grpSp>
        <p:nvGrpSpPr>
          <p:cNvPr id="27" name="Group 27">
            <a:extLst>
              <a:ext uri="{FF2B5EF4-FFF2-40B4-BE49-F238E27FC236}">
                <a16:creationId xmlns:a16="http://schemas.microsoft.com/office/drawing/2014/main" id="{15499832-4E56-1856-1ED3-2A61A0AEAB6C}"/>
              </a:ext>
            </a:extLst>
          </p:cNvPr>
          <p:cNvGrpSpPr/>
          <p:nvPr/>
        </p:nvGrpSpPr>
        <p:grpSpPr>
          <a:xfrm rot="-3207614">
            <a:off x="14271169" y="167674"/>
            <a:ext cx="6049545" cy="3685699"/>
            <a:chOff x="0" y="0"/>
            <a:chExt cx="1593296" cy="970719"/>
          </a:xfrm>
        </p:grpSpPr>
        <p:sp>
          <p:nvSpPr>
            <p:cNvPr id="28" name="Freeform 28">
              <a:extLst>
                <a:ext uri="{FF2B5EF4-FFF2-40B4-BE49-F238E27FC236}">
                  <a16:creationId xmlns:a16="http://schemas.microsoft.com/office/drawing/2014/main" id="{E206D926-3B4E-BF1D-2E23-54D1E7607303}"/>
                </a:ext>
              </a:extLst>
            </p:cNvPr>
            <p:cNvSpPr/>
            <p:nvPr/>
          </p:nvSpPr>
          <p:spPr>
            <a:xfrm>
              <a:off x="0" y="0"/>
              <a:ext cx="1593296" cy="970719"/>
            </a:xfrm>
            <a:custGeom>
              <a:avLst/>
              <a:gdLst/>
              <a:ahLst/>
              <a:cxnLst/>
              <a:rect l="l" t="t" r="r" b="b"/>
              <a:pathLst>
                <a:path w="1593296" h="970719">
                  <a:moveTo>
                    <a:pt x="0" y="0"/>
                  </a:moveTo>
                  <a:lnTo>
                    <a:pt x="1593296" y="0"/>
                  </a:lnTo>
                  <a:lnTo>
                    <a:pt x="1593296" y="970719"/>
                  </a:lnTo>
                  <a:lnTo>
                    <a:pt x="0" y="970719"/>
                  </a:lnTo>
                  <a:close/>
                </a:path>
              </a:pathLst>
            </a:custGeom>
            <a:gradFill rotWithShape="1">
              <a:gsLst>
                <a:gs pos="0">
                  <a:srgbClr val="E8E8E8">
                    <a:alpha val="0"/>
                  </a:srgbClr>
                </a:gs>
                <a:gs pos="100000">
                  <a:srgbClr val="E8E8E8">
                    <a:alpha val="35000"/>
                  </a:srgbClr>
                </a:gs>
              </a:gsLst>
              <a:lin ang="0"/>
            </a:gradFill>
            <a:ln cap="sq">
              <a:noFill/>
              <a:prstDash val="solid"/>
              <a:miter/>
            </a:ln>
          </p:spPr>
          <p:txBody>
            <a:bodyPr/>
            <a:lstStyle/>
            <a:p>
              <a:endParaRPr lang="en-CA"/>
            </a:p>
          </p:txBody>
        </p:sp>
        <p:sp>
          <p:nvSpPr>
            <p:cNvPr id="29" name="TextBox 29">
              <a:extLst>
                <a:ext uri="{FF2B5EF4-FFF2-40B4-BE49-F238E27FC236}">
                  <a16:creationId xmlns:a16="http://schemas.microsoft.com/office/drawing/2014/main" id="{6F353448-BEA5-FB3C-C86A-2D500BED89C7}"/>
                </a:ext>
              </a:extLst>
            </p:cNvPr>
            <p:cNvSpPr txBox="1"/>
            <p:nvPr/>
          </p:nvSpPr>
          <p:spPr>
            <a:xfrm>
              <a:off x="0" y="-38100"/>
              <a:ext cx="1593296" cy="1008819"/>
            </a:xfrm>
            <a:prstGeom prst="rect">
              <a:avLst/>
            </a:prstGeom>
          </p:spPr>
          <p:txBody>
            <a:bodyPr lIns="50800" tIns="50800" rIns="50800" bIns="50800" rtlCol="0" anchor="ctr"/>
            <a:lstStyle/>
            <a:p>
              <a:pPr algn="ctr">
                <a:lnSpc>
                  <a:spcPts val="2659"/>
                </a:lnSpc>
                <a:spcBef>
                  <a:spcPct val="0"/>
                </a:spcBef>
              </a:pPr>
              <a:endParaRPr/>
            </a:p>
          </p:txBody>
        </p:sp>
      </p:grpSp>
      <p:sp>
        <p:nvSpPr>
          <p:cNvPr id="33" name="TextBox 33">
            <a:extLst>
              <a:ext uri="{FF2B5EF4-FFF2-40B4-BE49-F238E27FC236}">
                <a16:creationId xmlns:a16="http://schemas.microsoft.com/office/drawing/2014/main" id="{70D04ECB-FDDD-741B-F6BC-B372FEF50E6A}"/>
              </a:ext>
            </a:extLst>
          </p:cNvPr>
          <p:cNvSpPr txBox="1"/>
          <p:nvPr/>
        </p:nvSpPr>
        <p:spPr>
          <a:xfrm>
            <a:off x="13486656" y="5220257"/>
            <a:ext cx="3955954" cy="4201220"/>
          </a:xfrm>
          <a:prstGeom prst="rect">
            <a:avLst/>
          </a:prstGeom>
        </p:spPr>
        <p:txBody>
          <a:bodyPr lIns="42879" tIns="42879" rIns="42879" bIns="42879" rtlCol="0" anchor="ctr"/>
          <a:lstStyle/>
          <a:p>
            <a:pPr algn="ctr">
              <a:lnSpc>
                <a:spcPts val="2659"/>
              </a:lnSpc>
            </a:pPr>
            <a:endParaRPr/>
          </a:p>
        </p:txBody>
      </p:sp>
      <p:grpSp>
        <p:nvGrpSpPr>
          <p:cNvPr id="37" name="Group 37">
            <a:extLst>
              <a:ext uri="{FF2B5EF4-FFF2-40B4-BE49-F238E27FC236}">
                <a16:creationId xmlns:a16="http://schemas.microsoft.com/office/drawing/2014/main" id="{5A7EB2E4-0B32-E3B3-4698-44DB209B0074}"/>
              </a:ext>
            </a:extLst>
          </p:cNvPr>
          <p:cNvGrpSpPr/>
          <p:nvPr/>
        </p:nvGrpSpPr>
        <p:grpSpPr>
          <a:xfrm>
            <a:off x="15620999" y="7734300"/>
            <a:ext cx="2287477" cy="2288472"/>
            <a:chOff x="0" y="0"/>
            <a:chExt cx="812800" cy="812800"/>
          </a:xfrm>
        </p:grpSpPr>
        <p:sp>
          <p:nvSpPr>
            <p:cNvPr id="38" name="Freeform 38">
              <a:extLst>
                <a:ext uri="{FF2B5EF4-FFF2-40B4-BE49-F238E27FC236}">
                  <a16:creationId xmlns:a16="http://schemas.microsoft.com/office/drawing/2014/main" id="{D90790D8-75EA-0CE5-CCEC-2B3EC97AE002}"/>
                </a:ext>
              </a:extLst>
            </p:cNvPr>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blipFill>
              <a:blip r:embed="rId4"/>
              <a:stretch>
                <a:fillRect/>
              </a:stretch>
            </a:blipFill>
          </p:spPr>
          <p:txBody>
            <a:bodyPr/>
            <a:lstStyle/>
            <a:p>
              <a:endParaRPr lang="en-CA"/>
            </a:p>
          </p:txBody>
        </p:sp>
      </p:grpSp>
      <p:sp>
        <p:nvSpPr>
          <p:cNvPr id="5" name="TextBox 4">
            <a:extLst>
              <a:ext uri="{FF2B5EF4-FFF2-40B4-BE49-F238E27FC236}">
                <a16:creationId xmlns:a16="http://schemas.microsoft.com/office/drawing/2014/main" id="{7A392BAF-BE36-5361-9A1E-D1ACF5C10C13}"/>
              </a:ext>
            </a:extLst>
          </p:cNvPr>
          <p:cNvSpPr txBox="1"/>
          <p:nvPr/>
        </p:nvSpPr>
        <p:spPr>
          <a:xfrm>
            <a:off x="379524" y="332761"/>
            <a:ext cx="14997237" cy="12558694"/>
          </a:xfrm>
          <a:prstGeom prst="rect">
            <a:avLst/>
          </a:prstGeom>
          <a:noFill/>
        </p:spPr>
        <p:txBody>
          <a:bodyPr wrap="square">
            <a:spAutoFit/>
          </a:bodyPr>
          <a:lstStyle/>
          <a:p>
            <a:r>
              <a:rPr lang="en-CA" sz="3600" b="1" dirty="0">
                <a:latin typeface="Arial" panose="020B0604020202020204" pitchFamily="34" charset="0"/>
                <a:cs typeface="Arial" panose="020B0604020202020204" pitchFamily="34" charset="0"/>
              </a:rPr>
              <a:t>B. </a:t>
            </a:r>
            <a:r>
              <a:rPr lang="en-CA" sz="3600" b="1" u="sng" dirty="0">
                <a:latin typeface="Arial" panose="020B0604020202020204" pitchFamily="34" charset="0"/>
                <a:cs typeface="Arial" panose="020B0604020202020204" pitchFamily="34" charset="0"/>
              </a:rPr>
              <a:t>How to Prepare the heart</a:t>
            </a:r>
            <a:endParaRPr lang="en-CA" sz="3600" dirty="0">
              <a:latin typeface="Arial" panose="020B0604020202020204" pitchFamily="34" charset="0"/>
              <a:cs typeface="Arial" panose="020B0604020202020204" pitchFamily="34" charset="0"/>
            </a:endParaRPr>
          </a:p>
          <a:p>
            <a:r>
              <a:rPr lang="en-CA" sz="3600" dirty="0">
                <a:latin typeface="Arial" panose="020B0604020202020204" pitchFamily="34" charset="0"/>
                <a:cs typeface="Arial" panose="020B0604020202020204" pitchFamily="34" charset="0"/>
              </a:rPr>
              <a:t>To prepare your heart to receive the Word of God, the Bible emphasizes cultivating humility, putting away sin, praying for understanding, and approaching Scripture with an active and obedient posture.</a:t>
            </a:r>
          </a:p>
          <a:p>
            <a:endParaRPr lang="en-CA" sz="3600" dirty="0">
              <a:latin typeface="Arial" panose="020B0604020202020204" pitchFamily="34" charset="0"/>
              <a:cs typeface="Arial" panose="020B0604020202020204" pitchFamily="34" charset="0"/>
            </a:endParaRPr>
          </a:p>
          <a:p>
            <a:r>
              <a:rPr lang="en-CA" sz="3600" b="1" dirty="0">
                <a:latin typeface="Arial" panose="020B0604020202020204" pitchFamily="34" charset="0"/>
                <a:cs typeface="Arial" panose="020B0604020202020204" pitchFamily="34" charset="0"/>
              </a:rPr>
              <a:t>James 1:21</a:t>
            </a:r>
          </a:p>
          <a:p>
            <a:r>
              <a:rPr lang="en-CA" sz="3600" dirty="0">
                <a:latin typeface="Arial" panose="020B0604020202020204" pitchFamily="34" charset="0"/>
                <a:cs typeface="Arial" panose="020B0604020202020204" pitchFamily="34" charset="0"/>
              </a:rPr>
              <a:t>“Therefore, put away all filthiness and rampant wickedness and receive with meekness the implanted word, which is able to save your souls.”</a:t>
            </a:r>
          </a:p>
          <a:p>
            <a:endParaRPr lang="en-CA" sz="3600" dirty="0">
              <a:latin typeface="Arial" panose="020B0604020202020204" pitchFamily="34" charset="0"/>
              <a:cs typeface="Arial" panose="020B0604020202020204" pitchFamily="34" charset="0"/>
            </a:endParaRPr>
          </a:p>
          <a:p>
            <a:pPr marL="571500" indent="-571500">
              <a:buFont typeface="Wingdings" pitchFamily="2" charset="2"/>
              <a:buChar char="q"/>
            </a:pPr>
            <a:r>
              <a:rPr lang="en-CA" sz="3600" dirty="0">
                <a:latin typeface="Arial" panose="020B0604020202020204" pitchFamily="34" charset="0"/>
                <a:cs typeface="Arial" panose="020B0604020202020204" pitchFamily="34" charset="0"/>
              </a:rPr>
              <a:t>This is telling us lay aside sin and welcome God’s Word with a gentle, humble spirit.</a:t>
            </a:r>
          </a:p>
          <a:p>
            <a:endParaRPr lang="en-CA" sz="3600" dirty="0">
              <a:latin typeface="Arial" panose="020B0604020202020204" pitchFamily="34" charset="0"/>
              <a:cs typeface="Arial" panose="020B0604020202020204" pitchFamily="34" charset="0"/>
            </a:endParaRPr>
          </a:p>
          <a:p>
            <a:r>
              <a:rPr lang="en-CA" sz="3600" b="1" dirty="0">
                <a:latin typeface="Arial" panose="020B0604020202020204" pitchFamily="34" charset="0"/>
                <a:cs typeface="Arial" panose="020B0604020202020204" pitchFamily="34" charset="0"/>
              </a:rPr>
              <a:t>Ezra 7:10</a:t>
            </a:r>
          </a:p>
          <a:p>
            <a:r>
              <a:rPr lang="en-CA" sz="3600" dirty="0">
                <a:latin typeface="Arial" panose="020B0604020202020204" pitchFamily="34" charset="0"/>
                <a:cs typeface="Arial" panose="020B0604020202020204" pitchFamily="34" charset="0"/>
              </a:rPr>
              <a:t>“For Ezra had set his heart to study the Law of the Lord, and to do it and to teach his statutes and rules in Israel.”</a:t>
            </a:r>
          </a:p>
          <a:p>
            <a:endParaRPr lang="en-CA" sz="3600" dirty="0">
              <a:latin typeface="Arial" panose="020B0604020202020204" pitchFamily="34" charset="0"/>
              <a:cs typeface="Arial" panose="020B0604020202020204" pitchFamily="34" charset="0"/>
            </a:endParaRPr>
          </a:p>
          <a:p>
            <a:pPr marL="571500" indent="-571500">
              <a:buFont typeface="Wingdings" pitchFamily="2" charset="2"/>
              <a:buChar char="q"/>
            </a:pPr>
            <a:r>
              <a:rPr lang="en-CA" sz="3600" dirty="0">
                <a:latin typeface="Arial" panose="020B0604020202020204" pitchFamily="34" charset="0"/>
                <a:cs typeface="Arial" panose="020B0604020202020204" pitchFamily="34" charset="0"/>
              </a:rPr>
              <a:t>It's an intentionally setting and directing your heart toward studying, obeying, and sharing God's truth.</a:t>
            </a:r>
          </a:p>
          <a:p>
            <a:r>
              <a:rPr lang="en-CA" sz="3600" dirty="0">
                <a:latin typeface="Arial" panose="020B0604020202020204" pitchFamily="34" charset="0"/>
                <a:cs typeface="Arial" panose="020B0604020202020204" pitchFamily="34" charset="0"/>
              </a:rPr>
              <a:t>Proverbs 4:23</a:t>
            </a:r>
          </a:p>
          <a:p>
            <a:pPr>
              <a:lnSpc>
                <a:spcPct val="107000"/>
              </a:lnSpc>
              <a:spcAft>
                <a:spcPts val="800"/>
              </a:spcAft>
            </a:pPr>
            <a:endParaRPr lang="en-CA" sz="3600" b="1" kern="0" dirty="0">
              <a:latin typeface="Arial" panose="020B0604020202020204" pitchFamily="34" charset="0"/>
              <a:ea typeface="Times New Roman" panose="02020603050405020304" pitchFamily="18" charset="0"/>
              <a:cs typeface="Arial" panose="020B0604020202020204" pitchFamily="34" charset="0"/>
            </a:endParaRPr>
          </a:p>
          <a:p>
            <a:pPr>
              <a:lnSpc>
                <a:spcPct val="107000"/>
              </a:lnSpc>
              <a:spcAft>
                <a:spcPts val="800"/>
              </a:spcAft>
            </a:pPr>
            <a:endParaRPr lang="en-CA" sz="3600" b="1" kern="0" dirty="0">
              <a:latin typeface="Arial" panose="020B0604020202020204" pitchFamily="34" charset="0"/>
              <a:ea typeface="Times New Roman" panose="02020603050405020304" pitchFamily="18" charset="0"/>
              <a:cs typeface="Arial" panose="020B0604020202020204" pitchFamily="34" charset="0"/>
            </a:endParaRPr>
          </a:p>
          <a:p>
            <a:pPr>
              <a:lnSpc>
                <a:spcPct val="107000"/>
              </a:lnSpc>
              <a:spcAft>
                <a:spcPts val="800"/>
              </a:spcAft>
            </a:pPr>
            <a:endParaRPr lang="en-CA" sz="3600" b="1" kern="0" dirty="0">
              <a:latin typeface="Arial" panose="020B0604020202020204" pitchFamily="34" charset="0"/>
              <a:ea typeface="Times New Roman" panose="02020603050405020304" pitchFamily="18" charset="0"/>
              <a:cs typeface="Arial" panose="020B0604020202020204" pitchFamily="34" charset="0"/>
            </a:endParaRPr>
          </a:p>
        </p:txBody>
      </p:sp>
    </p:spTree>
    <p:extLst>
      <p:ext uri="{BB962C8B-B14F-4D97-AF65-F5344CB8AC3E}">
        <p14:creationId xmlns:p14="http://schemas.microsoft.com/office/powerpoint/2010/main" val="278276911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BE93EE1-3619-964C-AF00-E60EC42A118D}"/>
            </a:ext>
          </a:extLst>
        </p:cNvPr>
        <p:cNvGrpSpPr/>
        <p:nvPr/>
      </p:nvGrpSpPr>
      <p:grpSpPr>
        <a:xfrm>
          <a:off x="0" y="0"/>
          <a:ext cx="0" cy="0"/>
          <a:chOff x="0" y="0"/>
          <a:chExt cx="0" cy="0"/>
        </a:xfrm>
      </p:grpSpPr>
      <p:sp>
        <p:nvSpPr>
          <p:cNvPr id="2" name="Freeform 2">
            <a:extLst>
              <a:ext uri="{FF2B5EF4-FFF2-40B4-BE49-F238E27FC236}">
                <a16:creationId xmlns:a16="http://schemas.microsoft.com/office/drawing/2014/main" id="{EAD30F88-298B-769F-BE56-E250A3740052}"/>
              </a:ext>
            </a:extLst>
          </p:cNvPr>
          <p:cNvSpPr/>
          <p:nvPr/>
        </p:nvSpPr>
        <p:spPr>
          <a:xfrm>
            <a:off x="0" y="0"/>
            <a:ext cx="18288000" cy="10287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3"/>
            <a:stretch>
              <a:fillRect t="-39521" r="-10927"/>
            </a:stretch>
          </a:blipFill>
        </p:spPr>
        <p:txBody>
          <a:bodyPr/>
          <a:lstStyle/>
          <a:p>
            <a:endParaRPr lang="en-CA"/>
          </a:p>
        </p:txBody>
      </p:sp>
      <p:grpSp>
        <p:nvGrpSpPr>
          <p:cNvPr id="7" name="Group 7">
            <a:extLst>
              <a:ext uri="{FF2B5EF4-FFF2-40B4-BE49-F238E27FC236}">
                <a16:creationId xmlns:a16="http://schemas.microsoft.com/office/drawing/2014/main" id="{1061E7DE-A8BC-83FF-7D79-5F546073D377}"/>
              </a:ext>
            </a:extLst>
          </p:cNvPr>
          <p:cNvGrpSpPr/>
          <p:nvPr/>
        </p:nvGrpSpPr>
        <p:grpSpPr>
          <a:xfrm>
            <a:off x="-140746" y="0"/>
            <a:ext cx="18428746" cy="10600372"/>
            <a:chOff x="0" y="0"/>
            <a:chExt cx="2274402" cy="707744"/>
          </a:xfrm>
        </p:grpSpPr>
        <p:sp>
          <p:nvSpPr>
            <p:cNvPr id="8" name="Freeform 8">
              <a:extLst>
                <a:ext uri="{FF2B5EF4-FFF2-40B4-BE49-F238E27FC236}">
                  <a16:creationId xmlns:a16="http://schemas.microsoft.com/office/drawing/2014/main" id="{321F407F-0D0A-CAB5-6989-A727FA345675}"/>
                </a:ext>
              </a:extLst>
            </p:cNvPr>
            <p:cNvSpPr/>
            <p:nvPr/>
          </p:nvSpPr>
          <p:spPr>
            <a:xfrm>
              <a:off x="0" y="0"/>
              <a:ext cx="2274402" cy="707744"/>
            </a:xfrm>
            <a:custGeom>
              <a:avLst/>
              <a:gdLst/>
              <a:ahLst/>
              <a:cxnLst/>
              <a:rect l="l" t="t" r="r" b="b"/>
              <a:pathLst>
                <a:path w="2274402" h="707744">
                  <a:moveTo>
                    <a:pt x="25159" y="0"/>
                  </a:moveTo>
                  <a:lnTo>
                    <a:pt x="2249243" y="0"/>
                  </a:lnTo>
                  <a:cubicBezTo>
                    <a:pt x="2255915" y="0"/>
                    <a:pt x="2262315" y="2651"/>
                    <a:pt x="2267033" y="7369"/>
                  </a:cubicBezTo>
                  <a:cubicBezTo>
                    <a:pt x="2271751" y="12087"/>
                    <a:pt x="2274402" y="18486"/>
                    <a:pt x="2274402" y="25159"/>
                  </a:cubicBezTo>
                  <a:lnTo>
                    <a:pt x="2274402" y="682586"/>
                  </a:lnTo>
                  <a:cubicBezTo>
                    <a:pt x="2274402" y="689258"/>
                    <a:pt x="2271751" y="695657"/>
                    <a:pt x="2267033" y="700376"/>
                  </a:cubicBezTo>
                  <a:cubicBezTo>
                    <a:pt x="2262315" y="705094"/>
                    <a:pt x="2255915" y="707744"/>
                    <a:pt x="2249243" y="707744"/>
                  </a:cubicBezTo>
                  <a:lnTo>
                    <a:pt x="25159" y="707744"/>
                  </a:lnTo>
                  <a:cubicBezTo>
                    <a:pt x="18486" y="707744"/>
                    <a:pt x="12087" y="705094"/>
                    <a:pt x="7369" y="700376"/>
                  </a:cubicBezTo>
                  <a:cubicBezTo>
                    <a:pt x="2651" y="695657"/>
                    <a:pt x="0" y="689258"/>
                    <a:pt x="0" y="682586"/>
                  </a:cubicBezTo>
                  <a:lnTo>
                    <a:pt x="0" y="25159"/>
                  </a:lnTo>
                  <a:cubicBezTo>
                    <a:pt x="0" y="18486"/>
                    <a:pt x="2651" y="12087"/>
                    <a:pt x="7369" y="7369"/>
                  </a:cubicBezTo>
                  <a:cubicBezTo>
                    <a:pt x="12087" y="2651"/>
                    <a:pt x="18486" y="0"/>
                    <a:pt x="25159" y="0"/>
                  </a:cubicBezTo>
                  <a:close/>
                </a:path>
              </a:pathLst>
            </a:custGeom>
            <a:solidFill>
              <a:srgbClr val="FFFFFF"/>
            </a:solidFill>
            <a:ln w="76200" cap="rnd">
              <a:gradFill>
                <a:gsLst>
                  <a:gs pos="0">
                    <a:srgbClr val="5D3AE7">
                      <a:alpha val="100000"/>
                    </a:srgbClr>
                  </a:gs>
                  <a:gs pos="100000">
                    <a:srgbClr val="9332BD">
                      <a:alpha val="100000"/>
                    </a:srgbClr>
                  </a:gs>
                </a:gsLst>
                <a:lin ang="0"/>
              </a:gradFill>
              <a:prstDash val="solid"/>
              <a:round/>
            </a:ln>
          </p:spPr>
          <p:txBody>
            <a:bodyPr/>
            <a:lstStyle/>
            <a:p>
              <a:endParaRPr lang="en-CA"/>
            </a:p>
          </p:txBody>
        </p:sp>
        <p:sp>
          <p:nvSpPr>
            <p:cNvPr id="9" name="TextBox 9">
              <a:extLst>
                <a:ext uri="{FF2B5EF4-FFF2-40B4-BE49-F238E27FC236}">
                  <a16:creationId xmlns:a16="http://schemas.microsoft.com/office/drawing/2014/main" id="{49FD1F84-05AB-A5DD-DC58-1D0B2E8575D6}"/>
                </a:ext>
              </a:extLst>
            </p:cNvPr>
            <p:cNvSpPr txBox="1"/>
            <p:nvPr/>
          </p:nvSpPr>
          <p:spPr>
            <a:xfrm>
              <a:off x="0" y="-38100"/>
              <a:ext cx="2274402" cy="745844"/>
            </a:xfrm>
            <a:prstGeom prst="rect">
              <a:avLst/>
            </a:prstGeom>
          </p:spPr>
          <p:txBody>
            <a:bodyPr lIns="57927" tIns="57927" rIns="57927" bIns="57927" rtlCol="0" anchor="ctr"/>
            <a:lstStyle/>
            <a:p>
              <a:pPr algn="ctr">
                <a:lnSpc>
                  <a:spcPts val="2659"/>
                </a:lnSpc>
              </a:pPr>
              <a:endParaRPr/>
            </a:p>
          </p:txBody>
        </p:sp>
      </p:grpSp>
      <p:grpSp>
        <p:nvGrpSpPr>
          <p:cNvPr id="27" name="Group 27">
            <a:extLst>
              <a:ext uri="{FF2B5EF4-FFF2-40B4-BE49-F238E27FC236}">
                <a16:creationId xmlns:a16="http://schemas.microsoft.com/office/drawing/2014/main" id="{0F86BF80-57C7-3DF1-9D13-688F1E6DB5D4}"/>
              </a:ext>
            </a:extLst>
          </p:cNvPr>
          <p:cNvGrpSpPr/>
          <p:nvPr/>
        </p:nvGrpSpPr>
        <p:grpSpPr>
          <a:xfrm rot="-3207614">
            <a:off x="14271169" y="167674"/>
            <a:ext cx="6049545" cy="3685699"/>
            <a:chOff x="0" y="0"/>
            <a:chExt cx="1593296" cy="970719"/>
          </a:xfrm>
        </p:grpSpPr>
        <p:sp>
          <p:nvSpPr>
            <p:cNvPr id="28" name="Freeform 28">
              <a:extLst>
                <a:ext uri="{FF2B5EF4-FFF2-40B4-BE49-F238E27FC236}">
                  <a16:creationId xmlns:a16="http://schemas.microsoft.com/office/drawing/2014/main" id="{76FCE11B-A2D9-F856-F210-D288DF1681D1}"/>
                </a:ext>
              </a:extLst>
            </p:cNvPr>
            <p:cNvSpPr/>
            <p:nvPr/>
          </p:nvSpPr>
          <p:spPr>
            <a:xfrm>
              <a:off x="0" y="0"/>
              <a:ext cx="1593296" cy="970719"/>
            </a:xfrm>
            <a:custGeom>
              <a:avLst/>
              <a:gdLst/>
              <a:ahLst/>
              <a:cxnLst/>
              <a:rect l="l" t="t" r="r" b="b"/>
              <a:pathLst>
                <a:path w="1593296" h="970719">
                  <a:moveTo>
                    <a:pt x="0" y="0"/>
                  </a:moveTo>
                  <a:lnTo>
                    <a:pt x="1593296" y="0"/>
                  </a:lnTo>
                  <a:lnTo>
                    <a:pt x="1593296" y="970719"/>
                  </a:lnTo>
                  <a:lnTo>
                    <a:pt x="0" y="970719"/>
                  </a:lnTo>
                  <a:close/>
                </a:path>
              </a:pathLst>
            </a:custGeom>
            <a:gradFill rotWithShape="1">
              <a:gsLst>
                <a:gs pos="0">
                  <a:srgbClr val="E8E8E8">
                    <a:alpha val="0"/>
                  </a:srgbClr>
                </a:gs>
                <a:gs pos="100000">
                  <a:srgbClr val="E8E8E8">
                    <a:alpha val="35000"/>
                  </a:srgbClr>
                </a:gs>
              </a:gsLst>
              <a:lin ang="0"/>
            </a:gradFill>
            <a:ln cap="sq">
              <a:noFill/>
              <a:prstDash val="solid"/>
              <a:miter/>
            </a:ln>
          </p:spPr>
          <p:txBody>
            <a:bodyPr/>
            <a:lstStyle/>
            <a:p>
              <a:endParaRPr lang="en-CA"/>
            </a:p>
          </p:txBody>
        </p:sp>
        <p:sp>
          <p:nvSpPr>
            <p:cNvPr id="29" name="TextBox 29">
              <a:extLst>
                <a:ext uri="{FF2B5EF4-FFF2-40B4-BE49-F238E27FC236}">
                  <a16:creationId xmlns:a16="http://schemas.microsoft.com/office/drawing/2014/main" id="{3ED33A78-0015-7930-B894-E22BEA85316C}"/>
                </a:ext>
              </a:extLst>
            </p:cNvPr>
            <p:cNvSpPr txBox="1"/>
            <p:nvPr/>
          </p:nvSpPr>
          <p:spPr>
            <a:xfrm>
              <a:off x="0" y="-38100"/>
              <a:ext cx="1593296" cy="1008819"/>
            </a:xfrm>
            <a:prstGeom prst="rect">
              <a:avLst/>
            </a:prstGeom>
          </p:spPr>
          <p:txBody>
            <a:bodyPr lIns="50800" tIns="50800" rIns="50800" bIns="50800" rtlCol="0" anchor="ctr"/>
            <a:lstStyle/>
            <a:p>
              <a:pPr algn="ctr">
                <a:lnSpc>
                  <a:spcPts val="2659"/>
                </a:lnSpc>
                <a:spcBef>
                  <a:spcPct val="0"/>
                </a:spcBef>
              </a:pPr>
              <a:endParaRPr/>
            </a:p>
          </p:txBody>
        </p:sp>
      </p:grpSp>
      <p:sp>
        <p:nvSpPr>
          <p:cNvPr id="33" name="TextBox 33">
            <a:extLst>
              <a:ext uri="{FF2B5EF4-FFF2-40B4-BE49-F238E27FC236}">
                <a16:creationId xmlns:a16="http://schemas.microsoft.com/office/drawing/2014/main" id="{4FAFD65B-1C37-786E-142D-F0B57D8426F4}"/>
              </a:ext>
            </a:extLst>
          </p:cNvPr>
          <p:cNvSpPr txBox="1"/>
          <p:nvPr/>
        </p:nvSpPr>
        <p:spPr>
          <a:xfrm>
            <a:off x="13486656" y="5220257"/>
            <a:ext cx="3955954" cy="4201220"/>
          </a:xfrm>
          <a:prstGeom prst="rect">
            <a:avLst/>
          </a:prstGeom>
        </p:spPr>
        <p:txBody>
          <a:bodyPr lIns="42879" tIns="42879" rIns="42879" bIns="42879" rtlCol="0" anchor="ctr"/>
          <a:lstStyle/>
          <a:p>
            <a:pPr algn="ctr">
              <a:lnSpc>
                <a:spcPts val="2659"/>
              </a:lnSpc>
            </a:pPr>
            <a:endParaRPr/>
          </a:p>
        </p:txBody>
      </p:sp>
      <p:grpSp>
        <p:nvGrpSpPr>
          <p:cNvPr id="37" name="Group 37">
            <a:extLst>
              <a:ext uri="{FF2B5EF4-FFF2-40B4-BE49-F238E27FC236}">
                <a16:creationId xmlns:a16="http://schemas.microsoft.com/office/drawing/2014/main" id="{153A593E-9A72-60F5-0881-1F1D9AA7A564}"/>
              </a:ext>
            </a:extLst>
          </p:cNvPr>
          <p:cNvGrpSpPr/>
          <p:nvPr/>
        </p:nvGrpSpPr>
        <p:grpSpPr>
          <a:xfrm>
            <a:off x="15620999" y="7734300"/>
            <a:ext cx="2287477" cy="2288472"/>
            <a:chOff x="0" y="0"/>
            <a:chExt cx="812800" cy="812800"/>
          </a:xfrm>
        </p:grpSpPr>
        <p:sp>
          <p:nvSpPr>
            <p:cNvPr id="38" name="Freeform 38">
              <a:extLst>
                <a:ext uri="{FF2B5EF4-FFF2-40B4-BE49-F238E27FC236}">
                  <a16:creationId xmlns:a16="http://schemas.microsoft.com/office/drawing/2014/main" id="{117585DF-B001-4E80-7361-691C2B6A98BF}"/>
                </a:ext>
              </a:extLst>
            </p:cNvPr>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blipFill>
              <a:blip r:embed="rId4"/>
              <a:stretch>
                <a:fillRect/>
              </a:stretch>
            </a:blipFill>
          </p:spPr>
          <p:txBody>
            <a:bodyPr/>
            <a:lstStyle/>
            <a:p>
              <a:endParaRPr lang="en-CA"/>
            </a:p>
          </p:txBody>
        </p:sp>
      </p:grpSp>
      <p:sp>
        <p:nvSpPr>
          <p:cNvPr id="5" name="TextBox 4">
            <a:extLst>
              <a:ext uri="{FF2B5EF4-FFF2-40B4-BE49-F238E27FC236}">
                <a16:creationId xmlns:a16="http://schemas.microsoft.com/office/drawing/2014/main" id="{FEA4FE73-D9DE-EB79-8949-20E9295F5B7B}"/>
              </a:ext>
            </a:extLst>
          </p:cNvPr>
          <p:cNvSpPr txBox="1"/>
          <p:nvPr/>
        </p:nvSpPr>
        <p:spPr>
          <a:xfrm>
            <a:off x="379524" y="332761"/>
            <a:ext cx="14997237" cy="11450699"/>
          </a:xfrm>
          <a:prstGeom prst="rect">
            <a:avLst/>
          </a:prstGeom>
          <a:noFill/>
        </p:spPr>
        <p:txBody>
          <a:bodyPr wrap="square">
            <a:spAutoFit/>
          </a:bodyPr>
          <a:lstStyle/>
          <a:p>
            <a:r>
              <a:rPr lang="en-CA" sz="3600" b="1" dirty="0">
                <a:latin typeface="Arial" panose="020B0604020202020204" pitchFamily="34" charset="0"/>
                <a:cs typeface="Arial" panose="020B0604020202020204" pitchFamily="34" charset="0"/>
              </a:rPr>
              <a:t>B. </a:t>
            </a:r>
            <a:r>
              <a:rPr lang="en-CA" sz="3600" b="1" u="sng" dirty="0">
                <a:latin typeface="Arial" panose="020B0604020202020204" pitchFamily="34" charset="0"/>
                <a:cs typeface="Arial" panose="020B0604020202020204" pitchFamily="34" charset="0"/>
              </a:rPr>
              <a:t>How to Prepare the heart (</a:t>
            </a:r>
            <a:r>
              <a:rPr lang="en-CA" sz="3600" b="1" u="sng" dirty="0" err="1">
                <a:latin typeface="Arial" panose="020B0604020202020204" pitchFamily="34" charset="0"/>
                <a:cs typeface="Arial" panose="020B0604020202020204" pitchFamily="34" charset="0"/>
              </a:rPr>
              <a:t>cont</a:t>
            </a:r>
            <a:r>
              <a:rPr lang="en-CA" sz="3600" b="1" u="sng" dirty="0">
                <a:latin typeface="Arial" panose="020B0604020202020204" pitchFamily="34" charset="0"/>
                <a:cs typeface="Arial" panose="020B0604020202020204" pitchFamily="34" charset="0"/>
              </a:rPr>
              <a:t>)</a:t>
            </a:r>
            <a:endParaRPr lang="en-CA" sz="3600" dirty="0">
              <a:latin typeface="Arial" panose="020B0604020202020204" pitchFamily="34" charset="0"/>
              <a:cs typeface="Arial" panose="020B0604020202020204" pitchFamily="34" charset="0"/>
            </a:endParaRPr>
          </a:p>
          <a:p>
            <a:endParaRPr lang="en-CA" sz="3600" b="1" dirty="0">
              <a:latin typeface="Arial" panose="020B0604020202020204" pitchFamily="34" charset="0"/>
              <a:cs typeface="Arial" panose="020B0604020202020204" pitchFamily="34" charset="0"/>
            </a:endParaRPr>
          </a:p>
          <a:p>
            <a:r>
              <a:rPr lang="en-CA" sz="3600" b="1" dirty="0">
                <a:latin typeface="Arial" panose="020B0604020202020204" pitchFamily="34" charset="0"/>
                <a:cs typeface="Arial" panose="020B0604020202020204" pitchFamily="34" charset="0"/>
              </a:rPr>
              <a:t>Proverbs 4:23</a:t>
            </a:r>
          </a:p>
          <a:p>
            <a:r>
              <a:rPr lang="en-CA" dirty="0"/>
              <a:t>””</a:t>
            </a:r>
            <a:r>
              <a:rPr lang="en-CA" sz="3600" dirty="0">
                <a:latin typeface="Arial" panose="020B0604020202020204" pitchFamily="34" charset="0"/>
                <a:cs typeface="Arial" panose="020B0604020202020204" pitchFamily="34" charset="0"/>
              </a:rPr>
              <a:t>O Lord, you hear the desire of the afflicted; you will strengthen their heart; you will incline your ear.”</a:t>
            </a:r>
          </a:p>
          <a:p>
            <a:endParaRPr lang="en-CA" sz="3600" dirty="0">
              <a:latin typeface="Arial" panose="020B0604020202020204" pitchFamily="34" charset="0"/>
              <a:cs typeface="Arial" panose="020B0604020202020204" pitchFamily="34" charset="0"/>
            </a:endParaRPr>
          </a:p>
          <a:p>
            <a:pPr marL="571500" indent="-571500">
              <a:buFont typeface="Wingdings" pitchFamily="2" charset="2"/>
              <a:buChar char="q"/>
            </a:pPr>
            <a:r>
              <a:rPr lang="en-CA" sz="3600" dirty="0">
                <a:latin typeface="Arial" panose="020B0604020202020204" pitchFamily="34" charset="0"/>
                <a:cs typeface="Arial" panose="020B0604020202020204" pitchFamily="34" charset="0"/>
              </a:rPr>
              <a:t>This recognize that God is the one who ultimately prepares and strengthens the heart of the humble.</a:t>
            </a:r>
          </a:p>
          <a:p>
            <a:endParaRPr lang="en-CA" sz="3600" dirty="0">
              <a:latin typeface="Arial" panose="020B0604020202020204" pitchFamily="34" charset="0"/>
              <a:cs typeface="Arial" panose="020B0604020202020204" pitchFamily="34" charset="0"/>
            </a:endParaRPr>
          </a:p>
          <a:p>
            <a:r>
              <a:rPr lang="en-CA" sz="3600" b="1" dirty="0">
                <a:latin typeface="Arial" panose="020B0604020202020204" pitchFamily="34" charset="0"/>
                <a:cs typeface="Arial" panose="020B0604020202020204" pitchFamily="34" charset="0"/>
              </a:rPr>
              <a:t>Mark 4:20</a:t>
            </a:r>
          </a:p>
          <a:p>
            <a:r>
              <a:rPr lang="en-CA" sz="3600" dirty="0">
                <a:latin typeface="Arial" panose="020B0604020202020204" pitchFamily="34" charset="0"/>
                <a:cs typeface="Arial" panose="020B0604020202020204" pitchFamily="34" charset="0"/>
              </a:rPr>
              <a:t>“And those are the ones sown on the good soil: the ones who hear the word and accept it and bear fruit, thirtyfold and sixtyfold and a hundredfold.”</a:t>
            </a:r>
          </a:p>
          <a:p>
            <a:endParaRPr lang="en-CA" sz="3600" dirty="0">
              <a:latin typeface="Arial" panose="020B0604020202020204" pitchFamily="34" charset="0"/>
              <a:cs typeface="Arial" panose="020B0604020202020204" pitchFamily="34" charset="0"/>
            </a:endParaRPr>
          </a:p>
          <a:p>
            <a:pPr marL="571500" indent="-571500">
              <a:buFont typeface="Wingdings" pitchFamily="2" charset="2"/>
              <a:buChar char="q"/>
            </a:pPr>
            <a:r>
              <a:rPr lang="en-CA" sz="3600" dirty="0">
                <a:latin typeface="Arial" panose="020B0604020202020204" pitchFamily="34" charset="0"/>
                <a:cs typeface="Arial" panose="020B0604020202020204" pitchFamily="34" charset="0"/>
              </a:rPr>
              <a:t>This speaks of preparing the "soil" of your heart to be receptive, unlike hardened soil, rocky soil, or weed-choked ground.</a:t>
            </a:r>
          </a:p>
          <a:p>
            <a:endParaRPr lang="en-CA" sz="3600" b="1" dirty="0">
              <a:latin typeface="Arial" panose="020B0604020202020204" pitchFamily="34" charset="0"/>
              <a:cs typeface="Arial" panose="020B0604020202020204" pitchFamily="34" charset="0"/>
            </a:endParaRPr>
          </a:p>
          <a:p>
            <a:pPr>
              <a:lnSpc>
                <a:spcPct val="107000"/>
              </a:lnSpc>
              <a:spcAft>
                <a:spcPts val="800"/>
              </a:spcAft>
            </a:pPr>
            <a:endParaRPr lang="en-CA" sz="3600" b="1" kern="0" dirty="0">
              <a:latin typeface="Arial" panose="020B0604020202020204" pitchFamily="34" charset="0"/>
              <a:ea typeface="Times New Roman" panose="02020603050405020304" pitchFamily="18" charset="0"/>
              <a:cs typeface="Arial" panose="020B0604020202020204" pitchFamily="34" charset="0"/>
            </a:endParaRPr>
          </a:p>
          <a:p>
            <a:pPr>
              <a:lnSpc>
                <a:spcPct val="107000"/>
              </a:lnSpc>
              <a:spcAft>
                <a:spcPts val="800"/>
              </a:spcAft>
            </a:pPr>
            <a:endParaRPr lang="en-CA" sz="3600" b="1" kern="0" dirty="0">
              <a:latin typeface="Arial" panose="020B0604020202020204" pitchFamily="34" charset="0"/>
              <a:ea typeface="Times New Roman" panose="02020603050405020304" pitchFamily="18" charset="0"/>
              <a:cs typeface="Arial" panose="020B0604020202020204" pitchFamily="34" charset="0"/>
            </a:endParaRPr>
          </a:p>
          <a:p>
            <a:pPr>
              <a:lnSpc>
                <a:spcPct val="107000"/>
              </a:lnSpc>
              <a:spcAft>
                <a:spcPts val="800"/>
              </a:spcAft>
            </a:pPr>
            <a:endParaRPr lang="en-CA" sz="3600" b="1" kern="0" dirty="0">
              <a:latin typeface="Arial" panose="020B0604020202020204" pitchFamily="34" charset="0"/>
              <a:ea typeface="Times New Roman" panose="02020603050405020304" pitchFamily="18" charset="0"/>
              <a:cs typeface="Arial" panose="020B0604020202020204" pitchFamily="34" charset="0"/>
            </a:endParaRPr>
          </a:p>
        </p:txBody>
      </p:sp>
    </p:spTree>
    <p:extLst>
      <p:ext uri="{BB962C8B-B14F-4D97-AF65-F5344CB8AC3E}">
        <p14:creationId xmlns:p14="http://schemas.microsoft.com/office/powerpoint/2010/main" val="277707353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012AF0E-1A6F-2A4E-91F5-0B63868579D7}"/>
            </a:ext>
          </a:extLst>
        </p:cNvPr>
        <p:cNvGrpSpPr/>
        <p:nvPr/>
      </p:nvGrpSpPr>
      <p:grpSpPr>
        <a:xfrm>
          <a:off x="0" y="0"/>
          <a:ext cx="0" cy="0"/>
          <a:chOff x="0" y="0"/>
          <a:chExt cx="0" cy="0"/>
        </a:xfrm>
      </p:grpSpPr>
      <p:sp>
        <p:nvSpPr>
          <p:cNvPr id="2" name="Freeform 2">
            <a:extLst>
              <a:ext uri="{FF2B5EF4-FFF2-40B4-BE49-F238E27FC236}">
                <a16:creationId xmlns:a16="http://schemas.microsoft.com/office/drawing/2014/main" id="{3AB71EB0-7A93-2B50-69BF-D118951C8DAE}"/>
              </a:ext>
            </a:extLst>
          </p:cNvPr>
          <p:cNvSpPr/>
          <p:nvPr/>
        </p:nvSpPr>
        <p:spPr>
          <a:xfrm>
            <a:off x="0" y="0"/>
            <a:ext cx="18288000" cy="10287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3"/>
            <a:stretch>
              <a:fillRect t="-39521" r="-10927"/>
            </a:stretch>
          </a:blipFill>
        </p:spPr>
        <p:txBody>
          <a:bodyPr/>
          <a:lstStyle/>
          <a:p>
            <a:endParaRPr lang="en-CA"/>
          </a:p>
        </p:txBody>
      </p:sp>
      <p:grpSp>
        <p:nvGrpSpPr>
          <p:cNvPr id="7" name="Group 7">
            <a:extLst>
              <a:ext uri="{FF2B5EF4-FFF2-40B4-BE49-F238E27FC236}">
                <a16:creationId xmlns:a16="http://schemas.microsoft.com/office/drawing/2014/main" id="{81F32AFA-2027-BAB6-9A32-E27F7C250CCC}"/>
              </a:ext>
            </a:extLst>
          </p:cNvPr>
          <p:cNvGrpSpPr/>
          <p:nvPr/>
        </p:nvGrpSpPr>
        <p:grpSpPr>
          <a:xfrm>
            <a:off x="-140746" y="0"/>
            <a:ext cx="18428746" cy="10600372"/>
            <a:chOff x="0" y="0"/>
            <a:chExt cx="2274402" cy="707744"/>
          </a:xfrm>
        </p:grpSpPr>
        <p:sp>
          <p:nvSpPr>
            <p:cNvPr id="8" name="Freeform 8">
              <a:extLst>
                <a:ext uri="{FF2B5EF4-FFF2-40B4-BE49-F238E27FC236}">
                  <a16:creationId xmlns:a16="http://schemas.microsoft.com/office/drawing/2014/main" id="{3BBCD074-E49C-6193-4982-64A2DA40065A}"/>
                </a:ext>
              </a:extLst>
            </p:cNvPr>
            <p:cNvSpPr/>
            <p:nvPr/>
          </p:nvSpPr>
          <p:spPr>
            <a:xfrm>
              <a:off x="0" y="0"/>
              <a:ext cx="2274402" cy="707744"/>
            </a:xfrm>
            <a:custGeom>
              <a:avLst/>
              <a:gdLst/>
              <a:ahLst/>
              <a:cxnLst/>
              <a:rect l="l" t="t" r="r" b="b"/>
              <a:pathLst>
                <a:path w="2274402" h="707744">
                  <a:moveTo>
                    <a:pt x="25159" y="0"/>
                  </a:moveTo>
                  <a:lnTo>
                    <a:pt x="2249243" y="0"/>
                  </a:lnTo>
                  <a:cubicBezTo>
                    <a:pt x="2255915" y="0"/>
                    <a:pt x="2262315" y="2651"/>
                    <a:pt x="2267033" y="7369"/>
                  </a:cubicBezTo>
                  <a:cubicBezTo>
                    <a:pt x="2271751" y="12087"/>
                    <a:pt x="2274402" y="18486"/>
                    <a:pt x="2274402" y="25159"/>
                  </a:cubicBezTo>
                  <a:lnTo>
                    <a:pt x="2274402" y="682586"/>
                  </a:lnTo>
                  <a:cubicBezTo>
                    <a:pt x="2274402" y="689258"/>
                    <a:pt x="2271751" y="695657"/>
                    <a:pt x="2267033" y="700376"/>
                  </a:cubicBezTo>
                  <a:cubicBezTo>
                    <a:pt x="2262315" y="705094"/>
                    <a:pt x="2255915" y="707744"/>
                    <a:pt x="2249243" y="707744"/>
                  </a:cubicBezTo>
                  <a:lnTo>
                    <a:pt x="25159" y="707744"/>
                  </a:lnTo>
                  <a:cubicBezTo>
                    <a:pt x="18486" y="707744"/>
                    <a:pt x="12087" y="705094"/>
                    <a:pt x="7369" y="700376"/>
                  </a:cubicBezTo>
                  <a:cubicBezTo>
                    <a:pt x="2651" y="695657"/>
                    <a:pt x="0" y="689258"/>
                    <a:pt x="0" y="682586"/>
                  </a:cubicBezTo>
                  <a:lnTo>
                    <a:pt x="0" y="25159"/>
                  </a:lnTo>
                  <a:cubicBezTo>
                    <a:pt x="0" y="18486"/>
                    <a:pt x="2651" y="12087"/>
                    <a:pt x="7369" y="7369"/>
                  </a:cubicBezTo>
                  <a:cubicBezTo>
                    <a:pt x="12087" y="2651"/>
                    <a:pt x="18486" y="0"/>
                    <a:pt x="25159" y="0"/>
                  </a:cubicBezTo>
                  <a:close/>
                </a:path>
              </a:pathLst>
            </a:custGeom>
            <a:solidFill>
              <a:srgbClr val="FFFFFF"/>
            </a:solidFill>
            <a:ln w="76200" cap="rnd">
              <a:gradFill>
                <a:gsLst>
                  <a:gs pos="0">
                    <a:srgbClr val="5D3AE7">
                      <a:alpha val="100000"/>
                    </a:srgbClr>
                  </a:gs>
                  <a:gs pos="100000">
                    <a:srgbClr val="9332BD">
                      <a:alpha val="100000"/>
                    </a:srgbClr>
                  </a:gs>
                </a:gsLst>
                <a:lin ang="0"/>
              </a:gradFill>
              <a:prstDash val="solid"/>
              <a:round/>
            </a:ln>
          </p:spPr>
          <p:txBody>
            <a:bodyPr/>
            <a:lstStyle/>
            <a:p>
              <a:endParaRPr lang="en-CA"/>
            </a:p>
          </p:txBody>
        </p:sp>
        <p:sp>
          <p:nvSpPr>
            <p:cNvPr id="9" name="TextBox 9">
              <a:extLst>
                <a:ext uri="{FF2B5EF4-FFF2-40B4-BE49-F238E27FC236}">
                  <a16:creationId xmlns:a16="http://schemas.microsoft.com/office/drawing/2014/main" id="{772B1E15-03AE-A2FB-2023-7D28B3B0E2B2}"/>
                </a:ext>
              </a:extLst>
            </p:cNvPr>
            <p:cNvSpPr txBox="1"/>
            <p:nvPr/>
          </p:nvSpPr>
          <p:spPr>
            <a:xfrm>
              <a:off x="0" y="-38100"/>
              <a:ext cx="2274402" cy="745844"/>
            </a:xfrm>
            <a:prstGeom prst="rect">
              <a:avLst/>
            </a:prstGeom>
          </p:spPr>
          <p:txBody>
            <a:bodyPr lIns="57927" tIns="57927" rIns="57927" bIns="57927" rtlCol="0" anchor="ctr"/>
            <a:lstStyle/>
            <a:p>
              <a:pPr algn="ctr">
                <a:lnSpc>
                  <a:spcPts val="2659"/>
                </a:lnSpc>
              </a:pPr>
              <a:endParaRPr/>
            </a:p>
          </p:txBody>
        </p:sp>
      </p:grpSp>
      <p:grpSp>
        <p:nvGrpSpPr>
          <p:cNvPr id="27" name="Group 27">
            <a:extLst>
              <a:ext uri="{FF2B5EF4-FFF2-40B4-BE49-F238E27FC236}">
                <a16:creationId xmlns:a16="http://schemas.microsoft.com/office/drawing/2014/main" id="{5CE3EF71-0638-312E-DD19-B8E83371A26E}"/>
              </a:ext>
            </a:extLst>
          </p:cNvPr>
          <p:cNvGrpSpPr/>
          <p:nvPr/>
        </p:nvGrpSpPr>
        <p:grpSpPr>
          <a:xfrm rot="-3207614">
            <a:off x="14271169" y="167674"/>
            <a:ext cx="6049545" cy="3685699"/>
            <a:chOff x="0" y="0"/>
            <a:chExt cx="1593296" cy="970719"/>
          </a:xfrm>
        </p:grpSpPr>
        <p:sp>
          <p:nvSpPr>
            <p:cNvPr id="28" name="Freeform 28">
              <a:extLst>
                <a:ext uri="{FF2B5EF4-FFF2-40B4-BE49-F238E27FC236}">
                  <a16:creationId xmlns:a16="http://schemas.microsoft.com/office/drawing/2014/main" id="{E72CF3F7-4B2B-14E8-0323-A7C5CB5E4AF8}"/>
                </a:ext>
              </a:extLst>
            </p:cNvPr>
            <p:cNvSpPr/>
            <p:nvPr/>
          </p:nvSpPr>
          <p:spPr>
            <a:xfrm>
              <a:off x="0" y="0"/>
              <a:ext cx="1593296" cy="970719"/>
            </a:xfrm>
            <a:custGeom>
              <a:avLst/>
              <a:gdLst/>
              <a:ahLst/>
              <a:cxnLst/>
              <a:rect l="l" t="t" r="r" b="b"/>
              <a:pathLst>
                <a:path w="1593296" h="970719">
                  <a:moveTo>
                    <a:pt x="0" y="0"/>
                  </a:moveTo>
                  <a:lnTo>
                    <a:pt x="1593296" y="0"/>
                  </a:lnTo>
                  <a:lnTo>
                    <a:pt x="1593296" y="970719"/>
                  </a:lnTo>
                  <a:lnTo>
                    <a:pt x="0" y="970719"/>
                  </a:lnTo>
                  <a:close/>
                </a:path>
              </a:pathLst>
            </a:custGeom>
            <a:gradFill rotWithShape="1">
              <a:gsLst>
                <a:gs pos="0">
                  <a:srgbClr val="E8E8E8">
                    <a:alpha val="0"/>
                  </a:srgbClr>
                </a:gs>
                <a:gs pos="100000">
                  <a:srgbClr val="E8E8E8">
                    <a:alpha val="35000"/>
                  </a:srgbClr>
                </a:gs>
              </a:gsLst>
              <a:lin ang="0"/>
            </a:gradFill>
            <a:ln cap="sq">
              <a:noFill/>
              <a:prstDash val="solid"/>
              <a:miter/>
            </a:ln>
          </p:spPr>
          <p:txBody>
            <a:bodyPr/>
            <a:lstStyle/>
            <a:p>
              <a:endParaRPr lang="en-CA"/>
            </a:p>
          </p:txBody>
        </p:sp>
        <p:sp>
          <p:nvSpPr>
            <p:cNvPr id="29" name="TextBox 29">
              <a:extLst>
                <a:ext uri="{FF2B5EF4-FFF2-40B4-BE49-F238E27FC236}">
                  <a16:creationId xmlns:a16="http://schemas.microsoft.com/office/drawing/2014/main" id="{D5E5E83E-4DB6-F709-C82B-A3853DE4C536}"/>
                </a:ext>
              </a:extLst>
            </p:cNvPr>
            <p:cNvSpPr txBox="1"/>
            <p:nvPr/>
          </p:nvSpPr>
          <p:spPr>
            <a:xfrm>
              <a:off x="0" y="-38100"/>
              <a:ext cx="1593296" cy="1008819"/>
            </a:xfrm>
            <a:prstGeom prst="rect">
              <a:avLst/>
            </a:prstGeom>
          </p:spPr>
          <p:txBody>
            <a:bodyPr lIns="50800" tIns="50800" rIns="50800" bIns="50800" rtlCol="0" anchor="ctr"/>
            <a:lstStyle/>
            <a:p>
              <a:pPr algn="ctr">
                <a:lnSpc>
                  <a:spcPts val="2659"/>
                </a:lnSpc>
                <a:spcBef>
                  <a:spcPct val="0"/>
                </a:spcBef>
              </a:pPr>
              <a:endParaRPr/>
            </a:p>
          </p:txBody>
        </p:sp>
      </p:grpSp>
      <p:sp>
        <p:nvSpPr>
          <p:cNvPr id="33" name="TextBox 33">
            <a:extLst>
              <a:ext uri="{FF2B5EF4-FFF2-40B4-BE49-F238E27FC236}">
                <a16:creationId xmlns:a16="http://schemas.microsoft.com/office/drawing/2014/main" id="{AEA68B07-8DBA-D96C-0679-DB5705A4BFF2}"/>
              </a:ext>
            </a:extLst>
          </p:cNvPr>
          <p:cNvSpPr txBox="1"/>
          <p:nvPr/>
        </p:nvSpPr>
        <p:spPr>
          <a:xfrm>
            <a:off x="13486656" y="5220257"/>
            <a:ext cx="3955954" cy="4201220"/>
          </a:xfrm>
          <a:prstGeom prst="rect">
            <a:avLst/>
          </a:prstGeom>
        </p:spPr>
        <p:txBody>
          <a:bodyPr lIns="42879" tIns="42879" rIns="42879" bIns="42879" rtlCol="0" anchor="ctr"/>
          <a:lstStyle/>
          <a:p>
            <a:pPr algn="ctr">
              <a:lnSpc>
                <a:spcPts val="2659"/>
              </a:lnSpc>
            </a:pPr>
            <a:endParaRPr/>
          </a:p>
        </p:txBody>
      </p:sp>
      <p:grpSp>
        <p:nvGrpSpPr>
          <p:cNvPr id="37" name="Group 37">
            <a:extLst>
              <a:ext uri="{FF2B5EF4-FFF2-40B4-BE49-F238E27FC236}">
                <a16:creationId xmlns:a16="http://schemas.microsoft.com/office/drawing/2014/main" id="{37A316B5-AAF7-FF9A-6D42-EFED524319BB}"/>
              </a:ext>
            </a:extLst>
          </p:cNvPr>
          <p:cNvGrpSpPr/>
          <p:nvPr/>
        </p:nvGrpSpPr>
        <p:grpSpPr>
          <a:xfrm>
            <a:off x="15620999" y="7734300"/>
            <a:ext cx="2287477" cy="2288472"/>
            <a:chOff x="0" y="0"/>
            <a:chExt cx="812800" cy="812800"/>
          </a:xfrm>
        </p:grpSpPr>
        <p:sp>
          <p:nvSpPr>
            <p:cNvPr id="38" name="Freeform 38">
              <a:extLst>
                <a:ext uri="{FF2B5EF4-FFF2-40B4-BE49-F238E27FC236}">
                  <a16:creationId xmlns:a16="http://schemas.microsoft.com/office/drawing/2014/main" id="{97EAC9E7-76CC-C460-81A8-70961768056C}"/>
                </a:ext>
              </a:extLst>
            </p:cNvPr>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blipFill>
              <a:blip r:embed="rId4"/>
              <a:stretch>
                <a:fillRect/>
              </a:stretch>
            </a:blipFill>
          </p:spPr>
          <p:txBody>
            <a:bodyPr/>
            <a:lstStyle/>
            <a:p>
              <a:endParaRPr lang="en-CA"/>
            </a:p>
          </p:txBody>
        </p:sp>
      </p:grpSp>
      <p:sp>
        <p:nvSpPr>
          <p:cNvPr id="5" name="TextBox 4">
            <a:extLst>
              <a:ext uri="{FF2B5EF4-FFF2-40B4-BE49-F238E27FC236}">
                <a16:creationId xmlns:a16="http://schemas.microsoft.com/office/drawing/2014/main" id="{4FB18BB3-41B7-50AE-6009-47C17F067375}"/>
              </a:ext>
            </a:extLst>
          </p:cNvPr>
          <p:cNvSpPr txBox="1"/>
          <p:nvPr/>
        </p:nvSpPr>
        <p:spPr>
          <a:xfrm>
            <a:off x="152400" y="1485900"/>
            <a:ext cx="15089075" cy="7985328"/>
          </a:xfrm>
          <a:prstGeom prst="rect">
            <a:avLst/>
          </a:prstGeom>
          <a:noFill/>
        </p:spPr>
        <p:txBody>
          <a:bodyPr wrap="square">
            <a:spAutoFit/>
          </a:bodyPr>
          <a:lstStyle/>
          <a:p>
            <a:r>
              <a:rPr lang="en-CA" sz="3600" b="1" dirty="0">
                <a:latin typeface="Arial" panose="020B0604020202020204" pitchFamily="34" charset="0"/>
                <a:cs typeface="Arial" panose="020B0604020202020204" pitchFamily="34" charset="0"/>
              </a:rPr>
              <a:t>C. </a:t>
            </a:r>
            <a:r>
              <a:rPr lang="en-CA" sz="3600" b="1" u="sng" dirty="0">
                <a:latin typeface="Arial" panose="020B0604020202020204" pitchFamily="34" charset="0"/>
                <a:cs typeface="Arial" panose="020B0604020202020204" pitchFamily="34" charset="0"/>
              </a:rPr>
              <a:t>Cultivation Process </a:t>
            </a:r>
            <a:endParaRPr lang="en-CA" sz="3600" dirty="0">
              <a:latin typeface="Arial" panose="020B0604020202020204" pitchFamily="34" charset="0"/>
              <a:cs typeface="Arial" panose="020B0604020202020204" pitchFamily="34" charset="0"/>
            </a:endParaRPr>
          </a:p>
          <a:p>
            <a:pPr marL="571500" indent="-571500">
              <a:buFont typeface="Wingdings" pitchFamily="2" charset="2"/>
              <a:buChar char="q"/>
            </a:pPr>
            <a:r>
              <a:rPr lang="en-CA" sz="3600" dirty="0">
                <a:latin typeface="Arial" panose="020B0604020202020204" pitchFamily="34" charset="0"/>
                <a:cs typeface="Arial" panose="020B0604020202020204" pitchFamily="34" charset="0"/>
              </a:rPr>
              <a:t>Cultivation is the ongoing process of growing and nurturing crops throughout their lifecycle.</a:t>
            </a:r>
          </a:p>
          <a:p>
            <a:r>
              <a:rPr lang="en-CA" sz="3600" dirty="0">
                <a:latin typeface="Arial" panose="020B0604020202020204" pitchFamily="34" charset="0"/>
                <a:cs typeface="Arial" panose="020B0604020202020204" pitchFamily="34" charset="0"/>
              </a:rPr>
              <a:t> </a:t>
            </a:r>
          </a:p>
          <a:p>
            <a:pPr marL="571500" indent="-571500">
              <a:buFont typeface="Wingdings" pitchFamily="2" charset="2"/>
              <a:buChar char="q"/>
            </a:pPr>
            <a:r>
              <a:rPr lang="en-CA" sz="3600" dirty="0">
                <a:latin typeface="Arial" panose="020B0604020202020204" pitchFamily="34" charset="0"/>
                <a:cs typeface="Arial" panose="020B0604020202020204" pitchFamily="34" charset="0"/>
              </a:rPr>
              <a:t>Spiritual cultivation, is the ongoing process of the Word having a readiness of heart to receive and putting the WORD of God into practice.</a:t>
            </a:r>
          </a:p>
          <a:p>
            <a:r>
              <a:rPr lang="en-CA" sz="3600" dirty="0">
                <a:latin typeface="Arial" panose="020B0604020202020204" pitchFamily="34" charset="0"/>
                <a:cs typeface="Arial" panose="020B0604020202020204" pitchFamily="34" charset="0"/>
              </a:rPr>
              <a:t> </a:t>
            </a:r>
          </a:p>
          <a:p>
            <a:r>
              <a:rPr lang="en-CA" sz="3600" b="1" dirty="0">
                <a:latin typeface="Arial" panose="020B0604020202020204" pitchFamily="34" charset="0"/>
                <a:cs typeface="Arial" panose="020B0604020202020204" pitchFamily="34" charset="0"/>
              </a:rPr>
              <a:t>Main Goal of Cultivation</a:t>
            </a:r>
            <a:r>
              <a:rPr lang="en-CA" sz="3600" dirty="0">
                <a:latin typeface="Arial" panose="020B0604020202020204" pitchFamily="34" charset="0"/>
                <a:cs typeface="Arial" panose="020B0604020202020204" pitchFamily="34" charset="0"/>
              </a:rPr>
              <a:t>: </a:t>
            </a:r>
          </a:p>
          <a:p>
            <a:pPr marL="571500" indent="-571500">
              <a:buFont typeface="Wingdings" pitchFamily="2" charset="2"/>
              <a:buChar char="q"/>
            </a:pPr>
            <a:r>
              <a:rPr lang="en-CA" sz="3600" dirty="0">
                <a:latin typeface="Arial" panose="020B0604020202020204" pitchFamily="34" charset="0"/>
                <a:cs typeface="Arial" panose="020B0604020202020204" pitchFamily="34" charset="0"/>
              </a:rPr>
              <a:t>To create a clean, aerated, and stable environment that allows roots to penetrate easily and water to drain properly.</a:t>
            </a:r>
          </a:p>
          <a:p>
            <a:r>
              <a:rPr lang="en-CA" sz="3600" dirty="0">
                <a:latin typeface="Arial" panose="020B0604020202020204" pitchFamily="34" charset="0"/>
                <a:cs typeface="Arial" panose="020B0604020202020204" pitchFamily="34" charset="0"/>
              </a:rPr>
              <a:t> </a:t>
            </a:r>
          </a:p>
          <a:p>
            <a:pPr>
              <a:lnSpc>
                <a:spcPct val="107000"/>
              </a:lnSpc>
              <a:spcAft>
                <a:spcPts val="800"/>
              </a:spcAft>
            </a:pPr>
            <a:endParaRPr lang="en-CA" sz="3600" b="1" kern="0" dirty="0">
              <a:latin typeface="Arial" panose="020B0604020202020204" pitchFamily="34" charset="0"/>
              <a:ea typeface="Times New Roman" panose="02020603050405020304" pitchFamily="18" charset="0"/>
              <a:cs typeface="Arial" panose="020B0604020202020204" pitchFamily="34" charset="0"/>
            </a:endParaRPr>
          </a:p>
          <a:p>
            <a:pPr>
              <a:lnSpc>
                <a:spcPct val="107000"/>
              </a:lnSpc>
              <a:spcAft>
                <a:spcPts val="800"/>
              </a:spcAft>
            </a:pPr>
            <a:endParaRPr lang="en-CA" sz="3600" b="1" kern="0" dirty="0">
              <a:latin typeface="Arial" panose="020B0604020202020204" pitchFamily="34" charset="0"/>
              <a:ea typeface="Times New Roman" panose="02020603050405020304" pitchFamily="18" charset="0"/>
              <a:cs typeface="Arial" panose="020B0604020202020204" pitchFamily="34" charset="0"/>
            </a:endParaRPr>
          </a:p>
        </p:txBody>
      </p:sp>
    </p:spTree>
    <p:extLst>
      <p:ext uri="{BB962C8B-B14F-4D97-AF65-F5344CB8AC3E}">
        <p14:creationId xmlns:p14="http://schemas.microsoft.com/office/powerpoint/2010/main" val="240181162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860FBC6-EFF7-4732-EDA3-5D8CA7370F46}"/>
            </a:ext>
          </a:extLst>
        </p:cNvPr>
        <p:cNvGrpSpPr/>
        <p:nvPr/>
      </p:nvGrpSpPr>
      <p:grpSpPr>
        <a:xfrm>
          <a:off x="0" y="0"/>
          <a:ext cx="0" cy="0"/>
          <a:chOff x="0" y="0"/>
          <a:chExt cx="0" cy="0"/>
        </a:xfrm>
      </p:grpSpPr>
      <p:sp>
        <p:nvSpPr>
          <p:cNvPr id="2" name="Freeform 2">
            <a:extLst>
              <a:ext uri="{FF2B5EF4-FFF2-40B4-BE49-F238E27FC236}">
                <a16:creationId xmlns:a16="http://schemas.microsoft.com/office/drawing/2014/main" id="{59F3AD42-B841-D196-BA05-E50954BD56A5}"/>
              </a:ext>
            </a:extLst>
          </p:cNvPr>
          <p:cNvSpPr/>
          <p:nvPr/>
        </p:nvSpPr>
        <p:spPr>
          <a:xfrm>
            <a:off x="0" y="0"/>
            <a:ext cx="18288000" cy="10287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3"/>
            <a:stretch>
              <a:fillRect t="-39521" r="-10927"/>
            </a:stretch>
          </a:blipFill>
        </p:spPr>
        <p:txBody>
          <a:bodyPr/>
          <a:lstStyle/>
          <a:p>
            <a:endParaRPr lang="en-CA"/>
          </a:p>
        </p:txBody>
      </p:sp>
      <p:grpSp>
        <p:nvGrpSpPr>
          <p:cNvPr id="7" name="Group 7">
            <a:extLst>
              <a:ext uri="{FF2B5EF4-FFF2-40B4-BE49-F238E27FC236}">
                <a16:creationId xmlns:a16="http://schemas.microsoft.com/office/drawing/2014/main" id="{C34196B5-B127-C921-2978-FBF77E2C5B5C}"/>
              </a:ext>
            </a:extLst>
          </p:cNvPr>
          <p:cNvGrpSpPr/>
          <p:nvPr/>
        </p:nvGrpSpPr>
        <p:grpSpPr>
          <a:xfrm>
            <a:off x="-140746" y="0"/>
            <a:ext cx="18428746" cy="10600372"/>
            <a:chOff x="0" y="0"/>
            <a:chExt cx="2274402" cy="707744"/>
          </a:xfrm>
        </p:grpSpPr>
        <p:sp>
          <p:nvSpPr>
            <p:cNvPr id="8" name="Freeform 8">
              <a:extLst>
                <a:ext uri="{FF2B5EF4-FFF2-40B4-BE49-F238E27FC236}">
                  <a16:creationId xmlns:a16="http://schemas.microsoft.com/office/drawing/2014/main" id="{1F9373F7-19D1-4709-732D-1697C3A72BCE}"/>
                </a:ext>
              </a:extLst>
            </p:cNvPr>
            <p:cNvSpPr/>
            <p:nvPr/>
          </p:nvSpPr>
          <p:spPr>
            <a:xfrm>
              <a:off x="0" y="0"/>
              <a:ext cx="2274402" cy="707744"/>
            </a:xfrm>
            <a:custGeom>
              <a:avLst/>
              <a:gdLst/>
              <a:ahLst/>
              <a:cxnLst/>
              <a:rect l="l" t="t" r="r" b="b"/>
              <a:pathLst>
                <a:path w="2274402" h="707744">
                  <a:moveTo>
                    <a:pt x="25159" y="0"/>
                  </a:moveTo>
                  <a:lnTo>
                    <a:pt x="2249243" y="0"/>
                  </a:lnTo>
                  <a:cubicBezTo>
                    <a:pt x="2255915" y="0"/>
                    <a:pt x="2262315" y="2651"/>
                    <a:pt x="2267033" y="7369"/>
                  </a:cubicBezTo>
                  <a:cubicBezTo>
                    <a:pt x="2271751" y="12087"/>
                    <a:pt x="2274402" y="18486"/>
                    <a:pt x="2274402" y="25159"/>
                  </a:cubicBezTo>
                  <a:lnTo>
                    <a:pt x="2274402" y="682586"/>
                  </a:lnTo>
                  <a:cubicBezTo>
                    <a:pt x="2274402" y="689258"/>
                    <a:pt x="2271751" y="695657"/>
                    <a:pt x="2267033" y="700376"/>
                  </a:cubicBezTo>
                  <a:cubicBezTo>
                    <a:pt x="2262315" y="705094"/>
                    <a:pt x="2255915" y="707744"/>
                    <a:pt x="2249243" y="707744"/>
                  </a:cubicBezTo>
                  <a:lnTo>
                    <a:pt x="25159" y="707744"/>
                  </a:lnTo>
                  <a:cubicBezTo>
                    <a:pt x="18486" y="707744"/>
                    <a:pt x="12087" y="705094"/>
                    <a:pt x="7369" y="700376"/>
                  </a:cubicBezTo>
                  <a:cubicBezTo>
                    <a:pt x="2651" y="695657"/>
                    <a:pt x="0" y="689258"/>
                    <a:pt x="0" y="682586"/>
                  </a:cubicBezTo>
                  <a:lnTo>
                    <a:pt x="0" y="25159"/>
                  </a:lnTo>
                  <a:cubicBezTo>
                    <a:pt x="0" y="18486"/>
                    <a:pt x="2651" y="12087"/>
                    <a:pt x="7369" y="7369"/>
                  </a:cubicBezTo>
                  <a:cubicBezTo>
                    <a:pt x="12087" y="2651"/>
                    <a:pt x="18486" y="0"/>
                    <a:pt x="25159" y="0"/>
                  </a:cubicBezTo>
                  <a:close/>
                </a:path>
              </a:pathLst>
            </a:custGeom>
            <a:solidFill>
              <a:srgbClr val="FFFFFF"/>
            </a:solidFill>
            <a:ln w="76200" cap="rnd">
              <a:gradFill>
                <a:gsLst>
                  <a:gs pos="0">
                    <a:srgbClr val="5D3AE7">
                      <a:alpha val="100000"/>
                    </a:srgbClr>
                  </a:gs>
                  <a:gs pos="100000">
                    <a:srgbClr val="9332BD">
                      <a:alpha val="100000"/>
                    </a:srgbClr>
                  </a:gs>
                </a:gsLst>
                <a:lin ang="0"/>
              </a:gradFill>
              <a:prstDash val="solid"/>
              <a:round/>
            </a:ln>
          </p:spPr>
          <p:txBody>
            <a:bodyPr/>
            <a:lstStyle/>
            <a:p>
              <a:endParaRPr lang="en-CA"/>
            </a:p>
          </p:txBody>
        </p:sp>
        <p:sp>
          <p:nvSpPr>
            <p:cNvPr id="9" name="TextBox 9">
              <a:extLst>
                <a:ext uri="{FF2B5EF4-FFF2-40B4-BE49-F238E27FC236}">
                  <a16:creationId xmlns:a16="http://schemas.microsoft.com/office/drawing/2014/main" id="{08753D1D-9BF0-CE22-DF47-377C8317CD27}"/>
                </a:ext>
              </a:extLst>
            </p:cNvPr>
            <p:cNvSpPr txBox="1"/>
            <p:nvPr/>
          </p:nvSpPr>
          <p:spPr>
            <a:xfrm>
              <a:off x="0" y="-38100"/>
              <a:ext cx="2274402" cy="745844"/>
            </a:xfrm>
            <a:prstGeom prst="rect">
              <a:avLst/>
            </a:prstGeom>
          </p:spPr>
          <p:txBody>
            <a:bodyPr lIns="57927" tIns="57927" rIns="57927" bIns="57927" rtlCol="0" anchor="ctr"/>
            <a:lstStyle/>
            <a:p>
              <a:pPr algn="ctr">
                <a:lnSpc>
                  <a:spcPts val="2659"/>
                </a:lnSpc>
              </a:pPr>
              <a:endParaRPr/>
            </a:p>
          </p:txBody>
        </p:sp>
      </p:grpSp>
      <p:grpSp>
        <p:nvGrpSpPr>
          <p:cNvPr id="27" name="Group 27">
            <a:extLst>
              <a:ext uri="{FF2B5EF4-FFF2-40B4-BE49-F238E27FC236}">
                <a16:creationId xmlns:a16="http://schemas.microsoft.com/office/drawing/2014/main" id="{3DF6EBB4-2265-D169-B53C-FC38321194C8}"/>
              </a:ext>
            </a:extLst>
          </p:cNvPr>
          <p:cNvGrpSpPr/>
          <p:nvPr/>
        </p:nvGrpSpPr>
        <p:grpSpPr>
          <a:xfrm rot="-3207614">
            <a:off x="14271169" y="167674"/>
            <a:ext cx="6049545" cy="3685699"/>
            <a:chOff x="0" y="0"/>
            <a:chExt cx="1593296" cy="970719"/>
          </a:xfrm>
        </p:grpSpPr>
        <p:sp>
          <p:nvSpPr>
            <p:cNvPr id="28" name="Freeform 28">
              <a:extLst>
                <a:ext uri="{FF2B5EF4-FFF2-40B4-BE49-F238E27FC236}">
                  <a16:creationId xmlns:a16="http://schemas.microsoft.com/office/drawing/2014/main" id="{4732D9F3-EA9C-052C-85E6-78CEB35A9463}"/>
                </a:ext>
              </a:extLst>
            </p:cNvPr>
            <p:cNvSpPr/>
            <p:nvPr/>
          </p:nvSpPr>
          <p:spPr>
            <a:xfrm>
              <a:off x="0" y="0"/>
              <a:ext cx="1593296" cy="970719"/>
            </a:xfrm>
            <a:custGeom>
              <a:avLst/>
              <a:gdLst/>
              <a:ahLst/>
              <a:cxnLst/>
              <a:rect l="l" t="t" r="r" b="b"/>
              <a:pathLst>
                <a:path w="1593296" h="970719">
                  <a:moveTo>
                    <a:pt x="0" y="0"/>
                  </a:moveTo>
                  <a:lnTo>
                    <a:pt x="1593296" y="0"/>
                  </a:lnTo>
                  <a:lnTo>
                    <a:pt x="1593296" y="970719"/>
                  </a:lnTo>
                  <a:lnTo>
                    <a:pt x="0" y="970719"/>
                  </a:lnTo>
                  <a:close/>
                </a:path>
              </a:pathLst>
            </a:custGeom>
            <a:gradFill rotWithShape="1">
              <a:gsLst>
                <a:gs pos="0">
                  <a:srgbClr val="E8E8E8">
                    <a:alpha val="0"/>
                  </a:srgbClr>
                </a:gs>
                <a:gs pos="100000">
                  <a:srgbClr val="E8E8E8">
                    <a:alpha val="35000"/>
                  </a:srgbClr>
                </a:gs>
              </a:gsLst>
              <a:lin ang="0"/>
            </a:gradFill>
            <a:ln cap="sq">
              <a:noFill/>
              <a:prstDash val="solid"/>
              <a:miter/>
            </a:ln>
          </p:spPr>
          <p:txBody>
            <a:bodyPr/>
            <a:lstStyle/>
            <a:p>
              <a:endParaRPr lang="en-CA"/>
            </a:p>
          </p:txBody>
        </p:sp>
        <p:sp>
          <p:nvSpPr>
            <p:cNvPr id="29" name="TextBox 29">
              <a:extLst>
                <a:ext uri="{FF2B5EF4-FFF2-40B4-BE49-F238E27FC236}">
                  <a16:creationId xmlns:a16="http://schemas.microsoft.com/office/drawing/2014/main" id="{C1D634D5-B906-6A9E-BB5B-5F5EE94E1193}"/>
                </a:ext>
              </a:extLst>
            </p:cNvPr>
            <p:cNvSpPr txBox="1"/>
            <p:nvPr/>
          </p:nvSpPr>
          <p:spPr>
            <a:xfrm>
              <a:off x="0" y="-38100"/>
              <a:ext cx="1593296" cy="1008819"/>
            </a:xfrm>
            <a:prstGeom prst="rect">
              <a:avLst/>
            </a:prstGeom>
          </p:spPr>
          <p:txBody>
            <a:bodyPr lIns="50800" tIns="50800" rIns="50800" bIns="50800" rtlCol="0" anchor="ctr"/>
            <a:lstStyle/>
            <a:p>
              <a:pPr algn="ctr">
                <a:lnSpc>
                  <a:spcPts val="2659"/>
                </a:lnSpc>
                <a:spcBef>
                  <a:spcPct val="0"/>
                </a:spcBef>
              </a:pPr>
              <a:endParaRPr/>
            </a:p>
          </p:txBody>
        </p:sp>
      </p:grpSp>
      <p:sp>
        <p:nvSpPr>
          <p:cNvPr id="33" name="TextBox 33">
            <a:extLst>
              <a:ext uri="{FF2B5EF4-FFF2-40B4-BE49-F238E27FC236}">
                <a16:creationId xmlns:a16="http://schemas.microsoft.com/office/drawing/2014/main" id="{98E3B323-3E66-3E67-EC8E-1A03A8884C5D}"/>
              </a:ext>
            </a:extLst>
          </p:cNvPr>
          <p:cNvSpPr txBox="1"/>
          <p:nvPr/>
        </p:nvSpPr>
        <p:spPr>
          <a:xfrm>
            <a:off x="13486656" y="5220257"/>
            <a:ext cx="3955954" cy="4201220"/>
          </a:xfrm>
          <a:prstGeom prst="rect">
            <a:avLst/>
          </a:prstGeom>
        </p:spPr>
        <p:txBody>
          <a:bodyPr lIns="42879" tIns="42879" rIns="42879" bIns="42879" rtlCol="0" anchor="ctr"/>
          <a:lstStyle/>
          <a:p>
            <a:pPr algn="ctr">
              <a:lnSpc>
                <a:spcPts val="2659"/>
              </a:lnSpc>
            </a:pPr>
            <a:endParaRPr/>
          </a:p>
        </p:txBody>
      </p:sp>
      <p:grpSp>
        <p:nvGrpSpPr>
          <p:cNvPr id="37" name="Group 37">
            <a:extLst>
              <a:ext uri="{FF2B5EF4-FFF2-40B4-BE49-F238E27FC236}">
                <a16:creationId xmlns:a16="http://schemas.microsoft.com/office/drawing/2014/main" id="{E668E840-774E-53CD-E012-5F93F2328B94}"/>
              </a:ext>
            </a:extLst>
          </p:cNvPr>
          <p:cNvGrpSpPr/>
          <p:nvPr/>
        </p:nvGrpSpPr>
        <p:grpSpPr>
          <a:xfrm>
            <a:off x="15620999" y="7734300"/>
            <a:ext cx="2287477" cy="2288472"/>
            <a:chOff x="0" y="0"/>
            <a:chExt cx="812800" cy="812800"/>
          </a:xfrm>
        </p:grpSpPr>
        <p:sp>
          <p:nvSpPr>
            <p:cNvPr id="38" name="Freeform 38">
              <a:extLst>
                <a:ext uri="{FF2B5EF4-FFF2-40B4-BE49-F238E27FC236}">
                  <a16:creationId xmlns:a16="http://schemas.microsoft.com/office/drawing/2014/main" id="{6DCCF604-B2C9-5246-77C0-5820A9D81968}"/>
                </a:ext>
              </a:extLst>
            </p:cNvPr>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blipFill>
              <a:blip r:embed="rId4"/>
              <a:stretch>
                <a:fillRect/>
              </a:stretch>
            </a:blipFill>
          </p:spPr>
          <p:txBody>
            <a:bodyPr/>
            <a:lstStyle/>
            <a:p>
              <a:endParaRPr lang="en-CA"/>
            </a:p>
          </p:txBody>
        </p:sp>
      </p:grpSp>
      <p:sp>
        <p:nvSpPr>
          <p:cNvPr id="5" name="TextBox 4">
            <a:extLst>
              <a:ext uri="{FF2B5EF4-FFF2-40B4-BE49-F238E27FC236}">
                <a16:creationId xmlns:a16="http://schemas.microsoft.com/office/drawing/2014/main" id="{F51AF86A-5D55-A3F4-9E54-BED0F293AD4E}"/>
              </a:ext>
            </a:extLst>
          </p:cNvPr>
          <p:cNvSpPr txBox="1"/>
          <p:nvPr/>
        </p:nvSpPr>
        <p:spPr>
          <a:xfrm>
            <a:off x="244238" y="342900"/>
            <a:ext cx="14997237" cy="11172289"/>
          </a:xfrm>
          <a:prstGeom prst="rect">
            <a:avLst/>
          </a:prstGeom>
          <a:noFill/>
        </p:spPr>
        <p:txBody>
          <a:bodyPr wrap="square">
            <a:spAutoFit/>
          </a:bodyPr>
          <a:lstStyle/>
          <a:p>
            <a:r>
              <a:rPr lang="en-CA" sz="3600" b="1" dirty="0">
                <a:latin typeface="Arial" panose="020B0604020202020204" pitchFamily="34" charset="0"/>
                <a:cs typeface="Arial" panose="020B0604020202020204" pitchFamily="34" charset="0"/>
              </a:rPr>
              <a:t>D</a:t>
            </a:r>
            <a:r>
              <a:rPr lang="en-CA" sz="3600" dirty="0">
                <a:latin typeface="Arial" panose="020B0604020202020204" pitchFamily="34" charset="0"/>
                <a:cs typeface="Arial" panose="020B0604020202020204" pitchFamily="34" charset="0"/>
              </a:rPr>
              <a:t>. </a:t>
            </a:r>
            <a:r>
              <a:rPr lang="en-CA" sz="3600" b="1" u="sng" dirty="0">
                <a:latin typeface="Arial" panose="020B0604020202020204" pitchFamily="34" charset="0"/>
                <a:cs typeface="Arial" panose="020B0604020202020204" pitchFamily="34" charset="0"/>
              </a:rPr>
              <a:t>How to Cultivate the Soil of Heart</a:t>
            </a:r>
            <a:endParaRPr lang="en-CA" sz="3600" dirty="0">
              <a:latin typeface="Arial" panose="020B0604020202020204" pitchFamily="34" charset="0"/>
              <a:cs typeface="Arial" panose="020B0604020202020204" pitchFamily="34" charset="0"/>
            </a:endParaRPr>
          </a:p>
          <a:p>
            <a:r>
              <a:rPr lang="en-CA" sz="3600" b="1" dirty="0">
                <a:latin typeface="Arial" panose="020B0604020202020204" pitchFamily="34" charset="0"/>
                <a:cs typeface="Arial" panose="020B0604020202020204" pitchFamily="34" charset="0"/>
              </a:rPr>
              <a:t>1. Weeds removal</a:t>
            </a:r>
            <a:endParaRPr lang="en-CA" sz="3600" dirty="0">
              <a:latin typeface="Arial" panose="020B0604020202020204" pitchFamily="34" charset="0"/>
              <a:cs typeface="Arial" panose="020B0604020202020204" pitchFamily="34" charset="0"/>
            </a:endParaRPr>
          </a:p>
          <a:p>
            <a:pPr marL="571500" indent="-571500">
              <a:buFont typeface="Wingdings" pitchFamily="2" charset="2"/>
              <a:buChar char="q"/>
            </a:pPr>
            <a:r>
              <a:rPr lang="en-CA" sz="3600" dirty="0">
                <a:latin typeface="Arial" panose="020B0604020202020204" pitchFamily="34" charset="0"/>
                <a:cs typeface="Arial" panose="020B0604020202020204" pitchFamily="34" charset="0"/>
              </a:rPr>
              <a:t>Weeds represent things that compete with God's Word, such as bitterness, unforgiveness, pride, fear, and worldly distractions.</a:t>
            </a:r>
          </a:p>
          <a:p>
            <a:endParaRPr lang="en-CA" sz="3600" dirty="0">
              <a:latin typeface="Arial" panose="020B0604020202020204" pitchFamily="34" charset="0"/>
              <a:cs typeface="Arial" panose="020B0604020202020204" pitchFamily="34" charset="0"/>
            </a:endParaRPr>
          </a:p>
          <a:p>
            <a:pPr marL="571500" indent="-571500">
              <a:buFont typeface="Wingdings" pitchFamily="2" charset="2"/>
              <a:buChar char="q"/>
            </a:pPr>
            <a:r>
              <a:rPr lang="en-CA" sz="3600" dirty="0">
                <a:latin typeface="Arial" panose="020B0604020202020204" pitchFamily="34" charset="0"/>
                <a:cs typeface="Arial" panose="020B0604020202020204" pitchFamily="34" charset="0"/>
              </a:rPr>
              <a:t>Scripture: Hebrews 12:1(Niv) — “Lay aside every weight and the sin that hinders us.”</a:t>
            </a:r>
          </a:p>
          <a:p>
            <a:r>
              <a:rPr lang="en-CA" sz="3600" dirty="0">
                <a:latin typeface="Arial" panose="020B0604020202020204" pitchFamily="34" charset="0"/>
                <a:cs typeface="Arial" panose="020B0604020202020204" pitchFamily="34" charset="0"/>
              </a:rPr>
              <a:t>"Therefore, since we are surrounded by such a great cloud of witnesses, let us throw off everything that hinders and the sin that so easily entangles. And let us run with perseverance the race marked out for us”</a:t>
            </a:r>
          </a:p>
          <a:p>
            <a:endParaRPr lang="en-CA" sz="3600" dirty="0">
              <a:latin typeface="Arial" panose="020B0604020202020204" pitchFamily="34" charset="0"/>
              <a:cs typeface="Arial" panose="020B0604020202020204" pitchFamily="34" charset="0"/>
            </a:endParaRPr>
          </a:p>
          <a:p>
            <a:pPr marL="571500" indent="-571500">
              <a:buFont typeface="Wingdings" pitchFamily="2" charset="2"/>
              <a:buChar char="q"/>
            </a:pPr>
            <a:r>
              <a:rPr lang="en-CA" sz="3600" dirty="0">
                <a:latin typeface="Arial" panose="020B0604020202020204" pitchFamily="34" charset="0"/>
                <a:cs typeface="Arial" panose="020B0604020202020204" pitchFamily="34" charset="0"/>
              </a:rPr>
              <a:t>The heroes of faith from the previous chapter watch us like a crowd in a stadium. They encourage us by their example.</a:t>
            </a:r>
          </a:p>
          <a:p>
            <a:endParaRPr lang="en-CA" sz="3600" dirty="0">
              <a:latin typeface="Arial" panose="020B0604020202020204" pitchFamily="34" charset="0"/>
              <a:cs typeface="Arial" panose="020B0604020202020204" pitchFamily="34" charset="0"/>
            </a:endParaRPr>
          </a:p>
          <a:p>
            <a:pPr marL="571500" indent="-571500">
              <a:buFont typeface="Wingdings" pitchFamily="2" charset="2"/>
              <a:buChar char="q"/>
            </a:pPr>
            <a:r>
              <a:rPr lang="en-CA" sz="3600" dirty="0">
                <a:latin typeface="Arial" panose="020B0604020202020204" pitchFamily="34" charset="0"/>
                <a:cs typeface="Arial" panose="020B0604020202020204" pitchFamily="34" charset="0"/>
              </a:rPr>
              <a:t>These things trap us and slow us down. </a:t>
            </a:r>
          </a:p>
          <a:p>
            <a:r>
              <a:rPr lang="en-CA" sz="3600" dirty="0">
                <a:latin typeface="Arial" panose="020B0604020202020204" pitchFamily="34" charset="0"/>
                <a:cs typeface="Arial" panose="020B0604020202020204" pitchFamily="34" charset="0"/>
              </a:rPr>
              <a:t> </a:t>
            </a:r>
          </a:p>
          <a:p>
            <a:pPr marL="571500" indent="-571500">
              <a:buFont typeface="Wingdings" pitchFamily="2" charset="2"/>
              <a:buChar char="q"/>
            </a:pPr>
            <a:r>
              <a:rPr lang="en-CA" sz="3600" dirty="0">
                <a:latin typeface="Arial" panose="020B0604020202020204" pitchFamily="34" charset="0"/>
                <a:cs typeface="Arial" panose="020B0604020202020204" pitchFamily="34" charset="0"/>
              </a:rPr>
              <a:t>We must keep going. Life is a long race, and God gives us the strength to finish it.</a:t>
            </a:r>
          </a:p>
          <a:p>
            <a:r>
              <a:rPr lang="en-CA" sz="3600" dirty="0">
                <a:latin typeface="Arial" panose="020B0604020202020204" pitchFamily="34" charset="0"/>
                <a:cs typeface="Arial" panose="020B0604020202020204" pitchFamily="34" charset="0"/>
              </a:rPr>
              <a:t> </a:t>
            </a:r>
          </a:p>
          <a:p>
            <a:endParaRPr lang="en-CA" sz="3600" b="1" kern="0" dirty="0">
              <a:latin typeface="Arial" panose="020B0604020202020204" pitchFamily="34" charset="0"/>
              <a:ea typeface="Times New Roman" panose="02020603050405020304" pitchFamily="18" charset="0"/>
              <a:cs typeface="Arial" panose="020B0604020202020204" pitchFamily="34" charset="0"/>
            </a:endParaRPr>
          </a:p>
        </p:txBody>
      </p:sp>
    </p:spTree>
    <p:extLst>
      <p:ext uri="{BB962C8B-B14F-4D97-AF65-F5344CB8AC3E}">
        <p14:creationId xmlns:p14="http://schemas.microsoft.com/office/powerpoint/2010/main" val="190318729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CC2534D-9EA9-EAA1-2676-15F6BE9AA225}"/>
            </a:ext>
          </a:extLst>
        </p:cNvPr>
        <p:cNvGrpSpPr/>
        <p:nvPr/>
      </p:nvGrpSpPr>
      <p:grpSpPr>
        <a:xfrm>
          <a:off x="0" y="0"/>
          <a:ext cx="0" cy="0"/>
          <a:chOff x="0" y="0"/>
          <a:chExt cx="0" cy="0"/>
        </a:xfrm>
      </p:grpSpPr>
      <p:sp>
        <p:nvSpPr>
          <p:cNvPr id="2" name="Freeform 2">
            <a:extLst>
              <a:ext uri="{FF2B5EF4-FFF2-40B4-BE49-F238E27FC236}">
                <a16:creationId xmlns:a16="http://schemas.microsoft.com/office/drawing/2014/main" id="{E06678F2-FE88-9679-54F4-54BC020E4932}"/>
              </a:ext>
            </a:extLst>
          </p:cNvPr>
          <p:cNvSpPr/>
          <p:nvPr/>
        </p:nvSpPr>
        <p:spPr>
          <a:xfrm>
            <a:off x="0" y="0"/>
            <a:ext cx="18288000" cy="10287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3"/>
            <a:stretch>
              <a:fillRect t="-39521" r="-10927"/>
            </a:stretch>
          </a:blipFill>
        </p:spPr>
        <p:txBody>
          <a:bodyPr/>
          <a:lstStyle/>
          <a:p>
            <a:endParaRPr lang="en-CA"/>
          </a:p>
        </p:txBody>
      </p:sp>
      <p:grpSp>
        <p:nvGrpSpPr>
          <p:cNvPr id="7" name="Group 7">
            <a:extLst>
              <a:ext uri="{FF2B5EF4-FFF2-40B4-BE49-F238E27FC236}">
                <a16:creationId xmlns:a16="http://schemas.microsoft.com/office/drawing/2014/main" id="{278BB3E2-1896-6FE4-8EB3-2FFC82B427A3}"/>
              </a:ext>
            </a:extLst>
          </p:cNvPr>
          <p:cNvGrpSpPr/>
          <p:nvPr/>
        </p:nvGrpSpPr>
        <p:grpSpPr>
          <a:xfrm>
            <a:off x="-143011" y="-57150"/>
            <a:ext cx="18428746" cy="10600372"/>
            <a:chOff x="0" y="0"/>
            <a:chExt cx="2274402" cy="707744"/>
          </a:xfrm>
        </p:grpSpPr>
        <p:sp>
          <p:nvSpPr>
            <p:cNvPr id="8" name="Freeform 8">
              <a:extLst>
                <a:ext uri="{FF2B5EF4-FFF2-40B4-BE49-F238E27FC236}">
                  <a16:creationId xmlns:a16="http://schemas.microsoft.com/office/drawing/2014/main" id="{9395334D-EDC6-E0CF-3F4F-243F7554EF1C}"/>
                </a:ext>
              </a:extLst>
            </p:cNvPr>
            <p:cNvSpPr/>
            <p:nvPr/>
          </p:nvSpPr>
          <p:spPr>
            <a:xfrm>
              <a:off x="0" y="0"/>
              <a:ext cx="2274402" cy="707744"/>
            </a:xfrm>
            <a:custGeom>
              <a:avLst/>
              <a:gdLst/>
              <a:ahLst/>
              <a:cxnLst/>
              <a:rect l="l" t="t" r="r" b="b"/>
              <a:pathLst>
                <a:path w="2274402" h="707744">
                  <a:moveTo>
                    <a:pt x="25159" y="0"/>
                  </a:moveTo>
                  <a:lnTo>
                    <a:pt x="2249243" y="0"/>
                  </a:lnTo>
                  <a:cubicBezTo>
                    <a:pt x="2255915" y="0"/>
                    <a:pt x="2262315" y="2651"/>
                    <a:pt x="2267033" y="7369"/>
                  </a:cubicBezTo>
                  <a:cubicBezTo>
                    <a:pt x="2271751" y="12087"/>
                    <a:pt x="2274402" y="18486"/>
                    <a:pt x="2274402" y="25159"/>
                  </a:cubicBezTo>
                  <a:lnTo>
                    <a:pt x="2274402" y="682586"/>
                  </a:lnTo>
                  <a:cubicBezTo>
                    <a:pt x="2274402" y="689258"/>
                    <a:pt x="2271751" y="695657"/>
                    <a:pt x="2267033" y="700376"/>
                  </a:cubicBezTo>
                  <a:cubicBezTo>
                    <a:pt x="2262315" y="705094"/>
                    <a:pt x="2255915" y="707744"/>
                    <a:pt x="2249243" y="707744"/>
                  </a:cubicBezTo>
                  <a:lnTo>
                    <a:pt x="25159" y="707744"/>
                  </a:lnTo>
                  <a:cubicBezTo>
                    <a:pt x="18486" y="707744"/>
                    <a:pt x="12087" y="705094"/>
                    <a:pt x="7369" y="700376"/>
                  </a:cubicBezTo>
                  <a:cubicBezTo>
                    <a:pt x="2651" y="695657"/>
                    <a:pt x="0" y="689258"/>
                    <a:pt x="0" y="682586"/>
                  </a:cubicBezTo>
                  <a:lnTo>
                    <a:pt x="0" y="25159"/>
                  </a:lnTo>
                  <a:cubicBezTo>
                    <a:pt x="0" y="18486"/>
                    <a:pt x="2651" y="12087"/>
                    <a:pt x="7369" y="7369"/>
                  </a:cubicBezTo>
                  <a:cubicBezTo>
                    <a:pt x="12087" y="2651"/>
                    <a:pt x="18486" y="0"/>
                    <a:pt x="25159" y="0"/>
                  </a:cubicBezTo>
                  <a:close/>
                </a:path>
              </a:pathLst>
            </a:custGeom>
            <a:solidFill>
              <a:srgbClr val="FFFFFF"/>
            </a:solidFill>
            <a:ln w="76200" cap="rnd">
              <a:gradFill>
                <a:gsLst>
                  <a:gs pos="0">
                    <a:srgbClr val="5D3AE7">
                      <a:alpha val="100000"/>
                    </a:srgbClr>
                  </a:gs>
                  <a:gs pos="100000">
                    <a:srgbClr val="9332BD">
                      <a:alpha val="100000"/>
                    </a:srgbClr>
                  </a:gs>
                </a:gsLst>
                <a:lin ang="0"/>
              </a:gradFill>
              <a:prstDash val="solid"/>
              <a:round/>
            </a:ln>
          </p:spPr>
          <p:txBody>
            <a:bodyPr/>
            <a:lstStyle/>
            <a:p>
              <a:endParaRPr lang="en-CA"/>
            </a:p>
          </p:txBody>
        </p:sp>
        <p:sp>
          <p:nvSpPr>
            <p:cNvPr id="9" name="TextBox 9">
              <a:extLst>
                <a:ext uri="{FF2B5EF4-FFF2-40B4-BE49-F238E27FC236}">
                  <a16:creationId xmlns:a16="http://schemas.microsoft.com/office/drawing/2014/main" id="{FE952CA9-C430-2E18-D10B-0E44835ED0F7}"/>
                </a:ext>
              </a:extLst>
            </p:cNvPr>
            <p:cNvSpPr txBox="1"/>
            <p:nvPr/>
          </p:nvSpPr>
          <p:spPr>
            <a:xfrm>
              <a:off x="0" y="-38100"/>
              <a:ext cx="2274402" cy="745844"/>
            </a:xfrm>
            <a:prstGeom prst="rect">
              <a:avLst/>
            </a:prstGeom>
          </p:spPr>
          <p:txBody>
            <a:bodyPr lIns="57927" tIns="57927" rIns="57927" bIns="57927" rtlCol="0" anchor="ctr"/>
            <a:lstStyle/>
            <a:p>
              <a:pPr algn="ctr">
                <a:lnSpc>
                  <a:spcPts val="2659"/>
                </a:lnSpc>
              </a:pPr>
              <a:endParaRPr/>
            </a:p>
          </p:txBody>
        </p:sp>
      </p:grpSp>
      <p:grpSp>
        <p:nvGrpSpPr>
          <p:cNvPr id="27" name="Group 27">
            <a:extLst>
              <a:ext uri="{FF2B5EF4-FFF2-40B4-BE49-F238E27FC236}">
                <a16:creationId xmlns:a16="http://schemas.microsoft.com/office/drawing/2014/main" id="{E52AB97B-38CB-E107-4845-3B175B4982AC}"/>
              </a:ext>
            </a:extLst>
          </p:cNvPr>
          <p:cNvGrpSpPr/>
          <p:nvPr/>
        </p:nvGrpSpPr>
        <p:grpSpPr>
          <a:xfrm rot="-3207614">
            <a:off x="14271169" y="167674"/>
            <a:ext cx="6049545" cy="3685699"/>
            <a:chOff x="0" y="0"/>
            <a:chExt cx="1593296" cy="970719"/>
          </a:xfrm>
        </p:grpSpPr>
        <p:sp>
          <p:nvSpPr>
            <p:cNvPr id="28" name="Freeform 28">
              <a:extLst>
                <a:ext uri="{FF2B5EF4-FFF2-40B4-BE49-F238E27FC236}">
                  <a16:creationId xmlns:a16="http://schemas.microsoft.com/office/drawing/2014/main" id="{10245E1E-885B-234E-D780-77DD9211E274}"/>
                </a:ext>
              </a:extLst>
            </p:cNvPr>
            <p:cNvSpPr/>
            <p:nvPr/>
          </p:nvSpPr>
          <p:spPr>
            <a:xfrm>
              <a:off x="0" y="0"/>
              <a:ext cx="1593296" cy="970719"/>
            </a:xfrm>
            <a:custGeom>
              <a:avLst/>
              <a:gdLst/>
              <a:ahLst/>
              <a:cxnLst/>
              <a:rect l="l" t="t" r="r" b="b"/>
              <a:pathLst>
                <a:path w="1593296" h="970719">
                  <a:moveTo>
                    <a:pt x="0" y="0"/>
                  </a:moveTo>
                  <a:lnTo>
                    <a:pt x="1593296" y="0"/>
                  </a:lnTo>
                  <a:lnTo>
                    <a:pt x="1593296" y="970719"/>
                  </a:lnTo>
                  <a:lnTo>
                    <a:pt x="0" y="970719"/>
                  </a:lnTo>
                  <a:close/>
                </a:path>
              </a:pathLst>
            </a:custGeom>
            <a:gradFill rotWithShape="1">
              <a:gsLst>
                <a:gs pos="0">
                  <a:srgbClr val="E8E8E8">
                    <a:alpha val="0"/>
                  </a:srgbClr>
                </a:gs>
                <a:gs pos="100000">
                  <a:srgbClr val="E8E8E8">
                    <a:alpha val="35000"/>
                  </a:srgbClr>
                </a:gs>
              </a:gsLst>
              <a:lin ang="0"/>
            </a:gradFill>
            <a:ln cap="sq">
              <a:noFill/>
              <a:prstDash val="solid"/>
              <a:miter/>
            </a:ln>
          </p:spPr>
          <p:txBody>
            <a:bodyPr/>
            <a:lstStyle/>
            <a:p>
              <a:endParaRPr lang="en-CA"/>
            </a:p>
          </p:txBody>
        </p:sp>
        <p:sp>
          <p:nvSpPr>
            <p:cNvPr id="29" name="TextBox 29">
              <a:extLst>
                <a:ext uri="{FF2B5EF4-FFF2-40B4-BE49-F238E27FC236}">
                  <a16:creationId xmlns:a16="http://schemas.microsoft.com/office/drawing/2014/main" id="{7C456356-3FD9-C3D5-B0D2-BBBB86BBC0D6}"/>
                </a:ext>
              </a:extLst>
            </p:cNvPr>
            <p:cNvSpPr txBox="1"/>
            <p:nvPr/>
          </p:nvSpPr>
          <p:spPr>
            <a:xfrm>
              <a:off x="0" y="-38100"/>
              <a:ext cx="1593296" cy="1008819"/>
            </a:xfrm>
            <a:prstGeom prst="rect">
              <a:avLst/>
            </a:prstGeom>
          </p:spPr>
          <p:txBody>
            <a:bodyPr lIns="50800" tIns="50800" rIns="50800" bIns="50800" rtlCol="0" anchor="ctr"/>
            <a:lstStyle/>
            <a:p>
              <a:pPr algn="ctr">
                <a:lnSpc>
                  <a:spcPts val="2659"/>
                </a:lnSpc>
                <a:spcBef>
                  <a:spcPct val="0"/>
                </a:spcBef>
              </a:pPr>
              <a:endParaRPr/>
            </a:p>
          </p:txBody>
        </p:sp>
      </p:grpSp>
      <p:sp>
        <p:nvSpPr>
          <p:cNvPr id="33" name="TextBox 33">
            <a:extLst>
              <a:ext uri="{FF2B5EF4-FFF2-40B4-BE49-F238E27FC236}">
                <a16:creationId xmlns:a16="http://schemas.microsoft.com/office/drawing/2014/main" id="{6B42465C-8249-5B01-8A3A-E6ACBDB11492}"/>
              </a:ext>
            </a:extLst>
          </p:cNvPr>
          <p:cNvSpPr txBox="1"/>
          <p:nvPr/>
        </p:nvSpPr>
        <p:spPr>
          <a:xfrm>
            <a:off x="13486656" y="5220257"/>
            <a:ext cx="3955954" cy="4201220"/>
          </a:xfrm>
          <a:prstGeom prst="rect">
            <a:avLst/>
          </a:prstGeom>
        </p:spPr>
        <p:txBody>
          <a:bodyPr lIns="42879" tIns="42879" rIns="42879" bIns="42879" rtlCol="0" anchor="ctr"/>
          <a:lstStyle/>
          <a:p>
            <a:pPr algn="ctr">
              <a:lnSpc>
                <a:spcPts val="2659"/>
              </a:lnSpc>
            </a:pPr>
            <a:endParaRPr/>
          </a:p>
        </p:txBody>
      </p:sp>
      <p:grpSp>
        <p:nvGrpSpPr>
          <p:cNvPr id="37" name="Group 37">
            <a:extLst>
              <a:ext uri="{FF2B5EF4-FFF2-40B4-BE49-F238E27FC236}">
                <a16:creationId xmlns:a16="http://schemas.microsoft.com/office/drawing/2014/main" id="{B5BD0D96-B58D-0199-DBF6-344933BF321C}"/>
              </a:ext>
            </a:extLst>
          </p:cNvPr>
          <p:cNvGrpSpPr/>
          <p:nvPr/>
        </p:nvGrpSpPr>
        <p:grpSpPr>
          <a:xfrm>
            <a:off x="15620999" y="7734300"/>
            <a:ext cx="2287477" cy="2288472"/>
            <a:chOff x="0" y="0"/>
            <a:chExt cx="812800" cy="812800"/>
          </a:xfrm>
        </p:grpSpPr>
        <p:sp>
          <p:nvSpPr>
            <p:cNvPr id="38" name="Freeform 38">
              <a:extLst>
                <a:ext uri="{FF2B5EF4-FFF2-40B4-BE49-F238E27FC236}">
                  <a16:creationId xmlns:a16="http://schemas.microsoft.com/office/drawing/2014/main" id="{566BC584-1067-759B-1AFC-1AC96A14287F}"/>
                </a:ext>
              </a:extLst>
            </p:cNvPr>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blipFill>
              <a:blip r:embed="rId4"/>
              <a:stretch>
                <a:fillRect/>
              </a:stretch>
            </a:blipFill>
          </p:spPr>
          <p:txBody>
            <a:bodyPr/>
            <a:lstStyle/>
            <a:p>
              <a:endParaRPr lang="en-CA"/>
            </a:p>
          </p:txBody>
        </p:sp>
      </p:grpSp>
      <p:sp>
        <p:nvSpPr>
          <p:cNvPr id="5" name="TextBox 4">
            <a:extLst>
              <a:ext uri="{FF2B5EF4-FFF2-40B4-BE49-F238E27FC236}">
                <a16:creationId xmlns:a16="http://schemas.microsoft.com/office/drawing/2014/main" id="{D1C12857-3F70-C790-C025-DBB6A1F70CF4}"/>
              </a:ext>
            </a:extLst>
          </p:cNvPr>
          <p:cNvSpPr txBox="1"/>
          <p:nvPr/>
        </p:nvSpPr>
        <p:spPr>
          <a:xfrm>
            <a:off x="0" y="865523"/>
            <a:ext cx="17221200" cy="6740307"/>
          </a:xfrm>
          <a:prstGeom prst="rect">
            <a:avLst/>
          </a:prstGeom>
          <a:noFill/>
        </p:spPr>
        <p:txBody>
          <a:bodyPr wrap="square">
            <a:spAutoFit/>
          </a:bodyPr>
          <a:lstStyle/>
          <a:p>
            <a:r>
              <a:rPr lang="en-CA" sz="3600" b="1" dirty="0">
                <a:latin typeface="Arial" panose="020B0604020202020204" pitchFamily="34" charset="0"/>
                <a:cs typeface="Arial" panose="020B0604020202020204" pitchFamily="34" charset="0"/>
              </a:rPr>
              <a:t>D</a:t>
            </a:r>
            <a:r>
              <a:rPr lang="en-CA" sz="3600" dirty="0">
                <a:latin typeface="Arial" panose="020B0604020202020204" pitchFamily="34" charset="0"/>
                <a:cs typeface="Arial" panose="020B0604020202020204" pitchFamily="34" charset="0"/>
              </a:rPr>
              <a:t>. </a:t>
            </a:r>
            <a:r>
              <a:rPr lang="en-CA" sz="3600" b="1" u="sng" dirty="0">
                <a:latin typeface="Arial" panose="020B0604020202020204" pitchFamily="34" charset="0"/>
                <a:cs typeface="Arial" panose="020B0604020202020204" pitchFamily="34" charset="0"/>
              </a:rPr>
              <a:t>How to Cultivate the Soil of Heart  (</a:t>
            </a:r>
            <a:r>
              <a:rPr lang="en-CA" sz="3600" b="1" u="sng" dirty="0" err="1">
                <a:latin typeface="Arial" panose="020B0604020202020204" pitchFamily="34" charset="0"/>
                <a:cs typeface="Arial" panose="020B0604020202020204" pitchFamily="34" charset="0"/>
              </a:rPr>
              <a:t>cont</a:t>
            </a:r>
            <a:r>
              <a:rPr lang="en-CA" sz="3600" b="1" u="sng" dirty="0">
                <a:latin typeface="Arial" panose="020B0604020202020204" pitchFamily="34" charset="0"/>
                <a:cs typeface="Arial" panose="020B0604020202020204" pitchFamily="34" charset="0"/>
              </a:rPr>
              <a:t>)</a:t>
            </a:r>
          </a:p>
          <a:p>
            <a:endParaRPr lang="en-CA" sz="3600" dirty="0">
              <a:latin typeface="Arial" panose="020B0604020202020204" pitchFamily="34" charset="0"/>
              <a:cs typeface="Arial" panose="020B0604020202020204" pitchFamily="34" charset="0"/>
            </a:endParaRPr>
          </a:p>
          <a:p>
            <a:r>
              <a:rPr lang="en-CA" sz="3600" b="1" dirty="0">
                <a:latin typeface="Arial" panose="020B0604020202020204" pitchFamily="34" charset="0"/>
                <a:cs typeface="Arial" panose="020B0604020202020204" pitchFamily="34" charset="0"/>
              </a:rPr>
              <a:t>2. Breakup Hard ground </a:t>
            </a:r>
            <a:endParaRPr lang="en-CA" sz="3600" dirty="0">
              <a:latin typeface="Arial" panose="020B0604020202020204" pitchFamily="34" charset="0"/>
              <a:cs typeface="Arial" panose="020B0604020202020204" pitchFamily="34" charset="0"/>
            </a:endParaRPr>
          </a:p>
          <a:p>
            <a:pPr marL="571500" indent="-571500">
              <a:buFont typeface="Wingdings" pitchFamily="2" charset="2"/>
              <a:buChar char="q"/>
            </a:pPr>
            <a:r>
              <a:rPr lang="en-CA" sz="3600" dirty="0">
                <a:latin typeface="Arial" panose="020B0604020202020204" pitchFamily="34" charset="0"/>
                <a:cs typeface="Arial" panose="020B0604020202020204" pitchFamily="34" charset="0"/>
              </a:rPr>
              <a:t>A hardened heart resists correction and becomes unwilling to listen. Prayer, repentance, humility, and surrender help us become receptive to God's voice.</a:t>
            </a:r>
          </a:p>
          <a:p>
            <a:endParaRPr lang="en-CA" sz="3600" dirty="0">
              <a:latin typeface="Arial" panose="020B0604020202020204" pitchFamily="34" charset="0"/>
              <a:cs typeface="Arial" panose="020B0604020202020204" pitchFamily="34" charset="0"/>
            </a:endParaRPr>
          </a:p>
          <a:p>
            <a:pPr marL="571500" indent="-571500">
              <a:buFont typeface="Wingdings" pitchFamily="2" charset="2"/>
              <a:buChar char="q"/>
            </a:pPr>
            <a:r>
              <a:rPr lang="en-CA" sz="3600" dirty="0">
                <a:latin typeface="Arial" panose="020B0604020202020204" pitchFamily="34" charset="0"/>
                <a:cs typeface="Arial" panose="020B0604020202020204" pitchFamily="34" charset="0"/>
              </a:rPr>
              <a:t>Scripture: Hosea 10:12 — “Break up your fallow ground.”</a:t>
            </a:r>
          </a:p>
          <a:p>
            <a:endParaRPr lang="en-CA" sz="3600" dirty="0">
              <a:latin typeface="Arial" panose="020B0604020202020204" pitchFamily="34" charset="0"/>
              <a:cs typeface="Arial" panose="020B0604020202020204" pitchFamily="34" charset="0"/>
            </a:endParaRPr>
          </a:p>
          <a:p>
            <a:pPr marL="571500" indent="-571500">
              <a:buFont typeface="Wingdings" pitchFamily="2" charset="2"/>
              <a:buChar char="q"/>
            </a:pPr>
            <a:r>
              <a:rPr lang="en-CA" sz="3600" dirty="0">
                <a:latin typeface="Arial" panose="020B0604020202020204" pitchFamily="34" charset="0"/>
                <a:cs typeface="Arial" panose="020B0604020202020204" pitchFamily="34" charset="0"/>
              </a:rPr>
              <a:t>"Sow righteousness for yourselves, reap the fruit of unfailing love, and break up your unplowed ground; for it is time to seek the LORD, until he comes and showers his righteousness on you."</a:t>
            </a:r>
          </a:p>
          <a:p>
            <a:endParaRPr lang="en-CA" sz="3600" b="1" kern="0" dirty="0">
              <a:latin typeface="Arial" panose="020B0604020202020204" pitchFamily="34" charset="0"/>
              <a:ea typeface="Times New Roman" panose="02020603050405020304" pitchFamily="18" charset="0"/>
              <a:cs typeface="Arial" panose="020B0604020202020204" pitchFamily="34" charset="0"/>
            </a:endParaRPr>
          </a:p>
        </p:txBody>
      </p:sp>
    </p:spTree>
    <p:extLst>
      <p:ext uri="{BB962C8B-B14F-4D97-AF65-F5344CB8AC3E}">
        <p14:creationId xmlns:p14="http://schemas.microsoft.com/office/powerpoint/2010/main" val="224898397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83ACD0B-928B-7D9F-3CF3-666997279D81}"/>
            </a:ext>
          </a:extLst>
        </p:cNvPr>
        <p:cNvGrpSpPr/>
        <p:nvPr/>
      </p:nvGrpSpPr>
      <p:grpSpPr>
        <a:xfrm>
          <a:off x="0" y="0"/>
          <a:ext cx="0" cy="0"/>
          <a:chOff x="0" y="0"/>
          <a:chExt cx="0" cy="0"/>
        </a:xfrm>
      </p:grpSpPr>
      <p:sp>
        <p:nvSpPr>
          <p:cNvPr id="2" name="Freeform 2">
            <a:extLst>
              <a:ext uri="{FF2B5EF4-FFF2-40B4-BE49-F238E27FC236}">
                <a16:creationId xmlns:a16="http://schemas.microsoft.com/office/drawing/2014/main" id="{238A5F1D-6202-7177-4C09-D232582ACD66}"/>
              </a:ext>
            </a:extLst>
          </p:cNvPr>
          <p:cNvSpPr/>
          <p:nvPr/>
        </p:nvSpPr>
        <p:spPr>
          <a:xfrm>
            <a:off x="0" y="0"/>
            <a:ext cx="18288000" cy="10287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3"/>
            <a:stretch>
              <a:fillRect t="-39521" r="-10927"/>
            </a:stretch>
          </a:blipFill>
        </p:spPr>
        <p:txBody>
          <a:bodyPr/>
          <a:lstStyle/>
          <a:p>
            <a:endParaRPr lang="en-CA"/>
          </a:p>
        </p:txBody>
      </p:sp>
      <p:grpSp>
        <p:nvGrpSpPr>
          <p:cNvPr id="7" name="Group 7">
            <a:extLst>
              <a:ext uri="{FF2B5EF4-FFF2-40B4-BE49-F238E27FC236}">
                <a16:creationId xmlns:a16="http://schemas.microsoft.com/office/drawing/2014/main" id="{CB3A3463-7EED-C46A-A647-5F4E46D781AE}"/>
              </a:ext>
            </a:extLst>
          </p:cNvPr>
          <p:cNvGrpSpPr/>
          <p:nvPr/>
        </p:nvGrpSpPr>
        <p:grpSpPr>
          <a:xfrm>
            <a:off x="-140746" y="0"/>
            <a:ext cx="18428746" cy="10600372"/>
            <a:chOff x="0" y="0"/>
            <a:chExt cx="2274402" cy="707744"/>
          </a:xfrm>
        </p:grpSpPr>
        <p:sp>
          <p:nvSpPr>
            <p:cNvPr id="8" name="Freeform 8">
              <a:extLst>
                <a:ext uri="{FF2B5EF4-FFF2-40B4-BE49-F238E27FC236}">
                  <a16:creationId xmlns:a16="http://schemas.microsoft.com/office/drawing/2014/main" id="{71366C4D-D165-F9CC-B257-53D040BD1B4A}"/>
                </a:ext>
              </a:extLst>
            </p:cNvPr>
            <p:cNvSpPr/>
            <p:nvPr/>
          </p:nvSpPr>
          <p:spPr>
            <a:xfrm>
              <a:off x="0" y="0"/>
              <a:ext cx="2274402" cy="707744"/>
            </a:xfrm>
            <a:custGeom>
              <a:avLst/>
              <a:gdLst/>
              <a:ahLst/>
              <a:cxnLst/>
              <a:rect l="l" t="t" r="r" b="b"/>
              <a:pathLst>
                <a:path w="2274402" h="707744">
                  <a:moveTo>
                    <a:pt x="25159" y="0"/>
                  </a:moveTo>
                  <a:lnTo>
                    <a:pt x="2249243" y="0"/>
                  </a:lnTo>
                  <a:cubicBezTo>
                    <a:pt x="2255915" y="0"/>
                    <a:pt x="2262315" y="2651"/>
                    <a:pt x="2267033" y="7369"/>
                  </a:cubicBezTo>
                  <a:cubicBezTo>
                    <a:pt x="2271751" y="12087"/>
                    <a:pt x="2274402" y="18486"/>
                    <a:pt x="2274402" y="25159"/>
                  </a:cubicBezTo>
                  <a:lnTo>
                    <a:pt x="2274402" y="682586"/>
                  </a:lnTo>
                  <a:cubicBezTo>
                    <a:pt x="2274402" y="689258"/>
                    <a:pt x="2271751" y="695657"/>
                    <a:pt x="2267033" y="700376"/>
                  </a:cubicBezTo>
                  <a:cubicBezTo>
                    <a:pt x="2262315" y="705094"/>
                    <a:pt x="2255915" y="707744"/>
                    <a:pt x="2249243" y="707744"/>
                  </a:cubicBezTo>
                  <a:lnTo>
                    <a:pt x="25159" y="707744"/>
                  </a:lnTo>
                  <a:cubicBezTo>
                    <a:pt x="18486" y="707744"/>
                    <a:pt x="12087" y="705094"/>
                    <a:pt x="7369" y="700376"/>
                  </a:cubicBezTo>
                  <a:cubicBezTo>
                    <a:pt x="2651" y="695657"/>
                    <a:pt x="0" y="689258"/>
                    <a:pt x="0" y="682586"/>
                  </a:cubicBezTo>
                  <a:lnTo>
                    <a:pt x="0" y="25159"/>
                  </a:lnTo>
                  <a:cubicBezTo>
                    <a:pt x="0" y="18486"/>
                    <a:pt x="2651" y="12087"/>
                    <a:pt x="7369" y="7369"/>
                  </a:cubicBezTo>
                  <a:cubicBezTo>
                    <a:pt x="12087" y="2651"/>
                    <a:pt x="18486" y="0"/>
                    <a:pt x="25159" y="0"/>
                  </a:cubicBezTo>
                  <a:close/>
                </a:path>
              </a:pathLst>
            </a:custGeom>
            <a:solidFill>
              <a:srgbClr val="FFFFFF"/>
            </a:solidFill>
            <a:ln w="76200" cap="rnd">
              <a:gradFill>
                <a:gsLst>
                  <a:gs pos="0">
                    <a:srgbClr val="5D3AE7">
                      <a:alpha val="100000"/>
                    </a:srgbClr>
                  </a:gs>
                  <a:gs pos="100000">
                    <a:srgbClr val="9332BD">
                      <a:alpha val="100000"/>
                    </a:srgbClr>
                  </a:gs>
                </a:gsLst>
                <a:lin ang="0"/>
              </a:gradFill>
              <a:prstDash val="solid"/>
              <a:round/>
            </a:ln>
          </p:spPr>
          <p:txBody>
            <a:bodyPr/>
            <a:lstStyle/>
            <a:p>
              <a:endParaRPr lang="en-CA"/>
            </a:p>
          </p:txBody>
        </p:sp>
        <p:sp>
          <p:nvSpPr>
            <p:cNvPr id="9" name="TextBox 9">
              <a:extLst>
                <a:ext uri="{FF2B5EF4-FFF2-40B4-BE49-F238E27FC236}">
                  <a16:creationId xmlns:a16="http://schemas.microsoft.com/office/drawing/2014/main" id="{0AB3E06D-AA4E-A6DC-39D6-412DA8AB2B9E}"/>
                </a:ext>
              </a:extLst>
            </p:cNvPr>
            <p:cNvSpPr txBox="1"/>
            <p:nvPr/>
          </p:nvSpPr>
          <p:spPr>
            <a:xfrm>
              <a:off x="0" y="-38100"/>
              <a:ext cx="2274402" cy="745844"/>
            </a:xfrm>
            <a:prstGeom prst="rect">
              <a:avLst/>
            </a:prstGeom>
          </p:spPr>
          <p:txBody>
            <a:bodyPr lIns="57927" tIns="57927" rIns="57927" bIns="57927" rtlCol="0" anchor="ctr"/>
            <a:lstStyle/>
            <a:p>
              <a:pPr algn="ctr">
                <a:lnSpc>
                  <a:spcPts val="2659"/>
                </a:lnSpc>
              </a:pPr>
              <a:endParaRPr/>
            </a:p>
          </p:txBody>
        </p:sp>
      </p:grpSp>
      <p:grpSp>
        <p:nvGrpSpPr>
          <p:cNvPr id="27" name="Group 27">
            <a:extLst>
              <a:ext uri="{FF2B5EF4-FFF2-40B4-BE49-F238E27FC236}">
                <a16:creationId xmlns:a16="http://schemas.microsoft.com/office/drawing/2014/main" id="{7C439488-9B9F-4A02-79C3-4B02A198E959}"/>
              </a:ext>
            </a:extLst>
          </p:cNvPr>
          <p:cNvGrpSpPr/>
          <p:nvPr/>
        </p:nvGrpSpPr>
        <p:grpSpPr>
          <a:xfrm rot="-3207614">
            <a:off x="14271169" y="167674"/>
            <a:ext cx="6049545" cy="3685699"/>
            <a:chOff x="0" y="0"/>
            <a:chExt cx="1593296" cy="970719"/>
          </a:xfrm>
        </p:grpSpPr>
        <p:sp>
          <p:nvSpPr>
            <p:cNvPr id="28" name="Freeform 28">
              <a:extLst>
                <a:ext uri="{FF2B5EF4-FFF2-40B4-BE49-F238E27FC236}">
                  <a16:creationId xmlns:a16="http://schemas.microsoft.com/office/drawing/2014/main" id="{6A69A109-77C7-E614-5C59-DA7B036A0F96}"/>
                </a:ext>
              </a:extLst>
            </p:cNvPr>
            <p:cNvSpPr/>
            <p:nvPr/>
          </p:nvSpPr>
          <p:spPr>
            <a:xfrm>
              <a:off x="0" y="0"/>
              <a:ext cx="1593296" cy="970719"/>
            </a:xfrm>
            <a:custGeom>
              <a:avLst/>
              <a:gdLst/>
              <a:ahLst/>
              <a:cxnLst/>
              <a:rect l="l" t="t" r="r" b="b"/>
              <a:pathLst>
                <a:path w="1593296" h="970719">
                  <a:moveTo>
                    <a:pt x="0" y="0"/>
                  </a:moveTo>
                  <a:lnTo>
                    <a:pt x="1593296" y="0"/>
                  </a:lnTo>
                  <a:lnTo>
                    <a:pt x="1593296" y="970719"/>
                  </a:lnTo>
                  <a:lnTo>
                    <a:pt x="0" y="970719"/>
                  </a:lnTo>
                  <a:close/>
                </a:path>
              </a:pathLst>
            </a:custGeom>
            <a:gradFill rotWithShape="1">
              <a:gsLst>
                <a:gs pos="0">
                  <a:srgbClr val="E8E8E8">
                    <a:alpha val="0"/>
                  </a:srgbClr>
                </a:gs>
                <a:gs pos="100000">
                  <a:srgbClr val="E8E8E8">
                    <a:alpha val="35000"/>
                  </a:srgbClr>
                </a:gs>
              </a:gsLst>
              <a:lin ang="0"/>
            </a:gradFill>
            <a:ln cap="sq">
              <a:noFill/>
              <a:prstDash val="solid"/>
              <a:miter/>
            </a:ln>
          </p:spPr>
          <p:txBody>
            <a:bodyPr/>
            <a:lstStyle/>
            <a:p>
              <a:endParaRPr lang="en-CA"/>
            </a:p>
          </p:txBody>
        </p:sp>
        <p:sp>
          <p:nvSpPr>
            <p:cNvPr id="29" name="TextBox 29">
              <a:extLst>
                <a:ext uri="{FF2B5EF4-FFF2-40B4-BE49-F238E27FC236}">
                  <a16:creationId xmlns:a16="http://schemas.microsoft.com/office/drawing/2014/main" id="{2B1E3067-F6D7-A736-2B23-87573D56EE95}"/>
                </a:ext>
              </a:extLst>
            </p:cNvPr>
            <p:cNvSpPr txBox="1"/>
            <p:nvPr/>
          </p:nvSpPr>
          <p:spPr>
            <a:xfrm>
              <a:off x="0" y="-38100"/>
              <a:ext cx="1593296" cy="1008819"/>
            </a:xfrm>
            <a:prstGeom prst="rect">
              <a:avLst/>
            </a:prstGeom>
          </p:spPr>
          <p:txBody>
            <a:bodyPr lIns="50800" tIns="50800" rIns="50800" bIns="50800" rtlCol="0" anchor="ctr"/>
            <a:lstStyle/>
            <a:p>
              <a:pPr algn="ctr">
                <a:lnSpc>
                  <a:spcPts val="2659"/>
                </a:lnSpc>
                <a:spcBef>
                  <a:spcPct val="0"/>
                </a:spcBef>
              </a:pPr>
              <a:endParaRPr/>
            </a:p>
          </p:txBody>
        </p:sp>
      </p:grpSp>
      <p:sp>
        <p:nvSpPr>
          <p:cNvPr id="33" name="TextBox 33">
            <a:extLst>
              <a:ext uri="{FF2B5EF4-FFF2-40B4-BE49-F238E27FC236}">
                <a16:creationId xmlns:a16="http://schemas.microsoft.com/office/drawing/2014/main" id="{1078D9D6-FEE4-53D0-7DEF-4F62EEB4F0B1}"/>
              </a:ext>
            </a:extLst>
          </p:cNvPr>
          <p:cNvSpPr txBox="1"/>
          <p:nvPr/>
        </p:nvSpPr>
        <p:spPr>
          <a:xfrm>
            <a:off x="13486656" y="5220257"/>
            <a:ext cx="3955954" cy="4201220"/>
          </a:xfrm>
          <a:prstGeom prst="rect">
            <a:avLst/>
          </a:prstGeom>
        </p:spPr>
        <p:txBody>
          <a:bodyPr lIns="42879" tIns="42879" rIns="42879" bIns="42879" rtlCol="0" anchor="ctr"/>
          <a:lstStyle/>
          <a:p>
            <a:pPr algn="ctr">
              <a:lnSpc>
                <a:spcPts val="2659"/>
              </a:lnSpc>
            </a:pPr>
            <a:endParaRPr/>
          </a:p>
        </p:txBody>
      </p:sp>
      <p:grpSp>
        <p:nvGrpSpPr>
          <p:cNvPr id="37" name="Group 37">
            <a:extLst>
              <a:ext uri="{FF2B5EF4-FFF2-40B4-BE49-F238E27FC236}">
                <a16:creationId xmlns:a16="http://schemas.microsoft.com/office/drawing/2014/main" id="{E0FC86A0-82F7-C86D-BBDD-A3BC74F00C02}"/>
              </a:ext>
            </a:extLst>
          </p:cNvPr>
          <p:cNvGrpSpPr/>
          <p:nvPr/>
        </p:nvGrpSpPr>
        <p:grpSpPr>
          <a:xfrm>
            <a:off x="15620999" y="7734300"/>
            <a:ext cx="2287477" cy="2288472"/>
            <a:chOff x="0" y="0"/>
            <a:chExt cx="812800" cy="812800"/>
          </a:xfrm>
        </p:grpSpPr>
        <p:sp>
          <p:nvSpPr>
            <p:cNvPr id="38" name="Freeform 38">
              <a:extLst>
                <a:ext uri="{FF2B5EF4-FFF2-40B4-BE49-F238E27FC236}">
                  <a16:creationId xmlns:a16="http://schemas.microsoft.com/office/drawing/2014/main" id="{3310DDE1-E103-048A-DADB-864ED1F90583}"/>
                </a:ext>
              </a:extLst>
            </p:cNvPr>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blipFill>
              <a:blip r:embed="rId4"/>
              <a:stretch>
                <a:fillRect/>
              </a:stretch>
            </a:blipFill>
          </p:spPr>
          <p:txBody>
            <a:bodyPr/>
            <a:lstStyle/>
            <a:p>
              <a:endParaRPr lang="en-CA"/>
            </a:p>
          </p:txBody>
        </p:sp>
      </p:grpSp>
      <p:sp>
        <p:nvSpPr>
          <p:cNvPr id="5" name="TextBox 4">
            <a:extLst>
              <a:ext uri="{FF2B5EF4-FFF2-40B4-BE49-F238E27FC236}">
                <a16:creationId xmlns:a16="http://schemas.microsoft.com/office/drawing/2014/main" id="{AA7D0871-07C8-2534-C703-15F31C1CD06A}"/>
              </a:ext>
            </a:extLst>
          </p:cNvPr>
          <p:cNvSpPr txBox="1"/>
          <p:nvPr/>
        </p:nvSpPr>
        <p:spPr>
          <a:xfrm>
            <a:off x="381000" y="495300"/>
            <a:ext cx="14860475" cy="8402300"/>
          </a:xfrm>
          <a:prstGeom prst="rect">
            <a:avLst/>
          </a:prstGeom>
          <a:noFill/>
        </p:spPr>
        <p:txBody>
          <a:bodyPr wrap="square">
            <a:spAutoFit/>
          </a:bodyPr>
          <a:lstStyle/>
          <a:p>
            <a:r>
              <a:rPr lang="en-CA" sz="3600" b="1" dirty="0">
                <a:latin typeface="Arial" panose="020B0604020202020204" pitchFamily="34" charset="0"/>
                <a:cs typeface="Arial" panose="020B0604020202020204" pitchFamily="34" charset="0"/>
              </a:rPr>
              <a:t>D</a:t>
            </a:r>
            <a:r>
              <a:rPr lang="en-CA" sz="3600" dirty="0">
                <a:latin typeface="Arial" panose="020B0604020202020204" pitchFamily="34" charset="0"/>
                <a:cs typeface="Arial" panose="020B0604020202020204" pitchFamily="34" charset="0"/>
              </a:rPr>
              <a:t>. </a:t>
            </a:r>
            <a:r>
              <a:rPr lang="en-CA" sz="3600" b="1" u="sng" dirty="0">
                <a:latin typeface="Arial" panose="020B0604020202020204" pitchFamily="34" charset="0"/>
                <a:cs typeface="Arial" panose="020B0604020202020204" pitchFamily="34" charset="0"/>
              </a:rPr>
              <a:t>How to Cultivate the Soil of Heart  (</a:t>
            </a:r>
            <a:r>
              <a:rPr lang="en-CA" sz="3600" b="1" u="sng" dirty="0" err="1">
                <a:latin typeface="Arial" panose="020B0604020202020204" pitchFamily="34" charset="0"/>
                <a:cs typeface="Arial" panose="020B0604020202020204" pitchFamily="34" charset="0"/>
              </a:rPr>
              <a:t>cont</a:t>
            </a:r>
            <a:r>
              <a:rPr lang="en-CA" sz="3600" b="1" u="sng" dirty="0">
                <a:latin typeface="Arial" panose="020B0604020202020204" pitchFamily="34" charset="0"/>
                <a:cs typeface="Arial" panose="020B0604020202020204" pitchFamily="34" charset="0"/>
              </a:rPr>
              <a:t>)</a:t>
            </a:r>
          </a:p>
          <a:p>
            <a:endParaRPr lang="en-CA" sz="3600" dirty="0">
              <a:latin typeface="Arial" panose="020B0604020202020204" pitchFamily="34" charset="0"/>
              <a:cs typeface="Arial" panose="020B0604020202020204" pitchFamily="34" charset="0"/>
            </a:endParaRPr>
          </a:p>
          <a:p>
            <a:r>
              <a:rPr lang="en-CA" sz="3600" b="1" dirty="0">
                <a:latin typeface="Arial" panose="020B0604020202020204" pitchFamily="34" charset="0"/>
                <a:cs typeface="Arial" panose="020B0604020202020204" pitchFamily="34" charset="0"/>
              </a:rPr>
              <a:t>3. The Seed watered Consistently </a:t>
            </a:r>
            <a:endParaRPr lang="en-CA" sz="3600" dirty="0">
              <a:latin typeface="Arial" panose="020B0604020202020204" pitchFamily="34" charset="0"/>
              <a:cs typeface="Arial" panose="020B0604020202020204" pitchFamily="34" charset="0"/>
            </a:endParaRPr>
          </a:p>
          <a:p>
            <a:pPr marL="571500" indent="-571500">
              <a:buFont typeface="Wingdings" pitchFamily="2" charset="2"/>
              <a:buChar char="q"/>
            </a:pPr>
            <a:r>
              <a:rPr lang="en-CA" sz="3600" dirty="0">
                <a:latin typeface="Arial" panose="020B0604020202020204" pitchFamily="34" charset="0"/>
                <a:cs typeface="Arial" panose="020B0604020202020204" pitchFamily="34" charset="0"/>
              </a:rPr>
              <a:t>God's Word must be received continually, not occasionally. The Word, prayer, worship, and fellowship help nurture spiritual growth.</a:t>
            </a:r>
          </a:p>
          <a:p>
            <a:endParaRPr lang="en-CA" sz="3600" dirty="0">
              <a:latin typeface="Arial" panose="020B0604020202020204" pitchFamily="34" charset="0"/>
              <a:cs typeface="Arial" panose="020B0604020202020204" pitchFamily="34" charset="0"/>
            </a:endParaRPr>
          </a:p>
          <a:p>
            <a:pPr marL="571500" indent="-571500">
              <a:buFont typeface="Wingdings" pitchFamily="2" charset="2"/>
              <a:buChar char="q"/>
            </a:pPr>
            <a:r>
              <a:rPr lang="en-CA" sz="3600" dirty="0">
                <a:latin typeface="Arial" panose="020B0604020202020204" pitchFamily="34" charset="0"/>
                <a:cs typeface="Arial" panose="020B0604020202020204" pitchFamily="34" charset="0"/>
              </a:rPr>
              <a:t>Scripture: Psalm 1:2–3 — The person who delights in God's law is like a tree planted by streams of water. "but whose delight is in the law of the Lord,</a:t>
            </a:r>
          </a:p>
          <a:p>
            <a:r>
              <a:rPr lang="en-CA" sz="3600" dirty="0">
                <a:latin typeface="Arial" panose="020B0604020202020204" pitchFamily="34" charset="0"/>
                <a:cs typeface="Arial" panose="020B0604020202020204" pitchFamily="34" charset="0"/>
              </a:rPr>
              <a:t>    and who meditates on his law day and night.</a:t>
            </a:r>
          </a:p>
          <a:p>
            <a:pPr marL="571500" indent="-571500">
              <a:buFont typeface="Wingdings" pitchFamily="2" charset="2"/>
              <a:buChar char="q"/>
            </a:pPr>
            <a:r>
              <a:rPr lang="en-CA" sz="3600" dirty="0">
                <a:latin typeface="Arial" panose="020B0604020202020204" pitchFamily="34" charset="0"/>
                <a:cs typeface="Arial" panose="020B0604020202020204" pitchFamily="34" charset="0"/>
              </a:rPr>
              <a:t>That person is like a tree planted by streams of water, which yields its fruit in season and whose leaf does not wither—whatever they do prospers."</a:t>
            </a:r>
          </a:p>
          <a:p>
            <a:r>
              <a:rPr lang="en-CA" sz="3600" dirty="0">
                <a:latin typeface="Arial" panose="020B0604020202020204" pitchFamily="34" charset="0"/>
                <a:cs typeface="Arial" panose="020B0604020202020204" pitchFamily="34" charset="0"/>
              </a:rPr>
              <a:t> </a:t>
            </a:r>
          </a:p>
          <a:p>
            <a:endParaRPr lang="en-CA" sz="3600" b="1" kern="0" dirty="0">
              <a:latin typeface="Arial" panose="020B0604020202020204" pitchFamily="34" charset="0"/>
              <a:ea typeface="Times New Roman" panose="02020603050405020304" pitchFamily="18" charset="0"/>
              <a:cs typeface="Arial" panose="020B0604020202020204" pitchFamily="34" charset="0"/>
            </a:endParaRPr>
          </a:p>
        </p:txBody>
      </p:sp>
    </p:spTree>
    <p:extLst>
      <p:ext uri="{BB962C8B-B14F-4D97-AF65-F5344CB8AC3E}">
        <p14:creationId xmlns:p14="http://schemas.microsoft.com/office/powerpoint/2010/main" val="15816324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C98A4EE-E799-DFF2-036D-EB2A0C8CDA86}"/>
            </a:ext>
          </a:extLst>
        </p:cNvPr>
        <p:cNvGrpSpPr/>
        <p:nvPr/>
      </p:nvGrpSpPr>
      <p:grpSpPr>
        <a:xfrm>
          <a:off x="0" y="0"/>
          <a:ext cx="0" cy="0"/>
          <a:chOff x="0" y="0"/>
          <a:chExt cx="0" cy="0"/>
        </a:xfrm>
      </p:grpSpPr>
      <p:sp>
        <p:nvSpPr>
          <p:cNvPr id="2" name="Freeform 2">
            <a:extLst>
              <a:ext uri="{FF2B5EF4-FFF2-40B4-BE49-F238E27FC236}">
                <a16:creationId xmlns:a16="http://schemas.microsoft.com/office/drawing/2014/main" id="{8E1BB8D7-692D-E311-2460-AB7C3237D417}"/>
              </a:ext>
            </a:extLst>
          </p:cNvPr>
          <p:cNvSpPr/>
          <p:nvPr/>
        </p:nvSpPr>
        <p:spPr>
          <a:xfrm>
            <a:off x="0" y="0"/>
            <a:ext cx="18288000" cy="10287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3"/>
            <a:stretch>
              <a:fillRect t="-39521" r="-10927"/>
            </a:stretch>
          </a:blipFill>
        </p:spPr>
        <p:txBody>
          <a:bodyPr/>
          <a:lstStyle/>
          <a:p>
            <a:endParaRPr lang="en-CA"/>
          </a:p>
        </p:txBody>
      </p:sp>
      <p:grpSp>
        <p:nvGrpSpPr>
          <p:cNvPr id="7" name="Group 7">
            <a:extLst>
              <a:ext uri="{FF2B5EF4-FFF2-40B4-BE49-F238E27FC236}">
                <a16:creationId xmlns:a16="http://schemas.microsoft.com/office/drawing/2014/main" id="{4FFBB027-B0AE-0299-46E5-69FF9BA5D615}"/>
              </a:ext>
            </a:extLst>
          </p:cNvPr>
          <p:cNvGrpSpPr/>
          <p:nvPr/>
        </p:nvGrpSpPr>
        <p:grpSpPr>
          <a:xfrm>
            <a:off x="-140746" y="0"/>
            <a:ext cx="18428746" cy="10600372"/>
            <a:chOff x="0" y="0"/>
            <a:chExt cx="2274402" cy="707744"/>
          </a:xfrm>
        </p:grpSpPr>
        <p:sp>
          <p:nvSpPr>
            <p:cNvPr id="8" name="Freeform 8">
              <a:extLst>
                <a:ext uri="{FF2B5EF4-FFF2-40B4-BE49-F238E27FC236}">
                  <a16:creationId xmlns:a16="http://schemas.microsoft.com/office/drawing/2014/main" id="{34451BFE-9FFD-2554-81D4-F8FEF5131C05}"/>
                </a:ext>
              </a:extLst>
            </p:cNvPr>
            <p:cNvSpPr/>
            <p:nvPr/>
          </p:nvSpPr>
          <p:spPr>
            <a:xfrm>
              <a:off x="0" y="0"/>
              <a:ext cx="2274402" cy="707744"/>
            </a:xfrm>
            <a:custGeom>
              <a:avLst/>
              <a:gdLst/>
              <a:ahLst/>
              <a:cxnLst/>
              <a:rect l="l" t="t" r="r" b="b"/>
              <a:pathLst>
                <a:path w="2274402" h="707744">
                  <a:moveTo>
                    <a:pt x="25159" y="0"/>
                  </a:moveTo>
                  <a:lnTo>
                    <a:pt x="2249243" y="0"/>
                  </a:lnTo>
                  <a:cubicBezTo>
                    <a:pt x="2255915" y="0"/>
                    <a:pt x="2262315" y="2651"/>
                    <a:pt x="2267033" y="7369"/>
                  </a:cubicBezTo>
                  <a:cubicBezTo>
                    <a:pt x="2271751" y="12087"/>
                    <a:pt x="2274402" y="18486"/>
                    <a:pt x="2274402" y="25159"/>
                  </a:cubicBezTo>
                  <a:lnTo>
                    <a:pt x="2274402" y="682586"/>
                  </a:lnTo>
                  <a:cubicBezTo>
                    <a:pt x="2274402" y="689258"/>
                    <a:pt x="2271751" y="695657"/>
                    <a:pt x="2267033" y="700376"/>
                  </a:cubicBezTo>
                  <a:cubicBezTo>
                    <a:pt x="2262315" y="705094"/>
                    <a:pt x="2255915" y="707744"/>
                    <a:pt x="2249243" y="707744"/>
                  </a:cubicBezTo>
                  <a:lnTo>
                    <a:pt x="25159" y="707744"/>
                  </a:lnTo>
                  <a:cubicBezTo>
                    <a:pt x="18486" y="707744"/>
                    <a:pt x="12087" y="705094"/>
                    <a:pt x="7369" y="700376"/>
                  </a:cubicBezTo>
                  <a:cubicBezTo>
                    <a:pt x="2651" y="695657"/>
                    <a:pt x="0" y="689258"/>
                    <a:pt x="0" y="682586"/>
                  </a:cubicBezTo>
                  <a:lnTo>
                    <a:pt x="0" y="25159"/>
                  </a:lnTo>
                  <a:cubicBezTo>
                    <a:pt x="0" y="18486"/>
                    <a:pt x="2651" y="12087"/>
                    <a:pt x="7369" y="7369"/>
                  </a:cubicBezTo>
                  <a:cubicBezTo>
                    <a:pt x="12087" y="2651"/>
                    <a:pt x="18486" y="0"/>
                    <a:pt x="25159" y="0"/>
                  </a:cubicBezTo>
                  <a:close/>
                </a:path>
              </a:pathLst>
            </a:custGeom>
            <a:solidFill>
              <a:srgbClr val="FFFFFF"/>
            </a:solidFill>
            <a:ln w="76200" cap="rnd">
              <a:gradFill>
                <a:gsLst>
                  <a:gs pos="0">
                    <a:srgbClr val="5D3AE7">
                      <a:alpha val="100000"/>
                    </a:srgbClr>
                  </a:gs>
                  <a:gs pos="100000">
                    <a:srgbClr val="9332BD">
                      <a:alpha val="100000"/>
                    </a:srgbClr>
                  </a:gs>
                </a:gsLst>
                <a:lin ang="0"/>
              </a:gradFill>
              <a:prstDash val="solid"/>
              <a:round/>
            </a:ln>
          </p:spPr>
          <p:txBody>
            <a:bodyPr/>
            <a:lstStyle/>
            <a:p>
              <a:endParaRPr lang="en-CA"/>
            </a:p>
          </p:txBody>
        </p:sp>
        <p:sp>
          <p:nvSpPr>
            <p:cNvPr id="9" name="TextBox 9">
              <a:extLst>
                <a:ext uri="{FF2B5EF4-FFF2-40B4-BE49-F238E27FC236}">
                  <a16:creationId xmlns:a16="http://schemas.microsoft.com/office/drawing/2014/main" id="{56F07CEA-720B-C991-14D2-9A2899BF6A8D}"/>
                </a:ext>
              </a:extLst>
            </p:cNvPr>
            <p:cNvSpPr txBox="1"/>
            <p:nvPr/>
          </p:nvSpPr>
          <p:spPr>
            <a:xfrm>
              <a:off x="0" y="-38100"/>
              <a:ext cx="2274402" cy="745844"/>
            </a:xfrm>
            <a:prstGeom prst="rect">
              <a:avLst/>
            </a:prstGeom>
          </p:spPr>
          <p:txBody>
            <a:bodyPr lIns="57927" tIns="57927" rIns="57927" bIns="57927" rtlCol="0" anchor="ctr"/>
            <a:lstStyle/>
            <a:p>
              <a:pPr algn="ctr">
                <a:lnSpc>
                  <a:spcPts val="2659"/>
                </a:lnSpc>
              </a:pPr>
              <a:endParaRPr/>
            </a:p>
          </p:txBody>
        </p:sp>
      </p:grpSp>
      <p:grpSp>
        <p:nvGrpSpPr>
          <p:cNvPr id="27" name="Group 27">
            <a:extLst>
              <a:ext uri="{FF2B5EF4-FFF2-40B4-BE49-F238E27FC236}">
                <a16:creationId xmlns:a16="http://schemas.microsoft.com/office/drawing/2014/main" id="{E86C1C89-C11F-C88D-1840-2E076299B671}"/>
              </a:ext>
            </a:extLst>
          </p:cNvPr>
          <p:cNvGrpSpPr/>
          <p:nvPr/>
        </p:nvGrpSpPr>
        <p:grpSpPr>
          <a:xfrm rot="-3207614">
            <a:off x="14271169" y="167674"/>
            <a:ext cx="6049545" cy="3685699"/>
            <a:chOff x="0" y="0"/>
            <a:chExt cx="1593296" cy="970719"/>
          </a:xfrm>
        </p:grpSpPr>
        <p:sp>
          <p:nvSpPr>
            <p:cNvPr id="28" name="Freeform 28">
              <a:extLst>
                <a:ext uri="{FF2B5EF4-FFF2-40B4-BE49-F238E27FC236}">
                  <a16:creationId xmlns:a16="http://schemas.microsoft.com/office/drawing/2014/main" id="{CEC0CDC4-6E03-BBDB-4108-1DD3E8E7545D}"/>
                </a:ext>
              </a:extLst>
            </p:cNvPr>
            <p:cNvSpPr/>
            <p:nvPr/>
          </p:nvSpPr>
          <p:spPr>
            <a:xfrm>
              <a:off x="0" y="0"/>
              <a:ext cx="1593296" cy="970719"/>
            </a:xfrm>
            <a:custGeom>
              <a:avLst/>
              <a:gdLst/>
              <a:ahLst/>
              <a:cxnLst/>
              <a:rect l="l" t="t" r="r" b="b"/>
              <a:pathLst>
                <a:path w="1593296" h="970719">
                  <a:moveTo>
                    <a:pt x="0" y="0"/>
                  </a:moveTo>
                  <a:lnTo>
                    <a:pt x="1593296" y="0"/>
                  </a:lnTo>
                  <a:lnTo>
                    <a:pt x="1593296" y="970719"/>
                  </a:lnTo>
                  <a:lnTo>
                    <a:pt x="0" y="970719"/>
                  </a:lnTo>
                  <a:close/>
                </a:path>
              </a:pathLst>
            </a:custGeom>
            <a:gradFill rotWithShape="1">
              <a:gsLst>
                <a:gs pos="0">
                  <a:srgbClr val="E8E8E8">
                    <a:alpha val="0"/>
                  </a:srgbClr>
                </a:gs>
                <a:gs pos="100000">
                  <a:srgbClr val="E8E8E8">
                    <a:alpha val="35000"/>
                  </a:srgbClr>
                </a:gs>
              </a:gsLst>
              <a:lin ang="0"/>
            </a:gradFill>
            <a:ln cap="sq">
              <a:noFill/>
              <a:prstDash val="solid"/>
              <a:miter/>
            </a:ln>
          </p:spPr>
          <p:txBody>
            <a:bodyPr/>
            <a:lstStyle/>
            <a:p>
              <a:endParaRPr lang="en-CA"/>
            </a:p>
          </p:txBody>
        </p:sp>
        <p:sp>
          <p:nvSpPr>
            <p:cNvPr id="29" name="TextBox 29">
              <a:extLst>
                <a:ext uri="{FF2B5EF4-FFF2-40B4-BE49-F238E27FC236}">
                  <a16:creationId xmlns:a16="http://schemas.microsoft.com/office/drawing/2014/main" id="{4B2FC5DE-44BE-DAC4-B282-A782D582F115}"/>
                </a:ext>
              </a:extLst>
            </p:cNvPr>
            <p:cNvSpPr txBox="1"/>
            <p:nvPr/>
          </p:nvSpPr>
          <p:spPr>
            <a:xfrm>
              <a:off x="0" y="-38100"/>
              <a:ext cx="1593296" cy="1008819"/>
            </a:xfrm>
            <a:prstGeom prst="rect">
              <a:avLst/>
            </a:prstGeom>
          </p:spPr>
          <p:txBody>
            <a:bodyPr lIns="50800" tIns="50800" rIns="50800" bIns="50800" rtlCol="0" anchor="ctr"/>
            <a:lstStyle/>
            <a:p>
              <a:pPr algn="ctr">
                <a:lnSpc>
                  <a:spcPts val="2659"/>
                </a:lnSpc>
                <a:spcBef>
                  <a:spcPct val="0"/>
                </a:spcBef>
              </a:pPr>
              <a:endParaRPr/>
            </a:p>
          </p:txBody>
        </p:sp>
      </p:grpSp>
      <p:sp>
        <p:nvSpPr>
          <p:cNvPr id="33" name="TextBox 33">
            <a:extLst>
              <a:ext uri="{FF2B5EF4-FFF2-40B4-BE49-F238E27FC236}">
                <a16:creationId xmlns:a16="http://schemas.microsoft.com/office/drawing/2014/main" id="{496240E2-FFE2-457D-2784-98407A636C47}"/>
              </a:ext>
            </a:extLst>
          </p:cNvPr>
          <p:cNvSpPr txBox="1"/>
          <p:nvPr/>
        </p:nvSpPr>
        <p:spPr>
          <a:xfrm>
            <a:off x="13486656" y="5220257"/>
            <a:ext cx="3955954" cy="4201220"/>
          </a:xfrm>
          <a:prstGeom prst="rect">
            <a:avLst/>
          </a:prstGeom>
        </p:spPr>
        <p:txBody>
          <a:bodyPr lIns="42879" tIns="42879" rIns="42879" bIns="42879" rtlCol="0" anchor="ctr"/>
          <a:lstStyle/>
          <a:p>
            <a:pPr algn="ctr">
              <a:lnSpc>
                <a:spcPts val="2659"/>
              </a:lnSpc>
            </a:pPr>
            <a:endParaRPr/>
          </a:p>
        </p:txBody>
      </p:sp>
      <p:grpSp>
        <p:nvGrpSpPr>
          <p:cNvPr id="37" name="Group 37">
            <a:extLst>
              <a:ext uri="{FF2B5EF4-FFF2-40B4-BE49-F238E27FC236}">
                <a16:creationId xmlns:a16="http://schemas.microsoft.com/office/drawing/2014/main" id="{63AB3F0B-118F-EF20-FB62-2F18499F965B}"/>
              </a:ext>
            </a:extLst>
          </p:cNvPr>
          <p:cNvGrpSpPr/>
          <p:nvPr/>
        </p:nvGrpSpPr>
        <p:grpSpPr>
          <a:xfrm>
            <a:off x="15620999" y="7734300"/>
            <a:ext cx="2287477" cy="2288472"/>
            <a:chOff x="0" y="0"/>
            <a:chExt cx="812800" cy="812800"/>
          </a:xfrm>
        </p:grpSpPr>
        <p:sp>
          <p:nvSpPr>
            <p:cNvPr id="38" name="Freeform 38">
              <a:extLst>
                <a:ext uri="{FF2B5EF4-FFF2-40B4-BE49-F238E27FC236}">
                  <a16:creationId xmlns:a16="http://schemas.microsoft.com/office/drawing/2014/main" id="{0C934507-50A2-158D-1FDA-2A5B1077541C}"/>
                </a:ext>
              </a:extLst>
            </p:cNvPr>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blipFill>
              <a:blip r:embed="rId4"/>
              <a:stretch>
                <a:fillRect/>
              </a:stretch>
            </a:blipFill>
          </p:spPr>
          <p:txBody>
            <a:bodyPr/>
            <a:lstStyle/>
            <a:p>
              <a:endParaRPr lang="en-CA"/>
            </a:p>
          </p:txBody>
        </p:sp>
      </p:grpSp>
      <p:sp>
        <p:nvSpPr>
          <p:cNvPr id="5" name="TextBox 4">
            <a:extLst>
              <a:ext uri="{FF2B5EF4-FFF2-40B4-BE49-F238E27FC236}">
                <a16:creationId xmlns:a16="http://schemas.microsoft.com/office/drawing/2014/main" id="{637C6484-09F3-1BC5-D2B9-B6BD7D33A24F}"/>
              </a:ext>
            </a:extLst>
          </p:cNvPr>
          <p:cNvSpPr txBox="1"/>
          <p:nvPr/>
        </p:nvSpPr>
        <p:spPr>
          <a:xfrm>
            <a:off x="381000" y="495300"/>
            <a:ext cx="17754600" cy="10064294"/>
          </a:xfrm>
          <a:prstGeom prst="rect">
            <a:avLst/>
          </a:prstGeom>
          <a:noFill/>
        </p:spPr>
        <p:txBody>
          <a:bodyPr wrap="square">
            <a:spAutoFit/>
          </a:bodyPr>
          <a:lstStyle/>
          <a:p>
            <a:r>
              <a:rPr lang="en-CA" sz="3600" b="1" dirty="0">
                <a:latin typeface="Arial" panose="020B0604020202020204" pitchFamily="34" charset="0"/>
                <a:cs typeface="Arial" panose="020B0604020202020204" pitchFamily="34" charset="0"/>
              </a:rPr>
              <a:t>D</a:t>
            </a:r>
            <a:r>
              <a:rPr lang="en-CA" sz="3600" dirty="0">
                <a:latin typeface="Arial" panose="020B0604020202020204" pitchFamily="34" charset="0"/>
                <a:cs typeface="Arial" panose="020B0604020202020204" pitchFamily="34" charset="0"/>
              </a:rPr>
              <a:t>. </a:t>
            </a:r>
            <a:r>
              <a:rPr lang="en-CA" sz="3600" b="1" u="sng" dirty="0">
                <a:latin typeface="Arial" panose="020B0604020202020204" pitchFamily="34" charset="0"/>
                <a:cs typeface="Arial" panose="020B0604020202020204" pitchFamily="34" charset="0"/>
              </a:rPr>
              <a:t>How to Cultivate the Soil of Heart  (</a:t>
            </a:r>
            <a:r>
              <a:rPr lang="en-CA" sz="3600" b="1" u="sng" dirty="0" err="1">
                <a:latin typeface="Arial" panose="020B0604020202020204" pitchFamily="34" charset="0"/>
                <a:cs typeface="Arial" panose="020B0604020202020204" pitchFamily="34" charset="0"/>
              </a:rPr>
              <a:t>cont</a:t>
            </a:r>
            <a:r>
              <a:rPr lang="en-CA" sz="3600" b="1" u="sng" dirty="0">
                <a:latin typeface="Arial" panose="020B0604020202020204" pitchFamily="34" charset="0"/>
                <a:cs typeface="Arial" panose="020B0604020202020204" pitchFamily="34" charset="0"/>
              </a:rPr>
              <a:t>)</a:t>
            </a:r>
          </a:p>
          <a:p>
            <a:endParaRPr lang="en-CA" sz="3600" dirty="0">
              <a:latin typeface="Arial" panose="020B0604020202020204" pitchFamily="34" charset="0"/>
              <a:cs typeface="Arial" panose="020B0604020202020204" pitchFamily="34" charset="0"/>
            </a:endParaRPr>
          </a:p>
          <a:p>
            <a:r>
              <a:rPr lang="en-CA" sz="3600" b="1" dirty="0">
                <a:latin typeface="Arial" panose="020B0604020202020204" pitchFamily="34" charset="0"/>
                <a:cs typeface="Arial" panose="020B0604020202020204" pitchFamily="34" charset="0"/>
              </a:rPr>
              <a:t>4. Practice Obedience</a:t>
            </a:r>
            <a:endParaRPr lang="en-CA" sz="3600" dirty="0">
              <a:latin typeface="Arial" panose="020B0604020202020204" pitchFamily="34" charset="0"/>
              <a:cs typeface="Arial" panose="020B0604020202020204" pitchFamily="34" charset="0"/>
            </a:endParaRPr>
          </a:p>
          <a:p>
            <a:pPr marL="571500" indent="-571500">
              <a:buFont typeface="Wingdings" pitchFamily="2" charset="2"/>
              <a:buChar char="q"/>
            </a:pPr>
            <a:r>
              <a:rPr lang="en-CA" sz="3600" dirty="0">
                <a:latin typeface="Arial" panose="020B0604020202020204" pitchFamily="34" charset="0"/>
                <a:cs typeface="Arial" panose="020B0604020202020204" pitchFamily="34" charset="0"/>
              </a:rPr>
              <a:t>Hearing the Word is not enough. We must put it into practice. Obedience allows the truth we receive to influence our character, decisions, relationships, and service.</a:t>
            </a:r>
          </a:p>
          <a:p>
            <a:endParaRPr lang="en-CA" sz="3600" dirty="0">
              <a:latin typeface="Arial" panose="020B0604020202020204" pitchFamily="34" charset="0"/>
              <a:cs typeface="Arial" panose="020B0604020202020204" pitchFamily="34" charset="0"/>
            </a:endParaRPr>
          </a:p>
          <a:p>
            <a:pPr marL="571500" indent="-571500">
              <a:buFont typeface="Wingdings" pitchFamily="2" charset="2"/>
              <a:buChar char="q"/>
            </a:pPr>
            <a:r>
              <a:rPr lang="en-CA" sz="3600" dirty="0">
                <a:latin typeface="Arial" panose="020B0604020202020204" pitchFamily="34" charset="0"/>
                <a:cs typeface="Arial" panose="020B0604020202020204" pitchFamily="34" charset="0"/>
              </a:rPr>
              <a:t>Scripture: James 1:22 — “Be doers of the Word, and not hearers only.</a:t>
            </a:r>
          </a:p>
          <a:p>
            <a:r>
              <a:rPr lang="en-CA" sz="3600" dirty="0">
                <a:latin typeface="Arial" panose="020B0604020202020204" pitchFamily="34" charset="0"/>
                <a:cs typeface="Arial" panose="020B0604020202020204" pitchFamily="34" charset="0"/>
              </a:rPr>
              <a:t>     Do not merely listen to the word and so deceive yourselves. Do what it says." </a:t>
            </a:r>
          </a:p>
          <a:p>
            <a:endParaRPr lang="en-CA" sz="3600" dirty="0">
              <a:latin typeface="Arial" panose="020B0604020202020204" pitchFamily="34" charset="0"/>
              <a:cs typeface="Arial" panose="020B0604020202020204" pitchFamily="34" charset="0"/>
            </a:endParaRPr>
          </a:p>
          <a:p>
            <a:pPr marL="571500" indent="-571500">
              <a:buFont typeface="Wingdings" pitchFamily="2" charset="2"/>
              <a:buChar char="q"/>
            </a:pPr>
            <a:r>
              <a:rPr lang="en-CA" sz="3600" dirty="0">
                <a:latin typeface="Arial" panose="020B0604020202020204" pitchFamily="34" charset="0"/>
                <a:cs typeface="Arial" panose="020B0604020202020204" pitchFamily="34" charset="0"/>
              </a:rPr>
              <a:t>Bring your heart to God that is ready to receive, his Word seed that guarantees a harvest.</a:t>
            </a:r>
          </a:p>
          <a:p>
            <a:endParaRPr lang="en-CA" sz="3600" dirty="0">
              <a:latin typeface="Arial" panose="020B0604020202020204" pitchFamily="34" charset="0"/>
              <a:cs typeface="Arial" panose="020B0604020202020204" pitchFamily="34" charset="0"/>
            </a:endParaRPr>
          </a:p>
          <a:p>
            <a:pPr marL="571500" indent="-571500">
              <a:buFont typeface="Wingdings" pitchFamily="2" charset="2"/>
              <a:buChar char="q"/>
            </a:pPr>
            <a:r>
              <a:rPr lang="en-CA" sz="3600" dirty="0">
                <a:latin typeface="Arial" panose="020B0604020202020204" pitchFamily="34" charset="0"/>
                <a:cs typeface="Arial" panose="020B0604020202020204" pitchFamily="34" charset="0"/>
              </a:rPr>
              <a:t>Just as a farmer must prepare the ground before planting seeds, we must prepare our hearts to receive God's Word, grow spiritually, and produce lasting fruit.</a:t>
            </a:r>
          </a:p>
          <a:p>
            <a:r>
              <a:rPr lang="en-CA" sz="3600" dirty="0">
                <a:latin typeface="Arial" panose="020B0604020202020204" pitchFamily="34" charset="0"/>
                <a:cs typeface="Arial" panose="020B0604020202020204" pitchFamily="34" charset="0"/>
              </a:rPr>
              <a:t> </a:t>
            </a:r>
          </a:p>
          <a:p>
            <a:pPr marL="571500" indent="-571500">
              <a:buFont typeface="Wingdings" pitchFamily="2" charset="2"/>
              <a:buChar char="q"/>
            </a:pPr>
            <a:r>
              <a:rPr lang="en-CA" sz="3600" dirty="0">
                <a:latin typeface="Arial" panose="020B0604020202020204" pitchFamily="34" charset="0"/>
                <a:cs typeface="Arial" panose="020B0604020202020204" pitchFamily="34" charset="0"/>
              </a:rPr>
              <a:t>Cultivation means preparing, developing, and caring for something so that it can grow and become fruitful.</a:t>
            </a:r>
          </a:p>
          <a:p>
            <a:endParaRPr lang="en-CA" sz="3600" b="1" kern="0" dirty="0">
              <a:latin typeface="Arial" panose="020B0604020202020204" pitchFamily="34" charset="0"/>
              <a:ea typeface="Times New Roman" panose="02020603050405020304" pitchFamily="18" charset="0"/>
              <a:cs typeface="Arial" panose="020B0604020202020204" pitchFamily="34" charset="0"/>
            </a:endParaRPr>
          </a:p>
        </p:txBody>
      </p:sp>
    </p:spTree>
    <p:extLst>
      <p:ext uri="{BB962C8B-B14F-4D97-AF65-F5344CB8AC3E}">
        <p14:creationId xmlns:p14="http://schemas.microsoft.com/office/powerpoint/2010/main" val="70304953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64BD804-AF2F-29B8-7148-8E0A7543BE3B}"/>
            </a:ext>
          </a:extLst>
        </p:cNvPr>
        <p:cNvGrpSpPr/>
        <p:nvPr/>
      </p:nvGrpSpPr>
      <p:grpSpPr>
        <a:xfrm>
          <a:off x="0" y="0"/>
          <a:ext cx="0" cy="0"/>
          <a:chOff x="0" y="0"/>
          <a:chExt cx="0" cy="0"/>
        </a:xfrm>
      </p:grpSpPr>
      <p:sp>
        <p:nvSpPr>
          <p:cNvPr id="2" name="Freeform 2">
            <a:extLst>
              <a:ext uri="{FF2B5EF4-FFF2-40B4-BE49-F238E27FC236}">
                <a16:creationId xmlns:a16="http://schemas.microsoft.com/office/drawing/2014/main" id="{B8D97342-20FA-9460-9BCE-617C61FF7497}"/>
              </a:ext>
            </a:extLst>
          </p:cNvPr>
          <p:cNvSpPr/>
          <p:nvPr/>
        </p:nvSpPr>
        <p:spPr>
          <a:xfrm>
            <a:off x="0" y="0"/>
            <a:ext cx="18288000" cy="10287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3"/>
            <a:stretch>
              <a:fillRect t="-39521" r="-10927"/>
            </a:stretch>
          </a:blipFill>
        </p:spPr>
        <p:txBody>
          <a:bodyPr/>
          <a:lstStyle/>
          <a:p>
            <a:endParaRPr lang="en-CA"/>
          </a:p>
        </p:txBody>
      </p:sp>
      <p:grpSp>
        <p:nvGrpSpPr>
          <p:cNvPr id="7" name="Group 7">
            <a:extLst>
              <a:ext uri="{FF2B5EF4-FFF2-40B4-BE49-F238E27FC236}">
                <a16:creationId xmlns:a16="http://schemas.microsoft.com/office/drawing/2014/main" id="{B397649D-5A8F-20E7-DB1A-B335948EF169}"/>
              </a:ext>
            </a:extLst>
          </p:cNvPr>
          <p:cNvGrpSpPr/>
          <p:nvPr/>
        </p:nvGrpSpPr>
        <p:grpSpPr>
          <a:xfrm>
            <a:off x="-140746" y="0"/>
            <a:ext cx="18428746" cy="10600372"/>
            <a:chOff x="0" y="0"/>
            <a:chExt cx="2274402" cy="707744"/>
          </a:xfrm>
        </p:grpSpPr>
        <p:sp>
          <p:nvSpPr>
            <p:cNvPr id="8" name="Freeform 8">
              <a:extLst>
                <a:ext uri="{FF2B5EF4-FFF2-40B4-BE49-F238E27FC236}">
                  <a16:creationId xmlns:a16="http://schemas.microsoft.com/office/drawing/2014/main" id="{2C5B36A1-3D62-9992-D754-CE75FE1BF406}"/>
                </a:ext>
              </a:extLst>
            </p:cNvPr>
            <p:cNvSpPr/>
            <p:nvPr/>
          </p:nvSpPr>
          <p:spPr>
            <a:xfrm>
              <a:off x="0" y="0"/>
              <a:ext cx="2274402" cy="707744"/>
            </a:xfrm>
            <a:custGeom>
              <a:avLst/>
              <a:gdLst/>
              <a:ahLst/>
              <a:cxnLst/>
              <a:rect l="l" t="t" r="r" b="b"/>
              <a:pathLst>
                <a:path w="2274402" h="707744">
                  <a:moveTo>
                    <a:pt x="25159" y="0"/>
                  </a:moveTo>
                  <a:lnTo>
                    <a:pt x="2249243" y="0"/>
                  </a:lnTo>
                  <a:cubicBezTo>
                    <a:pt x="2255915" y="0"/>
                    <a:pt x="2262315" y="2651"/>
                    <a:pt x="2267033" y="7369"/>
                  </a:cubicBezTo>
                  <a:cubicBezTo>
                    <a:pt x="2271751" y="12087"/>
                    <a:pt x="2274402" y="18486"/>
                    <a:pt x="2274402" y="25159"/>
                  </a:cubicBezTo>
                  <a:lnTo>
                    <a:pt x="2274402" y="682586"/>
                  </a:lnTo>
                  <a:cubicBezTo>
                    <a:pt x="2274402" y="689258"/>
                    <a:pt x="2271751" y="695657"/>
                    <a:pt x="2267033" y="700376"/>
                  </a:cubicBezTo>
                  <a:cubicBezTo>
                    <a:pt x="2262315" y="705094"/>
                    <a:pt x="2255915" y="707744"/>
                    <a:pt x="2249243" y="707744"/>
                  </a:cubicBezTo>
                  <a:lnTo>
                    <a:pt x="25159" y="707744"/>
                  </a:lnTo>
                  <a:cubicBezTo>
                    <a:pt x="18486" y="707744"/>
                    <a:pt x="12087" y="705094"/>
                    <a:pt x="7369" y="700376"/>
                  </a:cubicBezTo>
                  <a:cubicBezTo>
                    <a:pt x="2651" y="695657"/>
                    <a:pt x="0" y="689258"/>
                    <a:pt x="0" y="682586"/>
                  </a:cubicBezTo>
                  <a:lnTo>
                    <a:pt x="0" y="25159"/>
                  </a:lnTo>
                  <a:cubicBezTo>
                    <a:pt x="0" y="18486"/>
                    <a:pt x="2651" y="12087"/>
                    <a:pt x="7369" y="7369"/>
                  </a:cubicBezTo>
                  <a:cubicBezTo>
                    <a:pt x="12087" y="2651"/>
                    <a:pt x="18486" y="0"/>
                    <a:pt x="25159" y="0"/>
                  </a:cubicBezTo>
                  <a:close/>
                </a:path>
              </a:pathLst>
            </a:custGeom>
            <a:solidFill>
              <a:srgbClr val="FFFFFF"/>
            </a:solidFill>
            <a:ln w="76200" cap="rnd">
              <a:gradFill>
                <a:gsLst>
                  <a:gs pos="0">
                    <a:srgbClr val="5D3AE7">
                      <a:alpha val="100000"/>
                    </a:srgbClr>
                  </a:gs>
                  <a:gs pos="100000">
                    <a:srgbClr val="9332BD">
                      <a:alpha val="100000"/>
                    </a:srgbClr>
                  </a:gs>
                </a:gsLst>
                <a:lin ang="0"/>
              </a:gradFill>
              <a:prstDash val="solid"/>
              <a:round/>
            </a:ln>
          </p:spPr>
          <p:txBody>
            <a:bodyPr/>
            <a:lstStyle/>
            <a:p>
              <a:endParaRPr lang="en-CA"/>
            </a:p>
          </p:txBody>
        </p:sp>
        <p:sp>
          <p:nvSpPr>
            <p:cNvPr id="9" name="TextBox 9">
              <a:extLst>
                <a:ext uri="{FF2B5EF4-FFF2-40B4-BE49-F238E27FC236}">
                  <a16:creationId xmlns:a16="http://schemas.microsoft.com/office/drawing/2014/main" id="{433F1FAA-4758-993F-CB8B-68A5B94F8A39}"/>
                </a:ext>
              </a:extLst>
            </p:cNvPr>
            <p:cNvSpPr txBox="1"/>
            <p:nvPr/>
          </p:nvSpPr>
          <p:spPr>
            <a:xfrm>
              <a:off x="0" y="-38100"/>
              <a:ext cx="2274402" cy="745844"/>
            </a:xfrm>
            <a:prstGeom prst="rect">
              <a:avLst/>
            </a:prstGeom>
          </p:spPr>
          <p:txBody>
            <a:bodyPr lIns="57927" tIns="57927" rIns="57927" bIns="57927" rtlCol="0" anchor="ctr"/>
            <a:lstStyle/>
            <a:p>
              <a:pPr algn="ctr">
                <a:lnSpc>
                  <a:spcPts val="2659"/>
                </a:lnSpc>
              </a:pPr>
              <a:endParaRPr/>
            </a:p>
          </p:txBody>
        </p:sp>
      </p:grpSp>
      <p:grpSp>
        <p:nvGrpSpPr>
          <p:cNvPr id="27" name="Group 27">
            <a:extLst>
              <a:ext uri="{FF2B5EF4-FFF2-40B4-BE49-F238E27FC236}">
                <a16:creationId xmlns:a16="http://schemas.microsoft.com/office/drawing/2014/main" id="{828A4C54-0DE5-2503-5EC9-92138EAF0B8B}"/>
              </a:ext>
            </a:extLst>
          </p:cNvPr>
          <p:cNvGrpSpPr/>
          <p:nvPr/>
        </p:nvGrpSpPr>
        <p:grpSpPr>
          <a:xfrm rot="-3207614">
            <a:off x="14271169" y="167674"/>
            <a:ext cx="6049545" cy="3685699"/>
            <a:chOff x="0" y="0"/>
            <a:chExt cx="1593296" cy="970719"/>
          </a:xfrm>
        </p:grpSpPr>
        <p:sp>
          <p:nvSpPr>
            <p:cNvPr id="28" name="Freeform 28">
              <a:extLst>
                <a:ext uri="{FF2B5EF4-FFF2-40B4-BE49-F238E27FC236}">
                  <a16:creationId xmlns:a16="http://schemas.microsoft.com/office/drawing/2014/main" id="{B4A3AD90-2963-DB18-7129-583C6548C2A8}"/>
                </a:ext>
              </a:extLst>
            </p:cNvPr>
            <p:cNvSpPr/>
            <p:nvPr/>
          </p:nvSpPr>
          <p:spPr>
            <a:xfrm>
              <a:off x="0" y="0"/>
              <a:ext cx="1593296" cy="970719"/>
            </a:xfrm>
            <a:custGeom>
              <a:avLst/>
              <a:gdLst/>
              <a:ahLst/>
              <a:cxnLst/>
              <a:rect l="l" t="t" r="r" b="b"/>
              <a:pathLst>
                <a:path w="1593296" h="970719">
                  <a:moveTo>
                    <a:pt x="0" y="0"/>
                  </a:moveTo>
                  <a:lnTo>
                    <a:pt x="1593296" y="0"/>
                  </a:lnTo>
                  <a:lnTo>
                    <a:pt x="1593296" y="970719"/>
                  </a:lnTo>
                  <a:lnTo>
                    <a:pt x="0" y="970719"/>
                  </a:lnTo>
                  <a:close/>
                </a:path>
              </a:pathLst>
            </a:custGeom>
            <a:gradFill rotWithShape="1">
              <a:gsLst>
                <a:gs pos="0">
                  <a:srgbClr val="E8E8E8">
                    <a:alpha val="0"/>
                  </a:srgbClr>
                </a:gs>
                <a:gs pos="100000">
                  <a:srgbClr val="E8E8E8">
                    <a:alpha val="35000"/>
                  </a:srgbClr>
                </a:gs>
              </a:gsLst>
              <a:lin ang="0"/>
            </a:gradFill>
            <a:ln cap="sq">
              <a:noFill/>
              <a:prstDash val="solid"/>
              <a:miter/>
            </a:ln>
          </p:spPr>
          <p:txBody>
            <a:bodyPr/>
            <a:lstStyle/>
            <a:p>
              <a:endParaRPr lang="en-CA"/>
            </a:p>
          </p:txBody>
        </p:sp>
        <p:sp>
          <p:nvSpPr>
            <p:cNvPr id="29" name="TextBox 29">
              <a:extLst>
                <a:ext uri="{FF2B5EF4-FFF2-40B4-BE49-F238E27FC236}">
                  <a16:creationId xmlns:a16="http://schemas.microsoft.com/office/drawing/2014/main" id="{963A0F78-CE4C-3C61-6514-32B28A2B4C24}"/>
                </a:ext>
              </a:extLst>
            </p:cNvPr>
            <p:cNvSpPr txBox="1"/>
            <p:nvPr/>
          </p:nvSpPr>
          <p:spPr>
            <a:xfrm>
              <a:off x="0" y="-38100"/>
              <a:ext cx="1593296" cy="1008819"/>
            </a:xfrm>
            <a:prstGeom prst="rect">
              <a:avLst/>
            </a:prstGeom>
          </p:spPr>
          <p:txBody>
            <a:bodyPr lIns="50800" tIns="50800" rIns="50800" bIns="50800" rtlCol="0" anchor="ctr"/>
            <a:lstStyle/>
            <a:p>
              <a:pPr algn="ctr">
                <a:lnSpc>
                  <a:spcPts val="2659"/>
                </a:lnSpc>
                <a:spcBef>
                  <a:spcPct val="0"/>
                </a:spcBef>
              </a:pPr>
              <a:endParaRPr/>
            </a:p>
          </p:txBody>
        </p:sp>
      </p:grpSp>
      <p:sp>
        <p:nvSpPr>
          <p:cNvPr id="33" name="TextBox 33">
            <a:extLst>
              <a:ext uri="{FF2B5EF4-FFF2-40B4-BE49-F238E27FC236}">
                <a16:creationId xmlns:a16="http://schemas.microsoft.com/office/drawing/2014/main" id="{D3A9812A-DA42-AC57-23B1-36FE412C9F50}"/>
              </a:ext>
            </a:extLst>
          </p:cNvPr>
          <p:cNvSpPr txBox="1"/>
          <p:nvPr/>
        </p:nvSpPr>
        <p:spPr>
          <a:xfrm>
            <a:off x="13486656" y="5220257"/>
            <a:ext cx="3955954" cy="4201220"/>
          </a:xfrm>
          <a:prstGeom prst="rect">
            <a:avLst/>
          </a:prstGeom>
        </p:spPr>
        <p:txBody>
          <a:bodyPr lIns="42879" tIns="42879" rIns="42879" bIns="42879" rtlCol="0" anchor="ctr"/>
          <a:lstStyle/>
          <a:p>
            <a:pPr algn="ctr">
              <a:lnSpc>
                <a:spcPts val="2659"/>
              </a:lnSpc>
            </a:pPr>
            <a:endParaRPr/>
          </a:p>
        </p:txBody>
      </p:sp>
      <p:grpSp>
        <p:nvGrpSpPr>
          <p:cNvPr id="37" name="Group 37">
            <a:extLst>
              <a:ext uri="{FF2B5EF4-FFF2-40B4-BE49-F238E27FC236}">
                <a16:creationId xmlns:a16="http://schemas.microsoft.com/office/drawing/2014/main" id="{213A7B9A-1F37-7F8A-5EA9-6FF99F802813}"/>
              </a:ext>
            </a:extLst>
          </p:cNvPr>
          <p:cNvGrpSpPr/>
          <p:nvPr/>
        </p:nvGrpSpPr>
        <p:grpSpPr>
          <a:xfrm>
            <a:off x="15620999" y="7734300"/>
            <a:ext cx="2287477" cy="2288472"/>
            <a:chOff x="0" y="0"/>
            <a:chExt cx="812800" cy="812800"/>
          </a:xfrm>
        </p:grpSpPr>
        <p:sp>
          <p:nvSpPr>
            <p:cNvPr id="38" name="Freeform 38">
              <a:extLst>
                <a:ext uri="{FF2B5EF4-FFF2-40B4-BE49-F238E27FC236}">
                  <a16:creationId xmlns:a16="http://schemas.microsoft.com/office/drawing/2014/main" id="{594C5C94-3E6F-592A-BB0F-7BE239CEF5F5}"/>
                </a:ext>
              </a:extLst>
            </p:cNvPr>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blipFill>
              <a:blip r:embed="rId4"/>
              <a:stretch>
                <a:fillRect/>
              </a:stretch>
            </a:blipFill>
          </p:spPr>
          <p:txBody>
            <a:bodyPr/>
            <a:lstStyle/>
            <a:p>
              <a:endParaRPr lang="en-CA"/>
            </a:p>
          </p:txBody>
        </p:sp>
      </p:grpSp>
      <p:sp>
        <p:nvSpPr>
          <p:cNvPr id="5" name="TextBox 4">
            <a:extLst>
              <a:ext uri="{FF2B5EF4-FFF2-40B4-BE49-F238E27FC236}">
                <a16:creationId xmlns:a16="http://schemas.microsoft.com/office/drawing/2014/main" id="{CF4A0EC9-D7A2-BC89-F2A9-F4D7A4EE28AE}"/>
              </a:ext>
            </a:extLst>
          </p:cNvPr>
          <p:cNvSpPr txBox="1"/>
          <p:nvPr/>
        </p:nvSpPr>
        <p:spPr>
          <a:xfrm>
            <a:off x="0" y="266700"/>
            <a:ext cx="17442610" cy="8956298"/>
          </a:xfrm>
          <a:prstGeom prst="rect">
            <a:avLst/>
          </a:prstGeom>
          <a:noFill/>
        </p:spPr>
        <p:txBody>
          <a:bodyPr wrap="square">
            <a:spAutoFit/>
          </a:bodyPr>
          <a:lstStyle/>
          <a:p>
            <a:r>
              <a:rPr lang="en-CA" sz="3600" b="1" dirty="0">
                <a:latin typeface="Arial" panose="020B0604020202020204" pitchFamily="34" charset="0"/>
                <a:cs typeface="Arial" panose="020B0604020202020204" pitchFamily="34" charset="0"/>
              </a:rPr>
              <a:t>D</a:t>
            </a:r>
            <a:r>
              <a:rPr lang="en-CA" sz="3600" dirty="0">
                <a:latin typeface="Arial" panose="020B0604020202020204" pitchFamily="34" charset="0"/>
                <a:cs typeface="Arial" panose="020B0604020202020204" pitchFamily="34" charset="0"/>
              </a:rPr>
              <a:t>. </a:t>
            </a:r>
            <a:r>
              <a:rPr lang="en-CA" sz="3600" b="1" u="sng" dirty="0">
                <a:latin typeface="Arial" panose="020B0604020202020204" pitchFamily="34" charset="0"/>
                <a:cs typeface="Arial" panose="020B0604020202020204" pitchFamily="34" charset="0"/>
              </a:rPr>
              <a:t>How to Cultivate the Soil of Heart  (</a:t>
            </a:r>
            <a:r>
              <a:rPr lang="en-CA" sz="3600" b="1" u="sng" dirty="0" err="1">
                <a:latin typeface="Arial" panose="020B0604020202020204" pitchFamily="34" charset="0"/>
                <a:cs typeface="Arial" panose="020B0604020202020204" pitchFamily="34" charset="0"/>
              </a:rPr>
              <a:t>cont</a:t>
            </a:r>
            <a:r>
              <a:rPr lang="en-CA" sz="3600" b="1" u="sng" dirty="0">
                <a:latin typeface="Arial" panose="020B0604020202020204" pitchFamily="34" charset="0"/>
                <a:cs typeface="Arial" panose="020B0604020202020204" pitchFamily="34" charset="0"/>
              </a:rPr>
              <a:t>)</a:t>
            </a:r>
          </a:p>
          <a:p>
            <a:endParaRPr lang="en-CA" sz="3600" dirty="0">
              <a:latin typeface="Arial" panose="020B0604020202020204" pitchFamily="34" charset="0"/>
              <a:cs typeface="Arial" panose="020B0604020202020204" pitchFamily="34" charset="0"/>
            </a:endParaRPr>
          </a:p>
          <a:p>
            <a:r>
              <a:rPr lang="en-CA" sz="3600" b="1" dirty="0">
                <a:latin typeface="Arial" panose="020B0604020202020204" pitchFamily="34" charset="0"/>
                <a:cs typeface="Arial" panose="020B0604020202020204" pitchFamily="34" charset="0"/>
              </a:rPr>
              <a:t>4. Practice Obedience</a:t>
            </a:r>
            <a:endParaRPr lang="en-CA" sz="3600" dirty="0">
              <a:latin typeface="Arial" panose="020B0604020202020204" pitchFamily="34" charset="0"/>
              <a:cs typeface="Arial" panose="020B0604020202020204" pitchFamily="34" charset="0"/>
            </a:endParaRPr>
          </a:p>
          <a:p>
            <a:r>
              <a:rPr lang="en-CA" sz="3600" dirty="0">
                <a:latin typeface="Arial" panose="020B0604020202020204" pitchFamily="34" charset="0"/>
                <a:cs typeface="Arial" panose="020B0604020202020204" pitchFamily="34" charset="0"/>
              </a:rPr>
              <a:t>A. In farming:</a:t>
            </a:r>
          </a:p>
          <a:p>
            <a:pPr marL="571500" indent="-571500">
              <a:buFont typeface="Wingdings" pitchFamily="2" charset="2"/>
              <a:buChar char="q"/>
            </a:pPr>
            <a:r>
              <a:rPr lang="en-CA" sz="3600" dirty="0">
                <a:latin typeface="Arial" panose="020B0604020202020204" pitchFamily="34" charset="0"/>
                <a:cs typeface="Arial" panose="020B0604020202020204" pitchFamily="34" charset="0"/>
              </a:rPr>
              <a:t>Cultivation is the process of working and caring for the soil to create good conditions for plants to grow.</a:t>
            </a:r>
          </a:p>
          <a:p>
            <a:endParaRPr lang="en-CA" sz="3600" dirty="0">
              <a:latin typeface="Arial" panose="020B0604020202020204" pitchFamily="34" charset="0"/>
              <a:cs typeface="Arial" panose="020B0604020202020204" pitchFamily="34" charset="0"/>
            </a:endParaRPr>
          </a:p>
          <a:p>
            <a:r>
              <a:rPr lang="en-CA" sz="3600" dirty="0">
                <a:latin typeface="Arial" panose="020B0604020202020204" pitchFamily="34" charset="0"/>
                <a:cs typeface="Arial" panose="020B0604020202020204" pitchFamily="34" charset="0"/>
              </a:rPr>
              <a:t>B. In a person's life:</a:t>
            </a:r>
          </a:p>
          <a:p>
            <a:pPr marL="571500" indent="-571500">
              <a:buFont typeface="Wingdings" pitchFamily="2" charset="2"/>
              <a:buChar char="q"/>
            </a:pPr>
            <a:r>
              <a:rPr lang="en-CA" sz="3600" dirty="0">
                <a:latin typeface="Arial" panose="020B0604020202020204" pitchFamily="34" charset="0"/>
                <a:cs typeface="Arial" panose="020B0604020202020204" pitchFamily="34" charset="0"/>
              </a:rPr>
              <a:t>Cultivation means intentionally developing something through attention, care, and practice.</a:t>
            </a:r>
          </a:p>
          <a:p>
            <a:endParaRPr lang="en-CA" sz="3600" dirty="0">
              <a:latin typeface="Arial" panose="020B0604020202020204" pitchFamily="34" charset="0"/>
              <a:cs typeface="Arial" panose="020B0604020202020204" pitchFamily="34" charset="0"/>
            </a:endParaRPr>
          </a:p>
          <a:p>
            <a:r>
              <a:rPr lang="en-CA" sz="3600" dirty="0">
                <a:latin typeface="Arial" panose="020B0604020202020204" pitchFamily="34" charset="0"/>
                <a:cs typeface="Arial" panose="020B0604020202020204" pitchFamily="34" charset="0"/>
              </a:rPr>
              <a:t>C. Spiritually cultivating your heart</a:t>
            </a:r>
          </a:p>
          <a:p>
            <a:pPr marL="571500" indent="-571500">
              <a:buFont typeface="Wingdings" pitchFamily="2" charset="2"/>
              <a:buChar char="q"/>
            </a:pPr>
            <a:r>
              <a:rPr lang="en-CA" sz="3600" dirty="0">
                <a:latin typeface="Arial" panose="020B0604020202020204" pitchFamily="34" charset="0"/>
                <a:cs typeface="Arial" panose="020B0604020202020204" pitchFamily="34" charset="0"/>
              </a:rPr>
              <a:t>means preparing and caring for your heart so that God's Word can take root, grow, and produce fruit.</a:t>
            </a:r>
          </a:p>
          <a:p>
            <a:r>
              <a:rPr lang="en-CA" sz="3600" dirty="0">
                <a:latin typeface="Arial" panose="020B0604020202020204" pitchFamily="34" charset="0"/>
                <a:cs typeface="Arial" panose="020B0604020202020204" pitchFamily="34" charset="0"/>
              </a:rPr>
              <a:t> </a:t>
            </a:r>
          </a:p>
          <a:p>
            <a:endParaRPr lang="en-CA" sz="3600" b="1" kern="0" dirty="0">
              <a:latin typeface="Arial" panose="020B0604020202020204" pitchFamily="34" charset="0"/>
              <a:ea typeface="Times New Roman" panose="02020603050405020304" pitchFamily="18" charset="0"/>
              <a:cs typeface="Arial" panose="020B0604020202020204" pitchFamily="34" charset="0"/>
            </a:endParaRPr>
          </a:p>
        </p:txBody>
      </p:sp>
    </p:spTree>
    <p:extLst>
      <p:ext uri="{BB962C8B-B14F-4D97-AF65-F5344CB8AC3E}">
        <p14:creationId xmlns:p14="http://schemas.microsoft.com/office/powerpoint/2010/main" val="1220169140"/>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68AB3FA-D988-E90F-8222-13569EA1A993}"/>
            </a:ext>
          </a:extLst>
        </p:cNvPr>
        <p:cNvGrpSpPr/>
        <p:nvPr/>
      </p:nvGrpSpPr>
      <p:grpSpPr>
        <a:xfrm>
          <a:off x="0" y="0"/>
          <a:ext cx="0" cy="0"/>
          <a:chOff x="0" y="0"/>
          <a:chExt cx="0" cy="0"/>
        </a:xfrm>
      </p:grpSpPr>
      <p:sp>
        <p:nvSpPr>
          <p:cNvPr id="2" name="Freeform 2">
            <a:extLst>
              <a:ext uri="{FF2B5EF4-FFF2-40B4-BE49-F238E27FC236}">
                <a16:creationId xmlns:a16="http://schemas.microsoft.com/office/drawing/2014/main" id="{1F3BF868-B732-6ABA-5D06-C49CA70CEF32}"/>
              </a:ext>
            </a:extLst>
          </p:cNvPr>
          <p:cNvSpPr/>
          <p:nvPr/>
        </p:nvSpPr>
        <p:spPr>
          <a:xfrm>
            <a:off x="0" y="0"/>
            <a:ext cx="18288000" cy="10287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3"/>
            <a:stretch>
              <a:fillRect t="-39521" r="-10927"/>
            </a:stretch>
          </a:blipFill>
        </p:spPr>
        <p:txBody>
          <a:bodyPr/>
          <a:lstStyle/>
          <a:p>
            <a:endParaRPr lang="en-CA"/>
          </a:p>
        </p:txBody>
      </p:sp>
      <p:grpSp>
        <p:nvGrpSpPr>
          <p:cNvPr id="7" name="Group 7">
            <a:extLst>
              <a:ext uri="{FF2B5EF4-FFF2-40B4-BE49-F238E27FC236}">
                <a16:creationId xmlns:a16="http://schemas.microsoft.com/office/drawing/2014/main" id="{6A86A68B-687F-FF75-EF82-A71B69BB11B1}"/>
              </a:ext>
            </a:extLst>
          </p:cNvPr>
          <p:cNvGrpSpPr/>
          <p:nvPr/>
        </p:nvGrpSpPr>
        <p:grpSpPr>
          <a:xfrm>
            <a:off x="-140746" y="0"/>
            <a:ext cx="18428746" cy="10600372"/>
            <a:chOff x="0" y="0"/>
            <a:chExt cx="2274402" cy="707744"/>
          </a:xfrm>
        </p:grpSpPr>
        <p:sp>
          <p:nvSpPr>
            <p:cNvPr id="8" name="Freeform 8">
              <a:extLst>
                <a:ext uri="{FF2B5EF4-FFF2-40B4-BE49-F238E27FC236}">
                  <a16:creationId xmlns:a16="http://schemas.microsoft.com/office/drawing/2014/main" id="{CFBEC788-7E28-8726-289D-DBDFAA4EBC1B}"/>
                </a:ext>
              </a:extLst>
            </p:cNvPr>
            <p:cNvSpPr/>
            <p:nvPr/>
          </p:nvSpPr>
          <p:spPr>
            <a:xfrm>
              <a:off x="0" y="0"/>
              <a:ext cx="2274402" cy="707744"/>
            </a:xfrm>
            <a:custGeom>
              <a:avLst/>
              <a:gdLst/>
              <a:ahLst/>
              <a:cxnLst/>
              <a:rect l="l" t="t" r="r" b="b"/>
              <a:pathLst>
                <a:path w="2274402" h="707744">
                  <a:moveTo>
                    <a:pt x="25159" y="0"/>
                  </a:moveTo>
                  <a:lnTo>
                    <a:pt x="2249243" y="0"/>
                  </a:lnTo>
                  <a:cubicBezTo>
                    <a:pt x="2255915" y="0"/>
                    <a:pt x="2262315" y="2651"/>
                    <a:pt x="2267033" y="7369"/>
                  </a:cubicBezTo>
                  <a:cubicBezTo>
                    <a:pt x="2271751" y="12087"/>
                    <a:pt x="2274402" y="18486"/>
                    <a:pt x="2274402" y="25159"/>
                  </a:cubicBezTo>
                  <a:lnTo>
                    <a:pt x="2274402" y="682586"/>
                  </a:lnTo>
                  <a:cubicBezTo>
                    <a:pt x="2274402" y="689258"/>
                    <a:pt x="2271751" y="695657"/>
                    <a:pt x="2267033" y="700376"/>
                  </a:cubicBezTo>
                  <a:cubicBezTo>
                    <a:pt x="2262315" y="705094"/>
                    <a:pt x="2255915" y="707744"/>
                    <a:pt x="2249243" y="707744"/>
                  </a:cubicBezTo>
                  <a:lnTo>
                    <a:pt x="25159" y="707744"/>
                  </a:lnTo>
                  <a:cubicBezTo>
                    <a:pt x="18486" y="707744"/>
                    <a:pt x="12087" y="705094"/>
                    <a:pt x="7369" y="700376"/>
                  </a:cubicBezTo>
                  <a:cubicBezTo>
                    <a:pt x="2651" y="695657"/>
                    <a:pt x="0" y="689258"/>
                    <a:pt x="0" y="682586"/>
                  </a:cubicBezTo>
                  <a:lnTo>
                    <a:pt x="0" y="25159"/>
                  </a:lnTo>
                  <a:cubicBezTo>
                    <a:pt x="0" y="18486"/>
                    <a:pt x="2651" y="12087"/>
                    <a:pt x="7369" y="7369"/>
                  </a:cubicBezTo>
                  <a:cubicBezTo>
                    <a:pt x="12087" y="2651"/>
                    <a:pt x="18486" y="0"/>
                    <a:pt x="25159" y="0"/>
                  </a:cubicBezTo>
                  <a:close/>
                </a:path>
              </a:pathLst>
            </a:custGeom>
            <a:solidFill>
              <a:srgbClr val="FFFFFF"/>
            </a:solidFill>
            <a:ln w="76200" cap="rnd">
              <a:gradFill>
                <a:gsLst>
                  <a:gs pos="0">
                    <a:srgbClr val="5D3AE7">
                      <a:alpha val="100000"/>
                    </a:srgbClr>
                  </a:gs>
                  <a:gs pos="100000">
                    <a:srgbClr val="9332BD">
                      <a:alpha val="100000"/>
                    </a:srgbClr>
                  </a:gs>
                </a:gsLst>
                <a:lin ang="0"/>
              </a:gradFill>
              <a:prstDash val="solid"/>
              <a:round/>
            </a:ln>
          </p:spPr>
          <p:txBody>
            <a:bodyPr/>
            <a:lstStyle/>
            <a:p>
              <a:endParaRPr lang="en-CA"/>
            </a:p>
          </p:txBody>
        </p:sp>
        <p:sp>
          <p:nvSpPr>
            <p:cNvPr id="9" name="TextBox 9">
              <a:extLst>
                <a:ext uri="{FF2B5EF4-FFF2-40B4-BE49-F238E27FC236}">
                  <a16:creationId xmlns:a16="http://schemas.microsoft.com/office/drawing/2014/main" id="{1D22DD4E-4AA4-74A5-5B8F-D9B97A3378AC}"/>
                </a:ext>
              </a:extLst>
            </p:cNvPr>
            <p:cNvSpPr txBox="1"/>
            <p:nvPr/>
          </p:nvSpPr>
          <p:spPr>
            <a:xfrm>
              <a:off x="0" y="-38100"/>
              <a:ext cx="2274402" cy="745844"/>
            </a:xfrm>
            <a:prstGeom prst="rect">
              <a:avLst/>
            </a:prstGeom>
          </p:spPr>
          <p:txBody>
            <a:bodyPr lIns="57927" tIns="57927" rIns="57927" bIns="57927" rtlCol="0" anchor="ctr"/>
            <a:lstStyle/>
            <a:p>
              <a:pPr algn="ctr">
                <a:lnSpc>
                  <a:spcPts val="2659"/>
                </a:lnSpc>
              </a:pPr>
              <a:endParaRPr/>
            </a:p>
          </p:txBody>
        </p:sp>
      </p:grpSp>
      <p:grpSp>
        <p:nvGrpSpPr>
          <p:cNvPr id="27" name="Group 27">
            <a:extLst>
              <a:ext uri="{FF2B5EF4-FFF2-40B4-BE49-F238E27FC236}">
                <a16:creationId xmlns:a16="http://schemas.microsoft.com/office/drawing/2014/main" id="{1E90E8C8-F2B9-46CD-4ABF-2FF3C288D446}"/>
              </a:ext>
            </a:extLst>
          </p:cNvPr>
          <p:cNvGrpSpPr/>
          <p:nvPr/>
        </p:nvGrpSpPr>
        <p:grpSpPr>
          <a:xfrm rot="-3207614">
            <a:off x="14271169" y="167674"/>
            <a:ext cx="6049545" cy="3685699"/>
            <a:chOff x="0" y="0"/>
            <a:chExt cx="1593296" cy="970719"/>
          </a:xfrm>
        </p:grpSpPr>
        <p:sp>
          <p:nvSpPr>
            <p:cNvPr id="28" name="Freeform 28">
              <a:extLst>
                <a:ext uri="{FF2B5EF4-FFF2-40B4-BE49-F238E27FC236}">
                  <a16:creationId xmlns:a16="http://schemas.microsoft.com/office/drawing/2014/main" id="{3B6DB5AA-5E90-A8FB-20A6-035E42D4278F}"/>
                </a:ext>
              </a:extLst>
            </p:cNvPr>
            <p:cNvSpPr/>
            <p:nvPr/>
          </p:nvSpPr>
          <p:spPr>
            <a:xfrm>
              <a:off x="0" y="0"/>
              <a:ext cx="1593296" cy="970719"/>
            </a:xfrm>
            <a:custGeom>
              <a:avLst/>
              <a:gdLst/>
              <a:ahLst/>
              <a:cxnLst/>
              <a:rect l="l" t="t" r="r" b="b"/>
              <a:pathLst>
                <a:path w="1593296" h="970719">
                  <a:moveTo>
                    <a:pt x="0" y="0"/>
                  </a:moveTo>
                  <a:lnTo>
                    <a:pt x="1593296" y="0"/>
                  </a:lnTo>
                  <a:lnTo>
                    <a:pt x="1593296" y="970719"/>
                  </a:lnTo>
                  <a:lnTo>
                    <a:pt x="0" y="970719"/>
                  </a:lnTo>
                  <a:close/>
                </a:path>
              </a:pathLst>
            </a:custGeom>
            <a:gradFill rotWithShape="1">
              <a:gsLst>
                <a:gs pos="0">
                  <a:srgbClr val="E8E8E8">
                    <a:alpha val="0"/>
                  </a:srgbClr>
                </a:gs>
                <a:gs pos="100000">
                  <a:srgbClr val="E8E8E8">
                    <a:alpha val="35000"/>
                  </a:srgbClr>
                </a:gs>
              </a:gsLst>
              <a:lin ang="0"/>
            </a:gradFill>
            <a:ln cap="sq">
              <a:noFill/>
              <a:prstDash val="solid"/>
              <a:miter/>
            </a:ln>
          </p:spPr>
          <p:txBody>
            <a:bodyPr/>
            <a:lstStyle/>
            <a:p>
              <a:endParaRPr lang="en-CA"/>
            </a:p>
          </p:txBody>
        </p:sp>
        <p:sp>
          <p:nvSpPr>
            <p:cNvPr id="29" name="TextBox 29">
              <a:extLst>
                <a:ext uri="{FF2B5EF4-FFF2-40B4-BE49-F238E27FC236}">
                  <a16:creationId xmlns:a16="http://schemas.microsoft.com/office/drawing/2014/main" id="{F64699C8-820B-0DFE-A0AF-D5A933B5BD7C}"/>
                </a:ext>
              </a:extLst>
            </p:cNvPr>
            <p:cNvSpPr txBox="1"/>
            <p:nvPr/>
          </p:nvSpPr>
          <p:spPr>
            <a:xfrm>
              <a:off x="0" y="-38100"/>
              <a:ext cx="1593296" cy="1008819"/>
            </a:xfrm>
            <a:prstGeom prst="rect">
              <a:avLst/>
            </a:prstGeom>
          </p:spPr>
          <p:txBody>
            <a:bodyPr lIns="50800" tIns="50800" rIns="50800" bIns="50800" rtlCol="0" anchor="ctr"/>
            <a:lstStyle/>
            <a:p>
              <a:pPr algn="ctr">
                <a:lnSpc>
                  <a:spcPts val="2659"/>
                </a:lnSpc>
                <a:spcBef>
                  <a:spcPct val="0"/>
                </a:spcBef>
              </a:pPr>
              <a:endParaRPr/>
            </a:p>
          </p:txBody>
        </p:sp>
      </p:grpSp>
      <p:sp>
        <p:nvSpPr>
          <p:cNvPr id="33" name="TextBox 33">
            <a:extLst>
              <a:ext uri="{FF2B5EF4-FFF2-40B4-BE49-F238E27FC236}">
                <a16:creationId xmlns:a16="http://schemas.microsoft.com/office/drawing/2014/main" id="{5DD289F6-484C-2264-8571-97C9757D731A}"/>
              </a:ext>
            </a:extLst>
          </p:cNvPr>
          <p:cNvSpPr txBox="1"/>
          <p:nvPr/>
        </p:nvSpPr>
        <p:spPr>
          <a:xfrm>
            <a:off x="13486656" y="5220257"/>
            <a:ext cx="3955954" cy="4201220"/>
          </a:xfrm>
          <a:prstGeom prst="rect">
            <a:avLst/>
          </a:prstGeom>
        </p:spPr>
        <p:txBody>
          <a:bodyPr lIns="42879" tIns="42879" rIns="42879" bIns="42879" rtlCol="0" anchor="ctr"/>
          <a:lstStyle/>
          <a:p>
            <a:pPr algn="ctr">
              <a:lnSpc>
                <a:spcPts val="2659"/>
              </a:lnSpc>
            </a:pPr>
            <a:endParaRPr/>
          </a:p>
        </p:txBody>
      </p:sp>
      <p:grpSp>
        <p:nvGrpSpPr>
          <p:cNvPr id="37" name="Group 37">
            <a:extLst>
              <a:ext uri="{FF2B5EF4-FFF2-40B4-BE49-F238E27FC236}">
                <a16:creationId xmlns:a16="http://schemas.microsoft.com/office/drawing/2014/main" id="{BB0D6981-3405-E9FD-9F0C-BA8E2D8C0437}"/>
              </a:ext>
            </a:extLst>
          </p:cNvPr>
          <p:cNvGrpSpPr/>
          <p:nvPr/>
        </p:nvGrpSpPr>
        <p:grpSpPr>
          <a:xfrm>
            <a:off x="15620999" y="7734300"/>
            <a:ext cx="2287477" cy="2288472"/>
            <a:chOff x="0" y="0"/>
            <a:chExt cx="812800" cy="812800"/>
          </a:xfrm>
        </p:grpSpPr>
        <p:sp>
          <p:nvSpPr>
            <p:cNvPr id="38" name="Freeform 38">
              <a:extLst>
                <a:ext uri="{FF2B5EF4-FFF2-40B4-BE49-F238E27FC236}">
                  <a16:creationId xmlns:a16="http://schemas.microsoft.com/office/drawing/2014/main" id="{A83C68FD-5181-8F37-95D8-1C4E31E9ED51}"/>
                </a:ext>
              </a:extLst>
            </p:cNvPr>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blipFill>
              <a:blip r:embed="rId4"/>
              <a:stretch>
                <a:fillRect/>
              </a:stretch>
            </a:blipFill>
          </p:spPr>
          <p:txBody>
            <a:bodyPr/>
            <a:lstStyle/>
            <a:p>
              <a:endParaRPr lang="en-CA"/>
            </a:p>
          </p:txBody>
        </p:sp>
      </p:grpSp>
      <p:sp>
        <p:nvSpPr>
          <p:cNvPr id="5" name="TextBox 4">
            <a:extLst>
              <a:ext uri="{FF2B5EF4-FFF2-40B4-BE49-F238E27FC236}">
                <a16:creationId xmlns:a16="http://schemas.microsoft.com/office/drawing/2014/main" id="{0D01761C-A462-E678-82D6-F1D4E45DAC0B}"/>
              </a:ext>
            </a:extLst>
          </p:cNvPr>
          <p:cNvSpPr txBox="1"/>
          <p:nvPr/>
        </p:nvSpPr>
        <p:spPr>
          <a:xfrm>
            <a:off x="152400" y="865523"/>
            <a:ext cx="17907000" cy="8956298"/>
          </a:xfrm>
          <a:prstGeom prst="rect">
            <a:avLst/>
          </a:prstGeom>
          <a:noFill/>
        </p:spPr>
        <p:txBody>
          <a:bodyPr wrap="square">
            <a:spAutoFit/>
          </a:bodyPr>
          <a:lstStyle/>
          <a:p>
            <a:r>
              <a:rPr lang="en-CA" sz="3600" b="1" dirty="0">
                <a:latin typeface="Arial" panose="020B0604020202020204" pitchFamily="34" charset="0"/>
                <a:cs typeface="Arial" panose="020B0604020202020204" pitchFamily="34" charset="0"/>
              </a:rPr>
              <a:t>D</a:t>
            </a:r>
            <a:r>
              <a:rPr lang="en-CA" sz="3600" dirty="0">
                <a:latin typeface="Arial" panose="020B0604020202020204" pitchFamily="34" charset="0"/>
                <a:cs typeface="Arial" panose="020B0604020202020204" pitchFamily="34" charset="0"/>
              </a:rPr>
              <a:t>. </a:t>
            </a:r>
            <a:r>
              <a:rPr lang="en-CA" sz="3600" b="1" u="sng" dirty="0">
                <a:latin typeface="Arial" panose="020B0604020202020204" pitchFamily="34" charset="0"/>
                <a:cs typeface="Arial" panose="020B0604020202020204" pitchFamily="34" charset="0"/>
              </a:rPr>
              <a:t>How to Cultivate the Soil of Heart  (</a:t>
            </a:r>
            <a:r>
              <a:rPr lang="en-CA" sz="3600" b="1" u="sng" dirty="0" err="1">
                <a:latin typeface="Arial" panose="020B0604020202020204" pitchFamily="34" charset="0"/>
                <a:cs typeface="Arial" panose="020B0604020202020204" pitchFamily="34" charset="0"/>
              </a:rPr>
              <a:t>cont</a:t>
            </a:r>
            <a:r>
              <a:rPr lang="en-CA" sz="3600" b="1" u="sng" dirty="0">
                <a:latin typeface="Arial" panose="020B0604020202020204" pitchFamily="34" charset="0"/>
                <a:cs typeface="Arial" panose="020B0604020202020204" pitchFamily="34" charset="0"/>
              </a:rPr>
              <a:t>)</a:t>
            </a:r>
          </a:p>
          <a:p>
            <a:endParaRPr lang="en-CA" sz="3600" dirty="0">
              <a:latin typeface="Arial" panose="020B0604020202020204" pitchFamily="34" charset="0"/>
              <a:cs typeface="Arial" panose="020B0604020202020204" pitchFamily="34" charset="0"/>
            </a:endParaRPr>
          </a:p>
          <a:p>
            <a:pPr marL="571500" indent="-571500">
              <a:buFont typeface="Wingdings" pitchFamily="2" charset="2"/>
              <a:buChar char="q"/>
            </a:pPr>
            <a:r>
              <a:rPr lang="en-CA" sz="3600" dirty="0">
                <a:latin typeface="Arial" panose="020B0604020202020204" pitchFamily="34" charset="0"/>
                <a:cs typeface="Arial" panose="020B0604020202020204" pitchFamily="34" charset="0"/>
              </a:rPr>
              <a:t>The condition of the soil affects what happens to the seed. The soil does matter.</a:t>
            </a:r>
          </a:p>
          <a:p>
            <a:endParaRPr lang="en-CA" sz="3600" dirty="0">
              <a:latin typeface="Arial" panose="020B0604020202020204" pitchFamily="34" charset="0"/>
              <a:cs typeface="Arial" panose="020B0604020202020204" pitchFamily="34" charset="0"/>
            </a:endParaRPr>
          </a:p>
          <a:p>
            <a:pPr marL="571500" indent="-571500">
              <a:buFont typeface="Wingdings" pitchFamily="2" charset="2"/>
              <a:buChar char="q"/>
            </a:pPr>
            <a:r>
              <a:rPr lang="en-CA" sz="3600" dirty="0">
                <a:latin typeface="Arial" panose="020B0604020202020204" pitchFamily="34" charset="0"/>
                <a:cs typeface="Arial" panose="020B0604020202020204" pitchFamily="34" charset="0"/>
              </a:rPr>
              <a:t>We can't expect soil to produce good fruit if we have not prepared and cultivated the soil for it.</a:t>
            </a:r>
          </a:p>
          <a:p>
            <a:endParaRPr lang="en-CA" sz="3600" dirty="0">
              <a:latin typeface="Arial" panose="020B0604020202020204" pitchFamily="34" charset="0"/>
              <a:cs typeface="Arial" panose="020B0604020202020204" pitchFamily="34" charset="0"/>
            </a:endParaRPr>
          </a:p>
          <a:p>
            <a:pPr marL="571500" indent="-571500">
              <a:buFont typeface="Wingdings" pitchFamily="2" charset="2"/>
              <a:buChar char="q"/>
            </a:pPr>
            <a:r>
              <a:rPr lang="en-CA" sz="3600" dirty="0">
                <a:latin typeface="Arial" panose="020B0604020202020204" pitchFamily="34" charset="0"/>
                <a:cs typeface="Arial" panose="020B0604020202020204" pitchFamily="34" charset="0"/>
              </a:rPr>
              <a:t>Matthew 7:18, A good tree cannot bear bad fruit, nor can a bad tree bear good fruit.”</a:t>
            </a:r>
          </a:p>
          <a:p>
            <a:endParaRPr lang="en-CA" sz="3600" dirty="0">
              <a:latin typeface="Arial" panose="020B0604020202020204" pitchFamily="34" charset="0"/>
              <a:cs typeface="Arial" panose="020B0604020202020204" pitchFamily="34" charset="0"/>
            </a:endParaRPr>
          </a:p>
          <a:p>
            <a:pPr marL="571500" indent="-571500">
              <a:buFont typeface="Wingdings" pitchFamily="2" charset="2"/>
              <a:buChar char="q"/>
            </a:pPr>
            <a:r>
              <a:rPr lang="en-CA" sz="3600" dirty="0">
                <a:latin typeface="Arial" panose="020B0604020202020204" pitchFamily="34" charset="0"/>
                <a:cs typeface="Arial" panose="020B0604020202020204" pitchFamily="34" charset="0"/>
              </a:rPr>
              <a:t>Matthew 12:33, Either make the tree good and its fruit good, or make the tree bad and its fruit bad; for the tree is known by its fruit.”</a:t>
            </a:r>
          </a:p>
          <a:p>
            <a:endParaRPr lang="en-CA" sz="3600" dirty="0">
              <a:latin typeface="Arial" panose="020B0604020202020204" pitchFamily="34" charset="0"/>
              <a:cs typeface="Arial" panose="020B0604020202020204" pitchFamily="34" charset="0"/>
            </a:endParaRPr>
          </a:p>
          <a:p>
            <a:pPr marL="571500" indent="-571500">
              <a:buFont typeface="Wingdings" pitchFamily="2" charset="2"/>
              <a:buChar char="q"/>
            </a:pPr>
            <a:r>
              <a:rPr lang="en-CA" sz="3600" dirty="0">
                <a:latin typeface="Arial" panose="020B0604020202020204" pitchFamily="34" charset="0"/>
                <a:cs typeface="Arial" panose="020B0604020202020204" pitchFamily="34" charset="0"/>
              </a:rPr>
              <a:t>From seed to harvest, its totally dependent on the soil’s condition! </a:t>
            </a:r>
          </a:p>
          <a:p>
            <a:r>
              <a:rPr lang="en-CA" sz="3600" dirty="0">
                <a:latin typeface="Arial" panose="020B0604020202020204" pitchFamily="34" charset="0"/>
                <a:cs typeface="Arial" panose="020B0604020202020204" pitchFamily="34" charset="0"/>
              </a:rPr>
              <a:t> </a:t>
            </a:r>
          </a:p>
          <a:p>
            <a:r>
              <a:rPr lang="en-CA" sz="3600" dirty="0">
                <a:latin typeface="Arial" panose="020B0604020202020204" pitchFamily="34" charset="0"/>
                <a:cs typeface="Arial" panose="020B0604020202020204" pitchFamily="34" charset="0"/>
              </a:rPr>
              <a:t> </a:t>
            </a:r>
          </a:p>
          <a:p>
            <a:endParaRPr lang="en-CA" sz="3600" b="1" kern="0" dirty="0">
              <a:latin typeface="Arial" panose="020B0604020202020204" pitchFamily="34" charset="0"/>
              <a:ea typeface="Times New Roman" panose="02020603050405020304" pitchFamily="18" charset="0"/>
              <a:cs typeface="Arial" panose="020B0604020202020204" pitchFamily="34" charset="0"/>
            </a:endParaRPr>
          </a:p>
        </p:txBody>
      </p:sp>
    </p:spTree>
    <p:extLst>
      <p:ext uri="{BB962C8B-B14F-4D97-AF65-F5344CB8AC3E}">
        <p14:creationId xmlns:p14="http://schemas.microsoft.com/office/powerpoint/2010/main" val="3026044618"/>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2320E16-F3B9-240A-38CC-728575F64185}"/>
            </a:ext>
          </a:extLst>
        </p:cNvPr>
        <p:cNvGrpSpPr/>
        <p:nvPr/>
      </p:nvGrpSpPr>
      <p:grpSpPr>
        <a:xfrm>
          <a:off x="0" y="0"/>
          <a:ext cx="0" cy="0"/>
          <a:chOff x="0" y="0"/>
          <a:chExt cx="0" cy="0"/>
        </a:xfrm>
      </p:grpSpPr>
      <p:sp>
        <p:nvSpPr>
          <p:cNvPr id="2" name="Freeform 2">
            <a:extLst>
              <a:ext uri="{FF2B5EF4-FFF2-40B4-BE49-F238E27FC236}">
                <a16:creationId xmlns:a16="http://schemas.microsoft.com/office/drawing/2014/main" id="{3285D4F1-6FB0-BB05-B40F-F45D01D7F079}"/>
              </a:ext>
            </a:extLst>
          </p:cNvPr>
          <p:cNvSpPr/>
          <p:nvPr/>
        </p:nvSpPr>
        <p:spPr>
          <a:xfrm>
            <a:off x="0" y="0"/>
            <a:ext cx="18288000" cy="10287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3"/>
            <a:stretch>
              <a:fillRect t="-39521" r="-10927"/>
            </a:stretch>
          </a:blipFill>
        </p:spPr>
        <p:txBody>
          <a:bodyPr/>
          <a:lstStyle/>
          <a:p>
            <a:endParaRPr lang="en-CA"/>
          </a:p>
        </p:txBody>
      </p:sp>
      <p:grpSp>
        <p:nvGrpSpPr>
          <p:cNvPr id="7" name="Group 7">
            <a:extLst>
              <a:ext uri="{FF2B5EF4-FFF2-40B4-BE49-F238E27FC236}">
                <a16:creationId xmlns:a16="http://schemas.microsoft.com/office/drawing/2014/main" id="{519095DE-AEF5-DD9F-0386-793338BF9DD7}"/>
              </a:ext>
            </a:extLst>
          </p:cNvPr>
          <p:cNvGrpSpPr/>
          <p:nvPr/>
        </p:nvGrpSpPr>
        <p:grpSpPr>
          <a:xfrm>
            <a:off x="-140746" y="0"/>
            <a:ext cx="18428746" cy="10600372"/>
            <a:chOff x="0" y="0"/>
            <a:chExt cx="2274402" cy="707744"/>
          </a:xfrm>
        </p:grpSpPr>
        <p:sp>
          <p:nvSpPr>
            <p:cNvPr id="8" name="Freeform 8">
              <a:extLst>
                <a:ext uri="{FF2B5EF4-FFF2-40B4-BE49-F238E27FC236}">
                  <a16:creationId xmlns:a16="http://schemas.microsoft.com/office/drawing/2014/main" id="{19483435-BE83-3E6B-78CE-6BE89F5623E9}"/>
                </a:ext>
              </a:extLst>
            </p:cNvPr>
            <p:cNvSpPr/>
            <p:nvPr/>
          </p:nvSpPr>
          <p:spPr>
            <a:xfrm>
              <a:off x="0" y="0"/>
              <a:ext cx="2274402" cy="707744"/>
            </a:xfrm>
            <a:custGeom>
              <a:avLst/>
              <a:gdLst/>
              <a:ahLst/>
              <a:cxnLst/>
              <a:rect l="l" t="t" r="r" b="b"/>
              <a:pathLst>
                <a:path w="2274402" h="707744">
                  <a:moveTo>
                    <a:pt x="25159" y="0"/>
                  </a:moveTo>
                  <a:lnTo>
                    <a:pt x="2249243" y="0"/>
                  </a:lnTo>
                  <a:cubicBezTo>
                    <a:pt x="2255915" y="0"/>
                    <a:pt x="2262315" y="2651"/>
                    <a:pt x="2267033" y="7369"/>
                  </a:cubicBezTo>
                  <a:cubicBezTo>
                    <a:pt x="2271751" y="12087"/>
                    <a:pt x="2274402" y="18486"/>
                    <a:pt x="2274402" y="25159"/>
                  </a:cubicBezTo>
                  <a:lnTo>
                    <a:pt x="2274402" y="682586"/>
                  </a:lnTo>
                  <a:cubicBezTo>
                    <a:pt x="2274402" y="689258"/>
                    <a:pt x="2271751" y="695657"/>
                    <a:pt x="2267033" y="700376"/>
                  </a:cubicBezTo>
                  <a:cubicBezTo>
                    <a:pt x="2262315" y="705094"/>
                    <a:pt x="2255915" y="707744"/>
                    <a:pt x="2249243" y="707744"/>
                  </a:cubicBezTo>
                  <a:lnTo>
                    <a:pt x="25159" y="707744"/>
                  </a:lnTo>
                  <a:cubicBezTo>
                    <a:pt x="18486" y="707744"/>
                    <a:pt x="12087" y="705094"/>
                    <a:pt x="7369" y="700376"/>
                  </a:cubicBezTo>
                  <a:cubicBezTo>
                    <a:pt x="2651" y="695657"/>
                    <a:pt x="0" y="689258"/>
                    <a:pt x="0" y="682586"/>
                  </a:cubicBezTo>
                  <a:lnTo>
                    <a:pt x="0" y="25159"/>
                  </a:lnTo>
                  <a:cubicBezTo>
                    <a:pt x="0" y="18486"/>
                    <a:pt x="2651" y="12087"/>
                    <a:pt x="7369" y="7369"/>
                  </a:cubicBezTo>
                  <a:cubicBezTo>
                    <a:pt x="12087" y="2651"/>
                    <a:pt x="18486" y="0"/>
                    <a:pt x="25159" y="0"/>
                  </a:cubicBezTo>
                  <a:close/>
                </a:path>
              </a:pathLst>
            </a:custGeom>
            <a:solidFill>
              <a:srgbClr val="FFFFFF"/>
            </a:solidFill>
            <a:ln w="76200" cap="rnd">
              <a:gradFill>
                <a:gsLst>
                  <a:gs pos="0">
                    <a:srgbClr val="5D3AE7">
                      <a:alpha val="100000"/>
                    </a:srgbClr>
                  </a:gs>
                  <a:gs pos="100000">
                    <a:srgbClr val="9332BD">
                      <a:alpha val="100000"/>
                    </a:srgbClr>
                  </a:gs>
                </a:gsLst>
                <a:lin ang="0"/>
              </a:gradFill>
              <a:prstDash val="solid"/>
              <a:round/>
            </a:ln>
          </p:spPr>
          <p:txBody>
            <a:bodyPr/>
            <a:lstStyle/>
            <a:p>
              <a:endParaRPr lang="en-CA"/>
            </a:p>
          </p:txBody>
        </p:sp>
        <p:sp>
          <p:nvSpPr>
            <p:cNvPr id="9" name="TextBox 9">
              <a:extLst>
                <a:ext uri="{FF2B5EF4-FFF2-40B4-BE49-F238E27FC236}">
                  <a16:creationId xmlns:a16="http://schemas.microsoft.com/office/drawing/2014/main" id="{22184D8C-E127-D252-B46A-44D0157F52B8}"/>
                </a:ext>
              </a:extLst>
            </p:cNvPr>
            <p:cNvSpPr txBox="1"/>
            <p:nvPr/>
          </p:nvSpPr>
          <p:spPr>
            <a:xfrm>
              <a:off x="0" y="-38100"/>
              <a:ext cx="2274402" cy="745844"/>
            </a:xfrm>
            <a:prstGeom prst="rect">
              <a:avLst/>
            </a:prstGeom>
          </p:spPr>
          <p:txBody>
            <a:bodyPr lIns="57927" tIns="57927" rIns="57927" bIns="57927" rtlCol="0" anchor="ctr"/>
            <a:lstStyle/>
            <a:p>
              <a:pPr algn="ctr">
                <a:lnSpc>
                  <a:spcPts val="2659"/>
                </a:lnSpc>
              </a:pPr>
              <a:endParaRPr/>
            </a:p>
          </p:txBody>
        </p:sp>
      </p:grpSp>
      <p:grpSp>
        <p:nvGrpSpPr>
          <p:cNvPr id="27" name="Group 27">
            <a:extLst>
              <a:ext uri="{FF2B5EF4-FFF2-40B4-BE49-F238E27FC236}">
                <a16:creationId xmlns:a16="http://schemas.microsoft.com/office/drawing/2014/main" id="{329B7AB7-FAAD-053B-AD88-425A9E82C257}"/>
              </a:ext>
            </a:extLst>
          </p:cNvPr>
          <p:cNvGrpSpPr/>
          <p:nvPr/>
        </p:nvGrpSpPr>
        <p:grpSpPr>
          <a:xfrm rot="-3207614">
            <a:off x="14271169" y="167674"/>
            <a:ext cx="6049545" cy="3685699"/>
            <a:chOff x="0" y="0"/>
            <a:chExt cx="1593296" cy="970719"/>
          </a:xfrm>
        </p:grpSpPr>
        <p:sp>
          <p:nvSpPr>
            <p:cNvPr id="28" name="Freeform 28">
              <a:extLst>
                <a:ext uri="{FF2B5EF4-FFF2-40B4-BE49-F238E27FC236}">
                  <a16:creationId xmlns:a16="http://schemas.microsoft.com/office/drawing/2014/main" id="{2F633133-4613-3891-F234-726684299C14}"/>
                </a:ext>
              </a:extLst>
            </p:cNvPr>
            <p:cNvSpPr/>
            <p:nvPr/>
          </p:nvSpPr>
          <p:spPr>
            <a:xfrm>
              <a:off x="0" y="0"/>
              <a:ext cx="1593296" cy="970719"/>
            </a:xfrm>
            <a:custGeom>
              <a:avLst/>
              <a:gdLst/>
              <a:ahLst/>
              <a:cxnLst/>
              <a:rect l="l" t="t" r="r" b="b"/>
              <a:pathLst>
                <a:path w="1593296" h="970719">
                  <a:moveTo>
                    <a:pt x="0" y="0"/>
                  </a:moveTo>
                  <a:lnTo>
                    <a:pt x="1593296" y="0"/>
                  </a:lnTo>
                  <a:lnTo>
                    <a:pt x="1593296" y="970719"/>
                  </a:lnTo>
                  <a:lnTo>
                    <a:pt x="0" y="970719"/>
                  </a:lnTo>
                  <a:close/>
                </a:path>
              </a:pathLst>
            </a:custGeom>
            <a:gradFill rotWithShape="1">
              <a:gsLst>
                <a:gs pos="0">
                  <a:srgbClr val="E8E8E8">
                    <a:alpha val="0"/>
                  </a:srgbClr>
                </a:gs>
                <a:gs pos="100000">
                  <a:srgbClr val="E8E8E8">
                    <a:alpha val="35000"/>
                  </a:srgbClr>
                </a:gs>
              </a:gsLst>
              <a:lin ang="0"/>
            </a:gradFill>
            <a:ln cap="sq">
              <a:noFill/>
              <a:prstDash val="solid"/>
              <a:miter/>
            </a:ln>
          </p:spPr>
          <p:txBody>
            <a:bodyPr/>
            <a:lstStyle/>
            <a:p>
              <a:endParaRPr lang="en-CA"/>
            </a:p>
          </p:txBody>
        </p:sp>
        <p:sp>
          <p:nvSpPr>
            <p:cNvPr id="29" name="TextBox 29">
              <a:extLst>
                <a:ext uri="{FF2B5EF4-FFF2-40B4-BE49-F238E27FC236}">
                  <a16:creationId xmlns:a16="http://schemas.microsoft.com/office/drawing/2014/main" id="{61752FB3-E31E-DC42-2DC1-BB9280426653}"/>
                </a:ext>
              </a:extLst>
            </p:cNvPr>
            <p:cNvSpPr txBox="1"/>
            <p:nvPr/>
          </p:nvSpPr>
          <p:spPr>
            <a:xfrm>
              <a:off x="0" y="-38100"/>
              <a:ext cx="1593296" cy="1008819"/>
            </a:xfrm>
            <a:prstGeom prst="rect">
              <a:avLst/>
            </a:prstGeom>
          </p:spPr>
          <p:txBody>
            <a:bodyPr lIns="50800" tIns="50800" rIns="50800" bIns="50800" rtlCol="0" anchor="ctr"/>
            <a:lstStyle/>
            <a:p>
              <a:pPr algn="ctr">
                <a:lnSpc>
                  <a:spcPts val="2659"/>
                </a:lnSpc>
                <a:spcBef>
                  <a:spcPct val="0"/>
                </a:spcBef>
              </a:pPr>
              <a:endParaRPr/>
            </a:p>
          </p:txBody>
        </p:sp>
      </p:grpSp>
      <p:sp>
        <p:nvSpPr>
          <p:cNvPr id="33" name="TextBox 33">
            <a:extLst>
              <a:ext uri="{FF2B5EF4-FFF2-40B4-BE49-F238E27FC236}">
                <a16:creationId xmlns:a16="http://schemas.microsoft.com/office/drawing/2014/main" id="{7C064F33-469C-8CBB-D2A2-F08BE045C4A8}"/>
              </a:ext>
            </a:extLst>
          </p:cNvPr>
          <p:cNvSpPr txBox="1"/>
          <p:nvPr/>
        </p:nvSpPr>
        <p:spPr>
          <a:xfrm>
            <a:off x="13486656" y="5220257"/>
            <a:ext cx="3955954" cy="4201220"/>
          </a:xfrm>
          <a:prstGeom prst="rect">
            <a:avLst/>
          </a:prstGeom>
        </p:spPr>
        <p:txBody>
          <a:bodyPr lIns="42879" tIns="42879" rIns="42879" bIns="42879" rtlCol="0" anchor="ctr"/>
          <a:lstStyle/>
          <a:p>
            <a:pPr algn="ctr">
              <a:lnSpc>
                <a:spcPts val="2659"/>
              </a:lnSpc>
            </a:pPr>
            <a:endParaRPr/>
          </a:p>
        </p:txBody>
      </p:sp>
      <p:grpSp>
        <p:nvGrpSpPr>
          <p:cNvPr id="37" name="Group 37">
            <a:extLst>
              <a:ext uri="{FF2B5EF4-FFF2-40B4-BE49-F238E27FC236}">
                <a16:creationId xmlns:a16="http://schemas.microsoft.com/office/drawing/2014/main" id="{5773E475-781B-11C4-001E-316353BD72A0}"/>
              </a:ext>
            </a:extLst>
          </p:cNvPr>
          <p:cNvGrpSpPr/>
          <p:nvPr/>
        </p:nvGrpSpPr>
        <p:grpSpPr>
          <a:xfrm>
            <a:off x="15620999" y="7734300"/>
            <a:ext cx="2287477" cy="2288472"/>
            <a:chOff x="0" y="0"/>
            <a:chExt cx="812800" cy="812800"/>
          </a:xfrm>
        </p:grpSpPr>
        <p:sp>
          <p:nvSpPr>
            <p:cNvPr id="38" name="Freeform 38">
              <a:extLst>
                <a:ext uri="{FF2B5EF4-FFF2-40B4-BE49-F238E27FC236}">
                  <a16:creationId xmlns:a16="http://schemas.microsoft.com/office/drawing/2014/main" id="{9F24CE57-5CC2-07E2-4F01-910A973175F0}"/>
                </a:ext>
              </a:extLst>
            </p:cNvPr>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blipFill>
              <a:blip r:embed="rId4"/>
              <a:stretch>
                <a:fillRect/>
              </a:stretch>
            </a:blipFill>
          </p:spPr>
          <p:txBody>
            <a:bodyPr/>
            <a:lstStyle/>
            <a:p>
              <a:endParaRPr lang="en-CA"/>
            </a:p>
          </p:txBody>
        </p:sp>
      </p:grpSp>
      <p:sp>
        <p:nvSpPr>
          <p:cNvPr id="5" name="TextBox 4">
            <a:extLst>
              <a:ext uri="{FF2B5EF4-FFF2-40B4-BE49-F238E27FC236}">
                <a16:creationId xmlns:a16="http://schemas.microsoft.com/office/drawing/2014/main" id="{D5445115-7EB2-5890-E7AF-A9D4B4ACF888}"/>
              </a:ext>
            </a:extLst>
          </p:cNvPr>
          <p:cNvSpPr txBox="1"/>
          <p:nvPr/>
        </p:nvSpPr>
        <p:spPr>
          <a:xfrm>
            <a:off x="244238" y="342900"/>
            <a:ext cx="17664238" cy="11450699"/>
          </a:xfrm>
          <a:prstGeom prst="rect">
            <a:avLst/>
          </a:prstGeom>
          <a:noFill/>
        </p:spPr>
        <p:txBody>
          <a:bodyPr wrap="square">
            <a:spAutoFit/>
          </a:bodyPr>
          <a:lstStyle/>
          <a:p>
            <a:r>
              <a:rPr lang="en-CA" sz="3600" b="1" dirty="0">
                <a:latin typeface="Arial" panose="020B0604020202020204" pitchFamily="34" charset="0"/>
                <a:cs typeface="Arial" panose="020B0604020202020204" pitchFamily="34" charset="0"/>
              </a:rPr>
              <a:t>CONCLUSION</a:t>
            </a:r>
            <a:endParaRPr lang="en-CA" sz="3600" dirty="0">
              <a:latin typeface="Arial" panose="020B0604020202020204" pitchFamily="34" charset="0"/>
              <a:cs typeface="Arial" panose="020B0604020202020204" pitchFamily="34" charset="0"/>
            </a:endParaRPr>
          </a:p>
          <a:p>
            <a:r>
              <a:rPr lang="en-CA" sz="3600" dirty="0">
                <a:latin typeface="Arial" panose="020B0604020202020204" pitchFamily="34" charset="0"/>
                <a:cs typeface="Arial" panose="020B0604020202020204" pitchFamily="34" charset="0"/>
              </a:rPr>
              <a:t>What type of soil is your heart? </a:t>
            </a:r>
          </a:p>
          <a:p>
            <a:endParaRPr lang="en-CA" sz="3600" dirty="0">
              <a:latin typeface="Arial" panose="020B0604020202020204" pitchFamily="34" charset="0"/>
              <a:cs typeface="Arial" panose="020B0604020202020204" pitchFamily="34" charset="0"/>
            </a:endParaRPr>
          </a:p>
          <a:p>
            <a:pPr marL="571500" indent="-571500">
              <a:buFont typeface="Wingdings" pitchFamily="2" charset="2"/>
              <a:buChar char="q"/>
            </a:pPr>
            <a:r>
              <a:rPr lang="en-CA" sz="3600" dirty="0">
                <a:latin typeface="Arial" panose="020B0604020202020204" pitchFamily="34" charset="0"/>
                <a:cs typeface="Arial" panose="020B0604020202020204" pitchFamily="34" charset="0"/>
              </a:rPr>
              <a:t>Is it the Wayside Soil, the Rocky Soil or the Thorny Soil. It can be changed today.</a:t>
            </a:r>
          </a:p>
          <a:p>
            <a:r>
              <a:rPr lang="en-CA" sz="3600" dirty="0">
                <a:latin typeface="Arial" panose="020B0604020202020204" pitchFamily="34" charset="0"/>
                <a:cs typeface="Arial" panose="020B0604020202020204" pitchFamily="34" charset="0"/>
              </a:rPr>
              <a:t> </a:t>
            </a:r>
          </a:p>
          <a:p>
            <a:pPr marL="571500" indent="-571500">
              <a:buFont typeface="Wingdings" pitchFamily="2" charset="2"/>
              <a:buChar char="q"/>
            </a:pPr>
            <a:r>
              <a:rPr lang="en-CA" sz="3600" dirty="0">
                <a:latin typeface="Arial" panose="020B0604020202020204" pitchFamily="34" charset="0"/>
                <a:cs typeface="Arial" panose="020B0604020202020204" pitchFamily="34" charset="0"/>
              </a:rPr>
              <a:t>Do you want a heart that will produce God's kingdom harvest?</a:t>
            </a:r>
          </a:p>
          <a:p>
            <a:endParaRPr lang="en-CA" sz="3600" dirty="0">
              <a:latin typeface="Arial" panose="020B0604020202020204" pitchFamily="34" charset="0"/>
              <a:cs typeface="Arial" panose="020B0604020202020204" pitchFamily="34" charset="0"/>
            </a:endParaRPr>
          </a:p>
          <a:p>
            <a:r>
              <a:rPr lang="en-CA" sz="3600" dirty="0">
                <a:latin typeface="Arial" panose="020B0604020202020204" pitchFamily="34" charset="0"/>
                <a:cs typeface="Arial" panose="020B0604020202020204" pitchFamily="34" charset="0"/>
              </a:rPr>
              <a:t>Good news! The soil can be changed to the right condition, the right soil Ph., by removing what chokes the seed from being fruitful. We can ask the God for his help to change our heart soil.</a:t>
            </a:r>
          </a:p>
          <a:p>
            <a:endParaRPr lang="en-CA" sz="3600" dirty="0">
              <a:latin typeface="Arial" panose="020B0604020202020204" pitchFamily="34" charset="0"/>
              <a:cs typeface="Arial" panose="020B0604020202020204" pitchFamily="34" charset="0"/>
            </a:endParaRPr>
          </a:p>
          <a:p>
            <a:r>
              <a:rPr lang="en-CA" sz="3600" dirty="0">
                <a:latin typeface="Arial" panose="020B0604020202020204" pitchFamily="34" charset="0"/>
                <a:cs typeface="Arial" panose="020B0604020202020204" pitchFamily="34" charset="0"/>
              </a:rPr>
              <a:t>Ezekiel 36:26(NIV), the prophet Ezekiel spoke these words to the people of Israel during the Babylonian exile. Jerusalem had fallen, the temple was destroyed, and the nation was displaced because of their heart condition.</a:t>
            </a:r>
          </a:p>
          <a:p>
            <a:endParaRPr lang="en-CA" sz="3600" dirty="0">
              <a:latin typeface="Arial" panose="020B0604020202020204" pitchFamily="34" charset="0"/>
              <a:cs typeface="Arial" panose="020B0604020202020204" pitchFamily="34" charset="0"/>
            </a:endParaRPr>
          </a:p>
          <a:p>
            <a:pPr marL="571500" indent="-571500">
              <a:buFont typeface="Wingdings" pitchFamily="2" charset="2"/>
              <a:buChar char="q"/>
            </a:pPr>
            <a:r>
              <a:rPr lang="en-CA" sz="3600" dirty="0">
                <a:latin typeface="Arial" panose="020B0604020202020204" pitchFamily="34" charset="0"/>
                <a:cs typeface="Arial" panose="020B0604020202020204" pitchFamily="34" charset="0"/>
              </a:rPr>
              <a:t> "I will give you a new heart and put a new spirit in you; I will remove from you your heart of stone and give you a heart of flesh."</a:t>
            </a:r>
          </a:p>
          <a:p>
            <a:pPr>
              <a:lnSpc>
                <a:spcPct val="107000"/>
              </a:lnSpc>
              <a:spcAft>
                <a:spcPts val="800"/>
              </a:spcAft>
            </a:pPr>
            <a:endParaRPr lang="en-CA" sz="3600" b="1" kern="0" dirty="0">
              <a:latin typeface="Arial" panose="020B0604020202020204" pitchFamily="34" charset="0"/>
              <a:ea typeface="Times New Roman" panose="02020603050405020304" pitchFamily="18" charset="0"/>
              <a:cs typeface="Arial" panose="020B0604020202020204" pitchFamily="34" charset="0"/>
            </a:endParaRPr>
          </a:p>
          <a:p>
            <a:pPr>
              <a:lnSpc>
                <a:spcPct val="107000"/>
              </a:lnSpc>
              <a:spcAft>
                <a:spcPts val="800"/>
              </a:spcAft>
            </a:pPr>
            <a:endParaRPr lang="en-CA" sz="3600" b="1" kern="0" dirty="0">
              <a:latin typeface="Arial" panose="020B0604020202020204" pitchFamily="34" charset="0"/>
              <a:ea typeface="Times New Roman" panose="02020603050405020304" pitchFamily="18" charset="0"/>
              <a:cs typeface="Arial" panose="020B0604020202020204" pitchFamily="34" charset="0"/>
            </a:endParaRPr>
          </a:p>
          <a:p>
            <a:pPr>
              <a:lnSpc>
                <a:spcPct val="107000"/>
              </a:lnSpc>
              <a:spcAft>
                <a:spcPts val="800"/>
              </a:spcAft>
            </a:pPr>
            <a:endParaRPr lang="en-CA" sz="3600" b="1" kern="0" dirty="0">
              <a:latin typeface="Arial" panose="020B0604020202020204" pitchFamily="34" charset="0"/>
              <a:ea typeface="Times New Roman" panose="02020603050405020304" pitchFamily="18" charset="0"/>
              <a:cs typeface="Arial" panose="020B0604020202020204" pitchFamily="34" charset="0"/>
            </a:endParaRPr>
          </a:p>
        </p:txBody>
      </p:sp>
    </p:spTree>
    <p:extLst>
      <p:ext uri="{BB962C8B-B14F-4D97-AF65-F5344CB8AC3E}">
        <p14:creationId xmlns:p14="http://schemas.microsoft.com/office/powerpoint/2010/main" val="961367927"/>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D146429-A3F5-9B78-9C88-2C8A68963EB7}"/>
            </a:ext>
          </a:extLst>
        </p:cNvPr>
        <p:cNvGrpSpPr/>
        <p:nvPr/>
      </p:nvGrpSpPr>
      <p:grpSpPr>
        <a:xfrm>
          <a:off x="0" y="0"/>
          <a:ext cx="0" cy="0"/>
          <a:chOff x="0" y="0"/>
          <a:chExt cx="0" cy="0"/>
        </a:xfrm>
      </p:grpSpPr>
      <p:sp>
        <p:nvSpPr>
          <p:cNvPr id="2" name="Freeform 2">
            <a:extLst>
              <a:ext uri="{FF2B5EF4-FFF2-40B4-BE49-F238E27FC236}">
                <a16:creationId xmlns:a16="http://schemas.microsoft.com/office/drawing/2014/main" id="{A874476B-692B-7E91-8407-C9308E414C7F}"/>
              </a:ext>
            </a:extLst>
          </p:cNvPr>
          <p:cNvSpPr/>
          <p:nvPr/>
        </p:nvSpPr>
        <p:spPr>
          <a:xfrm>
            <a:off x="0" y="0"/>
            <a:ext cx="18288000" cy="10287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3"/>
            <a:stretch>
              <a:fillRect t="-39521" r="-10927"/>
            </a:stretch>
          </a:blipFill>
        </p:spPr>
        <p:txBody>
          <a:bodyPr/>
          <a:lstStyle/>
          <a:p>
            <a:endParaRPr lang="en-CA"/>
          </a:p>
        </p:txBody>
      </p:sp>
      <p:grpSp>
        <p:nvGrpSpPr>
          <p:cNvPr id="7" name="Group 7">
            <a:extLst>
              <a:ext uri="{FF2B5EF4-FFF2-40B4-BE49-F238E27FC236}">
                <a16:creationId xmlns:a16="http://schemas.microsoft.com/office/drawing/2014/main" id="{608194F6-FD2F-E50C-7079-6F521081C293}"/>
              </a:ext>
            </a:extLst>
          </p:cNvPr>
          <p:cNvGrpSpPr/>
          <p:nvPr/>
        </p:nvGrpSpPr>
        <p:grpSpPr>
          <a:xfrm>
            <a:off x="-140746" y="0"/>
            <a:ext cx="18428746" cy="10600372"/>
            <a:chOff x="0" y="0"/>
            <a:chExt cx="2274402" cy="707744"/>
          </a:xfrm>
        </p:grpSpPr>
        <p:sp>
          <p:nvSpPr>
            <p:cNvPr id="8" name="Freeform 8">
              <a:extLst>
                <a:ext uri="{FF2B5EF4-FFF2-40B4-BE49-F238E27FC236}">
                  <a16:creationId xmlns:a16="http://schemas.microsoft.com/office/drawing/2014/main" id="{E4252457-10EE-AF7C-0578-8E62A304A0C0}"/>
                </a:ext>
              </a:extLst>
            </p:cNvPr>
            <p:cNvSpPr/>
            <p:nvPr/>
          </p:nvSpPr>
          <p:spPr>
            <a:xfrm>
              <a:off x="0" y="0"/>
              <a:ext cx="2274402" cy="707744"/>
            </a:xfrm>
            <a:custGeom>
              <a:avLst/>
              <a:gdLst/>
              <a:ahLst/>
              <a:cxnLst/>
              <a:rect l="l" t="t" r="r" b="b"/>
              <a:pathLst>
                <a:path w="2274402" h="707744">
                  <a:moveTo>
                    <a:pt x="25159" y="0"/>
                  </a:moveTo>
                  <a:lnTo>
                    <a:pt x="2249243" y="0"/>
                  </a:lnTo>
                  <a:cubicBezTo>
                    <a:pt x="2255915" y="0"/>
                    <a:pt x="2262315" y="2651"/>
                    <a:pt x="2267033" y="7369"/>
                  </a:cubicBezTo>
                  <a:cubicBezTo>
                    <a:pt x="2271751" y="12087"/>
                    <a:pt x="2274402" y="18486"/>
                    <a:pt x="2274402" y="25159"/>
                  </a:cubicBezTo>
                  <a:lnTo>
                    <a:pt x="2274402" y="682586"/>
                  </a:lnTo>
                  <a:cubicBezTo>
                    <a:pt x="2274402" y="689258"/>
                    <a:pt x="2271751" y="695657"/>
                    <a:pt x="2267033" y="700376"/>
                  </a:cubicBezTo>
                  <a:cubicBezTo>
                    <a:pt x="2262315" y="705094"/>
                    <a:pt x="2255915" y="707744"/>
                    <a:pt x="2249243" y="707744"/>
                  </a:cubicBezTo>
                  <a:lnTo>
                    <a:pt x="25159" y="707744"/>
                  </a:lnTo>
                  <a:cubicBezTo>
                    <a:pt x="18486" y="707744"/>
                    <a:pt x="12087" y="705094"/>
                    <a:pt x="7369" y="700376"/>
                  </a:cubicBezTo>
                  <a:cubicBezTo>
                    <a:pt x="2651" y="695657"/>
                    <a:pt x="0" y="689258"/>
                    <a:pt x="0" y="682586"/>
                  </a:cubicBezTo>
                  <a:lnTo>
                    <a:pt x="0" y="25159"/>
                  </a:lnTo>
                  <a:cubicBezTo>
                    <a:pt x="0" y="18486"/>
                    <a:pt x="2651" y="12087"/>
                    <a:pt x="7369" y="7369"/>
                  </a:cubicBezTo>
                  <a:cubicBezTo>
                    <a:pt x="12087" y="2651"/>
                    <a:pt x="18486" y="0"/>
                    <a:pt x="25159" y="0"/>
                  </a:cubicBezTo>
                  <a:close/>
                </a:path>
              </a:pathLst>
            </a:custGeom>
            <a:solidFill>
              <a:srgbClr val="FFFFFF"/>
            </a:solidFill>
            <a:ln w="76200" cap="rnd">
              <a:gradFill>
                <a:gsLst>
                  <a:gs pos="0">
                    <a:srgbClr val="5D3AE7">
                      <a:alpha val="100000"/>
                    </a:srgbClr>
                  </a:gs>
                  <a:gs pos="100000">
                    <a:srgbClr val="9332BD">
                      <a:alpha val="100000"/>
                    </a:srgbClr>
                  </a:gs>
                </a:gsLst>
                <a:lin ang="0"/>
              </a:gradFill>
              <a:prstDash val="solid"/>
              <a:round/>
            </a:ln>
          </p:spPr>
          <p:txBody>
            <a:bodyPr/>
            <a:lstStyle/>
            <a:p>
              <a:endParaRPr lang="en-CA"/>
            </a:p>
          </p:txBody>
        </p:sp>
        <p:sp>
          <p:nvSpPr>
            <p:cNvPr id="9" name="TextBox 9">
              <a:extLst>
                <a:ext uri="{FF2B5EF4-FFF2-40B4-BE49-F238E27FC236}">
                  <a16:creationId xmlns:a16="http://schemas.microsoft.com/office/drawing/2014/main" id="{1CCF98F8-AB4D-3388-4EFA-2DA857221D33}"/>
                </a:ext>
              </a:extLst>
            </p:cNvPr>
            <p:cNvSpPr txBox="1"/>
            <p:nvPr/>
          </p:nvSpPr>
          <p:spPr>
            <a:xfrm>
              <a:off x="0" y="-38100"/>
              <a:ext cx="2274402" cy="745844"/>
            </a:xfrm>
            <a:prstGeom prst="rect">
              <a:avLst/>
            </a:prstGeom>
          </p:spPr>
          <p:txBody>
            <a:bodyPr lIns="57927" tIns="57927" rIns="57927" bIns="57927" rtlCol="0" anchor="ctr"/>
            <a:lstStyle/>
            <a:p>
              <a:pPr algn="ctr">
                <a:lnSpc>
                  <a:spcPts val="2659"/>
                </a:lnSpc>
              </a:pPr>
              <a:endParaRPr/>
            </a:p>
          </p:txBody>
        </p:sp>
      </p:grpSp>
      <p:grpSp>
        <p:nvGrpSpPr>
          <p:cNvPr id="27" name="Group 27">
            <a:extLst>
              <a:ext uri="{FF2B5EF4-FFF2-40B4-BE49-F238E27FC236}">
                <a16:creationId xmlns:a16="http://schemas.microsoft.com/office/drawing/2014/main" id="{961AB82C-4F5E-59EC-A684-F152389B290F}"/>
              </a:ext>
            </a:extLst>
          </p:cNvPr>
          <p:cNvGrpSpPr/>
          <p:nvPr/>
        </p:nvGrpSpPr>
        <p:grpSpPr>
          <a:xfrm rot="-3207614">
            <a:off x="14271169" y="167674"/>
            <a:ext cx="6049545" cy="3685699"/>
            <a:chOff x="0" y="0"/>
            <a:chExt cx="1593296" cy="970719"/>
          </a:xfrm>
        </p:grpSpPr>
        <p:sp>
          <p:nvSpPr>
            <p:cNvPr id="28" name="Freeform 28">
              <a:extLst>
                <a:ext uri="{FF2B5EF4-FFF2-40B4-BE49-F238E27FC236}">
                  <a16:creationId xmlns:a16="http://schemas.microsoft.com/office/drawing/2014/main" id="{17021621-E88C-9A28-4E75-753C7F35ACED}"/>
                </a:ext>
              </a:extLst>
            </p:cNvPr>
            <p:cNvSpPr/>
            <p:nvPr/>
          </p:nvSpPr>
          <p:spPr>
            <a:xfrm>
              <a:off x="0" y="0"/>
              <a:ext cx="1593296" cy="970719"/>
            </a:xfrm>
            <a:custGeom>
              <a:avLst/>
              <a:gdLst/>
              <a:ahLst/>
              <a:cxnLst/>
              <a:rect l="l" t="t" r="r" b="b"/>
              <a:pathLst>
                <a:path w="1593296" h="970719">
                  <a:moveTo>
                    <a:pt x="0" y="0"/>
                  </a:moveTo>
                  <a:lnTo>
                    <a:pt x="1593296" y="0"/>
                  </a:lnTo>
                  <a:lnTo>
                    <a:pt x="1593296" y="970719"/>
                  </a:lnTo>
                  <a:lnTo>
                    <a:pt x="0" y="970719"/>
                  </a:lnTo>
                  <a:close/>
                </a:path>
              </a:pathLst>
            </a:custGeom>
            <a:gradFill rotWithShape="1">
              <a:gsLst>
                <a:gs pos="0">
                  <a:srgbClr val="E8E8E8">
                    <a:alpha val="0"/>
                  </a:srgbClr>
                </a:gs>
                <a:gs pos="100000">
                  <a:srgbClr val="E8E8E8">
                    <a:alpha val="35000"/>
                  </a:srgbClr>
                </a:gs>
              </a:gsLst>
              <a:lin ang="0"/>
            </a:gradFill>
            <a:ln cap="sq">
              <a:noFill/>
              <a:prstDash val="solid"/>
              <a:miter/>
            </a:ln>
          </p:spPr>
          <p:txBody>
            <a:bodyPr/>
            <a:lstStyle/>
            <a:p>
              <a:endParaRPr lang="en-CA"/>
            </a:p>
          </p:txBody>
        </p:sp>
        <p:sp>
          <p:nvSpPr>
            <p:cNvPr id="29" name="TextBox 29">
              <a:extLst>
                <a:ext uri="{FF2B5EF4-FFF2-40B4-BE49-F238E27FC236}">
                  <a16:creationId xmlns:a16="http://schemas.microsoft.com/office/drawing/2014/main" id="{1516ABC0-49FA-F15A-50D0-28AB4F9253D7}"/>
                </a:ext>
              </a:extLst>
            </p:cNvPr>
            <p:cNvSpPr txBox="1"/>
            <p:nvPr/>
          </p:nvSpPr>
          <p:spPr>
            <a:xfrm>
              <a:off x="0" y="-38100"/>
              <a:ext cx="1593296" cy="1008819"/>
            </a:xfrm>
            <a:prstGeom prst="rect">
              <a:avLst/>
            </a:prstGeom>
          </p:spPr>
          <p:txBody>
            <a:bodyPr lIns="50800" tIns="50800" rIns="50800" bIns="50800" rtlCol="0" anchor="ctr"/>
            <a:lstStyle/>
            <a:p>
              <a:pPr algn="ctr">
                <a:lnSpc>
                  <a:spcPts val="2659"/>
                </a:lnSpc>
                <a:spcBef>
                  <a:spcPct val="0"/>
                </a:spcBef>
              </a:pPr>
              <a:endParaRPr/>
            </a:p>
          </p:txBody>
        </p:sp>
      </p:grpSp>
      <p:sp>
        <p:nvSpPr>
          <p:cNvPr id="33" name="TextBox 33">
            <a:extLst>
              <a:ext uri="{FF2B5EF4-FFF2-40B4-BE49-F238E27FC236}">
                <a16:creationId xmlns:a16="http://schemas.microsoft.com/office/drawing/2014/main" id="{6E348063-DBE2-09F4-CF7E-FD7E7D79CEB7}"/>
              </a:ext>
            </a:extLst>
          </p:cNvPr>
          <p:cNvSpPr txBox="1"/>
          <p:nvPr/>
        </p:nvSpPr>
        <p:spPr>
          <a:xfrm>
            <a:off x="13486656" y="5220257"/>
            <a:ext cx="3955954" cy="4201220"/>
          </a:xfrm>
          <a:prstGeom prst="rect">
            <a:avLst/>
          </a:prstGeom>
        </p:spPr>
        <p:txBody>
          <a:bodyPr lIns="42879" tIns="42879" rIns="42879" bIns="42879" rtlCol="0" anchor="ctr"/>
          <a:lstStyle/>
          <a:p>
            <a:pPr algn="ctr">
              <a:lnSpc>
                <a:spcPts val="2659"/>
              </a:lnSpc>
            </a:pPr>
            <a:endParaRPr/>
          </a:p>
        </p:txBody>
      </p:sp>
      <p:grpSp>
        <p:nvGrpSpPr>
          <p:cNvPr id="37" name="Group 37">
            <a:extLst>
              <a:ext uri="{FF2B5EF4-FFF2-40B4-BE49-F238E27FC236}">
                <a16:creationId xmlns:a16="http://schemas.microsoft.com/office/drawing/2014/main" id="{B9B9E243-74B6-12BF-EC81-200D46213436}"/>
              </a:ext>
            </a:extLst>
          </p:cNvPr>
          <p:cNvGrpSpPr/>
          <p:nvPr/>
        </p:nvGrpSpPr>
        <p:grpSpPr>
          <a:xfrm>
            <a:off x="15620999" y="7734300"/>
            <a:ext cx="2287477" cy="2288472"/>
            <a:chOff x="0" y="0"/>
            <a:chExt cx="812800" cy="812800"/>
          </a:xfrm>
        </p:grpSpPr>
        <p:sp>
          <p:nvSpPr>
            <p:cNvPr id="38" name="Freeform 38">
              <a:extLst>
                <a:ext uri="{FF2B5EF4-FFF2-40B4-BE49-F238E27FC236}">
                  <a16:creationId xmlns:a16="http://schemas.microsoft.com/office/drawing/2014/main" id="{C8797577-1A72-7ABE-D88E-83E300A44459}"/>
                </a:ext>
              </a:extLst>
            </p:cNvPr>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blipFill>
              <a:blip r:embed="rId4"/>
              <a:stretch>
                <a:fillRect/>
              </a:stretch>
            </a:blipFill>
          </p:spPr>
          <p:txBody>
            <a:bodyPr/>
            <a:lstStyle/>
            <a:p>
              <a:endParaRPr lang="en-CA"/>
            </a:p>
          </p:txBody>
        </p:sp>
      </p:grpSp>
      <p:sp>
        <p:nvSpPr>
          <p:cNvPr id="5" name="TextBox 4">
            <a:extLst>
              <a:ext uri="{FF2B5EF4-FFF2-40B4-BE49-F238E27FC236}">
                <a16:creationId xmlns:a16="http://schemas.microsoft.com/office/drawing/2014/main" id="{AD5AB65E-57E7-AB44-16A3-B15080A67A5B}"/>
              </a:ext>
            </a:extLst>
          </p:cNvPr>
          <p:cNvSpPr txBox="1"/>
          <p:nvPr/>
        </p:nvSpPr>
        <p:spPr>
          <a:xfrm>
            <a:off x="244238" y="342900"/>
            <a:ext cx="17664238" cy="9647321"/>
          </a:xfrm>
          <a:prstGeom prst="rect">
            <a:avLst/>
          </a:prstGeom>
          <a:noFill/>
        </p:spPr>
        <p:txBody>
          <a:bodyPr wrap="square">
            <a:spAutoFit/>
          </a:bodyPr>
          <a:lstStyle/>
          <a:p>
            <a:r>
              <a:rPr lang="en-CA" sz="3600" b="1" dirty="0">
                <a:latin typeface="Arial" panose="020B0604020202020204" pitchFamily="34" charset="0"/>
                <a:cs typeface="Arial" panose="020B0604020202020204" pitchFamily="34" charset="0"/>
              </a:rPr>
              <a:t>CONCLUSION (</a:t>
            </a:r>
            <a:r>
              <a:rPr lang="en-CA" sz="3600" b="1" dirty="0" err="1">
                <a:latin typeface="Arial" panose="020B0604020202020204" pitchFamily="34" charset="0"/>
                <a:cs typeface="Arial" panose="020B0604020202020204" pitchFamily="34" charset="0"/>
              </a:rPr>
              <a:t>cont</a:t>
            </a:r>
            <a:r>
              <a:rPr lang="en-CA" sz="3600" b="1" dirty="0">
                <a:latin typeface="Arial" panose="020B0604020202020204" pitchFamily="34" charset="0"/>
                <a:cs typeface="Arial" panose="020B0604020202020204" pitchFamily="34" charset="0"/>
              </a:rPr>
              <a:t>)</a:t>
            </a:r>
          </a:p>
          <a:p>
            <a:endParaRPr lang="en-CA" sz="3600" dirty="0">
              <a:latin typeface="Arial" panose="020B0604020202020204" pitchFamily="34" charset="0"/>
              <a:cs typeface="Arial" panose="020B0604020202020204" pitchFamily="34" charset="0"/>
            </a:endParaRPr>
          </a:p>
          <a:p>
            <a:pPr marL="571500" indent="-571500">
              <a:buFont typeface="Wingdings" pitchFamily="2" charset="2"/>
              <a:buChar char="q"/>
            </a:pPr>
            <a:r>
              <a:rPr lang="en-CA" sz="3600" dirty="0">
                <a:latin typeface="Arial" panose="020B0604020202020204" pitchFamily="34" charset="0"/>
                <a:cs typeface="Arial" panose="020B0604020202020204" pitchFamily="34" charset="0"/>
              </a:rPr>
              <a:t>Ezekiel 11:19(NIV), "I will give them an undivided heart and put a new spirit in them; I will remove from them their heart of stone and give them a heart of flesh." </a:t>
            </a:r>
          </a:p>
          <a:p>
            <a:endParaRPr lang="en-CA" sz="3600" dirty="0">
              <a:latin typeface="Arial" panose="020B0604020202020204" pitchFamily="34" charset="0"/>
              <a:cs typeface="Arial" panose="020B0604020202020204" pitchFamily="34" charset="0"/>
            </a:endParaRPr>
          </a:p>
          <a:p>
            <a:pPr marL="571500" indent="-571500">
              <a:buFont typeface="Wingdings" pitchFamily="2" charset="2"/>
              <a:buChar char="q"/>
            </a:pPr>
            <a:r>
              <a:rPr lang="en-CA" sz="3600" dirty="0">
                <a:latin typeface="Arial" panose="020B0604020202020204" pitchFamily="34" charset="0"/>
                <a:cs typeface="Arial" panose="020B0604020202020204" pitchFamily="34" charset="0"/>
              </a:rPr>
              <a:t>God promises to transform a person's inner nature, replacing a stubborn, hardened, and rebellious attitude ("heart of stone") with a soft, responsive, and obedient spirit ("heart of flesh"). </a:t>
            </a:r>
          </a:p>
          <a:p>
            <a:r>
              <a:rPr lang="en-CA" sz="3600" dirty="0">
                <a:latin typeface="Arial" panose="020B0604020202020204" pitchFamily="34" charset="0"/>
                <a:cs typeface="Arial" panose="020B0604020202020204" pitchFamily="34" charset="0"/>
              </a:rPr>
              <a:t> </a:t>
            </a:r>
          </a:p>
          <a:p>
            <a:pPr marL="571500" indent="-571500">
              <a:buFont typeface="Wingdings" pitchFamily="2" charset="2"/>
              <a:buChar char="q"/>
            </a:pPr>
            <a:r>
              <a:rPr lang="en-CA" sz="3600" dirty="0">
                <a:latin typeface="Arial" panose="020B0604020202020204" pitchFamily="34" charset="0"/>
                <a:cs typeface="Arial" panose="020B0604020202020204" pitchFamily="34" charset="0"/>
              </a:rPr>
              <a:t>God is looking for the good soil, fertile hearts for the seed of His Word to flourish in. All that He needs is a heart that is open, in constant readiness to receive and protect the seed of the Word in your heart.</a:t>
            </a:r>
          </a:p>
          <a:p>
            <a:r>
              <a:rPr lang="en-CA" sz="3600" dirty="0">
                <a:latin typeface="Arial" panose="020B0604020202020204" pitchFamily="34" charset="0"/>
                <a:cs typeface="Arial" panose="020B0604020202020204" pitchFamily="34" charset="0"/>
              </a:rPr>
              <a:t> </a:t>
            </a:r>
          </a:p>
          <a:p>
            <a:pPr marL="571500" indent="-571500">
              <a:buFont typeface="Wingdings" pitchFamily="2" charset="2"/>
              <a:buChar char="q"/>
            </a:pPr>
            <a:r>
              <a:rPr lang="en-CA" sz="3600" dirty="0">
                <a:latin typeface="Arial" panose="020B0604020202020204" pitchFamily="34" charset="0"/>
                <a:cs typeface="Arial" panose="020B0604020202020204" pitchFamily="34" charset="0"/>
              </a:rPr>
              <a:t>Bring your heart soil to God that is ready to receive, His Word seed that guarantees a harvest.</a:t>
            </a:r>
          </a:p>
          <a:p>
            <a:pPr>
              <a:lnSpc>
                <a:spcPct val="107000"/>
              </a:lnSpc>
              <a:spcAft>
                <a:spcPts val="800"/>
              </a:spcAft>
            </a:pPr>
            <a:endParaRPr lang="en-CA" sz="3600" b="1" kern="0" dirty="0">
              <a:latin typeface="Arial" panose="020B0604020202020204" pitchFamily="34" charset="0"/>
              <a:ea typeface="Times New Roman" panose="02020603050405020304" pitchFamily="18" charset="0"/>
              <a:cs typeface="Arial" panose="020B0604020202020204" pitchFamily="34" charset="0"/>
            </a:endParaRPr>
          </a:p>
          <a:p>
            <a:pPr>
              <a:lnSpc>
                <a:spcPct val="107000"/>
              </a:lnSpc>
              <a:spcAft>
                <a:spcPts val="800"/>
              </a:spcAft>
            </a:pPr>
            <a:endParaRPr lang="en-CA" sz="3600" b="1" kern="0" dirty="0">
              <a:latin typeface="Arial" panose="020B0604020202020204" pitchFamily="34" charset="0"/>
              <a:ea typeface="Times New Roman" panose="02020603050405020304" pitchFamily="18" charset="0"/>
              <a:cs typeface="Arial" panose="020B0604020202020204" pitchFamily="34" charset="0"/>
            </a:endParaRPr>
          </a:p>
        </p:txBody>
      </p:sp>
    </p:spTree>
    <p:extLst>
      <p:ext uri="{BB962C8B-B14F-4D97-AF65-F5344CB8AC3E}">
        <p14:creationId xmlns:p14="http://schemas.microsoft.com/office/powerpoint/2010/main" val="220976838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otalTime>18648</TotalTime>
  <Words>1771</Words>
  <Application>Microsoft Office PowerPoint</Application>
  <PresentationFormat>Custom</PresentationFormat>
  <Paragraphs>172</Paragraphs>
  <Slides>17</Slides>
  <Notes>15</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17</vt:i4>
      </vt:variant>
    </vt:vector>
  </HeadingPairs>
  <TitlesOfParts>
    <vt:vector size="22" baseType="lpstr">
      <vt:lpstr>Wingdings</vt:lpstr>
      <vt:lpstr>Calibri</vt:lpstr>
      <vt:lpstr>Arial</vt:lpstr>
      <vt:lpstr>Aptos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Purple Modern Business Plan Presentation</dc:title>
  <dc:creator>Lovelace</dc:creator>
  <cp:lastModifiedBy>Jennel Wilmot</cp:lastModifiedBy>
  <cp:revision>22</cp:revision>
  <dcterms:created xsi:type="dcterms:W3CDTF">2006-08-16T00:00:00Z</dcterms:created>
  <dcterms:modified xsi:type="dcterms:W3CDTF">2026-10-17T01:19:28Z</dcterms:modified>
  <dc:identifier>DAGbAtwYxKE</dc:identifier>
</cp:coreProperties>
</file>