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81" r:id="rId23"/>
    <p:sldId id="282" r:id="rId24"/>
    <p:sldId id="283" r:id="rId25"/>
    <p:sldId id="284" r:id="rId26"/>
    <p:sldId id="287" r:id="rId27"/>
    <p:sldId id="288" r:id="rId28"/>
    <p:sldId id="289" r:id="rId29"/>
    <p:sldId id="285" r:id="rId30"/>
    <p:sldId id="290" r:id="rId31"/>
    <p:sldId id="292" r:id="rId32"/>
    <p:sldId id="293" r:id="rId33"/>
    <p:sldId id="294" r:id="rId34"/>
    <p:sldId id="295" r:id="rId35"/>
    <p:sldId id="297" r:id="rId36"/>
    <p:sldId id="298" r:id="rId37"/>
    <p:sldId id="300" r:id="rId38"/>
    <p:sldId id="301" r:id="rId3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DF037-E734-3147-96D2-60CD29C74DE2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17145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514350" y="4400550"/>
            <a:ext cx="411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ECBE6D-B996-124A-A0DE-C6BDF7C31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559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团圆饭，吃到一半有人说了一句话，整张桌子安静，筷子停在半空。[停顿]</a:t>
            </a:r>
          </a:p>
          <a:p>
            <a:r>
              <a:t>今天这顿饭，大概是整本路加福音里最难咽的一顿。不是菜不好，是话太重。</a:t>
            </a:r>
          </a:p>
          <a:p>
            <a:r>
              <a:t>一个法利赛人请耶稣吃午饭。耶稣没洗手就坐下——「洗手」不是讲卫生，是宗教规矩。然后祂对主人说了六次「有祸了」。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全体一起读。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先让这个数字落下来。[停顿] 一个客人，对主人说六次「有祸了」。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六个「有祸了」要用眼泪来听。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最爱你的人，才敢对你说最难听的话。今天耶稣说的话很重——可是是爱说的。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这个问题，三个答案。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名字很可能是「分别出来的人」的意思。他们是当时最认真对待神的人，很受百姓尊敬。他们要以色列人在日常生活中也像祭司一样洁净，所以饭桌、洗手、洗杯子对他们非常重要（参可7:3–4）。</a:t>
            </a:r>
          </a:p>
          <a:p>
            <a:r>
              <a:t>要说清楚：不要把法利赛人讲成「他们」。他们就是我们——教会里最认真的人。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主人没开口，脸上写着。耶稣看见了。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主人是法利赛人，坐在桌上的客人是主。杯盘的外面洗得很亮，里面满了勒索。说「金玉其外——」，让会众接「败絮其中」。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今天最重要的一句。你的手是神造的，你的心也是神造的。你洗手给人看；你的心，神天天在看。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42：连薄荷芸香都献了十分之一——数得出来的；公义和爱神——数不出来的——绕过去。「这原是你们当行的」：耶稣没有废掉奉献。</a:t>
            </a:r>
          </a:p>
          <a:p>
            <a:r>
              <a:t>43：喜爱首位、喜爱人问安——要被人看见。</a:t>
            </a:r>
          </a:p>
          <a:p>
            <a:r>
              <a:t>44：不显露的坟墓——外面像地，里面是死的，走过的人不知道。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三个祸的共同点：活在人眼前，不活在神面前。路加下一节自己说了：假冒为善。</a:t>
            </a:r>
          </a:p>
          <a:p>
            <a:r>
              <a:t>耶稣说重话，不是因为他们太认真，是因为整个敬虔是演给人看的。演出来的，救不了人。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法利赛人要什么？被人看见，被人认可，被人尊敬。这不是宗教人的毛病，是人的毛病。整个社交媒体就是为这个建的：点赞、粉丝、被人看见。「某某真属灵」，就是一世纪的点赞。他们要的，我们也要——他们用宗教来换，我们用钱、事业、房子、孩子的成绩、手机上的点赞来换。里面那个偶像，叫人的认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不用回答我，回答神。[停顿 5秒] 孩子是走在坟墓上面的人。他们看得见里面。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45：有人坐不住了。「把我们糟蹋了」——至少他听懂了。被说中的时候，他顶回去。</a:t>
            </a:r>
          </a:p>
          <a:p>
            <a:r>
              <a:t>46：把担子放在人身上，自己一个指头不动。今天：家长叫孩子天天读经，自己一年不开圣经；叫新来的人去服事，没有人陪他走一程。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解经家、神学老师、牧师——就是我这一行。接下来的话，我先说给自己听。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三个祸，三个办法。慢慢讲，不用比喻。这就是为什么耶稣不洗手就坐下——祂当着他们的面，把这堵墙拆了。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法利赛人是自己做给人看；律法师更进一步：站在神和人中间。神的话，本来是带人到神面前的路，变成了一道墙。</a:t>
            </a:r>
          </a:p>
          <a:p>
            <a:r>
              <a:t>耶稣说重话，因为祂来要找的人，被拿钥匙的人挡在门口。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律法师要什么？比别人懂，比别人高，手里有钥匙。这也不是宗教人的毛病，是人的毛病：每个行业都有专家、前辈、那个可以说「不行」的人。他们用律法站得比人高；我们用学历、资历、经验、「我信主比你久」。只要有人比我低，我就安心。里面那个偶像，叫比别人高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【心里话】我做了这么多年牧师。我知道是耶稣救我，不是我的规矩救我。可是在心里，我还是常常活在人眼前；我也常常用我的规矩，量新来的人。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律法师被说中，是顶回去：「你这样说也把我们糟蹋了。」我们被说中呢？太太的一句话，孩子的一句话，讲道的一句话——第一反应是解释、是生气、是「你不懂」，还是：你说得对，主啊，改我。[停顿 5秒]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我们未必看得见，可是里面那个想被看见的、想比别人高的，都在。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为什么我们这么想被人看见？因为我们需要一个判决：有人说「你可以」。可是人的判决每天晚上过期，明天要重新表演。所以永远不够。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法利赛人要的三样，在基督里一次给完：祂看透你，还要你（被看见）；父说「我喜悦你」（被认可）；祂称你为神的儿女（被尊敬）。这就是为什么只有耶稣能满足：人给的会过期，祂给的不会。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为什么我们要比人高？因为站得高好像安全：钥匙在我手里，没有人能把我关在外面。律法师知道那些规矩没有人做得到，所以把钥匙留给自己，站在上面。</a:t>
            </a:r>
          </a:p>
          <a:p>
            <a:r>
              <a:t>可是律法，只有耶稣一个人守全了。唯一有资格站在最高的，是祂。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祂把难担的担子背上十字架；殿里的幔子从当中裂为两半——他们关的门，神撕开；复活那天，祂「开他们的心窍，使他们能明白圣经」——钥匙交出来了。</a:t>
            </a:r>
          </a:p>
          <a:p>
            <a:r>
              <a:t>你不用比谁高才安全。你安全，是因为祂为你下来了。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神的国把次序倒过来。律法师争的那个「前」，耶稣说是「后」。你不用比谁高才安全；你安全，是因为祂为你下来了。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[静默 10–15秒 · 音乐不要垫]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做给人看的，来；把人挡在门外的，来；觉得自己不够干净的，来。还没信耶稣的朋友：你不用先把自己洗干净再来。耶稣就是没洗手就坐下来的那一位。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祷告。如有圣餐，直接到下一张。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0040"/>
            <a:ext cx="566928" cy="4872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15568" y="329184"/>
            <a:ext cx="32004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500" b="1" i="0">
                <a:solidFill>
                  <a:srgbClr val="F3EEE3"/>
                </a:solidFill>
                <a:latin typeface="PingFang SC"/>
                <a:ea typeface="PingFang SC"/>
                <a:cs typeface="PingFang SC"/>
              </a:rPr>
              <a:t>主爱基督教会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" y="603504"/>
            <a:ext cx="36576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800" b="0" i="0">
                <a:solidFill>
                  <a:srgbClr val="8E97AD"/>
                </a:solidFill>
                <a:latin typeface="Calibri"/>
                <a:ea typeface="Calibri"/>
                <a:cs typeface="Calibri"/>
              </a:rPr>
              <a:t>CASEY LIFE INTERNATIONAL CHURCH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143000"/>
            <a:ext cx="5120640" cy="1737360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l">
              <a:lnSpc>
                <a:spcPct val="105000"/>
              </a:lnSpc>
            </a:pPr>
            <a:r>
              <a:rPr lang="zh-CN" sz="60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最难咽的</a:t>
            </a:r>
          </a:p>
          <a:p>
            <a:pPr algn="l">
              <a:lnSpc>
                <a:spcPct val="105000"/>
              </a:lnSpc>
            </a:pPr>
            <a:r>
              <a:rPr lang="zh-CN" sz="60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一顿饭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017520"/>
            <a:ext cx="51206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2400" b="0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路加福音 11:37–54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611880"/>
            <a:ext cx="54864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2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2026年10月18日 · 路加福音系列 16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一起读经 · 路加福音 11:37–42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7680960" cy="3566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zh-CN" sz="1200" b="1" i="0" dirty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37 </a:t>
            </a:r>
            <a:r>
              <a:rPr lang="zh-CN" sz="1900" b="0" i="0" dirty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说话的时候，有一个法利赛人请耶稣同他吃饭，耶稣就进去坐席。</a:t>
            </a:r>
          </a:p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zh-CN" sz="1200" b="1" i="0" dirty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38 </a:t>
            </a:r>
            <a:r>
              <a:rPr lang="zh-CN" sz="1900" b="0" i="0" dirty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这法利赛人看见耶稣饭前不洗手便诧异。</a:t>
            </a:r>
          </a:p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zh-CN" sz="1200" b="1" i="0" dirty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39 </a:t>
            </a:r>
            <a:r>
              <a:rPr lang="zh-CN" sz="1900" b="0" i="0" dirty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主对他说：「如今你们法利赛人洗净杯盘的外面，你们里面却满了勒索和邪恶。</a:t>
            </a:r>
          </a:p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zh-CN" sz="1200" b="1" i="0" dirty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40 </a:t>
            </a:r>
            <a:r>
              <a:rPr lang="zh-CN" sz="1900" b="0" i="0" dirty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无知的人哪，造外面的，不也造里面么？</a:t>
            </a:r>
          </a:p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zh-CN" sz="1200" b="1" i="0" dirty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41 </a:t>
            </a:r>
            <a:r>
              <a:rPr lang="zh-CN" sz="1900" b="0" i="0" dirty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只要把里面的施舍给人，凡物于你们就都洁净了。</a:t>
            </a:r>
          </a:p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zh-CN" sz="1200" b="1" i="0" dirty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42 </a:t>
            </a:r>
            <a:r>
              <a:rPr lang="zh-CN" sz="1900" b="0" i="0" dirty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「你们法利赛人有祸了！因为你们将薄荷、芸香并各样菜蔬献上十分之一，那公义和爱神的事反倒不行了。这原是你们当行的；那也是不可不行的。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4434840"/>
            <a:ext cx="76809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0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和合本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一起读经 · 路加福音 11:43–48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7680960" cy="3566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zh-CN" sz="12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43 </a:t>
            </a:r>
            <a:r>
              <a:rPr lang="zh-CN" sz="17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你们法利赛人有祸了！因为你们喜爱会堂里的首位，又喜爱人在街市上问你们的安。</a:t>
            </a:r>
          </a:p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zh-CN" sz="12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44 </a:t>
            </a:r>
            <a:r>
              <a:rPr lang="zh-CN" sz="17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你们有祸了！因为你们如同不显露的坟墓，走在上面的人并不知道。」</a:t>
            </a:r>
          </a:p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zh-CN" sz="12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45 </a:t>
            </a:r>
            <a:r>
              <a:rPr lang="zh-CN" sz="17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律法师中有一个回答耶稣说：「夫子！你这样说也把我们糟蹋了。」</a:t>
            </a:r>
          </a:p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zh-CN" sz="12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46 </a:t>
            </a:r>
            <a:r>
              <a:rPr lang="zh-CN" sz="17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耶稣说：「你们律法师也有祸了！因为你们把难担的担子放在人身上，自己一个指头却不肯动。</a:t>
            </a:r>
          </a:p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zh-CN" sz="12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47 </a:t>
            </a:r>
            <a:r>
              <a:rPr lang="zh-CN" sz="17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你们有祸了！因为你们修造先知的坟墓，那先知正是你们的祖宗所杀的。</a:t>
            </a:r>
          </a:p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zh-CN" sz="12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48 </a:t>
            </a:r>
            <a:r>
              <a:rPr lang="zh-CN" sz="17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可见你们祖宗所做的事，你们又证明又喜欢；因为他们杀了先知，你们修造先知的坟墓。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4434840"/>
            <a:ext cx="76809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0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和合本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一起读经 · 路加福音 11:49–54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7680960" cy="3566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zh-CN" sz="1200" b="1" i="0" dirty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49 </a:t>
            </a:r>
            <a:r>
              <a:rPr lang="zh-CN" sz="1700" b="0" i="0" dirty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所以，神用智慧曾说：『我要差遣先知和使徒到他们那里去，有的他们要杀害，有的他们要逼迫』，</a:t>
            </a:r>
          </a:p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zh-CN" sz="1200" b="1" i="0" dirty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50 </a:t>
            </a:r>
            <a:r>
              <a:rPr lang="zh-CN" sz="1700" b="0" i="0" dirty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使创世以来所流众先知血的罪都要问在这世代的人身上，</a:t>
            </a:r>
          </a:p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zh-CN" sz="1200" b="1" i="0" dirty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51 </a:t>
            </a:r>
            <a:r>
              <a:rPr lang="zh-CN" sz="1700" b="0" i="0" dirty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就是从亚伯的血起，直到被杀在坛和殿中间撒迦利亚的血为止。我实在告诉你们，这都要问在这世代的人身上。</a:t>
            </a:r>
          </a:p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zh-CN" sz="1200" b="1" i="0" dirty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52 </a:t>
            </a:r>
            <a:r>
              <a:rPr lang="zh-CN" sz="1700" b="0" i="0" dirty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你们律法师有祸了！因为你们把知识的钥匙夺了去，自己不进去，正要进去的人你们也阻挡他们。」</a:t>
            </a:r>
          </a:p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zh-CN" sz="1200" b="1" i="0" dirty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53 </a:t>
            </a:r>
            <a:r>
              <a:rPr lang="zh-CN" sz="1700" b="0" i="0" dirty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耶稣从那里出来，文士和法利赛人就极力地催逼他，引动他多说话，</a:t>
            </a:r>
          </a:p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zh-CN" sz="1200" b="1" i="0" dirty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54 </a:t>
            </a:r>
            <a:r>
              <a:rPr lang="zh-CN" sz="1700" b="0" i="0" dirty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私下窥听，要拿他的话柄。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4434840"/>
            <a:ext cx="76809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0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和合本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读完了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77240"/>
            <a:ext cx="7680960" cy="2468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40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六次。</a:t>
            </a:r>
          </a:p>
          <a:p>
            <a:pPr algn="l">
              <a:lnSpc>
                <a:spcPct val="130000"/>
              </a:lnSpc>
            </a:pPr>
            <a:r>
              <a:rPr lang="zh-CN" sz="40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「你们</a:t>
            </a:r>
            <a:r>
              <a:rPr lang="zh-CN" sz="40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有祸了</a:t>
            </a:r>
            <a:r>
              <a:rPr lang="zh-CN" sz="40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。」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474720"/>
            <a:ext cx="76809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8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三次对法利赛人（42–44）· 三次对律法师（46–52）· 一顿饭，六次。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有祸了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77240"/>
            <a:ext cx="7680960" cy="2468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34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「有祸了」不是咒诅，</a:t>
            </a:r>
          </a:p>
          <a:p>
            <a:pPr algn="l">
              <a:lnSpc>
                <a:spcPct val="130000"/>
              </a:lnSpc>
            </a:pPr>
            <a:r>
              <a:rPr lang="zh-CN" sz="34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是</a:t>
            </a:r>
            <a:r>
              <a:rPr lang="zh-CN" sz="34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叹息</a:t>
            </a:r>
            <a:r>
              <a:rPr lang="zh-CN" sz="34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474720"/>
            <a:ext cx="76809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8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先知看见灾难要来时的叹息 · 耶稣看见耶路撒冷，就为它哀哭（路19:41）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914400"/>
            <a:ext cx="7680960" cy="2651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40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神爱我们，</a:t>
            </a:r>
          </a:p>
          <a:p>
            <a:pPr algn="l">
              <a:lnSpc>
                <a:spcPct val="130000"/>
              </a:lnSpc>
            </a:pPr>
            <a:r>
              <a:rPr lang="zh-CN" sz="40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所以对我们</a:t>
            </a:r>
            <a:r>
              <a:rPr lang="zh-CN" sz="40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说真话</a:t>
            </a:r>
            <a:r>
              <a:rPr lang="zh-CN" sz="40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今天的问题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77240"/>
            <a:ext cx="7680960" cy="3108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lang="zh-CN" sz="46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耶稣为什么要对</a:t>
            </a:r>
          </a:p>
          <a:p>
            <a:pPr algn="l">
              <a:lnSpc>
                <a:spcPct val="125000"/>
              </a:lnSpc>
            </a:pPr>
            <a:r>
              <a:rPr lang="zh-CN" sz="46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大家以为最靠近神的人，</a:t>
            </a:r>
          </a:p>
          <a:p>
            <a:pPr algn="l">
              <a:lnSpc>
                <a:spcPct val="125000"/>
              </a:lnSpc>
            </a:pPr>
            <a:r>
              <a:rPr lang="zh-CN" sz="46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说</a:t>
            </a:r>
            <a:r>
              <a:rPr lang="zh-CN" sz="46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最重</a:t>
            </a:r>
            <a:r>
              <a:rPr lang="zh-CN" sz="46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的话？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40280"/>
            <a:ext cx="804672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zh-CN" sz="1400" b="0" i="0">
                <a:solidFill>
                  <a:srgbClr val="E0B25C"/>
                </a:solidFill>
                <a:latin typeface="PingFang SC"/>
                <a:ea typeface="PingFang SC"/>
                <a:cs typeface="PingFang SC"/>
              </a:rPr>
              <a:t>一 · 37–44节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651760"/>
            <a:ext cx="804672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sz="36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法利赛人：</a:t>
            </a:r>
          </a:p>
          <a:p>
            <a:pPr algn="ctr">
              <a:lnSpc>
                <a:spcPct val="125000"/>
              </a:lnSpc>
            </a:pPr>
            <a:r>
              <a:rPr lang="zh-CN" sz="36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做给人看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他们是谁？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274320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zh-CN" sz="40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法利赛人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08760"/>
            <a:ext cx="274320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zh-CN" sz="1800" b="0" i="0">
                <a:solidFill>
                  <a:srgbClr val="E0B25C"/>
                </a:solidFill>
                <a:latin typeface="Cambria"/>
                <a:ea typeface="Cambria"/>
                <a:cs typeface="Cambria"/>
              </a:rPr>
              <a:t>Φαρισαῖοι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621" y="2057400"/>
            <a:ext cx="2844099" cy="1016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lang="zh-CN" sz="2400" b="0" i="0" dirty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不是祭司，是一般百姓的复兴运动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657600" y="685800"/>
            <a:ext cx="4754880" cy="2971800"/>
          </a:xfrm>
          <a:prstGeom prst="roundRect">
            <a:avLst>
              <a:gd name="adj" fmla="val 6000"/>
            </a:avLst>
          </a:prstGeom>
          <a:solidFill>
            <a:srgbClr val="161D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931920" y="1386934"/>
            <a:ext cx="4297680" cy="161525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lang="zh-CN" sz="2400" b="1" i="0" dirty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·</a:t>
            </a:r>
            <a:r>
              <a:rPr lang="zh-CN" sz="2400" b="0" i="0" dirty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  当时最受尊敬的宗教领袖</a:t>
            </a:r>
          </a:p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lang="zh-CN" sz="2400" b="1" i="0" dirty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·</a:t>
            </a:r>
            <a:r>
              <a:rPr lang="zh-CN" sz="2400" b="0" i="0" dirty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  百姓都以为他们最靠近神</a:t>
            </a:r>
          </a:p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lang="zh-CN" sz="2400" b="1" i="0" dirty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·</a:t>
            </a:r>
            <a:r>
              <a:rPr lang="zh-CN" sz="2400" b="0" i="0" dirty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  很认真守律法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840480"/>
            <a:ext cx="768096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zh-CN" sz="19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靠近的样子，不等于靠近。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路加福音 11:37–38（和合本）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731520"/>
            <a:ext cx="7498079" cy="3246120"/>
          </a:xfrm>
          <a:prstGeom prst="roundRect">
            <a:avLst>
              <a:gd name="adj" fmla="val 6000"/>
            </a:avLst>
          </a:prstGeom>
          <a:solidFill>
            <a:srgbClr val="161D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60120" y="777240"/>
            <a:ext cx="5486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4000" b="0" i="0">
                <a:solidFill>
                  <a:srgbClr val="8A6D3A"/>
                </a:solidFill>
                <a:latin typeface="Songti SC"/>
                <a:ea typeface="Songti SC"/>
                <a:cs typeface="Songti SC"/>
              </a:rPr>
              <a:t>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17320" y="1005840"/>
            <a:ext cx="6583680" cy="2834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lang="zh-CN" sz="28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说话的时候，有一个法利赛人请耶稣同他吃饭，耶稣就</a:t>
            </a:r>
            <a:r>
              <a:rPr lang="zh-CN" sz="28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进去坐席</a:t>
            </a:r>
            <a:r>
              <a:rPr lang="zh-CN" sz="28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。这法利赛人看见耶稣饭前不洗手便</a:t>
            </a:r>
            <a:r>
              <a:rPr lang="zh-CN" sz="28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诧异</a:t>
            </a:r>
            <a:r>
              <a:rPr lang="zh-CN" sz="28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096512"/>
            <a:ext cx="7498079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zh-CN" sz="17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饭前洗手，是宗教的规矩，不是讲卫生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路加福音 11:39（和合本）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731520"/>
            <a:ext cx="7498079" cy="3246120"/>
          </a:xfrm>
          <a:prstGeom prst="roundRect">
            <a:avLst>
              <a:gd name="adj" fmla="val 6000"/>
            </a:avLst>
          </a:prstGeom>
          <a:solidFill>
            <a:srgbClr val="161D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60120" y="777240"/>
            <a:ext cx="5486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4000" b="0" i="0">
                <a:solidFill>
                  <a:srgbClr val="8A6D3A"/>
                </a:solidFill>
                <a:latin typeface="Songti SC"/>
                <a:ea typeface="Songti SC"/>
                <a:cs typeface="Songti SC"/>
              </a:rPr>
              <a:t>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17320" y="1005840"/>
            <a:ext cx="6583680" cy="2834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lang="zh-CN" sz="28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主对他说：「如今你们法利赛人洗净杯盘的</a:t>
            </a:r>
            <a:r>
              <a:rPr lang="zh-CN" sz="28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外面</a:t>
            </a:r>
            <a:r>
              <a:rPr lang="zh-CN" sz="28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，你们</a:t>
            </a:r>
            <a:r>
              <a:rPr lang="zh-CN" sz="28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里面</a:t>
            </a:r>
            <a:r>
              <a:rPr lang="zh-CN" sz="28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却满了勒索和邪恶。」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096512"/>
            <a:ext cx="7498079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zh-CN" sz="17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「勒索」：伸手去抓的东西 · 金玉其外——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路加福音 11:40（和合本）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731520"/>
            <a:ext cx="7498079" cy="3246120"/>
          </a:xfrm>
          <a:prstGeom prst="roundRect">
            <a:avLst>
              <a:gd name="adj" fmla="val 6000"/>
            </a:avLst>
          </a:prstGeom>
          <a:solidFill>
            <a:srgbClr val="161D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60120" y="777240"/>
            <a:ext cx="5486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4000" b="0" i="0">
                <a:solidFill>
                  <a:srgbClr val="8A6D3A"/>
                </a:solidFill>
                <a:latin typeface="Songti SC"/>
                <a:ea typeface="Songti SC"/>
                <a:cs typeface="Songti SC"/>
              </a:rPr>
              <a:t>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17320" y="1005840"/>
            <a:ext cx="6583680" cy="2834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lang="zh-CN" sz="34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无知的人哪，</a:t>
            </a:r>
          </a:p>
          <a:p>
            <a:pPr algn="l">
              <a:lnSpc>
                <a:spcPct val="145000"/>
              </a:lnSpc>
            </a:pPr>
            <a:r>
              <a:rPr lang="zh-CN" sz="34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造外面的，不也造里面么？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096512"/>
            <a:ext cx="7498079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zh-CN" sz="17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「无知」：活得好像神没有在看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路加福音 11:42–44（和合本）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7680960" cy="3433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zh-CN" sz="1600" b="1" i="0" dirty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42 </a:t>
            </a:r>
            <a:r>
              <a:rPr lang="zh-CN" sz="2400" b="0" i="0" dirty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「你们法利赛人</a:t>
            </a:r>
            <a:r>
              <a:rPr lang="zh-CN" sz="2400" b="0" i="0" dirty="0">
                <a:solidFill>
                  <a:schemeClr val="accent4"/>
                </a:solidFill>
                <a:latin typeface="Songti SC"/>
                <a:ea typeface="Songti SC"/>
                <a:cs typeface="Songti SC"/>
              </a:rPr>
              <a:t>有祸了</a:t>
            </a:r>
            <a:r>
              <a:rPr lang="zh-CN" sz="2400" b="0" i="0" dirty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！因为你们将薄荷、芸香并各样菜蔬献上十分之一，那公义和爱神的事反倒不行了。这原是你们当行的；那也是不可不行的。</a:t>
            </a:r>
          </a:p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zh-CN" sz="1600" b="1" i="0" dirty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43 </a:t>
            </a:r>
            <a:r>
              <a:rPr lang="zh-CN" sz="2400" b="0" i="0" dirty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你们法利赛人</a:t>
            </a:r>
            <a:r>
              <a:rPr lang="zh-CN" sz="2400" b="0" i="0" dirty="0">
                <a:solidFill>
                  <a:schemeClr val="accent4"/>
                </a:solidFill>
                <a:latin typeface="Songti SC"/>
                <a:ea typeface="Songti SC"/>
                <a:cs typeface="Songti SC"/>
              </a:rPr>
              <a:t>有祸了</a:t>
            </a:r>
            <a:r>
              <a:rPr lang="zh-CN" sz="2400" b="0" i="0" dirty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！因为你们喜爱会堂里的首位，又喜爱人在街市上问你们的安。</a:t>
            </a:r>
          </a:p>
          <a:p>
            <a:pPr>
              <a:lnSpc>
                <a:spcPct val="130000"/>
              </a:lnSpc>
              <a:spcAft>
                <a:spcPts val="400"/>
              </a:spcAft>
            </a:pPr>
            <a:r>
              <a:rPr lang="zh-CN" sz="1600" b="1" i="0" dirty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44 </a:t>
            </a:r>
            <a:r>
              <a:rPr lang="zh-CN" sz="2400" b="0" i="0" dirty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你们</a:t>
            </a:r>
            <a:r>
              <a:rPr lang="zh-CN" sz="2400" b="0" i="0" dirty="0">
                <a:solidFill>
                  <a:schemeClr val="accent4"/>
                </a:solidFill>
                <a:latin typeface="Songti SC"/>
                <a:ea typeface="Songti SC"/>
                <a:cs typeface="Songti SC"/>
              </a:rPr>
              <a:t>有祸了</a:t>
            </a:r>
            <a:r>
              <a:rPr lang="zh-CN" sz="2400" b="0" i="0" dirty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！因为你们如同不显露的坟墓，走在上面的人并不知道。」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4434840"/>
            <a:ext cx="76809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0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和合本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三个祸，一件事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77240"/>
            <a:ext cx="7680960" cy="2468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44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做给</a:t>
            </a:r>
            <a:r>
              <a:rPr lang="zh-CN" sz="44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人</a:t>
            </a:r>
            <a:r>
              <a:rPr lang="zh-CN" sz="44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看。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474720"/>
            <a:ext cx="768096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800" b="0" i="0" dirty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路12:1：法利赛人的酵，就是假冒为善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BAND"/>
          <p:cNvSpPr/>
          <p:nvPr/>
        </p:nvSpPr>
        <p:spPr>
          <a:xfrm>
            <a:off x="0" y="3291840"/>
            <a:ext cx="9144000" cy="1851660"/>
          </a:xfrm>
          <a:prstGeom prst="rect">
            <a:avLst/>
          </a:prstGeom>
          <a:solidFill>
            <a:srgbClr val="0B1020">
              <a:alpha val="8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他们要的，我们也要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383280"/>
            <a:ext cx="8046720" cy="1645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sz="24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被看见 · 被认可 · 被尊敬。</a:t>
            </a:r>
          </a:p>
          <a:p>
            <a:pPr algn="ctr">
              <a:lnSpc>
                <a:spcPct val="120000"/>
              </a:lnSpc>
            </a:pPr>
            <a:r>
              <a:rPr lang="zh-CN" sz="24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他们要的，我们也要——</a:t>
            </a:r>
          </a:p>
          <a:p>
            <a:pPr algn="ctr">
              <a:lnSpc>
                <a:spcPct val="120000"/>
              </a:lnSpc>
            </a:pPr>
            <a:r>
              <a:rPr lang="zh-CN" sz="24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他们用宗教，我们用</a:t>
            </a:r>
            <a:r>
              <a:rPr lang="zh-CN" sz="24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钱、事业、手机</a:t>
            </a:r>
            <a:r>
              <a:rPr lang="zh-CN" sz="24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那我们呢？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117765"/>
            <a:ext cx="7680960" cy="242790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lang="zh-CN" sz="3200" b="1" i="0" dirty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我们的孩子会不会说：</a:t>
            </a:r>
          </a:p>
          <a:p>
            <a:pPr algn="l">
              <a:lnSpc>
                <a:spcPct val="125000"/>
              </a:lnSpc>
            </a:pPr>
            <a:r>
              <a:rPr lang="zh-CN" sz="3200" b="1" i="0" dirty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爸爸妈妈在家里的信仰，</a:t>
            </a:r>
          </a:p>
          <a:p>
            <a:pPr algn="l">
              <a:lnSpc>
                <a:spcPct val="125000"/>
              </a:lnSpc>
            </a:pPr>
            <a:r>
              <a:rPr lang="zh-CN" sz="3200" b="1" i="0" dirty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和在教会里的信仰，</a:t>
            </a:r>
          </a:p>
          <a:p>
            <a:pPr algn="l">
              <a:lnSpc>
                <a:spcPct val="125000"/>
              </a:lnSpc>
            </a:pPr>
            <a:r>
              <a:rPr lang="zh-CN" sz="3200" b="1" i="0" dirty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是</a:t>
            </a:r>
            <a:r>
              <a:rPr lang="zh-CN" sz="3200" b="1" i="0" dirty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同一个</a:t>
            </a:r>
            <a:r>
              <a:rPr lang="zh-CN" sz="3200" b="1" i="0" dirty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？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40280"/>
            <a:ext cx="804672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zh-CN" sz="1400" b="0" i="0">
                <a:solidFill>
                  <a:srgbClr val="E0B25C"/>
                </a:solidFill>
                <a:latin typeface="PingFang SC"/>
                <a:ea typeface="PingFang SC"/>
                <a:cs typeface="PingFang SC"/>
              </a:rPr>
              <a:t>二 · 45–54节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651760"/>
            <a:ext cx="804672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sz="36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律法师：</a:t>
            </a:r>
          </a:p>
          <a:p>
            <a:pPr algn="ctr">
              <a:lnSpc>
                <a:spcPct val="125000"/>
              </a:lnSpc>
            </a:pPr>
            <a:r>
              <a:rPr lang="zh-CN" sz="36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把人挡在神外面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路加福音 11:45–46（和合本）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731520"/>
            <a:ext cx="7498079" cy="3246120"/>
          </a:xfrm>
          <a:prstGeom prst="roundRect">
            <a:avLst>
              <a:gd name="adj" fmla="val 6000"/>
            </a:avLst>
          </a:prstGeom>
          <a:solidFill>
            <a:srgbClr val="161D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60120" y="777240"/>
            <a:ext cx="5486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4000" b="0" i="0">
                <a:solidFill>
                  <a:srgbClr val="8A6D3A"/>
                </a:solidFill>
                <a:latin typeface="Songti SC"/>
                <a:ea typeface="Songti SC"/>
                <a:cs typeface="Songti SC"/>
              </a:rPr>
              <a:t>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17320" y="1005840"/>
            <a:ext cx="6583680" cy="2834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lang="zh-CN" sz="25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律法师中有一个回答耶稣说：「夫子！你这样说也把我们糟蹋了。」耶稣说：「你们律法师也有祸了！因为你们把</a:t>
            </a:r>
            <a:r>
              <a:rPr lang="zh-CN" sz="25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难担的担子</a:t>
            </a:r>
            <a:r>
              <a:rPr lang="zh-CN" sz="25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放在人身上，自己</a:t>
            </a:r>
            <a:r>
              <a:rPr lang="zh-CN" sz="25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一个指头</a:t>
            </a:r>
            <a:r>
              <a:rPr lang="zh-CN" sz="25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却不肯动。」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096512"/>
            <a:ext cx="7498079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zh-CN" sz="17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11:20 神的「指头」释放人；这里，一个指头都不肯动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他们是谁？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274320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zh-CN" sz="40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律法师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508760"/>
            <a:ext cx="274320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zh-CN" sz="1800" b="0" i="0">
                <a:solidFill>
                  <a:srgbClr val="E0B25C"/>
                </a:solidFill>
                <a:latin typeface="Cambria"/>
                <a:ea typeface="Cambria"/>
                <a:cs typeface="Cambria"/>
              </a:rPr>
              <a:t>νομικοί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057400"/>
            <a:ext cx="274320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lang="zh-CN" sz="15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今天的说法：解经家、神学老师、牧师——就是我这一行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657600" y="685800"/>
            <a:ext cx="4754880" cy="2971800"/>
          </a:xfrm>
          <a:prstGeom prst="roundRect">
            <a:avLst>
              <a:gd name="adj" fmla="val 6000"/>
            </a:avLst>
          </a:prstGeom>
          <a:solidFill>
            <a:srgbClr val="161D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931920" y="868680"/>
            <a:ext cx="4297680" cy="2651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lang="zh-CN" sz="18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·</a:t>
            </a:r>
            <a:r>
              <a:rPr lang="zh-CN" sz="18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  解释摩西律法的专家（又叫「文士」）</a:t>
            </a:r>
          </a:p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lang="zh-CN" sz="18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·</a:t>
            </a:r>
            <a:r>
              <a:rPr lang="zh-CN" sz="18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  很多属于法利赛派</a:t>
            </a:r>
          </a:p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lang="zh-CN" sz="18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·</a:t>
            </a:r>
            <a:r>
              <a:rPr lang="zh-CN" sz="18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  为百姓定下守律法的细则</a:t>
            </a:r>
          </a:p>
          <a:p>
            <a:pPr algn="l">
              <a:lnSpc>
                <a:spcPct val="130000"/>
              </a:lnSpc>
              <a:spcAft>
                <a:spcPts val="800"/>
              </a:spcAft>
            </a:pPr>
            <a:r>
              <a:rPr lang="zh-CN" sz="18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·</a:t>
            </a:r>
            <a:r>
              <a:rPr lang="zh-CN" sz="18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  人称他们「夫子」（老师）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840480"/>
            <a:ext cx="768096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zh-CN" sz="19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他们手里拿着圣经的「钥匙」（52节）。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律法师怎么把人挡在神外面？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731520"/>
            <a:ext cx="7680960" cy="868680"/>
          </a:xfrm>
          <a:prstGeom prst="roundRect">
            <a:avLst>
              <a:gd name="adj" fmla="val 6000"/>
            </a:avLst>
          </a:prstGeom>
          <a:solidFill>
            <a:srgbClr val="161D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60120" y="804672"/>
            <a:ext cx="173736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zh-CN" sz="18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① 加担子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0" y="804672"/>
            <a:ext cx="548640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8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46节 · 在神的律法上再加几百条规矩。一般人听了：「我做不到，神不会要我。」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19072"/>
            <a:ext cx="7680960" cy="868680"/>
          </a:xfrm>
          <a:prstGeom prst="roundRect">
            <a:avLst>
              <a:gd name="adj" fmla="val 6000"/>
            </a:avLst>
          </a:prstGeom>
          <a:solidFill>
            <a:srgbClr val="161D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792224"/>
            <a:ext cx="173736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zh-CN" sz="18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② 灭声音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0" y="1792224"/>
            <a:ext cx="548640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8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47–51节 · 神差先知来说话，他们把他除掉。神的话传不到人耳朵里。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706624"/>
            <a:ext cx="7680960" cy="868680"/>
          </a:xfrm>
          <a:prstGeom prst="roundRect">
            <a:avLst>
              <a:gd name="adj" fmla="val 6000"/>
            </a:avLst>
          </a:prstGeom>
          <a:solidFill>
            <a:srgbClr val="161D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0120" y="2779776"/>
            <a:ext cx="173736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zh-CN" sz="18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③ 锁门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0" y="2779776"/>
            <a:ext cx="548640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8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52节 · 「知识的钥匙」就是圣经——读了就认识神。在他们手里，圣经变成考试：先做到，才可以来。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794760"/>
            <a:ext cx="768096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zh-CN" sz="20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结果：百姓学到的神，是一位你必须先干净才能靠近的神。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三个祸，一件事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77240"/>
            <a:ext cx="7680960" cy="2468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40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把人挡在</a:t>
            </a:r>
            <a:r>
              <a:rPr lang="zh-CN" sz="40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神外面</a:t>
            </a:r>
            <a:r>
              <a:rPr lang="zh-CN" sz="40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474720"/>
            <a:ext cx="76809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8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加担子，不帮扛 · 纪念死的先知，杀活的 · 拿着钥匙，不开门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哥林多前书 8:1（和合本）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731520"/>
            <a:ext cx="7498079" cy="3246120"/>
          </a:xfrm>
          <a:prstGeom prst="roundRect">
            <a:avLst>
              <a:gd name="adj" fmla="val 6000"/>
            </a:avLst>
          </a:prstGeom>
          <a:solidFill>
            <a:srgbClr val="161D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60120" y="777240"/>
            <a:ext cx="5486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4000" b="0" i="0">
                <a:solidFill>
                  <a:srgbClr val="8A6D3A"/>
                </a:solidFill>
                <a:latin typeface="Songti SC"/>
                <a:ea typeface="Songti SC"/>
                <a:cs typeface="Songti SC"/>
              </a:rPr>
              <a:t>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17320" y="1005840"/>
            <a:ext cx="6583680" cy="2834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lang="zh-CN" sz="32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但知识是叫人</a:t>
            </a:r>
            <a:r>
              <a:rPr lang="zh-CN" sz="32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自高自大</a:t>
            </a:r>
            <a:r>
              <a:rPr lang="zh-CN" sz="32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，惟有爱心能造就人。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096512"/>
            <a:ext cx="7498079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zh-CN" sz="17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懂得越多，站得越高；站得越高，门就离人越远。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BAND"/>
          <p:cNvSpPr/>
          <p:nvPr/>
        </p:nvSpPr>
        <p:spPr>
          <a:xfrm>
            <a:off x="0" y="3291840"/>
            <a:ext cx="9144000" cy="1851660"/>
          </a:xfrm>
          <a:prstGeom prst="rect">
            <a:avLst/>
          </a:prstGeom>
          <a:solidFill>
            <a:srgbClr val="0B1020">
              <a:alpha val="8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他们要的，我们也要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3383280"/>
            <a:ext cx="8046720" cy="1645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sz="24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比别人懂 · 比别人高 · 手里有钥匙。</a:t>
            </a:r>
          </a:p>
          <a:p>
            <a:pPr algn="ctr">
              <a:lnSpc>
                <a:spcPct val="120000"/>
              </a:lnSpc>
            </a:pPr>
            <a:r>
              <a:rPr lang="zh-CN" sz="24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他们用律法，我们用</a:t>
            </a:r>
            <a:r>
              <a:rPr lang="zh-CN" sz="24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学历、资历、经验</a:t>
            </a:r>
            <a:r>
              <a:rPr lang="zh-CN" sz="24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。</a:t>
            </a:r>
          </a:p>
          <a:p>
            <a:pPr algn="ctr">
              <a:lnSpc>
                <a:spcPct val="120000"/>
              </a:lnSpc>
            </a:pPr>
            <a:r>
              <a:rPr lang="zh-CN" sz="24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只要有人比我低，我就安心。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我先问自己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77240"/>
            <a:ext cx="7680960" cy="3108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lang="zh-CN" sz="46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信了耶稣这么多年，</a:t>
            </a:r>
          </a:p>
          <a:p>
            <a:pPr algn="l">
              <a:lnSpc>
                <a:spcPct val="125000"/>
              </a:lnSpc>
            </a:pPr>
            <a:r>
              <a:rPr lang="zh-CN" sz="46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我还是在</a:t>
            </a:r>
            <a:r>
              <a:rPr lang="zh-CN" sz="46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做给人看</a:t>
            </a:r>
            <a:r>
              <a:rPr lang="zh-CN" sz="46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吗？</a:t>
            </a:r>
          </a:p>
          <a:p>
            <a:pPr algn="l">
              <a:lnSpc>
                <a:spcPct val="125000"/>
              </a:lnSpc>
            </a:pPr>
            <a:r>
              <a:rPr lang="zh-CN" sz="46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还是在把人挡在门外吗？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被说中的时候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777240"/>
            <a:ext cx="7680960" cy="2468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28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太太说：「你在教会一个样，在家一个样。」</a:t>
            </a:r>
          </a:p>
          <a:p>
            <a:pPr algn="l">
              <a:lnSpc>
                <a:spcPct val="130000"/>
              </a:lnSpc>
            </a:pPr>
            <a:r>
              <a:rPr lang="zh-CN" sz="28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孩子说：「爸爸，你根本没在听。」</a:t>
            </a:r>
          </a:p>
          <a:p>
            <a:pPr algn="l">
              <a:lnSpc>
                <a:spcPct val="130000"/>
              </a:lnSpc>
            </a:pPr>
            <a:r>
              <a:rPr lang="zh-CN" sz="28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你的第一反应是</a:t>
            </a:r>
            <a:r>
              <a:rPr lang="zh-CN" sz="28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什么</a:t>
            </a:r>
            <a:r>
              <a:rPr lang="zh-CN" sz="28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474720"/>
            <a:ext cx="76809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8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解释？生气？「你不懂」？—— 还是：「你说得对。主啊，改我。」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40280"/>
            <a:ext cx="804672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zh-CN" sz="1400" b="0" i="0">
                <a:solidFill>
                  <a:srgbClr val="E0B25C"/>
                </a:solidFill>
                <a:latin typeface="PingFang SC"/>
                <a:ea typeface="PingFang SC"/>
                <a:cs typeface="PingFang SC"/>
              </a:rPr>
              <a:t>三 · 耶稣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651760"/>
            <a:ext cx="804672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25000"/>
              </a:lnSpc>
            </a:pPr>
            <a:r>
              <a:rPr lang="zh-CN" sz="36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耶稣：</a:t>
            </a:r>
          </a:p>
          <a:p>
            <a:pPr algn="ctr">
              <a:lnSpc>
                <a:spcPct val="125000"/>
              </a:lnSpc>
            </a:pPr>
            <a:r>
              <a:rPr lang="zh-CN" sz="36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把人带到神面前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914400"/>
            <a:ext cx="7680960" cy="2651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34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我们里面，</a:t>
            </a:r>
          </a:p>
          <a:p>
            <a:pPr algn="l">
              <a:lnSpc>
                <a:spcPct val="130000"/>
              </a:lnSpc>
            </a:pPr>
            <a:r>
              <a:rPr lang="zh-CN" sz="34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都住着一个</a:t>
            </a:r>
            <a:r>
              <a:rPr lang="zh-CN" sz="34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法利赛人</a:t>
            </a:r>
            <a:r>
              <a:rPr lang="zh-CN" sz="34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，</a:t>
            </a:r>
          </a:p>
          <a:p>
            <a:pPr algn="l">
              <a:lnSpc>
                <a:spcPct val="130000"/>
              </a:lnSpc>
            </a:pPr>
            <a:r>
              <a:rPr lang="zh-CN" sz="34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也住着一个</a:t>
            </a:r>
            <a:r>
              <a:rPr lang="zh-CN" sz="34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律法师</a:t>
            </a:r>
            <a:r>
              <a:rPr lang="zh-CN" sz="34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先对里面的法利赛人说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914400"/>
            <a:ext cx="7680960" cy="2651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30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你要的是被看见、被认可。</a:t>
            </a:r>
          </a:p>
          <a:p>
            <a:pPr algn="l">
              <a:lnSpc>
                <a:spcPct val="130000"/>
              </a:lnSpc>
            </a:pPr>
            <a:r>
              <a:rPr lang="zh-CN" sz="30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人的认可，要天天赚；</a:t>
            </a:r>
          </a:p>
          <a:p>
            <a:pPr algn="l">
              <a:lnSpc>
                <a:spcPct val="130000"/>
              </a:lnSpc>
            </a:pPr>
            <a:r>
              <a:rPr lang="zh-CN" sz="30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神的认可，在耶稣里</a:t>
            </a:r>
            <a:r>
              <a:rPr lang="zh-CN" sz="30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一次给完</a:t>
            </a:r>
            <a:r>
              <a:rPr lang="zh-CN" sz="30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神的认可，怎么来的？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731520"/>
            <a:ext cx="7680960" cy="868680"/>
          </a:xfrm>
          <a:prstGeom prst="roundRect">
            <a:avLst>
              <a:gd name="adj" fmla="val 6000"/>
            </a:avLst>
          </a:prstGeom>
          <a:solidFill>
            <a:srgbClr val="161D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60120" y="804672"/>
            <a:ext cx="173736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zh-CN" sz="18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不是你赚的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0" y="804672"/>
            <a:ext cx="548640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8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是耶稣赚的。祂一生守全了律法，父说：「我喜悦你。」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719072"/>
            <a:ext cx="7680960" cy="868680"/>
          </a:xfrm>
          <a:prstGeom prst="roundRect">
            <a:avLst>
              <a:gd name="adj" fmla="val 6000"/>
            </a:avLst>
          </a:prstGeom>
          <a:solidFill>
            <a:srgbClr val="161D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792224"/>
            <a:ext cx="173736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zh-CN" sz="18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是归你的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43200" y="1792224"/>
            <a:ext cx="548640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8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你信了祂，就「在基督里」。神看耶稣怎样，就看你怎样。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2706624"/>
            <a:ext cx="7680960" cy="868680"/>
          </a:xfrm>
          <a:prstGeom prst="roundRect">
            <a:avLst>
              <a:gd name="adj" fmla="val 6000"/>
            </a:avLst>
          </a:prstGeom>
          <a:solidFill>
            <a:srgbClr val="161D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60120" y="2779776"/>
            <a:ext cx="173736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zh-CN" sz="18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不会过期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43200" y="2779776"/>
            <a:ext cx="548640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18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父对耶稣说的那句话，今天也对你说。明天早上，不用再赚。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794760"/>
            <a:ext cx="7680960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zh-CN" sz="20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被看见、被认可、被尊敬——在基督里，你已经有了。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再对里面的律法师说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914400"/>
            <a:ext cx="7680960" cy="2651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30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你要的是比人高、手里有钥匙。</a:t>
            </a:r>
          </a:p>
          <a:p>
            <a:pPr algn="l">
              <a:lnSpc>
                <a:spcPct val="130000"/>
              </a:lnSpc>
            </a:pPr>
            <a:r>
              <a:rPr lang="zh-CN" sz="30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律法，只有一个人守全了——</a:t>
            </a:r>
          </a:p>
          <a:p>
            <a:pPr algn="l">
              <a:lnSpc>
                <a:spcPct val="130000"/>
              </a:lnSpc>
            </a:pPr>
            <a:r>
              <a:rPr lang="zh-CN" sz="30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祂却坐到</a:t>
            </a:r>
            <a:r>
              <a:rPr lang="zh-CN" sz="30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最低</a:t>
            </a:r>
            <a:r>
              <a:rPr lang="zh-CN" sz="30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路加福音 22:27（和合本）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731520"/>
            <a:ext cx="7498079" cy="3246120"/>
          </a:xfrm>
          <a:prstGeom prst="roundRect">
            <a:avLst>
              <a:gd name="adj" fmla="val 6000"/>
            </a:avLst>
          </a:prstGeom>
          <a:solidFill>
            <a:srgbClr val="161D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60120" y="777240"/>
            <a:ext cx="5486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4000" b="0" i="0">
                <a:solidFill>
                  <a:srgbClr val="8A6D3A"/>
                </a:solidFill>
                <a:latin typeface="Songti SC"/>
                <a:ea typeface="Songti SC"/>
                <a:cs typeface="Songti SC"/>
              </a:rPr>
              <a:t>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17320" y="1005840"/>
            <a:ext cx="6583680" cy="2834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lang="zh-CN" sz="28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是谁为大？是坐席的呢？是服事人的呢？不是坐席的大吗？然而，我在你们中间</a:t>
            </a:r>
            <a:r>
              <a:rPr lang="zh-CN" sz="28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如同服事人的</a:t>
            </a:r>
            <a:r>
              <a:rPr lang="zh-CN" sz="28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096512"/>
            <a:ext cx="7498079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zh-CN" sz="17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祂背了担子（十字架）· 撕开了门（23:45 幔子裂开）· 交出了钥匙（24:45 开他们的心窍）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路加福音 13:30（和合本）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731520"/>
            <a:ext cx="7498079" cy="3246120"/>
          </a:xfrm>
          <a:prstGeom prst="roundRect">
            <a:avLst>
              <a:gd name="adj" fmla="val 6000"/>
            </a:avLst>
          </a:prstGeom>
          <a:solidFill>
            <a:srgbClr val="161D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60120" y="777240"/>
            <a:ext cx="5486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4000" b="0" i="0">
                <a:solidFill>
                  <a:srgbClr val="8A6D3A"/>
                </a:solidFill>
                <a:latin typeface="Songti SC"/>
                <a:ea typeface="Songti SC"/>
                <a:cs typeface="Songti SC"/>
              </a:rPr>
              <a:t>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17320" y="1005840"/>
            <a:ext cx="6583680" cy="2834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lang="zh-CN" sz="34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只是有在后的，将要</a:t>
            </a:r>
            <a:r>
              <a:rPr lang="zh-CN" sz="34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在前</a:t>
            </a:r>
            <a:r>
              <a:rPr lang="zh-CN" sz="34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；有在前的，将要</a:t>
            </a:r>
            <a:r>
              <a:rPr lang="zh-CN" sz="34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在后</a:t>
            </a:r>
            <a:r>
              <a:rPr lang="zh-CN" sz="34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096512"/>
            <a:ext cx="7498079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zh-CN" sz="17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在神的国里，站得最高的，是下来服事的那一位。比人高，不再是安全的办法。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822960"/>
            <a:ext cx="768096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zh-CN" sz="20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耶稣为什么要对大家以为最靠近神的人，说最重的话？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554480"/>
            <a:ext cx="7680960" cy="2011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zh-CN" sz="52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因为祂要把人</a:t>
            </a:r>
          </a:p>
          <a:p>
            <a:pPr algn="ctr"/>
            <a:r>
              <a:rPr lang="zh-CN" sz="52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带到神面前</a:t>
            </a:r>
            <a:r>
              <a:rPr lang="zh-CN" sz="52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——</a:t>
            </a:r>
          </a:p>
          <a:p>
            <a:pPr algn="ctr"/>
            <a:r>
              <a:rPr lang="zh-CN" sz="52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包括听这话的人。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914400"/>
            <a:ext cx="7680960" cy="2651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sz="34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规矩洗得了手，洗不了心。</a:t>
            </a:r>
          </a:p>
          <a:p>
            <a:pPr algn="l">
              <a:lnSpc>
                <a:spcPct val="130000"/>
              </a:lnSpc>
            </a:pPr>
            <a:r>
              <a:rPr lang="zh-CN" sz="34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只有造心的那一位，</a:t>
            </a:r>
          </a:p>
          <a:p>
            <a:pPr algn="l">
              <a:lnSpc>
                <a:spcPct val="130000"/>
              </a:lnSpc>
            </a:pPr>
            <a:r>
              <a:rPr lang="zh-CN" sz="34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能把心</a:t>
            </a:r>
            <a:r>
              <a:rPr lang="zh-CN" sz="34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洗干净</a:t>
            </a:r>
            <a:r>
              <a:rPr lang="zh-CN" sz="3400" b="1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01752"/>
            <a:ext cx="8046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1100" b="0" i="0">
                <a:solidFill>
                  <a:srgbClr val="8E97AD"/>
                </a:solidFill>
                <a:latin typeface="PingFang SC"/>
                <a:ea typeface="PingFang SC"/>
                <a:cs typeface="PingFang SC"/>
              </a:rPr>
              <a:t>路加福音 5:12–13（和合本）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731520"/>
            <a:ext cx="7498079" cy="3246120"/>
          </a:xfrm>
          <a:prstGeom prst="roundRect">
            <a:avLst>
              <a:gd name="adj" fmla="val 6000"/>
            </a:avLst>
          </a:prstGeom>
          <a:solidFill>
            <a:srgbClr val="161D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60120" y="777240"/>
            <a:ext cx="548640" cy="6400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CN" sz="4000" b="0" i="0">
                <a:solidFill>
                  <a:srgbClr val="8A6D3A"/>
                </a:solidFill>
                <a:latin typeface="Songti SC"/>
                <a:ea typeface="Songti SC"/>
                <a:cs typeface="Songti SC"/>
              </a:rPr>
              <a:t>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17320" y="1005840"/>
            <a:ext cx="6583680" cy="2834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45000"/>
              </a:lnSpc>
            </a:pPr>
            <a:r>
              <a:rPr lang="zh-CN" sz="30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「主若肯，必能叫我洁净了。」耶稣伸手摸他，说：「</a:t>
            </a:r>
            <a:r>
              <a:rPr lang="zh-CN" sz="30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我肯</a:t>
            </a:r>
            <a:r>
              <a:rPr lang="zh-CN" sz="30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，你洁净了吧！」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096512"/>
            <a:ext cx="7498079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zh-CN" sz="17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一个大麻风病人。没有人敢碰他。耶稣伸手。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640080"/>
            <a:ext cx="7680960" cy="2194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60000"/>
              </a:lnSpc>
            </a:pPr>
            <a:r>
              <a:rPr lang="zh-CN" sz="26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你不用先变好。</a:t>
            </a:r>
          </a:p>
          <a:p>
            <a:pPr algn="ctr">
              <a:lnSpc>
                <a:spcPct val="160000"/>
              </a:lnSpc>
            </a:pPr>
            <a:r>
              <a:rPr lang="zh-CN" sz="2600" b="0" i="0">
                <a:solidFill>
                  <a:srgbClr val="F3EEE3"/>
                </a:solidFill>
                <a:latin typeface="Songti SC"/>
                <a:ea typeface="Songti SC"/>
                <a:cs typeface="Songti SC"/>
              </a:rPr>
              <a:t>耶稣已经替你付清了。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017520"/>
            <a:ext cx="7680960" cy="9144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zh-CN" sz="4800" b="1" i="0">
                <a:solidFill>
                  <a:srgbClr val="E0B25C"/>
                </a:solidFill>
                <a:latin typeface="Songti SC"/>
                <a:ea typeface="Songti SC"/>
                <a:cs typeface="Songti SC"/>
              </a:rPr>
              <a:t>今天就来。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3304</Words>
  <Application>Microsoft Office PowerPoint</Application>
  <PresentationFormat>On-screen Show (16:9)</PresentationFormat>
  <Paragraphs>213</Paragraphs>
  <Slides>38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Aptos</vt:lpstr>
      <vt:lpstr>Arial</vt:lpstr>
      <vt:lpstr>Calibri</vt:lpstr>
      <vt:lpstr>Cambria</vt:lpstr>
      <vt:lpstr>PingFang SC</vt:lpstr>
      <vt:lpstr>Songti SC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父啊——教导我们祷告 · 路加福音 11:1–13</dc:title>
  <dc:subject>PptxGenJS Presentation</dc:subject>
  <dc:creator>Kenny Koay · 主爱基督教会</dc:creator>
  <cp:lastModifiedBy>R Fang</cp:lastModifiedBy>
  <cp:revision>4</cp:revision>
  <dcterms:created xsi:type="dcterms:W3CDTF">2026-09-25T06:44:59Z</dcterms:created>
  <dcterms:modified xsi:type="dcterms:W3CDTF">2026-10-19T04:40:35Z</dcterms:modified>
</cp:coreProperties>
</file>