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sldSz cx="18288000" cy="10287000"/>
  <p:notesSz cx="6858000" cy="9144000"/>
  <p:embeddedFontLst>
    <p:embeddedFont>
      <p:font typeface="Cinzel Decorative Bold" panose="020B0604020202020204" charset="0"/>
      <p:regular r:id="rId50"/>
      <p:bold r:id="rId51"/>
    </p:embeddedFont>
    <p:embeddedFont>
      <p:font typeface="Ovo" panose="020B0604020202020204" charset="0"/>
      <p:regular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29"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Freeform 3"/>
          <p:cNvSpPr/>
          <p:nvPr/>
        </p:nvSpPr>
        <p:spPr>
          <a:xfrm>
            <a:off x="1428750" y="1742029"/>
            <a:ext cx="15430500" cy="5773579"/>
          </a:xfrm>
          <a:custGeom>
            <a:avLst/>
            <a:gdLst/>
            <a:ahLst/>
            <a:cxnLst/>
            <a:rect l="l" t="t" r="r" b="b"/>
            <a:pathLst>
              <a:path w="15430500" h="5773579">
                <a:moveTo>
                  <a:pt x="0" y="0"/>
                </a:moveTo>
                <a:lnTo>
                  <a:pt x="15430500" y="0"/>
                </a:lnTo>
                <a:lnTo>
                  <a:pt x="15430500" y="5773579"/>
                </a:lnTo>
                <a:lnTo>
                  <a:pt x="0" y="577357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485809" y="3974510"/>
            <a:ext cx="15316382" cy="1939494"/>
          </a:xfrm>
          <a:prstGeom prst="rect">
            <a:avLst/>
          </a:prstGeom>
        </p:spPr>
        <p:txBody>
          <a:bodyPr lIns="0" tIns="0" rIns="0" bIns="0" rtlCol="0" anchor="t">
            <a:spAutoFit/>
          </a:bodyPr>
          <a:lstStyle/>
          <a:p>
            <a:pPr marL="0" lvl="0" indent="0" algn="ctr">
              <a:lnSpc>
                <a:spcPts val="15948"/>
              </a:lnSpc>
            </a:pPr>
            <a:r>
              <a:rPr lang="en-US" sz="11391" b="1" spc="660">
                <a:solidFill>
                  <a:srgbClr val="FCEBA6"/>
                </a:solidFill>
                <a:latin typeface="Cinzel Decorative Bold"/>
                <a:ea typeface="Cinzel Decorative Bold"/>
                <a:cs typeface="Cinzel Decorative Bold"/>
                <a:sym typeface="Cinzel Decorative Bold"/>
              </a:rPr>
              <a:t>TOUGH LOVE</a:t>
            </a:r>
          </a:p>
        </p:txBody>
      </p:sp>
      <p:sp>
        <p:nvSpPr>
          <p:cNvPr id="5" name="TextBox 5"/>
          <p:cNvSpPr txBox="1"/>
          <p:nvPr/>
        </p:nvSpPr>
        <p:spPr>
          <a:xfrm>
            <a:off x="3501208" y="6238285"/>
            <a:ext cx="11285584" cy="408151"/>
          </a:xfrm>
          <a:prstGeom prst="rect">
            <a:avLst/>
          </a:prstGeom>
        </p:spPr>
        <p:txBody>
          <a:bodyPr lIns="0" tIns="0" rIns="0" bIns="0" rtlCol="0" anchor="t">
            <a:spAutoFit/>
          </a:bodyPr>
          <a:lstStyle/>
          <a:p>
            <a:pPr marL="0" lvl="0" indent="0" algn="ctr">
              <a:lnSpc>
                <a:spcPts val="3228"/>
              </a:lnSpc>
            </a:pPr>
            <a:r>
              <a:rPr lang="en-US" sz="2306" spc="950">
                <a:solidFill>
                  <a:srgbClr val="FCEBA6"/>
                </a:solidFill>
                <a:latin typeface="Ovo"/>
                <a:ea typeface="Ovo"/>
                <a:cs typeface="Ovo"/>
                <a:sym typeface="Ovo"/>
              </a:rPr>
              <a:t>THE LOVE THAT CONFRONTS  |  LUKE 11:37-54</a:t>
            </a:r>
          </a:p>
        </p:txBody>
      </p:sp>
      <p:pic>
        <p:nvPicPr>
          <p:cNvPr id="7" name="Picture 6">
            <a:extLst>
              <a:ext uri="{FF2B5EF4-FFF2-40B4-BE49-F238E27FC236}">
                <a16:creationId xmlns:a16="http://schemas.microsoft.com/office/drawing/2014/main" id="{A4270744-CFFF-C9EA-B0FB-E6FBA61F6877}"/>
              </a:ext>
            </a:extLst>
          </p:cNvPr>
          <p:cNvPicPr>
            <a:picLocks noChangeAspect="1"/>
          </p:cNvPicPr>
          <p:nvPr/>
        </p:nvPicPr>
        <p:blipFill>
          <a:blip r:embed="rId4"/>
          <a:stretch>
            <a:fillRect/>
          </a:stretch>
        </p:blipFill>
        <p:spPr>
          <a:xfrm>
            <a:off x="381000" y="139949"/>
            <a:ext cx="1603387" cy="1591194"/>
          </a:xfrm>
          <a:prstGeom prst="rect">
            <a:avLst/>
          </a:prstGeom>
        </p:spPr>
      </p:pic>
      <p:pic>
        <p:nvPicPr>
          <p:cNvPr id="9" name="Picture 8">
            <a:extLst>
              <a:ext uri="{FF2B5EF4-FFF2-40B4-BE49-F238E27FC236}">
                <a16:creationId xmlns:a16="http://schemas.microsoft.com/office/drawing/2014/main" id="{0219C7FC-45A2-8CA9-563B-01A295779DF6}"/>
              </a:ext>
            </a:extLst>
          </p:cNvPr>
          <p:cNvPicPr>
            <a:picLocks noChangeAspect="1"/>
          </p:cNvPicPr>
          <p:nvPr/>
        </p:nvPicPr>
        <p:blipFill>
          <a:blip r:embed="rId5"/>
          <a:stretch>
            <a:fillRect/>
          </a:stretch>
        </p:blipFill>
        <p:spPr>
          <a:xfrm>
            <a:off x="413657" y="1627231"/>
            <a:ext cx="1627773" cy="48772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5057775"/>
            <a:ext cx="13321352" cy="685588"/>
          </a:xfrm>
          <a:prstGeom prst="rect">
            <a:avLst/>
          </a:prstGeom>
        </p:spPr>
        <p:txBody>
          <a:bodyPr lIns="0" tIns="0" rIns="0" bIns="0" rtlCol="0" anchor="t">
            <a:spAutoFit/>
          </a:bodyPr>
          <a:lstStyle/>
          <a:p>
            <a:pPr marL="0" lvl="0" indent="0" algn="ctr">
              <a:lnSpc>
                <a:spcPts val="5616"/>
              </a:lnSpc>
            </a:pPr>
            <a:r>
              <a:rPr lang="en-US" sz="4011">
                <a:solidFill>
                  <a:srgbClr val="FCEBA6"/>
                </a:solidFill>
                <a:latin typeface="Ovo"/>
                <a:ea typeface="Ovo"/>
                <a:cs typeface="Ovo"/>
                <a:sym typeface="Ovo"/>
              </a:rPr>
              <a:t>Luke 11:37–54 NIV</a:t>
            </a:r>
          </a:p>
        </p:txBody>
      </p:sp>
      <p:sp>
        <p:nvSpPr>
          <p:cNvPr id="4" name="TextBox 4"/>
          <p:cNvSpPr txBox="1"/>
          <p:nvPr/>
        </p:nvSpPr>
        <p:spPr>
          <a:xfrm>
            <a:off x="3588638" y="1881612"/>
            <a:ext cx="11110724" cy="1227915"/>
          </a:xfrm>
          <a:prstGeom prst="rect">
            <a:avLst/>
          </a:prstGeom>
        </p:spPr>
        <p:txBody>
          <a:bodyPr lIns="0" tIns="0" rIns="0" bIns="0" rtlCol="0" anchor="t">
            <a:spAutoFit/>
          </a:bodyPr>
          <a:lstStyle/>
          <a:p>
            <a:pPr marL="0" lvl="0" indent="0" algn="ctr">
              <a:lnSpc>
                <a:spcPts val="10019"/>
              </a:lnSpc>
            </a:pPr>
            <a:r>
              <a:rPr lang="en-US" sz="7156" b="1" spc="415">
                <a:solidFill>
                  <a:srgbClr val="FCEBA6"/>
                </a:solidFill>
                <a:latin typeface="Cinzel Decorative Bold"/>
                <a:ea typeface="Cinzel Decorative Bold"/>
                <a:cs typeface="Cinzel Decorative Bold"/>
                <a:sym typeface="Cinzel Decorative Bold"/>
              </a:rPr>
              <a:t>Scripture Reading</a:t>
            </a:r>
          </a:p>
        </p:txBody>
      </p:sp>
      <p:sp>
        <p:nvSpPr>
          <p:cNvPr id="5" name="TextBox 5"/>
          <p:cNvSpPr txBox="1"/>
          <p:nvPr/>
        </p:nvSpPr>
        <p:spPr>
          <a:xfrm>
            <a:off x="2483324" y="7310950"/>
            <a:ext cx="13321352" cy="685588"/>
          </a:xfrm>
          <a:prstGeom prst="rect">
            <a:avLst/>
          </a:prstGeom>
        </p:spPr>
        <p:txBody>
          <a:bodyPr lIns="0" tIns="0" rIns="0" bIns="0" rtlCol="0" anchor="t">
            <a:spAutoFit/>
          </a:bodyPr>
          <a:lstStyle/>
          <a:p>
            <a:pPr marL="0" lvl="0" indent="0" algn="ctr">
              <a:lnSpc>
                <a:spcPts val="5616"/>
              </a:lnSpc>
            </a:pPr>
            <a:r>
              <a:rPr lang="en-US" sz="4011">
                <a:solidFill>
                  <a:srgbClr val="FCEBA6"/>
                </a:solidFill>
                <a:latin typeface="Ovo"/>
                <a:ea typeface="Ovo"/>
                <a:cs typeface="Ovo"/>
                <a:sym typeface="Ovo"/>
              </a:rPr>
              <a:t>Samuel Fang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1091141" y="1617458"/>
            <a:ext cx="16105718" cy="6597071"/>
          </a:xfrm>
          <a:prstGeom prst="rect">
            <a:avLst/>
          </a:prstGeom>
        </p:spPr>
        <p:txBody>
          <a:bodyPr lIns="0" tIns="0" rIns="0" bIns="0" rtlCol="0" anchor="t">
            <a:spAutoFit/>
          </a:bodyPr>
          <a:lstStyle/>
          <a:p>
            <a:pPr marL="0" lvl="0" indent="0" algn="ctr">
              <a:lnSpc>
                <a:spcPts val="5616"/>
              </a:lnSpc>
            </a:pPr>
            <a:r>
              <a:rPr lang="en-US" sz="4011">
                <a:solidFill>
                  <a:srgbClr val="FCEBA6"/>
                </a:solidFill>
                <a:latin typeface="Ovo"/>
                <a:ea typeface="Ovo"/>
                <a:cs typeface="Ovo"/>
                <a:sym typeface="Ovo"/>
              </a:rPr>
              <a:t>37 When Jesus had finished speaking, a Pharisee invited him to eat with him; so he went in and reclined at the table. 38 But the Pharisee was surprised when he noticed that Jesus did not first wash before the meal.</a:t>
            </a:r>
          </a:p>
          <a:p>
            <a:pPr marL="0" lvl="0" indent="0" algn="ctr">
              <a:lnSpc>
                <a:spcPts val="5616"/>
              </a:lnSpc>
            </a:pPr>
            <a:r>
              <a:rPr lang="en-US" sz="4011">
                <a:solidFill>
                  <a:srgbClr val="FCEBA6"/>
                </a:solidFill>
                <a:latin typeface="Ovo"/>
                <a:ea typeface="Ovo"/>
                <a:cs typeface="Ovo"/>
                <a:sym typeface="Ovo"/>
              </a:rPr>
              <a:t>39 Then the Lord said to him, “Now then, you Pharisees clean the outside of the cup and dish, but inside you are full of greed and wickedness. 40 You foolish people! Did not the one who made the outside make the inside also? 41 But now as for what is inside you—be generous to the poor, and everything will be clean for you.</a:t>
            </a:r>
          </a:p>
          <a:p>
            <a:pPr marL="0" lvl="0" indent="0" algn="ctr">
              <a:lnSpc>
                <a:spcPts val="5616"/>
              </a:lnSpc>
            </a:pPr>
            <a:endParaRPr lang="en-US" sz="4011">
              <a:solidFill>
                <a:srgbClr val="FCEBA6"/>
              </a:solidFill>
              <a:latin typeface="Ovo"/>
              <a:ea typeface="Ovo"/>
              <a:cs typeface="Ovo"/>
              <a:sym typeface="Ovo"/>
            </a:endParaRPr>
          </a:p>
        </p:txBody>
      </p:sp>
      <p:sp>
        <p:nvSpPr>
          <p:cNvPr id="4" name="TextBox 4"/>
          <p:cNvSpPr txBox="1"/>
          <p:nvPr/>
        </p:nvSpPr>
        <p:spPr>
          <a:xfrm>
            <a:off x="4220593" y="2019836"/>
            <a:ext cx="9846815" cy="1368424"/>
          </a:xfrm>
          <a:prstGeom prst="rect">
            <a:avLst/>
          </a:prstGeom>
        </p:spPr>
        <p:txBody>
          <a:bodyPr lIns="0" tIns="0" rIns="0" bIns="0" rtlCol="0" anchor="t">
            <a:spAutoFit/>
          </a:bodyPr>
          <a:lstStyle/>
          <a:p>
            <a:pPr marL="0" lvl="0" indent="0" algn="ctr">
              <a:lnSpc>
                <a:spcPts val="11200"/>
              </a:lnSpc>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862482" y="1737042"/>
            <a:ext cx="16230600" cy="6717667"/>
          </a:xfrm>
          <a:prstGeom prst="rect">
            <a:avLst/>
          </a:prstGeom>
        </p:spPr>
        <p:txBody>
          <a:bodyPr lIns="0" tIns="0" rIns="0" bIns="0" rtlCol="0" anchor="t">
            <a:spAutoFit/>
          </a:bodyPr>
          <a:lstStyle/>
          <a:p>
            <a:pPr marL="0" lvl="0" indent="0" algn="ctr">
              <a:lnSpc>
                <a:spcPts val="5818"/>
              </a:lnSpc>
            </a:pPr>
            <a:r>
              <a:rPr lang="en-US" sz="4156">
                <a:solidFill>
                  <a:srgbClr val="FCEBA6"/>
                </a:solidFill>
                <a:latin typeface="Ovo"/>
                <a:ea typeface="Ovo"/>
                <a:cs typeface="Ovo"/>
                <a:sym typeface="Ovo"/>
              </a:rPr>
              <a:t>42 “Woe to you Pharisees, because you give God a tenth of your mint, rue and all other kinds of garden herbs, but you neglect justice and the love of God. You should have practiced the latter without leaving the former undone.</a:t>
            </a:r>
          </a:p>
          <a:p>
            <a:pPr marL="0" lvl="0" indent="0" algn="ctr">
              <a:lnSpc>
                <a:spcPts val="5818"/>
              </a:lnSpc>
            </a:pPr>
            <a:r>
              <a:rPr lang="en-US" sz="4156">
                <a:solidFill>
                  <a:srgbClr val="FCEBA6"/>
                </a:solidFill>
                <a:latin typeface="Ovo"/>
                <a:ea typeface="Ovo"/>
                <a:cs typeface="Ovo"/>
                <a:sym typeface="Ovo"/>
              </a:rPr>
              <a:t>43 “Woe to you Pharisees, because you love the most important seats in the synagogues and respectful greetings in the marketplaces.</a:t>
            </a:r>
          </a:p>
          <a:p>
            <a:pPr marL="0" lvl="0" indent="0" algn="ctr">
              <a:lnSpc>
                <a:spcPts val="5818"/>
              </a:lnSpc>
            </a:pPr>
            <a:r>
              <a:rPr lang="en-US" sz="4156">
                <a:solidFill>
                  <a:srgbClr val="FCEBA6"/>
                </a:solidFill>
                <a:latin typeface="Ovo"/>
                <a:ea typeface="Ovo"/>
                <a:cs typeface="Ovo"/>
                <a:sym typeface="Ovo"/>
              </a:rPr>
              <a:t>44 “Woe to you, because you are like unmarked graves, which people walk over without knowing it.”</a:t>
            </a:r>
          </a:p>
          <a:p>
            <a:pPr marL="0" lvl="0" indent="0" algn="ctr">
              <a:lnSpc>
                <a:spcPts val="5818"/>
              </a:lnSpc>
            </a:pPr>
            <a:endParaRPr lang="en-US" sz="4156">
              <a:solidFill>
                <a:srgbClr val="FCEBA6"/>
              </a:solidFill>
              <a:latin typeface="Ovo"/>
              <a:ea typeface="Ovo"/>
              <a:cs typeface="Ovo"/>
              <a:sym typeface="Ovo"/>
            </a:endParaRPr>
          </a:p>
        </p:txBody>
      </p:sp>
      <p:sp>
        <p:nvSpPr>
          <p:cNvPr id="4" name="TextBox 4"/>
          <p:cNvSpPr txBox="1"/>
          <p:nvPr/>
        </p:nvSpPr>
        <p:spPr>
          <a:xfrm>
            <a:off x="4220593" y="2019836"/>
            <a:ext cx="9846815" cy="1368424"/>
          </a:xfrm>
          <a:prstGeom prst="rect">
            <a:avLst/>
          </a:prstGeom>
        </p:spPr>
        <p:txBody>
          <a:bodyPr lIns="0" tIns="0" rIns="0" bIns="0" rtlCol="0" anchor="t">
            <a:spAutoFit/>
          </a:bodyPr>
          <a:lstStyle/>
          <a:p>
            <a:pPr marL="0" lvl="0" indent="0" algn="ctr">
              <a:lnSpc>
                <a:spcPts val="11200"/>
              </a:lnSpc>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1331233" y="2893403"/>
            <a:ext cx="15625533" cy="4414468"/>
          </a:xfrm>
          <a:prstGeom prst="rect">
            <a:avLst/>
          </a:prstGeom>
        </p:spPr>
        <p:txBody>
          <a:bodyPr lIns="0" tIns="0" rIns="0" bIns="0" rtlCol="0" anchor="t">
            <a:spAutoFit/>
          </a:bodyPr>
          <a:lstStyle/>
          <a:p>
            <a:pPr marL="0" lvl="0" indent="0" algn="ctr">
              <a:lnSpc>
                <a:spcPts val="5751"/>
              </a:lnSpc>
            </a:pPr>
            <a:r>
              <a:rPr lang="en-US" sz="4107">
                <a:solidFill>
                  <a:srgbClr val="FCEBA6"/>
                </a:solidFill>
                <a:latin typeface="Ovo"/>
                <a:ea typeface="Ovo"/>
                <a:cs typeface="Ovo"/>
                <a:sym typeface="Ovo"/>
              </a:rPr>
              <a:t>45 One of the experts in the law answered him, “Teacher, when you say these things, you insult us also.”</a:t>
            </a:r>
          </a:p>
          <a:p>
            <a:pPr marL="0" lvl="0" indent="0" algn="ctr">
              <a:lnSpc>
                <a:spcPts val="5751"/>
              </a:lnSpc>
            </a:pPr>
            <a:r>
              <a:rPr lang="en-US" sz="4107">
                <a:solidFill>
                  <a:srgbClr val="FCEBA6"/>
                </a:solidFill>
                <a:latin typeface="Ovo"/>
                <a:ea typeface="Ovo"/>
                <a:cs typeface="Ovo"/>
                <a:sym typeface="Ovo"/>
              </a:rPr>
              <a:t>46 Jesus replied, “And you experts in the law, woe to you, because you load people down with burdens they can hardly carry, and you yourselves will not lift one finger to help them.</a:t>
            </a:r>
          </a:p>
          <a:p>
            <a:pPr marL="0" lvl="0" indent="0" algn="ctr">
              <a:lnSpc>
                <a:spcPts val="5751"/>
              </a:lnSpc>
            </a:pPr>
            <a:endParaRPr lang="en-US" sz="4107">
              <a:solidFill>
                <a:srgbClr val="FCEBA6"/>
              </a:solidFill>
              <a:latin typeface="Ovo"/>
              <a:ea typeface="Ovo"/>
              <a:cs typeface="Ovo"/>
              <a:sym typeface="Ovo"/>
            </a:endParaRPr>
          </a:p>
        </p:txBody>
      </p:sp>
      <p:sp>
        <p:nvSpPr>
          <p:cNvPr id="4" name="TextBox 4"/>
          <p:cNvSpPr txBox="1"/>
          <p:nvPr/>
        </p:nvSpPr>
        <p:spPr>
          <a:xfrm>
            <a:off x="4220593" y="2019836"/>
            <a:ext cx="9846815" cy="1368424"/>
          </a:xfrm>
          <a:prstGeom prst="rect">
            <a:avLst/>
          </a:prstGeom>
        </p:spPr>
        <p:txBody>
          <a:bodyPr lIns="0" tIns="0" rIns="0" bIns="0" rtlCol="0" anchor="t">
            <a:spAutoFit/>
          </a:bodyPr>
          <a:lstStyle/>
          <a:p>
            <a:pPr marL="0" lvl="0" indent="0" algn="ctr">
              <a:lnSpc>
                <a:spcPts val="11200"/>
              </a:lnSpc>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1028700" y="1349470"/>
            <a:ext cx="16147054" cy="7298837"/>
          </a:xfrm>
          <a:prstGeom prst="rect">
            <a:avLst/>
          </a:prstGeom>
        </p:spPr>
        <p:txBody>
          <a:bodyPr lIns="0" tIns="0" rIns="0" bIns="0" rtlCol="0" anchor="t">
            <a:spAutoFit/>
          </a:bodyPr>
          <a:lstStyle/>
          <a:p>
            <a:pPr marL="0" lvl="0" indent="0" algn="ctr">
              <a:lnSpc>
                <a:spcPts val="5616"/>
              </a:lnSpc>
            </a:pPr>
            <a:r>
              <a:rPr lang="en-US" sz="4011">
                <a:solidFill>
                  <a:srgbClr val="FCEBA6"/>
                </a:solidFill>
                <a:latin typeface="Ovo"/>
                <a:ea typeface="Ovo"/>
                <a:cs typeface="Ovo"/>
                <a:sym typeface="Ovo"/>
              </a:rPr>
              <a:t>47 “Woe to you, because you build tombs for the prophets, and it was your ancestors who killed them. 48 So you testify that you approve of what your ancestors did; they killed the prophets, and you build their tombs. 49 Because of this, God in his wisdomsaid, ‘I will send them prophets and apostles, some of whom they will kill and others they will persecute.’ 50 Therefore this generation will be held responsible for the blood of all the prophets that has been shed since the beginning of the world, 51 from the blood of Abel to the blood of Zechariah, who was killed between the altar and the sanctuary. Yes, I tell you, this generation will be held responsible for it all.</a:t>
            </a:r>
          </a:p>
        </p:txBody>
      </p:sp>
      <p:sp>
        <p:nvSpPr>
          <p:cNvPr id="4" name="TextBox 4"/>
          <p:cNvSpPr txBox="1"/>
          <p:nvPr/>
        </p:nvSpPr>
        <p:spPr>
          <a:xfrm>
            <a:off x="4220593" y="2019836"/>
            <a:ext cx="9846815" cy="1368424"/>
          </a:xfrm>
          <a:prstGeom prst="rect">
            <a:avLst/>
          </a:prstGeom>
        </p:spPr>
        <p:txBody>
          <a:bodyPr lIns="0" tIns="0" rIns="0" bIns="0" rtlCol="0" anchor="t">
            <a:spAutoFit/>
          </a:bodyPr>
          <a:lstStyle/>
          <a:p>
            <a:pPr marL="0" lvl="0" indent="0" algn="ctr">
              <a:lnSpc>
                <a:spcPts val="11200"/>
              </a:lnSpc>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1340468" y="1714724"/>
            <a:ext cx="15607065" cy="6762302"/>
          </a:xfrm>
          <a:prstGeom prst="rect">
            <a:avLst/>
          </a:prstGeom>
        </p:spPr>
        <p:txBody>
          <a:bodyPr lIns="0" tIns="0" rIns="0" bIns="0" rtlCol="0" anchor="t">
            <a:spAutoFit/>
          </a:bodyPr>
          <a:lstStyle/>
          <a:p>
            <a:pPr marL="0" lvl="0" indent="0" algn="ctr">
              <a:lnSpc>
                <a:spcPts val="6580"/>
              </a:lnSpc>
            </a:pPr>
            <a:r>
              <a:rPr lang="en-US" sz="4700">
                <a:solidFill>
                  <a:srgbClr val="FCEBA6"/>
                </a:solidFill>
                <a:latin typeface="Ovo"/>
                <a:ea typeface="Ovo"/>
                <a:cs typeface="Ovo"/>
                <a:sym typeface="Ovo"/>
              </a:rPr>
              <a:t>52 “Woe to you experts in the law, because you have taken away the key to knowledge. You yourselves have not entered, and you have hindered those who were entering.”</a:t>
            </a:r>
          </a:p>
          <a:p>
            <a:pPr marL="0" lvl="0" indent="0" algn="ctr">
              <a:lnSpc>
                <a:spcPts val="6580"/>
              </a:lnSpc>
            </a:pPr>
            <a:r>
              <a:rPr lang="en-US" sz="4700">
                <a:solidFill>
                  <a:srgbClr val="FCEBA6"/>
                </a:solidFill>
                <a:latin typeface="Ovo"/>
                <a:ea typeface="Ovo"/>
                <a:cs typeface="Ovo"/>
                <a:sym typeface="Ovo"/>
              </a:rPr>
              <a:t>53 When Jesus went outside, the Pharisees and the teachers of the law began to oppose him fiercely and to besiege him with questions, 54 waiting to catch him in something he might say.</a:t>
            </a:r>
          </a:p>
          <a:p>
            <a:pPr marL="0" lvl="0" indent="0" algn="ctr">
              <a:lnSpc>
                <a:spcPts val="6580"/>
              </a:lnSpc>
            </a:pPr>
            <a:endParaRPr lang="en-US" sz="4700">
              <a:solidFill>
                <a:srgbClr val="FCEBA6"/>
              </a:solidFill>
              <a:latin typeface="Ovo"/>
              <a:ea typeface="Ovo"/>
              <a:cs typeface="Ovo"/>
              <a:sym typeface="Ovo"/>
            </a:endParaRPr>
          </a:p>
        </p:txBody>
      </p:sp>
      <p:sp>
        <p:nvSpPr>
          <p:cNvPr id="4" name="TextBox 4"/>
          <p:cNvSpPr txBox="1"/>
          <p:nvPr/>
        </p:nvSpPr>
        <p:spPr>
          <a:xfrm>
            <a:off x="4220593" y="2019836"/>
            <a:ext cx="9846815" cy="1368424"/>
          </a:xfrm>
          <a:prstGeom prst="rect">
            <a:avLst/>
          </a:prstGeom>
        </p:spPr>
        <p:txBody>
          <a:bodyPr lIns="0" tIns="0" rIns="0" bIns="0" rtlCol="0" anchor="t">
            <a:spAutoFit/>
          </a:bodyPr>
          <a:lstStyle/>
          <a:p>
            <a:pPr marL="0" lvl="0" indent="0" algn="ctr">
              <a:lnSpc>
                <a:spcPts val="11200"/>
              </a:lnSpc>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956118" y="4099711"/>
            <a:ext cx="16375764" cy="1714375"/>
          </a:xfrm>
          <a:prstGeom prst="rect">
            <a:avLst/>
          </a:prstGeom>
        </p:spPr>
        <p:txBody>
          <a:bodyPr lIns="0" tIns="0" rIns="0" bIns="0" rtlCol="0" anchor="t">
            <a:spAutoFit/>
          </a:bodyPr>
          <a:lstStyle/>
          <a:p>
            <a:pPr marL="0" lvl="0" indent="0" algn="ctr">
              <a:lnSpc>
                <a:spcPts val="6904"/>
              </a:lnSpc>
            </a:pPr>
            <a:r>
              <a:rPr lang="en-US" sz="4931">
                <a:solidFill>
                  <a:srgbClr val="FCEBA6"/>
                </a:solidFill>
                <a:latin typeface="Ovo"/>
                <a:ea typeface="Ovo"/>
                <a:cs typeface="Ovo"/>
                <a:sym typeface="Ovo"/>
              </a:rPr>
              <a:t>Can love sometimes mean saying something we don't want to hear?</a:t>
            </a:r>
          </a:p>
        </p:txBody>
      </p:sp>
      <p:sp>
        <p:nvSpPr>
          <p:cNvPr id="4" name="TextBox 4"/>
          <p:cNvSpPr txBox="1"/>
          <p:nvPr/>
        </p:nvSpPr>
        <p:spPr>
          <a:xfrm>
            <a:off x="4220593" y="2019836"/>
            <a:ext cx="9846815" cy="1368424"/>
          </a:xfrm>
          <a:prstGeom prst="rect">
            <a:avLst/>
          </a:prstGeom>
        </p:spPr>
        <p:txBody>
          <a:bodyPr lIns="0" tIns="0" rIns="0" bIns="0" rtlCol="0" anchor="t">
            <a:spAutoFit/>
          </a:bodyPr>
          <a:lstStyle/>
          <a:p>
            <a:pPr marL="0" lvl="0" indent="0" algn="ctr">
              <a:lnSpc>
                <a:spcPts val="11200"/>
              </a:lnSpc>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035943"/>
            <a:ext cx="13321352" cy="2790885"/>
          </a:xfrm>
          <a:prstGeom prst="rect">
            <a:avLst/>
          </a:prstGeom>
        </p:spPr>
        <p:txBody>
          <a:bodyPr lIns="0" tIns="0" rIns="0" bIns="0" rtlCol="0" anchor="t">
            <a:spAutoFit/>
          </a:bodyPr>
          <a:lstStyle/>
          <a:p>
            <a:pPr marL="0" lvl="0" indent="0" algn="ctr">
              <a:lnSpc>
                <a:spcPts val="5616"/>
              </a:lnSpc>
            </a:pPr>
            <a:r>
              <a:rPr lang="en-US" sz="4011">
                <a:solidFill>
                  <a:srgbClr val="FCEBA6"/>
                </a:solidFill>
                <a:latin typeface="Ovo"/>
                <a:ea typeface="Ovo"/>
                <a:cs typeface="Ovo"/>
                <a:sym typeface="Ovo"/>
              </a:rPr>
              <a:t>Cleaned up is not the same as set free.</a:t>
            </a:r>
          </a:p>
          <a:p>
            <a:pPr marL="0" lvl="0" indent="0" algn="ctr">
              <a:lnSpc>
                <a:spcPts val="5616"/>
              </a:lnSpc>
            </a:pPr>
            <a:r>
              <a:rPr lang="en-US" sz="4011">
                <a:solidFill>
                  <a:srgbClr val="FCEBA6"/>
                </a:solidFill>
                <a:latin typeface="Ovo"/>
                <a:ea typeface="Ovo"/>
                <a:cs typeface="Ovo"/>
                <a:sym typeface="Ovo"/>
              </a:rPr>
              <a:t>We don't just need a tidier house.</a:t>
            </a:r>
          </a:p>
          <a:p>
            <a:pPr marL="0" lvl="0" indent="0" algn="ctr">
              <a:lnSpc>
                <a:spcPts val="5616"/>
              </a:lnSpc>
            </a:pPr>
            <a:r>
              <a:rPr lang="en-US" sz="4011">
                <a:solidFill>
                  <a:srgbClr val="FCEBA6"/>
                </a:solidFill>
                <a:latin typeface="Ovo"/>
                <a:ea typeface="Ovo"/>
                <a:cs typeface="Ovo"/>
                <a:sym typeface="Ovo"/>
              </a:rPr>
              <a:t>We need a new owner.</a:t>
            </a:r>
          </a:p>
          <a:p>
            <a:pPr marL="0" lvl="0" indent="0" algn="ctr">
              <a:lnSpc>
                <a:spcPts val="5616"/>
              </a:lnSpc>
            </a:pPr>
            <a:r>
              <a:rPr lang="en-US" sz="4011">
                <a:solidFill>
                  <a:srgbClr val="FCEBA6"/>
                </a:solidFill>
                <a:latin typeface="Ovo"/>
                <a:ea typeface="Ovo"/>
                <a:cs typeface="Ovo"/>
                <a:sym typeface="Ovo"/>
              </a:rPr>
              <a:t>Luke 11:24-26</a:t>
            </a:r>
          </a:p>
        </p:txBody>
      </p:sp>
      <p:sp>
        <p:nvSpPr>
          <p:cNvPr id="4" name="TextBox 4"/>
          <p:cNvSpPr txBox="1"/>
          <p:nvPr/>
        </p:nvSpPr>
        <p:spPr>
          <a:xfrm>
            <a:off x="4220593" y="2019836"/>
            <a:ext cx="9846815" cy="1368424"/>
          </a:xfrm>
          <a:prstGeom prst="rect">
            <a:avLst/>
          </a:prstGeom>
        </p:spPr>
        <p:txBody>
          <a:bodyPr lIns="0" tIns="0" rIns="0" bIns="0" rtlCol="0" anchor="t">
            <a:spAutoFit/>
          </a:bodyPr>
          <a:lstStyle/>
          <a:p>
            <a:pPr marL="0" lvl="0" indent="0" algn="ctr">
              <a:lnSpc>
                <a:spcPts val="11200"/>
              </a:lnSpc>
            </a:pPr>
            <a:r>
              <a:rPr lang="en-US" sz="8000" b="1" spc="464">
                <a:solidFill>
                  <a:srgbClr val="FCEBA6"/>
                </a:solidFill>
                <a:latin typeface="Cinzel Decorative Bold"/>
                <a:ea typeface="Cinzel Decorative Bold"/>
                <a:cs typeface="Cinzel Decorative Bold"/>
                <a:sym typeface="Cinzel Decorative Bold"/>
              </a:rPr>
              <a:t>Last Week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659464"/>
            <a:ext cx="13321352" cy="863298"/>
          </a:xfrm>
          <a:prstGeom prst="rect">
            <a:avLst/>
          </a:prstGeom>
        </p:spPr>
        <p:txBody>
          <a:bodyPr lIns="0" tIns="0" rIns="0" bIns="0" rtlCol="0" anchor="t">
            <a:spAutoFit/>
          </a:bodyPr>
          <a:lstStyle/>
          <a:p>
            <a:pPr marL="0" lvl="0" indent="0" algn="ctr">
              <a:lnSpc>
                <a:spcPts val="7016"/>
              </a:lnSpc>
            </a:pPr>
            <a:r>
              <a:rPr lang="en-US" sz="5011">
                <a:solidFill>
                  <a:srgbClr val="FCEBA6"/>
                </a:solidFill>
                <a:latin typeface="Ovo"/>
                <a:ea typeface="Ovo"/>
                <a:cs typeface="Ovo"/>
                <a:sym typeface="Ovo"/>
              </a:rPr>
              <a:t>Six times Jesus says, "Woe to you."</a:t>
            </a:r>
          </a:p>
        </p:txBody>
      </p:sp>
      <p:sp>
        <p:nvSpPr>
          <p:cNvPr id="4" name="TextBox 4"/>
          <p:cNvSpPr txBox="1"/>
          <p:nvPr/>
        </p:nvSpPr>
        <p:spPr>
          <a:xfrm>
            <a:off x="4220593" y="2480971"/>
            <a:ext cx="9846815" cy="1533531"/>
          </a:xfrm>
          <a:prstGeom prst="rect">
            <a:avLst/>
          </a:prstGeom>
        </p:spPr>
        <p:txBody>
          <a:bodyPr lIns="0" tIns="0" rIns="0" bIns="0" rtlCol="0" anchor="t">
            <a:spAutoFit/>
          </a:bodyPr>
          <a:lstStyle/>
          <a:p>
            <a:pPr marL="0" lvl="0" indent="0" algn="ctr">
              <a:lnSpc>
                <a:spcPts val="12599"/>
              </a:lnSpc>
            </a:pPr>
            <a:r>
              <a:rPr lang="en-US" sz="8999" b="1" spc="521">
                <a:solidFill>
                  <a:srgbClr val="FCEBA6"/>
                </a:solidFill>
                <a:latin typeface="Cinzel Decorative Bold"/>
                <a:ea typeface="Cinzel Decorative Bold"/>
                <a:cs typeface="Cinzel Decorative Bold"/>
                <a:sym typeface="Cinzel Decorative Bold"/>
              </a:rPr>
              <a:t>Woe 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216400"/>
            <a:ext cx="13321352" cy="1749425"/>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God loves us too much to let us stay comfortable in what is destroying us.</a:t>
            </a:r>
          </a:p>
        </p:txBody>
      </p:sp>
      <p:sp>
        <p:nvSpPr>
          <p:cNvPr id="4" name="TextBox 4"/>
          <p:cNvSpPr txBox="1"/>
          <p:nvPr/>
        </p:nvSpPr>
        <p:spPr>
          <a:xfrm>
            <a:off x="4220593" y="2148535"/>
            <a:ext cx="9846815"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The Big Idea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5057775"/>
            <a:ext cx="13321352" cy="1387353"/>
          </a:xfrm>
          <a:prstGeom prst="rect">
            <a:avLst/>
          </a:prstGeom>
        </p:spPr>
        <p:txBody>
          <a:bodyPr lIns="0" tIns="0" rIns="0" bIns="0" rtlCol="0" anchor="t">
            <a:spAutoFit/>
          </a:bodyPr>
          <a:lstStyle/>
          <a:p>
            <a:pPr marL="0" lvl="0" indent="0" algn="ctr">
              <a:lnSpc>
                <a:spcPts val="5616"/>
              </a:lnSpc>
            </a:pPr>
            <a:r>
              <a:rPr lang="en-US" sz="4011">
                <a:solidFill>
                  <a:srgbClr val="FCEBA6"/>
                </a:solidFill>
                <a:latin typeface="Ovo"/>
                <a:ea typeface="Ovo"/>
                <a:cs typeface="Ovo"/>
                <a:sym typeface="Ovo"/>
              </a:rPr>
              <a:t>Luke 11:37-44</a:t>
            </a:r>
          </a:p>
          <a:p>
            <a:pPr marL="0" lvl="0" indent="0" algn="ctr">
              <a:lnSpc>
                <a:spcPts val="5616"/>
              </a:lnSpc>
            </a:pPr>
            <a:r>
              <a:rPr lang="en-US" sz="4011">
                <a:solidFill>
                  <a:srgbClr val="FCEBA6"/>
                </a:solidFill>
                <a:latin typeface="Ovo"/>
                <a:ea typeface="Ovo"/>
                <a:cs typeface="Ovo"/>
                <a:sym typeface="Ovo"/>
              </a:rPr>
              <a:t>You can look spiritual without being transformed.</a:t>
            </a:r>
          </a:p>
        </p:txBody>
      </p:sp>
      <p:sp>
        <p:nvSpPr>
          <p:cNvPr id="4" name="TextBox 4"/>
          <p:cNvSpPr txBox="1"/>
          <p:nvPr/>
        </p:nvSpPr>
        <p:spPr>
          <a:xfrm>
            <a:off x="2586117" y="2150279"/>
            <a:ext cx="13115765" cy="1102058"/>
          </a:xfrm>
          <a:prstGeom prst="rect">
            <a:avLst/>
          </a:prstGeom>
        </p:spPr>
        <p:txBody>
          <a:bodyPr lIns="0" tIns="0" rIns="0" bIns="0" rtlCol="0" anchor="t">
            <a:spAutoFit/>
          </a:bodyPr>
          <a:lstStyle/>
          <a:p>
            <a:pPr marL="0" lvl="0" indent="0" algn="ctr">
              <a:lnSpc>
                <a:spcPts val="9081"/>
              </a:lnSpc>
            </a:pPr>
            <a:r>
              <a:rPr lang="en-US" sz="6486" b="1" spc="376">
                <a:solidFill>
                  <a:srgbClr val="FCEBA6"/>
                </a:solidFill>
                <a:latin typeface="Cinzel Decorative Bold"/>
                <a:ea typeface="Cinzel Decorative Bold"/>
                <a:cs typeface="Cinzel Decorative Bold"/>
                <a:sym typeface="Cinzel Decorative Bold"/>
              </a:rPr>
              <a:t>Point 1: Our Heart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016893"/>
            <a:ext cx="13321352" cy="3521075"/>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"Now you Pharisees cleanse the outside of the cup and of the dish, but inside you are full of greed and wickedness."</a:t>
            </a:r>
          </a:p>
          <a:p>
            <a:pPr marL="0" lvl="0" indent="0" algn="ctr">
              <a:lnSpc>
                <a:spcPts val="7000"/>
              </a:lnSpc>
            </a:pPr>
            <a:endParaRPr lang="en-US" sz="5000">
              <a:solidFill>
                <a:srgbClr val="FCEBA6"/>
              </a:solidFill>
              <a:latin typeface="Ovo"/>
              <a:ea typeface="Ovo"/>
              <a:cs typeface="Ovo"/>
              <a:sym typeface="Ovo"/>
            </a:endParaRPr>
          </a:p>
        </p:txBody>
      </p:sp>
      <p:sp>
        <p:nvSpPr>
          <p:cNvPr id="4" name="TextBox 4"/>
          <p:cNvSpPr txBox="1"/>
          <p:nvPr/>
        </p:nvSpPr>
        <p:spPr>
          <a:xfrm>
            <a:off x="4220593" y="2000786"/>
            <a:ext cx="9846815"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Luke 11:39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016893"/>
            <a:ext cx="13321352" cy="1749425"/>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"Did not he who made the outside make the inside also?"</a:t>
            </a:r>
          </a:p>
        </p:txBody>
      </p:sp>
      <p:sp>
        <p:nvSpPr>
          <p:cNvPr id="4" name="TextBox 4"/>
          <p:cNvSpPr txBox="1"/>
          <p:nvPr/>
        </p:nvSpPr>
        <p:spPr>
          <a:xfrm>
            <a:off x="4220593" y="2000786"/>
            <a:ext cx="9846815"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Luke 11:40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016893"/>
            <a:ext cx="13321352" cy="2635250"/>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"For where your treasure is, there will your heart be also."</a:t>
            </a:r>
          </a:p>
          <a:p>
            <a:pPr marL="0" lvl="0" indent="0" algn="ctr">
              <a:lnSpc>
                <a:spcPts val="7000"/>
              </a:lnSpc>
            </a:pPr>
            <a:endParaRPr lang="en-US" sz="5000">
              <a:solidFill>
                <a:srgbClr val="FCEBA6"/>
              </a:solidFill>
              <a:latin typeface="Ovo"/>
              <a:ea typeface="Ovo"/>
              <a:cs typeface="Ovo"/>
              <a:sym typeface="Ovo"/>
            </a:endParaRPr>
          </a:p>
        </p:txBody>
      </p:sp>
      <p:sp>
        <p:nvSpPr>
          <p:cNvPr id="4" name="TextBox 4"/>
          <p:cNvSpPr txBox="1"/>
          <p:nvPr/>
        </p:nvSpPr>
        <p:spPr>
          <a:xfrm>
            <a:off x="4220593" y="2000786"/>
            <a:ext cx="9846815"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Luke 12:34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016893"/>
            <a:ext cx="13321352" cy="3521075"/>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"But woe to you Pharisees! For you tithe mint and rue and every herb, and neglect justice and the love of God."</a:t>
            </a:r>
          </a:p>
          <a:p>
            <a:pPr marL="0" lvl="0" indent="0" algn="ctr">
              <a:lnSpc>
                <a:spcPts val="7000"/>
              </a:lnSpc>
            </a:pPr>
            <a:endParaRPr lang="en-US" sz="5000">
              <a:solidFill>
                <a:srgbClr val="FCEBA6"/>
              </a:solidFill>
              <a:latin typeface="Ovo"/>
              <a:ea typeface="Ovo"/>
              <a:cs typeface="Ovo"/>
              <a:sym typeface="Ovo"/>
            </a:endParaRPr>
          </a:p>
        </p:txBody>
      </p:sp>
      <p:sp>
        <p:nvSpPr>
          <p:cNvPr id="4" name="TextBox 4"/>
          <p:cNvSpPr txBox="1"/>
          <p:nvPr/>
        </p:nvSpPr>
        <p:spPr>
          <a:xfrm>
            <a:off x="4220593" y="2000786"/>
            <a:ext cx="9846815"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Luke 11:42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607890"/>
            <a:ext cx="13321352" cy="1749425"/>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What if you can do all the right things and still miss what God is trying to do in you?</a:t>
            </a:r>
          </a:p>
        </p:txBody>
      </p:sp>
      <p:sp>
        <p:nvSpPr>
          <p:cNvPr id="4" name="TextBox 4"/>
          <p:cNvSpPr txBox="1"/>
          <p:nvPr/>
        </p:nvSpPr>
        <p:spPr>
          <a:xfrm>
            <a:off x="3564956" y="2039467"/>
            <a:ext cx="11158089" cy="2095500"/>
          </a:xfrm>
          <a:prstGeom prst="rect">
            <a:avLst/>
          </a:prstGeom>
        </p:spPr>
        <p:txBody>
          <a:bodyPr lIns="0" tIns="0" rIns="0" bIns="0" rtlCol="0" anchor="t">
            <a:spAutoFit/>
          </a:bodyPr>
          <a:lstStyle/>
          <a:p>
            <a:pPr marL="0" lvl="0" indent="0" algn="ctr">
              <a:lnSpc>
                <a:spcPts val="8400"/>
              </a:lnSpc>
            </a:pPr>
            <a:r>
              <a:rPr lang="en-US" sz="6000" b="1" spc="348">
                <a:solidFill>
                  <a:srgbClr val="FCEBA6"/>
                </a:solidFill>
                <a:latin typeface="Cinzel Decorative Bold"/>
                <a:ea typeface="Cinzel Decorative Bold"/>
                <a:cs typeface="Cinzel Decorative Bold"/>
                <a:sym typeface="Cinzel Decorative Bold"/>
              </a:rPr>
              <a:t>The Uncomfortable Question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5038725"/>
            <a:ext cx="13321352" cy="1749425"/>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Am I doing the right things?</a:t>
            </a:r>
          </a:p>
          <a:p>
            <a:pPr marL="0" lvl="0" indent="0" algn="ctr">
              <a:lnSpc>
                <a:spcPts val="7000"/>
              </a:lnSpc>
            </a:pPr>
            <a:r>
              <a:rPr lang="en-US" sz="5000">
                <a:solidFill>
                  <a:srgbClr val="FCEBA6"/>
                </a:solidFill>
                <a:latin typeface="Ovo"/>
                <a:ea typeface="Ovo"/>
                <a:cs typeface="Ovo"/>
                <a:sym typeface="Ovo"/>
              </a:rPr>
              <a:t>Am I allowing God to do the right work in me?</a:t>
            </a:r>
          </a:p>
        </p:txBody>
      </p:sp>
      <p:sp>
        <p:nvSpPr>
          <p:cNvPr id="4" name="TextBox 4"/>
          <p:cNvSpPr txBox="1"/>
          <p:nvPr/>
        </p:nvSpPr>
        <p:spPr>
          <a:xfrm>
            <a:off x="1534996" y="2066880"/>
            <a:ext cx="15218008" cy="1127442"/>
          </a:xfrm>
          <a:prstGeom prst="rect">
            <a:avLst/>
          </a:prstGeom>
        </p:spPr>
        <p:txBody>
          <a:bodyPr lIns="0" tIns="0" rIns="0" bIns="0" rtlCol="0" anchor="t">
            <a:spAutoFit/>
          </a:bodyPr>
          <a:lstStyle/>
          <a:p>
            <a:pPr marL="0" lvl="0" indent="0" algn="ctr">
              <a:lnSpc>
                <a:spcPts val="9257"/>
              </a:lnSpc>
            </a:pPr>
            <a:r>
              <a:rPr lang="en-US" sz="6612" b="1" spc="383">
                <a:solidFill>
                  <a:srgbClr val="FCEBA6"/>
                </a:solidFill>
                <a:latin typeface="Cinzel Decorative Bold"/>
                <a:ea typeface="Cinzel Decorative Bold"/>
                <a:cs typeface="Cinzel Decorative Bold"/>
                <a:sym typeface="Cinzel Decorative Bold"/>
              </a:rPr>
              <a:t>The Real Question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1541423" y="2887663"/>
            <a:ext cx="15297497" cy="4406900"/>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God isn't asking us to choose between obedience and love. </a:t>
            </a:r>
          </a:p>
          <a:p>
            <a:pPr marL="0" lvl="0" indent="0" algn="ctr">
              <a:lnSpc>
                <a:spcPts val="7000"/>
              </a:lnSpc>
            </a:pPr>
            <a:r>
              <a:rPr lang="en-US" sz="5000">
                <a:solidFill>
                  <a:srgbClr val="FCEBA6"/>
                </a:solidFill>
                <a:latin typeface="Ovo"/>
                <a:ea typeface="Ovo"/>
                <a:cs typeface="Ovo"/>
                <a:sym typeface="Ovo"/>
              </a:rPr>
              <a:t>He wants our obedience to flow from a heart that loves Him.</a:t>
            </a:r>
          </a:p>
          <a:p>
            <a:pPr marL="0" lvl="0" indent="0" algn="ctr">
              <a:lnSpc>
                <a:spcPts val="7000"/>
              </a:lnSpc>
            </a:pPr>
            <a:endParaRPr lang="en-US" sz="5000">
              <a:solidFill>
                <a:srgbClr val="FCEBA6"/>
              </a:solidFill>
              <a:latin typeface="Ovo"/>
              <a:ea typeface="Ovo"/>
              <a:cs typeface="Ovo"/>
              <a:sym typeface="Ov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3998424"/>
            <a:ext cx="13321352" cy="3521075"/>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"Woe to you Pharisees! For you love the best seat in the synagogues and greetings in the marketplaces."</a:t>
            </a:r>
          </a:p>
          <a:p>
            <a:pPr marL="0" lvl="0" indent="0" algn="ctr">
              <a:lnSpc>
                <a:spcPts val="7000"/>
              </a:lnSpc>
            </a:pPr>
            <a:endParaRPr lang="en-US" sz="5000">
              <a:solidFill>
                <a:srgbClr val="FCEBA6"/>
              </a:solidFill>
              <a:latin typeface="Ovo"/>
              <a:ea typeface="Ovo"/>
              <a:cs typeface="Ovo"/>
              <a:sym typeface="Ovo"/>
            </a:endParaRPr>
          </a:p>
        </p:txBody>
      </p:sp>
      <p:sp>
        <p:nvSpPr>
          <p:cNvPr id="4" name="TextBox 4"/>
          <p:cNvSpPr txBox="1"/>
          <p:nvPr/>
        </p:nvSpPr>
        <p:spPr>
          <a:xfrm>
            <a:off x="4220593" y="2000786"/>
            <a:ext cx="9846815"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Luke 11:43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4220593" y="2019836"/>
            <a:ext cx="9846815" cy="4206874"/>
          </a:xfrm>
          <a:prstGeom prst="rect">
            <a:avLst/>
          </a:prstGeom>
        </p:spPr>
        <p:txBody>
          <a:bodyPr lIns="0" tIns="0" rIns="0" bIns="0" rtlCol="0" anchor="t">
            <a:spAutoFit/>
          </a:bodyPr>
          <a:lstStyle/>
          <a:p>
            <a:pPr marL="0" lvl="0" indent="0" algn="ctr">
              <a:lnSpc>
                <a:spcPts val="11200"/>
              </a:lnSpc>
            </a:pPr>
            <a:r>
              <a:rPr lang="en-US" sz="8000" b="1" spc="464">
                <a:solidFill>
                  <a:srgbClr val="FCEBA6"/>
                </a:solidFill>
                <a:latin typeface="Cinzel Decorative Bold"/>
                <a:ea typeface="Cinzel Decorative Bold"/>
                <a:cs typeface="Cinzel Decorative Bold"/>
                <a:sym typeface="Cinzel Decorative Bold"/>
              </a:rPr>
              <a:t>What is driving our service?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035943"/>
            <a:ext cx="13321352" cy="685588"/>
          </a:xfrm>
          <a:prstGeom prst="rect">
            <a:avLst/>
          </a:prstGeom>
        </p:spPr>
        <p:txBody>
          <a:bodyPr lIns="0" tIns="0" rIns="0" bIns="0" rtlCol="0" anchor="t">
            <a:spAutoFit/>
          </a:bodyPr>
          <a:lstStyle/>
          <a:p>
            <a:pPr marL="0" lvl="0" indent="0" algn="ctr">
              <a:lnSpc>
                <a:spcPts val="5616"/>
              </a:lnSpc>
            </a:pPr>
            <a:r>
              <a:rPr lang="en-US" sz="4011">
                <a:solidFill>
                  <a:srgbClr val="FCEBA6"/>
                </a:solidFill>
                <a:latin typeface="Ovo"/>
                <a:ea typeface="Ovo"/>
                <a:cs typeface="Ovo"/>
                <a:sym typeface="Ovo"/>
              </a:rPr>
              <a:t>"We love because he first loved us."</a:t>
            </a:r>
          </a:p>
        </p:txBody>
      </p:sp>
      <p:sp>
        <p:nvSpPr>
          <p:cNvPr id="4" name="TextBox 4"/>
          <p:cNvSpPr txBox="1"/>
          <p:nvPr/>
        </p:nvSpPr>
        <p:spPr>
          <a:xfrm>
            <a:off x="4220593" y="2019836"/>
            <a:ext cx="9846815" cy="1368424"/>
          </a:xfrm>
          <a:prstGeom prst="rect">
            <a:avLst/>
          </a:prstGeom>
        </p:spPr>
        <p:txBody>
          <a:bodyPr lIns="0" tIns="0" rIns="0" bIns="0" rtlCol="0" anchor="t">
            <a:spAutoFit/>
          </a:bodyPr>
          <a:lstStyle/>
          <a:p>
            <a:pPr marL="0" lvl="0" indent="0" algn="ctr">
              <a:lnSpc>
                <a:spcPts val="11200"/>
              </a:lnSpc>
            </a:pPr>
            <a:r>
              <a:rPr lang="en-US" sz="8000" b="1" spc="464">
                <a:solidFill>
                  <a:srgbClr val="FCEBA6"/>
                </a:solidFill>
                <a:latin typeface="Cinzel Decorative Bold"/>
                <a:ea typeface="Cinzel Decorative Bold"/>
                <a:cs typeface="Cinzel Decorative Bold"/>
                <a:sym typeface="Cinzel Decorative Bold"/>
              </a:rPr>
              <a:t>1 John 4:19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367797"/>
            <a:ext cx="13321352" cy="3521075"/>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"Whatever you do, work heartily, as for the Lord and not for men."</a:t>
            </a:r>
          </a:p>
          <a:p>
            <a:pPr marL="0" lvl="0" indent="0" algn="ctr">
              <a:lnSpc>
                <a:spcPts val="7000"/>
              </a:lnSpc>
            </a:pPr>
            <a:r>
              <a:rPr lang="en-US" sz="5000">
                <a:solidFill>
                  <a:srgbClr val="FCEBA6"/>
                </a:solidFill>
                <a:latin typeface="Ovo"/>
                <a:ea typeface="Ovo"/>
                <a:cs typeface="Ovo"/>
                <a:sym typeface="Ovo"/>
              </a:rPr>
              <a:t>Colossians 3:23</a:t>
            </a:r>
          </a:p>
          <a:p>
            <a:pPr marL="0" lvl="0" indent="0" algn="ctr">
              <a:lnSpc>
                <a:spcPts val="7000"/>
              </a:lnSpc>
            </a:pPr>
            <a:r>
              <a:rPr lang="en-US" sz="5000">
                <a:solidFill>
                  <a:srgbClr val="FCEBA6"/>
                </a:solidFill>
                <a:latin typeface="Ovo"/>
                <a:ea typeface="Ovo"/>
                <a:cs typeface="Ovo"/>
                <a:sym typeface="Ovo"/>
              </a:rPr>
              <a:t>You have an audience of One.</a:t>
            </a:r>
          </a:p>
        </p:txBody>
      </p:sp>
      <p:sp>
        <p:nvSpPr>
          <p:cNvPr id="4" name="TextBox 4"/>
          <p:cNvSpPr txBox="1"/>
          <p:nvPr/>
        </p:nvSpPr>
        <p:spPr>
          <a:xfrm>
            <a:off x="4220593" y="1699143"/>
            <a:ext cx="9846815" cy="2422525"/>
          </a:xfrm>
          <a:prstGeom prst="rect">
            <a:avLst/>
          </a:prstGeom>
        </p:spPr>
        <p:txBody>
          <a:bodyPr lIns="0" tIns="0" rIns="0" bIns="0" rtlCol="0" anchor="t">
            <a:spAutoFit/>
          </a:bodyPr>
          <a:lstStyle/>
          <a:p>
            <a:pPr marL="0" lvl="0" indent="0" algn="ctr">
              <a:lnSpc>
                <a:spcPts val="9799"/>
              </a:lnSpc>
            </a:pPr>
            <a:r>
              <a:rPr lang="en-US" sz="6999" b="1" spc="405">
                <a:solidFill>
                  <a:srgbClr val="FCEBA6"/>
                </a:solidFill>
                <a:latin typeface="Cinzel Decorative Bold"/>
                <a:ea typeface="Cinzel Decorative Bold"/>
                <a:cs typeface="Cinzel Decorative Bold"/>
                <a:sym typeface="Cinzel Decorative Bold"/>
              </a:rPr>
              <a:t>An Audience of 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3961487"/>
            <a:ext cx="13321352" cy="1749425"/>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Would our children say that the faith they see at home is the same faith they see at church?</a:t>
            </a:r>
          </a:p>
        </p:txBody>
      </p:sp>
      <p:sp>
        <p:nvSpPr>
          <p:cNvPr id="4" name="TextBox 4"/>
          <p:cNvSpPr txBox="1"/>
          <p:nvPr/>
        </p:nvSpPr>
        <p:spPr>
          <a:xfrm>
            <a:off x="3786579" y="1863725"/>
            <a:ext cx="10714841" cy="1184275"/>
          </a:xfrm>
          <a:prstGeom prst="rect">
            <a:avLst/>
          </a:prstGeom>
        </p:spPr>
        <p:txBody>
          <a:bodyPr lIns="0" tIns="0" rIns="0" bIns="0" rtlCol="0" anchor="t">
            <a:spAutoFit/>
          </a:bodyPr>
          <a:lstStyle/>
          <a:p>
            <a:pPr marL="0" lvl="0" indent="0" algn="ctr">
              <a:lnSpc>
                <a:spcPts val="9799"/>
              </a:lnSpc>
            </a:pPr>
            <a:r>
              <a:rPr lang="en-US" sz="6999" b="1" spc="405">
                <a:solidFill>
                  <a:srgbClr val="FCEBA6"/>
                </a:solidFill>
                <a:latin typeface="Cinzel Decorative Bold"/>
                <a:ea typeface="Cinzel Decorative Bold"/>
                <a:cs typeface="Cinzel Decorative Bold"/>
                <a:sym typeface="Cinzel Decorative Bold"/>
              </a:rPr>
              <a:t>Home and Church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515546"/>
            <a:ext cx="13321352" cy="1749425"/>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People see the outside of the cup.</a:t>
            </a:r>
          </a:p>
          <a:p>
            <a:pPr marL="0" lvl="0" indent="0" algn="ctr">
              <a:lnSpc>
                <a:spcPts val="7000"/>
              </a:lnSpc>
            </a:pPr>
            <a:r>
              <a:rPr lang="en-US" sz="5000">
                <a:solidFill>
                  <a:srgbClr val="FCEBA6"/>
                </a:solidFill>
                <a:latin typeface="Ovo"/>
                <a:ea typeface="Ovo"/>
                <a:cs typeface="Ovo"/>
                <a:sym typeface="Ovo"/>
              </a:rPr>
              <a:t>God sees the inside.</a:t>
            </a:r>
          </a:p>
        </p:txBody>
      </p:sp>
      <p:sp>
        <p:nvSpPr>
          <p:cNvPr id="4" name="TextBox 4"/>
          <p:cNvSpPr txBox="1"/>
          <p:nvPr/>
        </p:nvSpPr>
        <p:spPr>
          <a:xfrm>
            <a:off x="1598045" y="2048411"/>
            <a:ext cx="14962630" cy="1184275"/>
          </a:xfrm>
          <a:prstGeom prst="rect">
            <a:avLst/>
          </a:prstGeom>
        </p:spPr>
        <p:txBody>
          <a:bodyPr lIns="0" tIns="0" rIns="0" bIns="0" rtlCol="0" anchor="t">
            <a:spAutoFit/>
          </a:bodyPr>
          <a:lstStyle/>
          <a:p>
            <a:pPr marL="0" lvl="0" indent="0" algn="ctr">
              <a:lnSpc>
                <a:spcPts val="9799"/>
              </a:lnSpc>
            </a:pPr>
            <a:r>
              <a:rPr lang="en-US" sz="6999" b="1" spc="405">
                <a:solidFill>
                  <a:srgbClr val="FCEBA6"/>
                </a:solidFill>
                <a:latin typeface="Cinzel Decorative Bold"/>
                <a:ea typeface="Cinzel Decorative Bold"/>
                <a:cs typeface="Cinzel Decorative Bold"/>
                <a:sym typeface="Cinzel Decorative Bold"/>
              </a:rPr>
              <a:t>The Inside of the Cup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792576"/>
            <a:ext cx="13321352" cy="2635250"/>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Luke 11:45</a:t>
            </a:r>
          </a:p>
          <a:p>
            <a:pPr marL="0" lvl="0" indent="0" algn="ctr">
              <a:lnSpc>
                <a:spcPts val="7000"/>
              </a:lnSpc>
            </a:pPr>
            <a:r>
              <a:rPr lang="en-US" sz="5000">
                <a:solidFill>
                  <a:srgbClr val="FCEBA6"/>
                </a:solidFill>
                <a:latin typeface="Ovo"/>
                <a:ea typeface="Ovo"/>
                <a:cs typeface="Ovo"/>
                <a:sym typeface="Ovo"/>
              </a:rPr>
              <a:t>You can hear God's truth and still refuse to respond.</a:t>
            </a:r>
          </a:p>
        </p:txBody>
      </p:sp>
      <p:sp>
        <p:nvSpPr>
          <p:cNvPr id="4" name="TextBox 4"/>
          <p:cNvSpPr txBox="1"/>
          <p:nvPr/>
        </p:nvSpPr>
        <p:spPr>
          <a:xfrm>
            <a:off x="1274844" y="978418"/>
            <a:ext cx="15738313" cy="31432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Point 2: Our Response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016893"/>
            <a:ext cx="13321352" cy="2635250"/>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"Teacher, in saying these things you insult us also."</a:t>
            </a:r>
          </a:p>
          <a:p>
            <a:pPr marL="0" lvl="0" indent="0" algn="ctr">
              <a:lnSpc>
                <a:spcPts val="7000"/>
              </a:lnSpc>
            </a:pPr>
            <a:endParaRPr lang="en-US" sz="5000">
              <a:solidFill>
                <a:srgbClr val="FCEBA6"/>
              </a:solidFill>
              <a:latin typeface="Ovo"/>
              <a:ea typeface="Ovo"/>
              <a:cs typeface="Ovo"/>
              <a:sym typeface="Ovo"/>
            </a:endParaRPr>
          </a:p>
        </p:txBody>
      </p:sp>
      <p:sp>
        <p:nvSpPr>
          <p:cNvPr id="4" name="TextBox 4"/>
          <p:cNvSpPr txBox="1"/>
          <p:nvPr/>
        </p:nvSpPr>
        <p:spPr>
          <a:xfrm>
            <a:off x="4220593" y="2000786"/>
            <a:ext cx="9846815"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Luke 11:45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5038725"/>
            <a:ext cx="13321352" cy="863600"/>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We can resist or repent.</a:t>
            </a:r>
          </a:p>
        </p:txBody>
      </p:sp>
      <p:sp>
        <p:nvSpPr>
          <p:cNvPr id="4" name="TextBox 4"/>
          <p:cNvSpPr txBox="1"/>
          <p:nvPr/>
        </p:nvSpPr>
        <p:spPr>
          <a:xfrm>
            <a:off x="1902778" y="2038886"/>
            <a:ext cx="14482445" cy="1226851"/>
          </a:xfrm>
          <a:prstGeom prst="rect">
            <a:avLst/>
          </a:prstGeom>
        </p:spPr>
        <p:txBody>
          <a:bodyPr lIns="0" tIns="0" rIns="0" bIns="0" rtlCol="0" anchor="t">
            <a:spAutoFit/>
          </a:bodyPr>
          <a:lstStyle/>
          <a:p>
            <a:pPr marL="0" lvl="0" indent="0" algn="ctr">
              <a:lnSpc>
                <a:spcPts val="10078"/>
              </a:lnSpc>
            </a:pPr>
            <a:r>
              <a:rPr lang="en-US" sz="7198" b="1" spc="417">
                <a:solidFill>
                  <a:srgbClr val="FCEBA6"/>
                </a:solidFill>
                <a:latin typeface="Cinzel Decorative Bold"/>
                <a:ea typeface="Cinzel Decorative Bold"/>
                <a:cs typeface="Cinzel Decorative Bold"/>
                <a:sym typeface="Cinzel Decorative Bold"/>
              </a:rPr>
              <a:t>Resist or Repent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016893"/>
            <a:ext cx="13321352" cy="2635250"/>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"Today, if you hear his voice,</a:t>
            </a:r>
          </a:p>
          <a:p>
            <a:pPr marL="0" lvl="0" indent="0" algn="ctr">
              <a:lnSpc>
                <a:spcPts val="7000"/>
              </a:lnSpc>
            </a:pPr>
            <a:r>
              <a:rPr lang="en-US" sz="5000">
                <a:solidFill>
                  <a:srgbClr val="FCEBA6"/>
                </a:solidFill>
                <a:latin typeface="Ovo"/>
                <a:ea typeface="Ovo"/>
                <a:cs typeface="Ovo"/>
                <a:sym typeface="Ovo"/>
              </a:rPr>
              <a:t>do not harden your hearts."</a:t>
            </a:r>
          </a:p>
          <a:p>
            <a:pPr marL="0" lvl="0" indent="0" algn="ctr">
              <a:lnSpc>
                <a:spcPts val="7000"/>
              </a:lnSpc>
            </a:pPr>
            <a:endParaRPr lang="en-US" sz="5000">
              <a:solidFill>
                <a:srgbClr val="FCEBA6"/>
              </a:solidFill>
              <a:latin typeface="Ovo"/>
              <a:ea typeface="Ovo"/>
              <a:cs typeface="Ovo"/>
              <a:sym typeface="Ovo"/>
            </a:endParaRPr>
          </a:p>
        </p:txBody>
      </p:sp>
      <p:sp>
        <p:nvSpPr>
          <p:cNvPr id="4" name="TextBox 4"/>
          <p:cNvSpPr txBox="1"/>
          <p:nvPr/>
        </p:nvSpPr>
        <p:spPr>
          <a:xfrm>
            <a:off x="4220593" y="2000786"/>
            <a:ext cx="9846815"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Hebrews 3:15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016893"/>
            <a:ext cx="13321352" cy="2635250"/>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"Those whom I love, I reprove and discipline, so be zealous and repent."</a:t>
            </a:r>
          </a:p>
          <a:p>
            <a:pPr marL="0" lvl="0" indent="0" algn="ctr">
              <a:lnSpc>
                <a:spcPts val="7000"/>
              </a:lnSpc>
            </a:pPr>
            <a:endParaRPr lang="en-US" sz="5000">
              <a:solidFill>
                <a:srgbClr val="FCEBA6"/>
              </a:solidFill>
              <a:latin typeface="Ovo"/>
              <a:ea typeface="Ovo"/>
              <a:cs typeface="Ovo"/>
              <a:sym typeface="Ovo"/>
            </a:endParaRPr>
          </a:p>
        </p:txBody>
      </p:sp>
      <p:sp>
        <p:nvSpPr>
          <p:cNvPr id="4" name="TextBox 4"/>
          <p:cNvSpPr txBox="1"/>
          <p:nvPr/>
        </p:nvSpPr>
        <p:spPr>
          <a:xfrm>
            <a:off x="1948949" y="2000786"/>
            <a:ext cx="14279290"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Revelation 3:19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016893"/>
            <a:ext cx="13321352" cy="3521075"/>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Saul — protected his image</a:t>
            </a:r>
          </a:p>
          <a:p>
            <a:pPr marL="0" lvl="0" indent="0" algn="ctr">
              <a:lnSpc>
                <a:spcPts val="7000"/>
              </a:lnSpc>
            </a:pPr>
            <a:r>
              <a:rPr lang="en-US" sz="5000">
                <a:solidFill>
                  <a:srgbClr val="FCEBA6"/>
                </a:solidFill>
                <a:latin typeface="Ovo"/>
                <a:ea typeface="Ovo"/>
                <a:cs typeface="Ovo"/>
                <a:sym typeface="Ovo"/>
              </a:rPr>
              <a:t>1 Samuel 15</a:t>
            </a:r>
          </a:p>
          <a:p>
            <a:pPr marL="0" lvl="0" indent="0" algn="ctr">
              <a:lnSpc>
                <a:spcPts val="7000"/>
              </a:lnSpc>
            </a:pPr>
            <a:r>
              <a:rPr lang="en-US" sz="5000">
                <a:solidFill>
                  <a:srgbClr val="FCEBA6"/>
                </a:solidFill>
                <a:latin typeface="Ovo"/>
                <a:ea typeface="Ovo"/>
                <a:cs typeface="Ovo"/>
                <a:sym typeface="Ovo"/>
              </a:rPr>
              <a:t>David — repented</a:t>
            </a:r>
          </a:p>
          <a:p>
            <a:pPr marL="0" lvl="0" indent="0" algn="ctr">
              <a:lnSpc>
                <a:spcPts val="7000"/>
              </a:lnSpc>
            </a:pPr>
            <a:r>
              <a:rPr lang="en-US" sz="5000">
                <a:solidFill>
                  <a:srgbClr val="FCEBA6"/>
                </a:solidFill>
                <a:latin typeface="Ovo"/>
                <a:ea typeface="Ovo"/>
                <a:cs typeface="Ovo"/>
                <a:sym typeface="Ovo"/>
              </a:rPr>
              <a:t>2 Samuel 12</a:t>
            </a:r>
          </a:p>
        </p:txBody>
      </p:sp>
      <p:sp>
        <p:nvSpPr>
          <p:cNvPr id="4" name="TextBox 4"/>
          <p:cNvSpPr txBox="1"/>
          <p:nvPr/>
        </p:nvSpPr>
        <p:spPr>
          <a:xfrm>
            <a:off x="4220593" y="2000786"/>
            <a:ext cx="9846815"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Two Kings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016893"/>
            <a:ext cx="13321352" cy="1749425"/>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"Create in me a clean heart, O God, and renew a right spirit within me."</a:t>
            </a:r>
          </a:p>
        </p:txBody>
      </p:sp>
      <p:sp>
        <p:nvSpPr>
          <p:cNvPr id="4" name="TextBox 4"/>
          <p:cNvSpPr txBox="1"/>
          <p:nvPr/>
        </p:nvSpPr>
        <p:spPr>
          <a:xfrm>
            <a:off x="4220593" y="2000786"/>
            <a:ext cx="9846815"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Psalm 51:10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016893"/>
            <a:ext cx="13321352" cy="2635250"/>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"Whoever loves discipline loves knowledge, but whoever hates correction is stupid."</a:t>
            </a:r>
          </a:p>
          <a:p>
            <a:pPr marL="0" lvl="0" indent="0" algn="ctr">
              <a:lnSpc>
                <a:spcPts val="7000"/>
              </a:lnSpc>
            </a:pPr>
            <a:r>
              <a:rPr lang="en-US" sz="5000">
                <a:solidFill>
                  <a:srgbClr val="FCEBA6"/>
                </a:solidFill>
                <a:latin typeface="Ovo"/>
                <a:ea typeface="Ovo"/>
                <a:cs typeface="Ovo"/>
                <a:sym typeface="Ovo"/>
              </a:rPr>
              <a:t>(NIV)</a:t>
            </a:r>
          </a:p>
        </p:txBody>
      </p:sp>
      <p:sp>
        <p:nvSpPr>
          <p:cNvPr id="4" name="TextBox 4"/>
          <p:cNvSpPr txBox="1"/>
          <p:nvPr/>
        </p:nvSpPr>
        <p:spPr>
          <a:xfrm>
            <a:off x="4220593" y="2000786"/>
            <a:ext cx="9846815"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Proverbs 12:1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3998424"/>
            <a:ext cx="13321352" cy="3521075"/>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"Exhort one another every day, as long as it is called today, that none of you may be hardened by the deceitfulness of sin."</a:t>
            </a:r>
          </a:p>
          <a:p>
            <a:pPr marL="0" lvl="0" indent="0" algn="ctr">
              <a:lnSpc>
                <a:spcPts val="7000"/>
              </a:lnSpc>
            </a:pPr>
            <a:endParaRPr lang="en-US" sz="5000">
              <a:solidFill>
                <a:srgbClr val="FCEBA6"/>
              </a:solidFill>
              <a:latin typeface="Ovo"/>
              <a:ea typeface="Ovo"/>
              <a:cs typeface="Ovo"/>
              <a:sym typeface="Ovo"/>
            </a:endParaRPr>
          </a:p>
        </p:txBody>
      </p:sp>
      <p:sp>
        <p:nvSpPr>
          <p:cNvPr id="4" name="TextBox 4"/>
          <p:cNvSpPr txBox="1"/>
          <p:nvPr/>
        </p:nvSpPr>
        <p:spPr>
          <a:xfrm>
            <a:off x="1265609" y="1291197"/>
            <a:ext cx="15756782" cy="2422525"/>
          </a:xfrm>
          <a:prstGeom prst="rect">
            <a:avLst/>
          </a:prstGeom>
        </p:spPr>
        <p:txBody>
          <a:bodyPr lIns="0" tIns="0" rIns="0" bIns="0" rtlCol="0" anchor="t">
            <a:spAutoFit/>
          </a:bodyPr>
          <a:lstStyle/>
          <a:p>
            <a:pPr marL="0" lvl="0" indent="0" algn="ctr">
              <a:lnSpc>
                <a:spcPts val="9799"/>
              </a:lnSpc>
            </a:pPr>
            <a:r>
              <a:rPr lang="en-US" sz="6999" b="1" spc="405">
                <a:solidFill>
                  <a:srgbClr val="FCEBA6"/>
                </a:solidFill>
                <a:latin typeface="Cinzel Decorative Bold"/>
                <a:ea typeface="Cinzel Decorative Bold"/>
                <a:cs typeface="Cinzel Decorative Bold"/>
                <a:sym typeface="Cinzel Decorative Bold"/>
              </a:rPr>
              <a:t>We need people who speak the truth in love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3998424"/>
            <a:ext cx="13321352" cy="3521075"/>
          </a:xfrm>
          <a:prstGeom prst="rect">
            <a:avLst/>
          </a:prstGeom>
        </p:spPr>
        <p:txBody>
          <a:bodyPr lIns="0" tIns="0" rIns="0" bIns="0" rtlCol="0" anchor="t">
            <a:spAutoFit/>
          </a:bodyPr>
          <a:lstStyle/>
          <a:p>
            <a:pPr marL="1079501" lvl="1" indent="-539750" algn="ctr">
              <a:lnSpc>
                <a:spcPts val="7000"/>
              </a:lnSpc>
              <a:buAutoNum type="arabicPeriod"/>
            </a:pPr>
            <a:r>
              <a:rPr lang="en-US" sz="5000">
                <a:solidFill>
                  <a:srgbClr val="FCEBA6"/>
                </a:solidFill>
                <a:latin typeface="Ovo"/>
                <a:ea typeface="Ovo"/>
                <a:cs typeface="Ovo"/>
                <a:sym typeface="Ovo"/>
              </a:rPr>
              <a:t>Do you have godly people in your life who can lovingly challenge you?</a:t>
            </a:r>
          </a:p>
          <a:p>
            <a:pPr marL="1079501" lvl="1" indent="-539750" algn="ctr">
              <a:lnSpc>
                <a:spcPts val="7000"/>
              </a:lnSpc>
              <a:buAutoNum type="arabicPeriod"/>
            </a:pPr>
            <a:r>
              <a:rPr lang="en-US" sz="5000">
                <a:solidFill>
                  <a:srgbClr val="FCEBA6"/>
                </a:solidFill>
                <a:latin typeface="Ovo"/>
                <a:ea typeface="Ovo"/>
                <a:cs typeface="Ovo"/>
                <a:sym typeface="Ovo"/>
              </a:rPr>
              <a:t>Are you becoming someone who can speak the truth in love?</a:t>
            </a:r>
          </a:p>
        </p:txBody>
      </p:sp>
      <p:sp>
        <p:nvSpPr>
          <p:cNvPr id="4" name="TextBox 4"/>
          <p:cNvSpPr txBox="1"/>
          <p:nvPr/>
        </p:nvSpPr>
        <p:spPr>
          <a:xfrm>
            <a:off x="4220593" y="2010892"/>
            <a:ext cx="9846815" cy="1325880"/>
          </a:xfrm>
          <a:prstGeom prst="rect">
            <a:avLst/>
          </a:prstGeom>
        </p:spPr>
        <p:txBody>
          <a:bodyPr lIns="0" tIns="0" rIns="0" bIns="0" rtlCol="0" anchor="t">
            <a:spAutoFit/>
          </a:bodyPr>
          <a:lstStyle/>
          <a:p>
            <a:pPr marL="0" lvl="0" indent="0" algn="ctr">
              <a:lnSpc>
                <a:spcPts val="10919"/>
              </a:lnSpc>
            </a:pPr>
            <a:r>
              <a:rPr lang="en-US" sz="7800" b="1" spc="452">
                <a:solidFill>
                  <a:srgbClr val="FCEBA6"/>
                </a:solidFill>
                <a:latin typeface="Cinzel Decorative Bold"/>
                <a:ea typeface="Cinzel Decorative Bold"/>
                <a:cs typeface="Cinzel Decorative Bold"/>
                <a:sym typeface="Cinzel Decorative Bold"/>
              </a:rPr>
              <a:t>Two Questions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3979956"/>
            <a:ext cx="13321352" cy="1749425"/>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Pride hears correction as rejection.</a:t>
            </a:r>
          </a:p>
          <a:p>
            <a:pPr marL="0" lvl="0" indent="0" algn="ctr">
              <a:lnSpc>
                <a:spcPts val="7000"/>
              </a:lnSpc>
            </a:pPr>
            <a:r>
              <a:rPr lang="en-US" sz="5000">
                <a:solidFill>
                  <a:srgbClr val="FCEBA6"/>
                </a:solidFill>
                <a:latin typeface="Ovo"/>
                <a:ea typeface="Ovo"/>
                <a:cs typeface="Ovo"/>
                <a:sym typeface="Ovo"/>
              </a:rPr>
              <a:t>Humility hears it as love.</a:t>
            </a:r>
          </a:p>
        </p:txBody>
      </p:sp>
      <p:sp>
        <p:nvSpPr>
          <p:cNvPr id="4" name="TextBox 4"/>
          <p:cNvSpPr txBox="1"/>
          <p:nvPr/>
        </p:nvSpPr>
        <p:spPr>
          <a:xfrm>
            <a:off x="3057068" y="1882193"/>
            <a:ext cx="12173864" cy="1184275"/>
          </a:xfrm>
          <a:prstGeom prst="rect">
            <a:avLst/>
          </a:prstGeom>
        </p:spPr>
        <p:txBody>
          <a:bodyPr lIns="0" tIns="0" rIns="0" bIns="0" rtlCol="0" anchor="t">
            <a:spAutoFit/>
          </a:bodyPr>
          <a:lstStyle/>
          <a:p>
            <a:pPr marL="0" lvl="0" indent="0" algn="ctr">
              <a:lnSpc>
                <a:spcPts val="9799"/>
              </a:lnSpc>
            </a:pPr>
            <a:r>
              <a:rPr lang="en-US" sz="6999" b="1" spc="405">
                <a:solidFill>
                  <a:srgbClr val="FCEBA6"/>
                </a:solidFill>
                <a:latin typeface="Cinzel Decorative Bold"/>
                <a:ea typeface="Cinzel Decorative Bold"/>
                <a:cs typeface="Cinzel Decorative Bold"/>
                <a:sym typeface="Cinzel Decorative Bold"/>
              </a:rPr>
              <a:t>Pride and Humility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404734"/>
            <a:ext cx="13321352" cy="2635250"/>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Luke 11:46-52</a:t>
            </a:r>
          </a:p>
          <a:p>
            <a:pPr marL="0" lvl="0" indent="0" algn="ctr">
              <a:lnSpc>
                <a:spcPts val="7000"/>
              </a:lnSpc>
            </a:pPr>
            <a:r>
              <a:rPr lang="en-US" sz="5000">
                <a:solidFill>
                  <a:srgbClr val="FCEBA6"/>
                </a:solidFill>
                <a:latin typeface="Ovo"/>
                <a:ea typeface="Ovo"/>
                <a:cs typeface="Ovo"/>
                <a:sym typeface="Ovo"/>
              </a:rPr>
              <a:t>You can point others to God or push them away.</a:t>
            </a:r>
          </a:p>
        </p:txBody>
      </p:sp>
      <p:sp>
        <p:nvSpPr>
          <p:cNvPr id="4" name="TextBox 4"/>
          <p:cNvSpPr txBox="1"/>
          <p:nvPr/>
        </p:nvSpPr>
        <p:spPr>
          <a:xfrm>
            <a:off x="1618105" y="857250"/>
            <a:ext cx="15051790" cy="31432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Point 3: Our Influence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016893"/>
            <a:ext cx="13321352" cy="4406900"/>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"Woe to you lawyers also! For you load people with burdens hard to bear, and you yourselves do not touch the burdens with one of your fingers."</a:t>
            </a:r>
          </a:p>
          <a:p>
            <a:pPr marL="0" lvl="0" indent="0" algn="ctr">
              <a:lnSpc>
                <a:spcPts val="7000"/>
              </a:lnSpc>
            </a:pPr>
            <a:endParaRPr lang="en-US" sz="5000">
              <a:solidFill>
                <a:srgbClr val="FCEBA6"/>
              </a:solidFill>
              <a:latin typeface="Ovo"/>
              <a:ea typeface="Ovo"/>
              <a:cs typeface="Ovo"/>
              <a:sym typeface="Ovo"/>
            </a:endParaRPr>
          </a:p>
        </p:txBody>
      </p:sp>
      <p:sp>
        <p:nvSpPr>
          <p:cNvPr id="4" name="TextBox 4"/>
          <p:cNvSpPr txBox="1"/>
          <p:nvPr/>
        </p:nvSpPr>
        <p:spPr>
          <a:xfrm>
            <a:off x="4220593" y="2000786"/>
            <a:ext cx="9846815"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Luke 11:46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5038725"/>
            <a:ext cx="13321352" cy="2635250"/>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"Come to me, all who labor and are heavy laden, and I will give you rest."</a:t>
            </a:r>
          </a:p>
          <a:p>
            <a:pPr marL="0" lvl="0" indent="0" algn="ctr">
              <a:lnSpc>
                <a:spcPts val="7000"/>
              </a:lnSpc>
            </a:pPr>
            <a:endParaRPr lang="en-US" sz="5000">
              <a:solidFill>
                <a:srgbClr val="FCEBA6"/>
              </a:solidFill>
              <a:latin typeface="Ovo"/>
              <a:ea typeface="Ovo"/>
              <a:cs typeface="Ovo"/>
              <a:sym typeface="Ovo"/>
            </a:endParaRPr>
          </a:p>
        </p:txBody>
      </p:sp>
      <p:sp>
        <p:nvSpPr>
          <p:cNvPr id="4" name="TextBox 4"/>
          <p:cNvSpPr txBox="1"/>
          <p:nvPr/>
        </p:nvSpPr>
        <p:spPr>
          <a:xfrm>
            <a:off x="2640916" y="2000786"/>
            <a:ext cx="13006169"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Matthew 11:28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016893"/>
            <a:ext cx="13321352" cy="4406900"/>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"Woe to you lawyers! For you have taken away the key of knowledge. You did not enter yourselves, and you hindered those who were entering."</a:t>
            </a:r>
          </a:p>
          <a:p>
            <a:pPr marL="0" lvl="0" indent="0" algn="ctr">
              <a:lnSpc>
                <a:spcPts val="7000"/>
              </a:lnSpc>
            </a:pPr>
            <a:endParaRPr lang="en-US" sz="5000">
              <a:solidFill>
                <a:srgbClr val="FCEBA6"/>
              </a:solidFill>
              <a:latin typeface="Ovo"/>
              <a:ea typeface="Ovo"/>
              <a:cs typeface="Ovo"/>
              <a:sym typeface="Ovo"/>
            </a:endParaRPr>
          </a:p>
        </p:txBody>
      </p:sp>
      <p:sp>
        <p:nvSpPr>
          <p:cNvPr id="4" name="TextBox 4"/>
          <p:cNvSpPr txBox="1"/>
          <p:nvPr/>
        </p:nvSpPr>
        <p:spPr>
          <a:xfrm>
            <a:off x="4220593" y="2000786"/>
            <a:ext cx="9846815"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Luke 11:52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5038725"/>
            <a:ext cx="13321352" cy="1749425"/>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Sometimes the door is blocked by harshness.</a:t>
            </a:r>
          </a:p>
          <a:p>
            <a:pPr marL="0" lvl="0" indent="0" algn="ctr">
              <a:lnSpc>
                <a:spcPts val="7000"/>
              </a:lnSpc>
            </a:pPr>
            <a:r>
              <a:rPr lang="en-US" sz="5000">
                <a:solidFill>
                  <a:srgbClr val="FCEBA6"/>
                </a:solidFill>
                <a:latin typeface="Ovo"/>
                <a:ea typeface="Ovo"/>
                <a:cs typeface="Ovo"/>
                <a:sym typeface="Ovo"/>
              </a:rPr>
              <a:t>Sometimes it is blocked by our silence.</a:t>
            </a:r>
          </a:p>
        </p:txBody>
      </p:sp>
      <p:sp>
        <p:nvSpPr>
          <p:cNvPr id="4" name="TextBox 4"/>
          <p:cNvSpPr txBox="1"/>
          <p:nvPr/>
        </p:nvSpPr>
        <p:spPr>
          <a:xfrm>
            <a:off x="1068663" y="1945380"/>
            <a:ext cx="16150674"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Blocking the Door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216400"/>
            <a:ext cx="13321352" cy="1749425"/>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Let's be people who open doors, not block them.</a:t>
            </a:r>
          </a:p>
        </p:txBody>
      </p:sp>
      <p:sp>
        <p:nvSpPr>
          <p:cNvPr id="4" name="TextBox 4"/>
          <p:cNvSpPr txBox="1"/>
          <p:nvPr/>
        </p:nvSpPr>
        <p:spPr>
          <a:xfrm>
            <a:off x="2650150" y="1853037"/>
            <a:ext cx="12987700"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Open the Door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567649" y="2351690"/>
            <a:ext cx="13152702" cy="47434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The Blood That Speaks a Better Word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016893"/>
            <a:ext cx="13321352" cy="2635250"/>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"Father, forgive them, for they know not what they do."</a:t>
            </a:r>
          </a:p>
          <a:p>
            <a:pPr marL="0" lvl="0" indent="0" algn="ctr">
              <a:lnSpc>
                <a:spcPts val="7000"/>
              </a:lnSpc>
            </a:pPr>
            <a:endParaRPr lang="en-US" sz="5000">
              <a:solidFill>
                <a:srgbClr val="FCEBA6"/>
              </a:solidFill>
              <a:latin typeface="Ovo"/>
              <a:ea typeface="Ovo"/>
              <a:cs typeface="Ovo"/>
              <a:sym typeface="Ovo"/>
            </a:endParaRPr>
          </a:p>
        </p:txBody>
      </p:sp>
      <p:sp>
        <p:nvSpPr>
          <p:cNvPr id="4" name="TextBox 4"/>
          <p:cNvSpPr txBox="1"/>
          <p:nvPr/>
        </p:nvSpPr>
        <p:spPr>
          <a:xfrm>
            <a:off x="4220593" y="2000786"/>
            <a:ext cx="9846815"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Luke 23:34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016893"/>
            <a:ext cx="13321352" cy="2635250"/>
          </a:xfrm>
          <a:prstGeom prst="rect">
            <a:avLst/>
          </a:prstGeom>
        </p:spPr>
        <p:txBody>
          <a:bodyPr lIns="0" tIns="0" rIns="0" bIns="0" rtlCol="0" anchor="t">
            <a:spAutoFit/>
          </a:bodyPr>
          <a:lstStyle/>
          <a:p>
            <a:pPr marL="0" lvl="0" indent="0" algn="ctr">
              <a:lnSpc>
                <a:spcPts val="7000"/>
              </a:lnSpc>
            </a:pPr>
            <a:r>
              <a:rPr lang="en-US" sz="5000">
                <a:solidFill>
                  <a:srgbClr val="FCEBA6"/>
                </a:solidFill>
                <a:latin typeface="Ovo"/>
                <a:ea typeface="Ovo"/>
                <a:cs typeface="Ovo"/>
                <a:sym typeface="Ovo"/>
              </a:rPr>
              <a:t>"...the sprinkled blood that speaks a better word than the blood of Abel."</a:t>
            </a:r>
          </a:p>
          <a:p>
            <a:pPr marL="0" lvl="0" indent="0" algn="ctr">
              <a:lnSpc>
                <a:spcPts val="7000"/>
              </a:lnSpc>
            </a:pPr>
            <a:endParaRPr lang="en-US" sz="5000">
              <a:solidFill>
                <a:srgbClr val="FCEBA6"/>
              </a:solidFill>
              <a:latin typeface="Ovo"/>
              <a:ea typeface="Ovo"/>
              <a:cs typeface="Ovo"/>
              <a:sym typeface="Ovo"/>
            </a:endParaRPr>
          </a:p>
        </p:txBody>
      </p:sp>
      <p:sp>
        <p:nvSpPr>
          <p:cNvPr id="4" name="TextBox 4"/>
          <p:cNvSpPr txBox="1"/>
          <p:nvPr/>
        </p:nvSpPr>
        <p:spPr>
          <a:xfrm>
            <a:off x="4220593" y="2000786"/>
            <a:ext cx="9846815"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Hebrews 12:24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483324" y="4867032"/>
            <a:ext cx="13321352" cy="2089119"/>
          </a:xfrm>
          <a:prstGeom prst="rect">
            <a:avLst/>
          </a:prstGeom>
        </p:spPr>
        <p:txBody>
          <a:bodyPr lIns="0" tIns="0" rIns="0" bIns="0" rtlCol="0" anchor="t">
            <a:spAutoFit/>
          </a:bodyPr>
          <a:lstStyle/>
          <a:p>
            <a:pPr marL="0" lvl="0" indent="0" algn="ctr">
              <a:lnSpc>
                <a:spcPts val="5616"/>
              </a:lnSpc>
            </a:pPr>
            <a:r>
              <a:rPr lang="en-US" sz="4011">
                <a:solidFill>
                  <a:srgbClr val="FCEBA6"/>
                </a:solidFill>
                <a:latin typeface="Ovo"/>
                <a:ea typeface="Ovo"/>
                <a:cs typeface="Ovo"/>
                <a:sym typeface="Ovo"/>
              </a:rPr>
              <a:t>Redemption and forgiveness — Ephesians 1:7</a:t>
            </a:r>
          </a:p>
          <a:p>
            <a:pPr marL="0" lvl="0" indent="0" algn="ctr">
              <a:lnSpc>
                <a:spcPts val="5616"/>
              </a:lnSpc>
            </a:pPr>
            <a:r>
              <a:rPr lang="en-US" sz="4011">
                <a:solidFill>
                  <a:srgbClr val="FCEBA6"/>
                </a:solidFill>
                <a:latin typeface="Ovo"/>
                <a:ea typeface="Ovo"/>
                <a:cs typeface="Ovo"/>
                <a:sym typeface="Ovo"/>
              </a:rPr>
              <a:t>Freedom from sin — Revelation 1:5</a:t>
            </a:r>
          </a:p>
          <a:p>
            <a:pPr marL="0" lvl="0" indent="0" algn="ctr">
              <a:lnSpc>
                <a:spcPts val="5616"/>
              </a:lnSpc>
            </a:pPr>
            <a:r>
              <a:rPr lang="en-US" sz="4011">
                <a:solidFill>
                  <a:srgbClr val="FCEBA6"/>
                </a:solidFill>
                <a:latin typeface="Ovo"/>
                <a:ea typeface="Ovo"/>
                <a:cs typeface="Ovo"/>
                <a:sym typeface="Ovo"/>
              </a:rPr>
              <a:t>Brought near to God — Ephesians 2:13</a:t>
            </a:r>
          </a:p>
        </p:txBody>
      </p:sp>
      <p:sp>
        <p:nvSpPr>
          <p:cNvPr id="4" name="TextBox 4"/>
          <p:cNvSpPr txBox="1"/>
          <p:nvPr/>
        </p:nvSpPr>
        <p:spPr>
          <a:xfrm>
            <a:off x="1902778" y="2029942"/>
            <a:ext cx="14482445" cy="1224724"/>
          </a:xfrm>
          <a:prstGeom prst="rect">
            <a:avLst/>
          </a:prstGeom>
        </p:spPr>
        <p:txBody>
          <a:bodyPr lIns="0" tIns="0" rIns="0" bIns="0" rtlCol="0" anchor="t">
            <a:spAutoFit/>
          </a:bodyPr>
          <a:lstStyle/>
          <a:p>
            <a:pPr marL="0" lvl="0" indent="0" algn="ctr">
              <a:lnSpc>
                <a:spcPts val="10195"/>
              </a:lnSpc>
            </a:pPr>
            <a:r>
              <a:rPr lang="en-US" sz="7282" b="1" spc="422">
                <a:solidFill>
                  <a:srgbClr val="FCEBA6"/>
                </a:solidFill>
                <a:latin typeface="Cinzel Decorative Bold"/>
                <a:ea typeface="Cinzel Decorative Bold"/>
                <a:cs typeface="Cinzel Decorative Bold"/>
                <a:sym typeface="Cinzel Decorative Bold"/>
              </a:rPr>
              <a:t>His Blood Speaks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2068995" y="1544638"/>
            <a:ext cx="14150009" cy="7045324"/>
          </a:xfrm>
          <a:prstGeom prst="rect">
            <a:avLst/>
          </a:prstGeom>
        </p:spPr>
        <p:txBody>
          <a:bodyPr lIns="0" tIns="0" rIns="0" bIns="0" rtlCol="0" anchor="t">
            <a:spAutoFit/>
          </a:bodyPr>
          <a:lstStyle/>
          <a:p>
            <a:pPr marL="0" lvl="0" indent="0" algn="ctr">
              <a:lnSpc>
                <a:spcPts val="11200"/>
              </a:lnSpc>
            </a:pPr>
            <a:r>
              <a:rPr lang="en-US" sz="8000" b="1" spc="464">
                <a:solidFill>
                  <a:srgbClr val="FCEBA6"/>
                </a:solidFill>
                <a:latin typeface="Cinzel Decorative Bold"/>
                <a:ea typeface="Cinzel Decorative Bold"/>
                <a:cs typeface="Cinzel Decorative Bold"/>
                <a:sym typeface="Cinzel Decorative Bold"/>
              </a:rPr>
              <a:t>God loves us too much to leave us where we are.</a:t>
            </a:r>
          </a:p>
          <a:p>
            <a:pPr marL="0" lvl="0" indent="0" algn="ctr">
              <a:lnSpc>
                <a:spcPts val="11200"/>
              </a:lnSpc>
            </a:pPr>
            <a:r>
              <a:rPr lang="en-US" sz="8000" b="1" spc="464">
                <a:solidFill>
                  <a:srgbClr val="FCEBA6"/>
                </a:solidFill>
                <a:latin typeface="Cinzel Decorative Bold"/>
                <a:ea typeface="Cinzel Decorative Bold"/>
                <a:cs typeface="Cinzel Decorative Bold"/>
                <a:sym typeface="Cinzel Decorative Bold"/>
              </a:rPr>
              <a:t>Come as you are.</a:t>
            </a:r>
          </a:p>
          <a:p>
            <a:pPr marL="0" lvl="0" indent="0" algn="ctr">
              <a:lnSpc>
                <a:spcPts val="11200"/>
              </a:lnSpc>
            </a:pPr>
            <a:endParaRPr lang="en-US" sz="8000" b="1" spc="464">
              <a:solidFill>
                <a:srgbClr val="FCEBA6"/>
              </a:solidFill>
              <a:latin typeface="Cinzel Decorative Bold"/>
              <a:ea typeface="Cinzel Decorative Bold"/>
              <a:cs typeface="Cinzel Decorative Bold"/>
              <a:sym typeface="Cinzel Decorative Bo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TextBox 3"/>
          <p:cNvSpPr txBox="1"/>
          <p:nvPr/>
        </p:nvSpPr>
        <p:spPr>
          <a:xfrm>
            <a:off x="4220593" y="4286250"/>
            <a:ext cx="9846815" cy="1543050"/>
          </a:xfrm>
          <a:prstGeom prst="rect">
            <a:avLst/>
          </a:prstGeom>
        </p:spPr>
        <p:txBody>
          <a:bodyPr lIns="0" tIns="0" rIns="0" bIns="0" rtlCol="0" anchor="t">
            <a:spAutoFit/>
          </a:bodyPr>
          <a:lstStyle/>
          <a:p>
            <a:pPr marL="0" lvl="0" indent="0" algn="ctr">
              <a:lnSpc>
                <a:spcPts val="12599"/>
              </a:lnSpc>
            </a:pPr>
            <a:r>
              <a:rPr lang="en-US" sz="9000" b="1" spc="522">
                <a:solidFill>
                  <a:srgbClr val="FCEBA6"/>
                </a:solidFill>
                <a:latin typeface="Cinzel Decorative Bold"/>
                <a:ea typeface="Cinzel Decorative Bold"/>
                <a:cs typeface="Cinzel Decorative Bold"/>
                <a:sym typeface="Cinzel Decorative Bold"/>
              </a:rPr>
              <a:t>Communion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1294</Words>
  <Application>Microsoft Office PowerPoint</Application>
  <PresentationFormat>Custom</PresentationFormat>
  <Paragraphs>113</Paragraphs>
  <Slides>48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Calibri</vt:lpstr>
      <vt:lpstr>Cinzel Decorative Bold</vt:lpstr>
      <vt:lpstr>Ovo</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Tough Love Sermon</dc:title>
  <dc:creator>R Fang</dc:creator>
  <cp:lastModifiedBy>R Fang</cp:lastModifiedBy>
  <cp:revision>2</cp:revision>
  <dcterms:created xsi:type="dcterms:W3CDTF">2006-08-16T00:00:00Z</dcterms:created>
  <dcterms:modified xsi:type="dcterms:W3CDTF">2026-10-19T04:52:04Z</dcterms:modified>
  <dc:identifier>DAHYQwqYono</dc:identifier>
</cp:coreProperties>
</file>