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10287000" cx="18288000"/>
  <p:notesSz cx="6858000" cy="9144000"/>
  <p:embeddedFontLst>
    <p:embeddedFont>
      <p:font typeface="League Spartan"/>
      <p:regular r:id="rId23"/>
      <p:bold r:id="rId24"/>
    </p:embeddedFont>
    <p:embeddedFont>
      <p:font typeface="Source Sans 3"/>
      <p:bold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27" roundtripDataSignature="AMtx7mgvgOvpZEYFYLkaIiQbhZ8d3sGU4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LeagueSpartan-bold.fntdata"/><Relationship Id="rId23" Type="http://schemas.openxmlformats.org/officeDocument/2006/relationships/font" Target="fonts/LeagueSpartan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SourceSans3-boldItalic.fntdata"/><Relationship Id="rId25" Type="http://schemas.openxmlformats.org/officeDocument/2006/relationships/font" Target="fonts/SourceSans3-bold.fntdata"/><Relationship Id="rId27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0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0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4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4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4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8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9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9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60" r="-6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5EF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Google Shape;89;p2"/>
          <p:cNvCxnSpPr/>
          <p:nvPr/>
        </p:nvCxnSpPr>
        <p:spPr>
          <a:xfrm>
            <a:off x="1143000" y="952500"/>
            <a:ext cx="16002000" cy="0"/>
          </a:xfrm>
          <a:prstGeom prst="straightConnector1">
            <a:avLst/>
          </a:prstGeom>
          <a:noFill/>
          <a:ln cap="flat" cmpd="sng" w="19050">
            <a:solidFill>
              <a:srgbClr val="D5A6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0" name="Google Shape;90;p2"/>
          <p:cNvSpPr txBox="1"/>
          <p:nvPr/>
        </p:nvSpPr>
        <p:spPr>
          <a:xfrm>
            <a:off x="1143000" y="523875"/>
            <a:ext cx="66675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6F706B"/>
                </a:solidFill>
                <a:latin typeface="Source Sans 3"/>
                <a:ea typeface="Source Sans 3"/>
                <a:cs typeface="Source Sans 3"/>
                <a:sym typeface="Source Sans 3"/>
              </a:rPr>
              <a:t>KEY SCRIPTURE · GALATIANS 6:7</a:t>
            </a:r>
            <a:endParaRPr/>
          </a:p>
        </p:txBody>
      </p:sp>
      <p:sp>
        <p:nvSpPr>
          <p:cNvPr id="91" name="Google Shape;91;p2"/>
          <p:cNvSpPr txBox="1"/>
          <p:nvPr/>
        </p:nvSpPr>
        <p:spPr>
          <a:xfrm>
            <a:off x="16335375" y="523875"/>
            <a:ext cx="809625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6F706B"/>
                </a:solidFill>
                <a:latin typeface="Source Sans 3"/>
                <a:ea typeface="Source Sans 3"/>
                <a:cs typeface="Source Sans 3"/>
                <a:sym typeface="Source Sans 3"/>
              </a:rPr>
              <a:t>03</a:t>
            </a:r>
            <a:endParaRPr/>
          </a:p>
        </p:txBody>
      </p:sp>
      <p:sp>
        <p:nvSpPr>
          <p:cNvPr id="92" name="Google Shape;92;p2"/>
          <p:cNvSpPr/>
          <p:nvPr/>
        </p:nvSpPr>
        <p:spPr>
          <a:xfrm>
            <a:off x="0" y="8096250"/>
            <a:ext cx="18288000" cy="2190750"/>
          </a:xfrm>
          <a:custGeom>
            <a:rect b="b" l="l" r="r" t="t"/>
            <a:pathLst>
              <a:path extrusionOk="0" h="2190750" w="18288000">
                <a:moveTo>
                  <a:pt x="0" y="0"/>
                </a:moveTo>
                <a:lnTo>
                  <a:pt x="18288000" y="0"/>
                </a:lnTo>
                <a:lnTo>
                  <a:pt x="18288000" y="2190750"/>
                </a:lnTo>
                <a:lnTo>
                  <a:pt x="0" y="21907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84786" l="0" r="0" t="-184786"/>
            </a:stretch>
          </a:blipFill>
          <a:ln>
            <a:noFill/>
          </a:ln>
        </p:spPr>
      </p:sp>
      <p:sp>
        <p:nvSpPr>
          <p:cNvPr id="93" name="Google Shape;93;p2"/>
          <p:cNvSpPr txBox="1"/>
          <p:nvPr/>
        </p:nvSpPr>
        <p:spPr>
          <a:xfrm>
            <a:off x="2286000" y="1626750"/>
            <a:ext cx="13716000" cy="56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99" u="none" cap="none" strike="noStrike">
                <a:solidFill>
                  <a:srgbClr val="20211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“Do not be deceived: God cannot be mocked.</a:t>
            </a:r>
            <a:endParaRPr sz="2000"/>
          </a:p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99" u="none" cap="none" strike="noStrike">
                <a:solidFill>
                  <a:srgbClr val="20211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 man </a:t>
            </a:r>
            <a:r>
              <a:rPr b="1" i="0" lang="en-US" sz="8999" u="none" cap="none" strike="noStrike">
                <a:solidFill>
                  <a:srgbClr val="D5A62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reaps what he sows.</a:t>
            </a:r>
            <a:r>
              <a:rPr b="1" i="0" lang="en-US" sz="8999" u="none" cap="none" strike="noStrike">
                <a:solidFill>
                  <a:srgbClr val="20211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”</a:t>
            </a:r>
            <a:endParaRPr sz="2000"/>
          </a:p>
        </p:txBody>
      </p:sp>
      <p:sp>
        <p:nvSpPr>
          <p:cNvPr id="94" name="Google Shape;94;p2"/>
          <p:cNvSpPr txBox="1"/>
          <p:nvPr/>
        </p:nvSpPr>
        <p:spPr>
          <a:xfrm>
            <a:off x="2286000" y="7356371"/>
            <a:ext cx="5715000" cy="6394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99" u="none" cap="none" strike="noStrike">
                <a:solidFill>
                  <a:srgbClr val="74533B"/>
                </a:solidFill>
                <a:latin typeface="Source Sans 3"/>
                <a:ea typeface="Source Sans 3"/>
                <a:cs typeface="Source Sans 3"/>
                <a:sym typeface="Source Sans 3"/>
              </a:rPr>
              <a:t>GALATIANS 6:7 · NIV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5EF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/>
          <p:cNvSpPr/>
          <p:nvPr/>
        </p:nvSpPr>
        <p:spPr>
          <a:xfrm>
            <a:off x="0" y="4476750"/>
            <a:ext cx="18288000" cy="5810250"/>
          </a:xfrm>
          <a:custGeom>
            <a:rect b="b" l="l" r="r" t="t"/>
            <a:pathLst>
              <a:path extrusionOk="0" h="5810250" w="18288000">
                <a:moveTo>
                  <a:pt x="0" y="0"/>
                </a:moveTo>
                <a:lnTo>
                  <a:pt x="18288000" y="0"/>
                </a:lnTo>
                <a:lnTo>
                  <a:pt x="18288000" y="5810250"/>
                </a:lnTo>
                <a:lnTo>
                  <a:pt x="0" y="5810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524" l="0" r="0" t="-38524"/>
            </a:stretch>
          </a:blipFill>
          <a:ln>
            <a:noFill/>
          </a:ln>
        </p:spPr>
      </p:sp>
      <p:grpSp>
        <p:nvGrpSpPr>
          <p:cNvPr id="100" name="Google Shape;100;p3"/>
          <p:cNvGrpSpPr/>
          <p:nvPr/>
        </p:nvGrpSpPr>
        <p:grpSpPr>
          <a:xfrm>
            <a:off x="0" y="4067175"/>
            <a:ext cx="18288000" cy="2505075"/>
            <a:chOff x="0" y="-38100"/>
            <a:chExt cx="24384000" cy="3340100"/>
          </a:xfrm>
        </p:grpSpPr>
        <p:sp>
          <p:nvSpPr>
            <p:cNvPr id="101" name="Google Shape;101;p3"/>
            <p:cNvSpPr/>
            <p:nvPr/>
          </p:nvSpPr>
          <p:spPr>
            <a:xfrm>
              <a:off x="0" y="0"/>
              <a:ext cx="24384000" cy="3302000"/>
            </a:xfrm>
            <a:custGeom>
              <a:rect b="b" l="l" r="r" t="t"/>
              <a:pathLst>
                <a:path extrusionOk="0" h="3302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3302000"/>
                  </a:lnTo>
                  <a:lnTo>
                    <a:pt x="0" y="3302000"/>
                  </a:lnTo>
                  <a:close/>
                </a:path>
              </a:pathLst>
            </a:custGeom>
            <a:gradFill>
              <a:gsLst>
                <a:gs pos="0">
                  <a:srgbClr val="F7F5EF"/>
                </a:gs>
                <a:gs pos="100000">
                  <a:srgbClr val="F7F5EF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102" name="Google Shape;102;p3"/>
            <p:cNvSpPr txBox="1"/>
            <p:nvPr/>
          </p:nvSpPr>
          <p:spPr>
            <a:xfrm>
              <a:off x="0" y="-38100"/>
              <a:ext cx="24384000" cy="334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9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" name="Google Shape;103;p3"/>
          <p:cNvGrpSpPr/>
          <p:nvPr/>
        </p:nvGrpSpPr>
        <p:grpSpPr>
          <a:xfrm>
            <a:off x="15811500" y="714375"/>
            <a:ext cx="1333500" cy="142875"/>
            <a:chOff x="0" y="-38100"/>
            <a:chExt cx="1778000" cy="190500"/>
          </a:xfrm>
        </p:grpSpPr>
        <p:sp>
          <p:nvSpPr>
            <p:cNvPr id="104" name="Google Shape;104;p3"/>
            <p:cNvSpPr/>
            <p:nvPr/>
          </p:nvSpPr>
          <p:spPr>
            <a:xfrm>
              <a:off x="0" y="0"/>
              <a:ext cx="1778000" cy="152400"/>
            </a:xfrm>
            <a:custGeom>
              <a:rect b="b" l="l" r="r" t="t"/>
              <a:pathLst>
                <a:path extrusionOk="0" h="152400" w="1778000">
                  <a:moveTo>
                    <a:pt x="0" y="0"/>
                  </a:moveTo>
                  <a:lnTo>
                    <a:pt x="1778000" y="0"/>
                  </a:lnTo>
                  <a:lnTo>
                    <a:pt x="17780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D5A62E"/>
            </a:solidFill>
            <a:ln>
              <a:noFill/>
            </a:ln>
          </p:spPr>
        </p:sp>
        <p:sp>
          <p:nvSpPr>
            <p:cNvPr id="105" name="Google Shape;105;p3"/>
            <p:cNvSpPr txBox="1"/>
            <p:nvPr/>
          </p:nvSpPr>
          <p:spPr>
            <a:xfrm>
              <a:off x="0" y="-38100"/>
              <a:ext cx="1778000" cy="19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9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6" name="Google Shape;106;p3"/>
          <p:cNvSpPr txBox="1"/>
          <p:nvPr/>
        </p:nvSpPr>
        <p:spPr>
          <a:xfrm>
            <a:off x="1143000" y="2209800"/>
            <a:ext cx="16002000" cy="25462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3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997" u="none" cap="none" strike="noStrike">
                <a:solidFill>
                  <a:srgbClr val="20211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The SOWER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1" name="Google Shape;111;p4"/>
          <p:cNvCxnSpPr/>
          <p:nvPr/>
        </p:nvCxnSpPr>
        <p:spPr>
          <a:xfrm>
            <a:off x="1143000" y="952500"/>
            <a:ext cx="16002000" cy="0"/>
          </a:xfrm>
          <a:prstGeom prst="straightConnector1">
            <a:avLst/>
          </a:prstGeom>
          <a:noFill/>
          <a:ln cap="flat" cmpd="sng" w="19050">
            <a:solidFill>
              <a:srgbClr val="D5A6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2" name="Google Shape;112;p4"/>
          <p:cNvSpPr txBox="1"/>
          <p:nvPr/>
        </p:nvSpPr>
        <p:spPr>
          <a:xfrm>
            <a:off x="1143000" y="523875"/>
            <a:ext cx="66675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6F706B"/>
                </a:solidFill>
                <a:latin typeface="Source Sans 3"/>
                <a:ea typeface="Source Sans 3"/>
                <a:cs typeface="Source Sans 3"/>
                <a:sym typeface="Source Sans 3"/>
              </a:rPr>
              <a:t>THE SOWER</a:t>
            </a:r>
            <a:endParaRPr/>
          </a:p>
        </p:txBody>
      </p:sp>
      <p:sp>
        <p:nvSpPr>
          <p:cNvPr id="113" name="Google Shape;113;p4"/>
          <p:cNvSpPr/>
          <p:nvPr/>
        </p:nvSpPr>
        <p:spPr>
          <a:xfrm>
            <a:off x="14281404" y="1428750"/>
            <a:ext cx="4006596" cy="8858250"/>
          </a:xfrm>
          <a:custGeom>
            <a:rect b="b" l="l" r="r" t="t"/>
            <a:pathLst>
              <a:path extrusionOk="0" h="8858250" w="4006596">
                <a:moveTo>
                  <a:pt x="0" y="0"/>
                </a:moveTo>
                <a:lnTo>
                  <a:pt x="4006596" y="0"/>
                </a:lnTo>
                <a:lnTo>
                  <a:pt x="4006596" y="8858250"/>
                </a:lnTo>
                <a:lnTo>
                  <a:pt x="0" y="8858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76165" r="-116885" t="0"/>
            </a:stretch>
          </a:blipFill>
          <a:ln>
            <a:noFill/>
          </a:ln>
        </p:spPr>
      </p:sp>
      <p:sp>
        <p:nvSpPr>
          <p:cNvPr id="114" name="Google Shape;114;p4"/>
          <p:cNvSpPr txBox="1"/>
          <p:nvPr/>
        </p:nvSpPr>
        <p:spPr>
          <a:xfrm>
            <a:off x="1143000" y="1352550"/>
            <a:ext cx="13138500" cy="86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9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1 - KNOW WHAT YOU'RE CARRYING</a:t>
            </a:r>
            <a:endParaRPr sz="1100"/>
          </a:p>
          <a:p>
            <a:pPr indent="-418143" lvl="1" marL="874385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3749"/>
              <a:buFont typeface="Arial"/>
              <a:buChar char="•"/>
            </a:pPr>
            <a:r>
              <a:rPr b="0" i="0" lang="en-US" sz="37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Before you can plant something, you have to recognize that you actually have something worth planting. </a:t>
            </a:r>
            <a:endParaRPr sz="1100"/>
          </a:p>
          <a:p>
            <a:pPr indent="-418143" lvl="1" marL="874385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3749"/>
              <a:buFont typeface="Arial"/>
              <a:buChar char="•"/>
            </a:pPr>
            <a:r>
              <a:rPr b="0" i="0" lang="en-US" sz="37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Stop looking at what you have as ordinary just because it's familiar to you.</a:t>
            </a:r>
            <a:endParaRPr sz="1100"/>
          </a:p>
          <a:p>
            <a:pPr indent="-418143" lvl="1" marL="874385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3749"/>
              <a:buFont typeface="Arial"/>
              <a:buChar char="•"/>
            </a:pPr>
            <a:r>
              <a:rPr b="0" i="0" lang="en-US" sz="37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What is natural to you may be valuable to somebody else.</a:t>
            </a:r>
            <a:endParaRPr sz="1100"/>
          </a:p>
          <a:p>
            <a:pPr indent="-563874" lvl="2" marL="1748771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3749"/>
              <a:buFont typeface="Arial"/>
              <a:buChar char="⚬"/>
            </a:pPr>
            <a:r>
              <a:rPr b="0" i="0" lang="en-US" sz="37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Your </a:t>
            </a:r>
            <a:r>
              <a:rPr b="1" i="0" lang="en-US" sz="37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experience</a:t>
            </a:r>
            <a:r>
              <a:rPr b="0" i="0" lang="en-US" sz="37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 could help someone.</a:t>
            </a:r>
            <a:endParaRPr sz="1100"/>
          </a:p>
          <a:p>
            <a:pPr indent="-563874" lvl="2" marL="1748771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3749"/>
              <a:buFont typeface="Arial"/>
              <a:buChar char="⚬"/>
            </a:pPr>
            <a:r>
              <a:rPr b="0" i="0" lang="en-US" sz="37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Your </a:t>
            </a:r>
            <a:r>
              <a:rPr b="1" i="0" lang="en-US" sz="37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access</a:t>
            </a:r>
            <a:r>
              <a:rPr b="0" i="0" lang="en-US" sz="37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 could open a door for someone.</a:t>
            </a:r>
            <a:endParaRPr sz="1100"/>
          </a:p>
          <a:p>
            <a:pPr indent="-563874" lvl="2" marL="1748771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3749"/>
              <a:buFont typeface="Arial"/>
              <a:buChar char="⚬"/>
            </a:pPr>
            <a:r>
              <a:rPr b="0" i="0" lang="en-US" sz="37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Your </a:t>
            </a:r>
            <a:r>
              <a:rPr b="1" i="0" lang="en-US" sz="37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story</a:t>
            </a:r>
            <a:r>
              <a:rPr b="0" i="0" lang="en-US" sz="37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 could give someone hope.</a:t>
            </a:r>
            <a:endParaRPr sz="1100"/>
          </a:p>
          <a:p>
            <a:pPr indent="-418143" lvl="1" marL="874385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3749"/>
              <a:buFont typeface="Arial"/>
              <a:buChar char="•"/>
            </a:pPr>
            <a:r>
              <a:rPr b="0" i="0" lang="en-US" sz="37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Sometimes you don't recognize the potential of what you carry because you've been carrying it for so long.</a:t>
            </a:r>
            <a:endParaRPr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9" name="Google Shape;119;p5"/>
          <p:cNvCxnSpPr/>
          <p:nvPr/>
        </p:nvCxnSpPr>
        <p:spPr>
          <a:xfrm>
            <a:off x="1143000" y="952500"/>
            <a:ext cx="16002000" cy="0"/>
          </a:xfrm>
          <a:prstGeom prst="straightConnector1">
            <a:avLst/>
          </a:prstGeom>
          <a:noFill/>
          <a:ln cap="flat" cmpd="sng" w="19050">
            <a:solidFill>
              <a:srgbClr val="D5A6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0" name="Google Shape;120;p5"/>
          <p:cNvSpPr txBox="1"/>
          <p:nvPr/>
        </p:nvSpPr>
        <p:spPr>
          <a:xfrm>
            <a:off x="1143000" y="523875"/>
            <a:ext cx="66675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6F706B"/>
                </a:solidFill>
                <a:latin typeface="Source Sans 3"/>
                <a:ea typeface="Source Sans 3"/>
                <a:cs typeface="Source Sans 3"/>
                <a:sym typeface="Source Sans 3"/>
              </a:rPr>
              <a:t>THE SOWER</a:t>
            </a:r>
            <a:endParaRPr/>
          </a:p>
        </p:txBody>
      </p:sp>
      <p:sp>
        <p:nvSpPr>
          <p:cNvPr id="121" name="Google Shape;121;p5"/>
          <p:cNvSpPr/>
          <p:nvPr/>
        </p:nvSpPr>
        <p:spPr>
          <a:xfrm>
            <a:off x="14281404" y="1428750"/>
            <a:ext cx="4006596" cy="8858250"/>
          </a:xfrm>
          <a:custGeom>
            <a:rect b="b" l="l" r="r" t="t"/>
            <a:pathLst>
              <a:path extrusionOk="0" h="8858250" w="4006596">
                <a:moveTo>
                  <a:pt x="0" y="0"/>
                </a:moveTo>
                <a:lnTo>
                  <a:pt x="4006596" y="0"/>
                </a:lnTo>
                <a:lnTo>
                  <a:pt x="4006596" y="8858250"/>
                </a:lnTo>
                <a:lnTo>
                  <a:pt x="0" y="8858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76165" r="-116885" t="0"/>
            </a:stretch>
          </a:blipFill>
          <a:ln>
            <a:noFill/>
          </a:ln>
        </p:spPr>
      </p:sp>
      <p:sp>
        <p:nvSpPr>
          <p:cNvPr id="122" name="Google Shape;122;p5"/>
          <p:cNvSpPr txBox="1"/>
          <p:nvPr/>
        </p:nvSpPr>
        <p:spPr>
          <a:xfrm>
            <a:off x="1143000" y="1352550"/>
            <a:ext cx="13138500" cy="760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2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2 - CHOOSE YOUR SOIL</a:t>
            </a:r>
            <a:endParaRPr/>
          </a:p>
          <a:p>
            <a:pPr indent="-437193" lvl="1" marL="874385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4049"/>
              <a:buFont typeface="Arial"/>
              <a:buChar char="•"/>
            </a:pPr>
            <a:r>
              <a:rPr b="0" i="0" lang="en-US" sz="40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Where will what I'm carrying have the opportunity to produce? </a:t>
            </a:r>
            <a:endParaRPr/>
          </a:p>
          <a:p>
            <a:pPr indent="-437193" lvl="1" marL="874385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4049"/>
              <a:buFont typeface="Arial"/>
              <a:buChar char="•"/>
            </a:pPr>
            <a:r>
              <a:rPr b="0" i="0" lang="en-US" sz="40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This isn't about deciding that certain people aren't valuable;</a:t>
            </a:r>
            <a:endParaRPr/>
          </a:p>
          <a:p>
            <a:pPr indent="-437193" lvl="1" marL="874385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4049"/>
              <a:buFont typeface="Arial"/>
              <a:buChar char="•"/>
            </a:pPr>
            <a:r>
              <a:rPr b="0" i="0" lang="en-US" sz="40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It's about understanding that different soil produces different outcomes.</a:t>
            </a:r>
            <a:endParaRPr/>
          </a:p>
          <a:p>
            <a:pPr indent="-437193" lvl="1" marL="874385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4049"/>
              <a:buFont typeface="Arial"/>
              <a:buChar char="•"/>
            </a:pPr>
            <a:r>
              <a:rPr b="0" i="0" lang="en-US" sz="40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You can have good seed and still have a poor harvest if you continually plant in the wrong places.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7" name="Google Shape;127;p6"/>
          <p:cNvCxnSpPr/>
          <p:nvPr/>
        </p:nvCxnSpPr>
        <p:spPr>
          <a:xfrm>
            <a:off x="1143000" y="952500"/>
            <a:ext cx="16002000" cy="0"/>
          </a:xfrm>
          <a:prstGeom prst="straightConnector1">
            <a:avLst/>
          </a:prstGeom>
          <a:noFill/>
          <a:ln cap="flat" cmpd="sng" w="19050">
            <a:solidFill>
              <a:srgbClr val="D5A6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8" name="Google Shape;128;p6"/>
          <p:cNvSpPr txBox="1"/>
          <p:nvPr/>
        </p:nvSpPr>
        <p:spPr>
          <a:xfrm>
            <a:off x="1143000" y="523875"/>
            <a:ext cx="66675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6F706B"/>
                </a:solidFill>
                <a:latin typeface="Source Sans 3"/>
                <a:ea typeface="Source Sans 3"/>
                <a:cs typeface="Source Sans 3"/>
                <a:sym typeface="Source Sans 3"/>
              </a:rPr>
              <a:t>THE SOWER</a:t>
            </a:r>
            <a:endParaRPr/>
          </a:p>
        </p:txBody>
      </p:sp>
      <p:sp>
        <p:nvSpPr>
          <p:cNvPr id="129" name="Google Shape;129;p6"/>
          <p:cNvSpPr/>
          <p:nvPr/>
        </p:nvSpPr>
        <p:spPr>
          <a:xfrm>
            <a:off x="14281404" y="1428750"/>
            <a:ext cx="4006596" cy="8858250"/>
          </a:xfrm>
          <a:custGeom>
            <a:rect b="b" l="l" r="r" t="t"/>
            <a:pathLst>
              <a:path extrusionOk="0" h="8858250" w="4006596">
                <a:moveTo>
                  <a:pt x="0" y="0"/>
                </a:moveTo>
                <a:lnTo>
                  <a:pt x="4006596" y="0"/>
                </a:lnTo>
                <a:lnTo>
                  <a:pt x="4006596" y="8858250"/>
                </a:lnTo>
                <a:lnTo>
                  <a:pt x="0" y="8858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76165" r="-116885" t="0"/>
            </a:stretch>
          </a:blipFill>
          <a:ln>
            <a:noFill/>
          </a:ln>
        </p:spPr>
      </p:sp>
      <p:sp>
        <p:nvSpPr>
          <p:cNvPr id="130" name="Google Shape;130;p6"/>
          <p:cNvSpPr txBox="1"/>
          <p:nvPr/>
        </p:nvSpPr>
        <p:spPr>
          <a:xfrm>
            <a:off x="1143000" y="1352550"/>
            <a:ext cx="13138500" cy="84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2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3 - DISCERN THE SEASON</a:t>
            </a:r>
            <a:endParaRPr/>
          </a:p>
          <a:p>
            <a:pPr indent="-437193" lvl="1" marL="874385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4049"/>
              <a:buFont typeface="Arial"/>
              <a:buChar char="•"/>
            </a:pPr>
            <a:r>
              <a:rPr b="0" i="0" lang="en-US" sz="40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Farmers understand something we struggle with:</a:t>
            </a:r>
            <a:endParaRPr/>
          </a:p>
          <a:p>
            <a:pPr indent="-437193" lvl="1" marL="874385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4049"/>
              <a:buFont typeface="Arial"/>
              <a:buChar char="•"/>
            </a:pPr>
            <a:r>
              <a:rPr b="0" i="0" lang="en-US" sz="40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You cannot plant everything all the time.</a:t>
            </a:r>
            <a:endParaRPr/>
          </a:p>
          <a:p>
            <a:pPr indent="-582924" lvl="2" marL="1748771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4049"/>
              <a:buFont typeface="Arial"/>
              <a:buChar char="⚬"/>
            </a:pPr>
            <a:r>
              <a:rPr b="0" i="0" lang="en-US" sz="40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There are seasons for planting.</a:t>
            </a:r>
            <a:endParaRPr/>
          </a:p>
          <a:p>
            <a:pPr indent="-582924" lvl="2" marL="1748771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4049"/>
              <a:buFont typeface="Arial"/>
              <a:buChar char="⚬"/>
            </a:pPr>
            <a:r>
              <a:rPr b="0" i="0" lang="en-US" sz="40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Seasons for cultivating.</a:t>
            </a:r>
            <a:endParaRPr/>
          </a:p>
          <a:p>
            <a:pPr indent="-582924" lvl="2" marL="1748771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4049"/>
              <a:buFont typeface="Arial"/>
              <a:buChar char="⚬"/>
            </a:pPr>
            <a:r>
              <a:rPr b="0" i="0" lang="en-US" sz="40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Seasons for waiting.</a:t>
            </a:r>
            <a:endParaRPr/>
          </a:p>
          <a:p>
            <a:pPr indent="-582924" lvl="2" marL="1748771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4049"/>
              <a:buFont typeface="Arial"/>
              <a:buChar char="⚬"/>
            </a:pPr>
            <a:r>
              <a:rPr b="0" i="0" lang="en-US" sz="40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Seasons for harvesting.</a:t>
            </a:r>
            <a:endParaRPr/>
          </a:p>
          <a:p>
            <a:pPr indent="-437193" lvl="1" marL="874385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4049"/>
              <a:buFont typeface="Arial"/>
              <a:buChar char="•"/>
            </a:pPr>
            <a:r>
              <a:rPr b="0" i="0" lang="en-US" sz="40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You don't have to force a harvest because everybody else seems to be harvesting.</a:t>
            </a:r>
            <a:endParaRPr/>
          </a:p>
          <a:p>
            <a:pPr indent="-437193" lvl="1" marL="874385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4049"/>
              <a:buFont typeface="Arial"/>
              <a:buChar char="•"/>
            </a:pPr>
            <a:r>
              <a:rPr b="0" i="0" lang="en-US" sz="40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Don't confuse delay with denial.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5" name="Google Shape;135;p7"/>
          <p:cNvCxnSpPr/>
          <p:nvPr/>
        </p:nvCxnSpPr>
        <p:spPr>
          <a:xfrm>
            <a:off x="1143000" y="952500"/>
            <a:ext cx="16002000" cy="0"/>
          </a:xfrm>
          <a:prstGeom prst="straightConnector1">
            <a:avLst/>
          </a:prstGeom>
          <a:noFill/>
          <a:ln cap="flat" cmpd="sng" w="19050">
            <a:solidFill>
              <a:srgbClr val="D5A6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6" name="Google Shape;136;p7"/>
          <p:cNvSpPr txBox="1"/>
          <p:nvPr/>
        </p:nvSpPr>
        <p:spPr>
          <a:xfrm>
            <a:off x="1143000" y="523875"/>
            <a:ext cx="66675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6F706B"/>
                </a:solidFill>
                <a:latin typeface="Source Sans 3"/>
                <a:ea typeface="Source Sans 3"/>
                <a:cs typeface="Source Sans 3"/>
                <a:sym typeface="Source Sans 3"/>
              </a:rPr>
              <a:t>THE SOWER</a:t>
            </a:r>
            <a:endParaRPr/>
          </a:p>
        </p:txBody>
      </p:sp>
      <p:sp>
        <p:nvSpPr>
          <p:cNvPr id="137" name="Google Shape;137;p7"/>
          <p:cNvSpPr/>
          <p:nvPr/>
        </p:nvSpPr>
        <p:spPr>
          <a:xfrm>
            <a:off x="14281404" y="1428750"/>
            <a:ext cx="4006596" cy="8858250"/>
          </a:xfrm>
          <a:custGeom>
            <a:rect b="b" l="l" r="r" t="t"/>
            <a:pathLst>
              <a:path extrusionOk="0" h="8858250" w="4006596">
                <a:moveTo>
                  <a:pt x="0" y="0"/>
                </a:moveTo>
                <a:lnTo>
                  <a:pt x="4006596" y="0"/>
                </a:lnTo>
                <a:lnTo>
                  <a:pt x="4006596" y="8858250"/>
                </a:lnTo>
                <a:lnTo>
                  <a:pt x="0" y="8858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76165" r="-116885" t="0"/>
            </a:stretch>
          </a:blipFill>
          <a:ln>
            <a:noFill/>
          </a:ln>
        </p:spPr>
      </p:sp>
      <p:sp>
        <p:nvSpPr>
          <p:cNvPr id="138" name="Google Shape;138;p7"/>
          <p:cNvSpPr txBox="1"/>
          <p:nvPr/>
        </p:nvSpPr>
        <p:spPr>
          <a:xfrm>
            <a:off x="1143000" y="1323975"/>
            <a:ext cx="13138500" cy="87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5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8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PHILIP</a:t>
            </a:r>
            <a:endParaRPr sz="1500"/>
          </a:p>
          <a:p>
            <a:pPr indent="0" lvl="0" marL="0" marR="0" rtl="0" algn="ctr">
              <a:lnSpc>
                <a:spcPct val="135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8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THE SOWER WHO RECOGNIZED THE SOIL</a:t>
            </a:r>
            <a:endParaRPr sz="1500"/>
          </a:p>
          <a:p>
            <a:pPr indent="0" lvl="0" marL="0" marR="0" rtl="0" algn="ctr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1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Acts 8:26–39</a:t>
            </a:r>
            <a:endParaRPr sz="1500"/>
          </a:p>
          <a:p>
            <a:pPr indent="0" lvl="0" marL="0" marR="0" rtl="0" algn="ctr">
              <a:lnSpc>
                <a:spcPct val="616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149" u="none" cap="none" strike="noStrike">
              <a:solidFill>
                <a:srgbClr val="20211F"/>
              </a:solidFill>
              <a:latin typeface="Source Sans 3"/>
              <a:ea typeface="Source Sans 3"/>
              <a:cs typeface="Source Sans 3"/>
              <a:sym typeface="Source Sans 3"/>
            </a:endParaRPr>
          </a:p>
          <a:p>
            <a:pPr indent="-443543" lvl="1" marL="874385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4149"/>
              <a:buFont typeface="Arial"/>
              <a:buChar char="•"/>
            </a:pPr>
            <a:r>
              <a:rPr b="0" i="0" lang="en-US" sz="41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Philip encounters the Ethiopian official reading Isaiah.</a:t>
            </a:r>
            <a:endParaRPr sz="1500"/>
          </a:p>
          <a:p>
            <a:pPr indent="-443543" lvl="1" marL="874385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4149"/>
              <a:buFont typeface="Arial"/>
              <a:buChar char="•"/>
            </a:pPr>
            <a:r>
              <a:rPr b="0" i="0" lang="en-US" sz="41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Philip asks him whether he understands what he's reading.</a:t>
            </a:r>
            <a:endParaRPr sz="1500"/>
          </a:p>
          <a:p>
            <a:pPr indent="-443543" lvl="1" marL="874385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4149"/>
              <a:buFont typeface="Arial"/>
              <a:buChar char="•"/>
            </a:pPr>
            <a:r>
              <a:rPr b="0" i="0" lang="en-US" sz="41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The man admits he needs someone to explain it.</a:t>
            </a:r>
            <a:endParaRPr sz="15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5EF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8"/>
          <p:cNvSpPr/>
          <p:nvPr/>
        </p:nvSpPr>
        <p:spPr>
          <a:xfrm>
            <a:off x="0" y="4476750"/>
            <a:ext cx="18288000" cy="5810250"/>
          </a:xfrm>
          <a:custGeom>
            <a:rect b="b" l="l" r="r" t="t"/>
            <a:pathLst>
              <a:path extrusionOk="0" h="5810250" w="18288000">
                <a:moveTo>
                  <a:pt x="0" y="0"/>
                </a:moveTo>
                <a:lnTo>
                  <a:pt x="18288000" y="0"/>
                </a:lnTo>
                <a:lnTo>
                  <a:pt x="18288000" y="5810250"/>
                </a:lnTo>
                <a:lnTo>
                  <a:pt x="0" y="5810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524" l="0" r="0" t="-38524"/>
            </a:stretch>
          </a:blipFill>
          <a:ln>
            <a:noFill/>
          </a:ln>
        </p:spPr>
      </p:sp>
      <p:grpSp>
        <p:nvGrpSpPr>
          <p:cNvPr id="144" name="Google Shape;144;p8"/>
          <p:cNvGrpSpPr/>
          <p:nvPr/>
        </p:nvGrpSpPr>
        <p:grpSpPr>
          <a:xfrm>
            <a:off x="0" y="4067175"/>
            <a:ext cx="18288000" cy="2505075"/>
            <a:chOff x="0" y="-38100"/>
            <a:chExt cx="24384000" cy="3340100"/>
          </a:xfrm>
        </p:grpSpPr>
        <p:sp>
          <p:nvSpPr>
            <p:cNvPr id="145" name="Google Shape;145;p8"/>
            <p:cNvSpPr/>
            <p:nvPr/>
          </p:nvSpPr>
          <p:spPr>
            <a:xfrm>
              <a:off x="0" y="0"/>
              <a:ext cx="24384000" cy="3302000"/>
            </a:xfrm>
            <a:custGeom>
              <a:rect b="b" l="l" r="r" t="t"/>
              <a:pathLst>
                <a:path extrusionOk="0" h="3302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3302000"/>
                  </a:lnTo>
                  <a:lnTo>
                    <a:pt x="0" y="3302000"/>
                  </a:lnTo>
                  <a:close/>
                </a:path>
              </a:pathLst>
            </a:custGeom>
            <a:gradFill>
              <a:gsLst>
                <a:gs pos="0">
                  <a:srgbClr val="F7F5EF"/>
                </a:gs>
                <a:gs pos="100000">
                  <a:srgbClr val="F7F5EF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146" name="Google Shape;146;p8"/>
            <p:cNvSpPr txBox="1"/>
            <p:nvPr/>
          </p:nvSpPr>
          <p:spPr>
            <a:xfrm>
              <a:off x="0" y="-38100"/>
              <a:ext cx="24384000" cy="334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9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7" name="Google Shape;147;p8"/>
          <p:cNvGrpSpPr/>
          <p:nvPr/>
        </p:nvGrpSpPr>
        <p:grpSpPr>
          <a:xfrm>
            <a:off x="15811500" y="714375"/>
            <a:ext cx="1333500" cy="142875"/>
            <a:chOff x="0" y="-38100"/>
            <a:chExt cx="1778000" cy="190500"/>
          </a:xfrm>
        </p:grpSpPr>
        <p:sp>
          <p:nvSpPr>
            <p:cNvPr id="148" name="Google Shape;148;p8"/>
            <p:cNvSpPr/>
            <p:nvPr/>
          </p:nvSpPr>
          <p:spPr>
            <a:xfrm>
              <a:off x="0" y="0"/>
              <a:ext cx="1778000" cy="152400"/>
            </a:xfrm>
            <a:custGeom>
              <a:rect b="b" l="l" r="r" t="t"/>
              <a:pathLst>
                <a:path extrusionOk="0" h="152400" w="1778000">
                  <a:moveTo>
                    <a:pt x="0" y="0"/>
                  </a:moveTo>
                  <a:lnTo>
                    <a:pt x="1778000" y="0"/>
                  </a:lnTo>
                  <a:lnTo>
                    <a:pt x="17780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D5A62E"/>
            </a:solidFill>
            <a:ln>
              <a:noFill/>
            </a:ln>
          </p:spPr>
        </p:sp>
        <p:sp>
          <p:nvSpPr>
            <p:cNvPr id="149" name="Google Shape;149;p8"/>
            <p:cNvSpPr txBox="1"/>
            <p:nvPr/>
          </p:nvSpPr>
          <p:spPr>
            <a:xfrm>
              <a:off x="0" y="-38100"/>
              <a:ext cx="1778000" cy="19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9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0" name="Google Shape;150;p8"/>
          <p:cNvSpPr txBox="1"/>
          <p:nvPr/>
        </p:nvSpPr>
        <p:spPr>
          <a:xfrm>
            <a:off x="1143000" y="2209800"/>
            <a:ext cx="16002000" cy="25462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3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997" u="none" cap="none" strike="noStrike">
                <a:solidFill>
                  <a:srgbClr val="20211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The SEED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5" name="Google Shape;155;p9"/>
          <p:cNvCxnSpPr/>
          <p:nvPr/>
        </p:nvCxnSpPr>
        <p:spPr>
          <a:xfrm>
            <a:off x="1143000" y="952500"/>
            <a:ext cx="16002000" cy="0"/>
          </a:xfrm>
          <a:prstGeom prst="straightConnector1">
            <a:avLst/>
          </a:prstGeom>
          <a:noFill/>
          <a:ln cap="flat" cmpd="sng" w="19050">
            <a:solidFill>
              <a:srgbClr val="D5A6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6" name="Google Shape;156;p9"/>
          <p:cNvSpPr txBox="1"/>
          <p:nvPr/>
        </p:nvSpPr>
        <p:spPr>
          <a:xfrm>
            <a:off x="1143000" y="523875"/>
            <a:ext cx="66675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6F706B"/>
                </a:solidFill>
                <a:latin typeface="Source Sans 3"/>
                <a:ea typeface="Source Sans 3"/>
                <a:cs typeface="Source Sans 3"/>
                <a:sym typeface="Source Sans 3"/>
              </a:rPr>
              <a:t>THE SEED</a:t>
            </a:r>
            <a:endParaRPr/>
          </a:p>
        </p:txBody>
      </p:sp>
      <p:grpSp>
        <p:nvGrpSpPr>
          <p:cNvPr id="157" name="Google Shape;157;p9"/>
          <p:cNvGrpSpPr/>
          <p:nvPr/>
        </p:nvGrpSpPr>
        <p:grpSpPr>
          <a:xfrm>
            <a:off x="-3366113" y="1400175"/>
            <a:ext cx="5810250" cy="8886825"/>
            <a:chOff x="0" y="-38100"/>
            <a:chExt cx="7747000" cy="11849100"/>
          </a:xfrm>
        </p:grpSpPr>
        <p:sp>
          <p:nvSpPr>
            <p:cNvPr id="158" name="Google Shape;158;p9"/>
            <p:cNvSpPr/>
            <p:nvPr/>
          </p:nvSpPr>
          <p:spPr>
            <a:xfrm>
              <a:off x="0" y="0"/>
              <a:ext cx="7747000" cy="11811000"/>
            </a:xfrm>
            <a:custGeom>
              <a:rect b="b" l="l" r="r" t="t"/>
              <a:pathLst>
                <a:path extrusionOk="0" h="11811000" w="7747000">
                  <a:moveTo>
                    <a:pt x="0" y="0"/>
                  </a:moveTo>
                  <a:lnTo>
                    <a:pt x="7747000" y="0"/>
                  </a:lnTo>
                  <a:lnTo>
                    <a:pt x="7747000" y="11811000"/>
                  </a:lnTo>
                  <a:lnTo>
                    <a:pt x="0" y="11811000"/>
                  </a:lnTo>
                  <a:close/>
                </a:path>
              </a:pathLst>
            </a:custGeom>
            <a:solidFill>
              <a:srgbClr val="20211F"/>
            </a:solidFill>
            <a:ln>
              <a:noFill/>
            </a:ln>
          </p:spPr>
        </p:sp>
        <p:sp>
          <p:nvSpPr>
            <p:cNvPr id="159" name="Google Shape;159;p9"/>
            <p:cNvSpPr txBox="1"/>
            <p:nvPr/>
          </p:nvSpPr>
          <p:spPr>
            <a:xfrm>
              <a:off x="0" y="-38100"/>
              <a:ext cx="7747000" cy="1184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9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0" name="Google Shape;160;p9"/>
          <p:cNvGrpSpPr/>
          <p:nvPr/>
        </p:nvGrpSpPr>
        <p:grpSpPr>
          <a:xfrm>
            <a:off x="1842051" y="1685925"/>
            <a:ext cx="171450" cy="4791075"/>
            <a:chOff x="0" y="-38100"/>
            <a:chExt cx="228600" cy="6388100"/>
          </a:xfrm>
        </p:grpSpPr>
        <p:sp>
          <p:nvSpPr>
            <p:cNvPr id="161" name="Google Shape;161;p9"/>
            <p:cNvSpPr/>
            <p:nvPr/>
          </p:nvSpPr>
          <p:spPr>
            <a:xfrm>
              <a:off x="0" y="0"/>
              <a:ext cx="228600" cy="6350000"/>
            </a:xfrm>
            <a:custGeom>
              <a:rect b="b" l="l" r="r" t="t"/>
              <a:pathLst>
                <a:path extrusionOk="0" h="6350000" w="228600">
                  <a:moveTo>
                    <a:pt x="0" y="0"/>
                  </a:moveTo>
                  <a:lnTo>
                    <a:pt x="228600" y="0"/>
                  </a:lnTo>
                  <a:lnTo>
                    <a:pt x="228600" y="6350000"/>
                  </a:lnTo>
                  <a:lnTo>
                    <a:pt x="0" y="6350000"/>
                  </a:lnTo>
                  <a:close/>
                </a:path>
              </a:pathLst>
            </a:custGeom>
            <a:solidFill>
              <a:srgbClr val="D5A62E"/>
            </a:solidFill>
            <a:ln>
              <a:noFill/>
            </a:ln>
          </p:spPr>
        </p:sp>
        <p:sp>
          <p:nvSpPr>
            <p:cNvPr id="162" name="Google Shape;162;p9"/>
            <p:cNvSpPr txBox="1"/>
            <p:nvPr/>
          </p:nvSpPr>
          <p:spPr>
            <a:xfrm>
              <a:off x="0" y="-38100"/>
              <a:ext cx="228600" cy="638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9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3" name="Google Shape;163;p9"/>
          <p:cNvSpPr txBox="1"/>
          <p:nvPr/>
        </p:nvSpPr>
        <p:spPr>
          <a:xfrm>
            <a:off x="2794597" y="1352550"/>
            <a:ext cx="14464800" cy="82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1 - A SEED CANNOT GROW IF IT REFUSES TO BE PLANTED </a:t>
            </a:r>
            <a:endParaRPr sz="1600"/>
          </a:p>
          <a:p>
            <a:pPr indent="-449893" lvl="1" marL="874385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4249"/>
              <a:buFont typeface="Arial"/>
              <a:buChar char="•"/>
            </a:pPr>
            <a:r>
              <a:rPr b="0" i="0" lang="en-US" sz="42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A seed has incredible potential.</a:t>
            </a:r>
            <a:endParaRPr sz="1600"/>
          </a:p>
          <a:p>
            <a:pPr indent="-449893" lvl="1" marL="874385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4249"/>
              <a:buFont typeface="Arial"/>
              <a:buChar char="•"/>
            </a:pPr>
            <a:r>
              <a:rPr b="0" i="0" lang="en-US" sz="42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But potential sitting in your hand is still just potential.</a:t>
            </a:r>
            <a:endParaRPr sz="1600"/>
          </a:p>
          <a:p>
            <a:pPr indent="-449893" lvl="1" marL="874385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4249"/>
              <a:buFont typeface="Arial"/>
              <a:buChar char="•"/>
            </a:pPr>
            <a:r>
              <a:rPr b="0" i="0" lang="en-US" sz="42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A seed has to surrender its current position to enter its next stage.</a:t>
            </a:r>
            <a:endParaRPr sz="1600"/>
          </a:p>
          <a:p>
            <a:pPr indent="-449893" lvl="1" marL="874385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4249"/>
              <a:buFont typeface="Arial"/>
              <a:buChar char="•"/>
            </a:pPr>
            <a:r>
              <a:rPr b="0" i="0" lang="en-US" sz="42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The seed has to leave the hand, It has to enter the ground.</a:t>
            </a:r>
            <a:endParaRPr sz="1600"/>
          </a:p>
          <a:p>
            <a:pPr indent="-449893" lvl="1" marL="874385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4249"/>
              <a:buFont typeface="Arial"/>
              <a:buChar char="•"/>
            </a:pPr>
            <a:r>
              <a:rPr b="0" i="0" lang="en-US" sz="42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You can't grow into everything God has for you while refusing every place He plants you. </a:t>
            </a:r>
            <a:endParaRPr sz="1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8" name="Google Shape;168;p10"/>
          <p:cNvCxnSpPr/>
          <p:nvPr/>
        </p:nvCxnSpPr>
        <p:spPr>
          <a:xfrm>
            <a:off x="1143000" y="952500"/>
            <a:ext cx="16002000" cy="0"/>
          </a:xfrm>
          <a:prstGeom prst="straightConnector1">
            <a:avLst/>
          </a:prstGeom>
          <a:noFill/>
          <a:ln cap="flat" cmpd="sng" w="19050">
            <a:solidFill>
              <a:srgbClr val="D5A6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9" name="Google Shape;169;p10"/>
          <p:cNvSpPr txBox="1"/>
          <p:nvPr/>
        </p:nvSpPr>
        <p:spPr>
          <a:xfrm>
            <a:off x="1143000" y="523875"/>
            <a:ext cx="66675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6F706B"/>
                </a:solidFill>
                <a:latin typeface="Source Sans 3"/>
                <a:ea typeface="Source Sans 3"/>
                <a:cs typeface="Source Sans 3"/>
                <a:sym typeface="Source Sans 3"/>
              </a:rPr>
              <a:t>THE SEED</a:t>
            </a:r>
            <a:endParaRPr/>
          </a:p>
        </p:txBody>
      </p:sp>
      <p:grpSp>
        <p:nvGrpSpPr>
          <p:cNvPr id="170" name="Google Shape;170;p10"/>
          <p:cNvGrpSpPr/>
          <p:nvPr/>
        </p:nvGrpSpPr>
        <p:grpSpPr>
          <a:xfrm>
            <a:off x="-3366113" y="1400175"/>
            <a:ext cx="5810250" cy="8886825"/>
            <a:chOff x="0" y="-38100"/>
            <a:chExt cx="7747000" cy="11849100"/>
          </a:xfrm>
        </p:grpSpPr>
        <p:sp>
          <p:nvSpPr>
            <p:cNvPr id="171" name="Google Shape;171;p10"/>
            <p:cNvSpPr/>
            <p:nvPr/>
          </p:nvSpPr>
          <p:spPr>
            <a:xfrm>
              <a:off x="0" y="0"/>
              <a:ext cx="7747000" cy="11811000"/>
            </a:xfrm>
            <a:custGeom>
              <a:rect b="b" l="l" r="r" t="t"/>
              <a:pathLst>
                <a:path extrusionOk="0" h="11811000" w="7747000">
                  <a:moveTo>
                    <a:pt x="0" y="0"/>
                  </a:moveTo>
                  <a:lnTo>
                    <a:pt x="7747000" y="0"/>
                  </a:lnTo>
                  <a:lnTo>
                    <a:pt x="7747000" y="11811000"/>
                  </a:lnTo>
                  <a:lnTo>
                    <a:pt x="0" y="11811000"/>
                  </a:lnTo>
                  <a:close/>
                </a:path>
              </a:pathLst>
            </a:custGeom>
            <a:solidFill>
              <a:srgbClr val="20211F"/>
            </a:solidFill>
            <a:ln>
              <a:noFill/>
            </a:ln>
          </p:spPr>
        </p:sp>
        <p:sp>
          <p:nvSpPr>
            <p:cNvPr id="172" name="Google Shape;172;p10"/>
            <p:cNvSpPr txBox="1"/>
            <p:nvPr/>
          </p:nvSpPr>
          <p:spPr>
            <a:xfrm>
              <a:off x="0" y="-38100"/>
              <a:ext cx="7747000" cy="1184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9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3" name="Google Shape;173;p10"/>
          <p:cNvGrpSpPr/>
          <p:nvPr/>
        </p:nvGrpSpPr>
        <p:grpSpPr>
          <a:xfrm>
            <a:off x="1842051" y="1685925"/>
            <a:ext cx="171450" cy="4791075"/>
            <a:chOff x="0" y="-38100"/>
            <a:chExt cx="228600" cy="6388100"/>
          </a:xfrm>
        </p:grpSpPr>
        <p:sp>
          <p:nvSpPr>
            <p:cNvPr id="174" name="Google Shape;174;p10"/>
            <p:cNvSpPr/>
            <p:nvPr/>
          </p:nvSpPr>
          <p:spPr>
            <a:xfrm>
              <a:off x="0" y="0"/>
              <a:ext cx="228600" cy="6350000"/>
            </a:xfrm>
            <a:custGeom>
              <a:rect b="b" l="l" r="r" t="t"/>
              <a:pathLst>
                <a:path extrusionOk="0" h="6350000" w="228600">
                  <a:moveTo>
                    <a:pt x="0" y="0"/>
                  </a:moveTo>
                  <a:lnTo>
                    <a:pt x="228600" y="0"/>
                  </a:lnTo>
                  <a:lnTo>
                    <a:pt x="228600" y="6350000"/>
                  </a:lnTo>
                  <a:lnTo>
                    <a:pt x="0" y="6350000"/>
                  </a:lnTo>
                  <a:close/>
                </a:path>
              </a:pathLst>
            </a:custGeom>
            <a:solidFill>
              <a:srgbClr val="D5A62E"/>
            </a:solidFill>
            <a:ln>
              <a:noFill/>
            </a:ln>
          </p:spPr>
        </p:sp>
        <p:sp>
          <p:nvSpPr>
            <p:cNvPr id="175" name="Google Shape;175;p10"/>
            <p:cNvSpPr txBox="1"/>
            <p:nvPr/>
          </p:nvSpPr>
          <p:spPr>
            <a:xfrm>
              <a:off x="0" y="-38100"/>
              <a:ext cx="228600" cy="638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9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6" name="Google Shape;176;p10"/>
          <p:cNvSpPr txBox="1"/>
          <p:nvPr/>
        </p:nvSpPr>
        <p:spPr>
          <a:xfrm>
            <a:off x="2794597" y="1352550"/>
            <a:ext cx="14464800" cy="86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3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2 - DON'T LIVE SHALLOW  </a:t>
            </a:r>
            <a:endParaRPr sz="1500"/>
          </a:p>
          <a:p>
            <a:pPr indent="-443543" lvl="1" marL="874385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4149"/>
              <a:buFont typeface="Arial"/>
              <a:buChar char="•"/>
            </a:pPr>
            <a:r>
              <a:rPr b="0" i="0" lang="en-US" sz="41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A seed that doesn't establish deep roots is vulnerable.</a:t>
            </a:r>
            <a:endParaRPr sz="1500"/>
          </a:p>
          <a:p>
            <a:pPr indent="-443543" lvl="1" marL="874385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4149"/>
              <a:buFont typeface="Arial"/>
              <a:buChar char="•"/>
            </a:pPr>
            <a:r>
              <a:rPr b="0" i="0" lang="en-US" sz="41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It can be disturbed by:</a:t>
            </a:r>
            <a:endParaRPr sz="1500"/>
          </a:p>
          <a:p>
            <a:pPr indent="-589274" lvl="2" marL="1748771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4149"/>
              <a:buFont typeface="Arial"/>
              <a:buChar char="⚬"/>
            </a:pPr>
            <a:r>
              <a:rPr b="0" i="0" lang="en-US" sz="41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weather/animals</a:t>
            </a:r>
            <a:endParaRPr sz="1500"/>
          </a:p>
          <a:p>
            <a:pPr indent="-589274" lvl="2" marL="1748771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4149"/>
              <a:buFont typeface="Arial"/>
              <a:buChar char="⚬"/>
            </a:pPr>
            <a:r>
              <a:rPr b="0" i="0" lang="en-US" sz="41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external pressure/unexpected circumstances</a:t>
            </a:r>
            <a:endParaRPr sz="1500"/>
          </a:p>
          <a:p>
            <a:pPr indent="-443543" lvl="1" marL="874385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4149"/>
              <a:buFont typeface="Arial"/>
              <a:buChar char="•"/>
            </a:pPr>
            <a:r>
              <a:rPr b="0" i="0" lang="en-US" sz="41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Things will happen that you didn't plan for.</a:t>
            </a:r>
            <a:endParaRPr sz="1500"/>
          </a:p>
          <a:p>
            <a:pPr indent="-589274" lvl="2" marL="1748771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4149"/>
              <a:buFont typeface="Arial"/>
              <a:buChar char="⚬"/>
            </a:pPr>
            <a:r>
              <a:rPr b="0" i="0" lang="en-US" sz="41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Disappointment/Rejection/Failure.</a:t>
            </a:r>
            <a:endParaRPr sz="1500"/>
          </a:p>
          <a:p>
            <a:pPr indent="-589274" lvl="2" marL="1748771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4149"/>
              <a:buFont typeface="Arial"/>
              <a:buChar char="⚬"/>
            </a:pPr>
            <a:r>
              <a:rPr b="0" i="0" lang="en-US" sz="41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Temptation/Pressure.</a:t>
            </a:r>
            <a:endParaRPr sz="1500"/>
          </a:p>
          <a:p>
            <a:pPr indent="-589274" lvl="2" marL="1748771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4149"/>
              <a:buFont typeface="Arial"/>
              <a:buChar char="⚬"/>
            </a:pPr>
            <a:r>
              <a:rPr b="0" i="0" lang="en-US" sz="41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Change/Loss/Confusion.</a:t>
            </a:r>
            <a:endParaRPr sz="1500"/>
          </a:p>
          <a:p>
            <a:pPr indent="-443543" lvl="1" marL="874385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4149"/>
              <a:buFont typeface="Arial"/>
              <a:buChar char="•"/>
            </a:pPr>
            <a:r>
              <a:rPr b="0" i="0" lang="en-US" sz="41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Don't just grow taller. Grow deeper.</a:t>
            </a:r>
            <a:endParaRPr sz="15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1" name="Google Shape;181;p11"/>
          <p:cNvCxnSpPr/>
          <p:nvPr/>
        </p:nvCxnSpPr>
        <p:spPr>
          <a:xfrm>
            <a:off x="1143000" y="952500"/>
            <a:ext cx="16002000" cy="0"/>
          </a:xfrm>
          <a:prstGeom prst="straightConnector1">
            <a:avLst/>
          </a:prstGeom>
          <a:noFill/>
          <a:ln cap="flat" cmpd="sng" w="19050">
            <a:solidFill>
              <a:srgbClr val="D5A6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2" name="Google Shape;182;p11"/>
          <p:cNvSpPr txBox="1"/>
          <p:nvPr/>
        </p:nvSpPr>
        <p:spPr>
          <a:xfrm>
            <a:off x="1143000" y="523875"/>
            <a:ext cx="66675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6F706B"/>
                </a:solidFill>
                <a:latin typeface="Source Sans 3"/>
                <a:ea typeface="Source Sans 3"/>
                <a:cs typeface="Source Sans 3"/>
                <a:sym typeface="Source Sans 3"/>
              </a:rPr>
              <a:t>THE SEED</a:t>
            </a:r>
            <a:endParaRPr/>
          </a:p>
        </p:txBody>
      </p:sp>
      <p:grpSp>
        <p:nvGrpSpPr>
          <p:cNvPr id="183" name="Google Shape;183;p11"/>
          <p:cNvGrpSpPr/>
          <p:nvPr/>
        </p:nvGrpSpPr>
        <p:grpSpPr>
          <a:xfrm>
            <a:off x="-3366113" y="1400175"/>
            <a:ext cx="5810250" cy="8886825"/>
            <a:chOff x="0" y="-38100"/>
            <a:chExt cx="7747000" cy="11849100"/>
          </a:xfrm>
        </p:grpSpPr>
        <p:sp>
          <p:nvSpPr>
            <p:cNvPr id="184" name="Google Shape;184;p11"/>
            <p:cNvSpPr/>
            <p:nvPr/>
          </p:nvSpPr>
          <p:spPr>
            <a:xfrm>
              <a:off x="0" y="0"/>
              <a:ext cx="7747000" cy="11811000"/>
            </a:xfrm>
            <a:custGeom>
              <a:rect b="b" l="l" r="r" t="t"/>
              <a:pathLst>
                <a:path extrusionOk="0" h="11811000" w="7747000">
                  <a:moveTo>
                    <a:pt x="0" y="0"/>
                  </a:moveTo>
                  <a:lnTo>
                    <a:pt x="7747000" y="0"/>
                  </a:lnTo>
                  <a:lnTo>
                    <a:pt x="7747000" y="11811000"/>
                  </a:lnTo>
                  <a:lnTo>
                    <a:pt x="0" y="11811000"/>
                  </a:lnTo>
                  <a:close/>
                </a:path>
              </a:pathLst>
            </a:custGeom>
            <a:solidFill>
              <a:srgbClr val="20211F"/>
            </a:solidFill>
            <a:ln>
              <a:noFill/>
            </a:ln>
          </p:spPr>
        </p:sp>
        <p:sp>
          <p:nvSpPr>
            <p:cNvPr id="185" name="Google Shape;185;p11"/>
            <p:cNvSpPr txBox="1"/>
            <p:nvPr/>
          </p:nvSpPr>
          <p:spPr>
            <a:xfrm>
              <a:off x="0" y="-38100"/>
              <a:ext cx="7747000" cy="1184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9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6" name="Google Shape;186;p11"/>
          <p:cNvGrpSpPr/>
          <p:nvPr/>
        </p:nvGrpSpPr>
        <p:grpSpPr>
          <a:xfrm>
            <a:off x="1842051" y="1685925"/>
            <a:ext cx="171450" cy="4791075"/>
            <a:chOff x="0" y="-38100"/>
            <a:chExt cx="228600" cy="6388100"/>
          </a:xfrm>
        </p:grpSpPr>
        <p:sp>
          <p:nvSpPr>
            <p:cNvPr id="187" name="Google Shape;187;p11"/>
            <p:cNvSpPr/>
            <p:nvPr/>
          </p:nvSpPr>
          <p:spPr>
            <a:xfrm>
              <a:off x="0" y="0"/>
              <a:ext cx="228600" cy="6350000"/>
            </a:xfrm>
            <a:custGeom>
              <a:rect b="b" l="l" r="r" t="t"/>
              <a:pathLst>
                <a:path extrusionOk="0" h="6350000" w="228600">
                  <a:moveTo>
                    <a:pt x="0" y="0"/>
                  </a:moveTo>
                  <a:lnTo>
                    <a:pt x="228600" y="0"/>
                  </a:lnTo>
                  <a:lnTo>
                    <a:pt x="228600" y="6350000"/>
                  </a:lnTo>
                  <a:lnTo>
                    <a:pt x="0" y="6350000"/>
                  </a:lnTo>
                  <a:close/>
                </a:path>
              </a:pathLst>
            </a:custGeom>
            <a:solidFill>
              <a:srgbClr val="D5A62E"/>
            </a:solidFill>
            <a:ln>
              <a:noFill/>
            </a:ln>
          </p:spPr>
        </p:sp>
        <p:sp>
          <p:nvSpPr>
            <p:cNvPr id="188" name="Google Shape;188;p11"/>
            <p:cNvSpPr txBox="1"/>
            <p:nvPr/>
          </p:nvSpPr>
          <p:spPr>
            <a:xfrm>
              <a:off x="0" y="-38100"/>
              <a:ext cx="228600" cy="638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9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9" name="Google Shape;189;p11"/>
          <p:cNvSpPr txBox="1"/>
          <p:nvPr/>
        </p:nvSpPr>
        <p:spPr>
          <a:xfrm>
            <a:off x="2794597" y="1352550"/>
            <a:ext cx="14464800" cy="77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3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3 - LET THE SHELL BREAK </a:t>
            </a:r>
            <a:endParaRPr sz="1500"/>
          </a:p>
          <a:p>
            <a:pPr indent="-443543" lvl="1" marL="874385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4149"/>
              <a:buFont typeface="Arial"/>
              <a:buChar char="•"/>
            </a:pPr>
            <a:r>
              <a:rPr b="0" i="0" lang="en-US" sz="41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A seed doesn't simply sit underground waiting to become a tree.</a:t>
            </a:r>
            <a:endParaRPr sz="1500"/>
          </a:p>
          <a:p>
            <a:pPr indent="-443543" lvl="1" marL="874385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4149"/>
              <a:buFont typeface="Arial"/>
              <a:buChar char="•"/>
            </a:pPr>
            <a:r>
              <a:rPr b="0" i="0" lang="en-US" sz="41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Spiritually, there are things </a:t>
            </a:r>
            <a:r>
              <a:rPr b="1" i="0" lang="en-US" sz="41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God</a:t>
            </a:r>
            <a:r>
              <a:rPr b="0" i="0" lang="en-US" sz="41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 has placed inside you that won't come out while you're committed to living the version of yourself you're comfortable with.</a:t>
            </a:r>
            <a:endParaRPr sz="1500"/>
          </a:p>
          <a:p>
            <a:pPr indent="-443543" lvl="1" marL="874385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4149"/>
              <a:buFont typeface="Arial"/>
              <a:buChar char="•"/>
            </a:pPr>
            <a:r>
              <a:rPr b="0" i="0" lang="en-US" sz="41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Sometimes your pride has to break, fear has to break, old identity has to break, comfort has to break, self-reliance has to break.</a:t>
            </a:r>
            <a:endParaRPr sz="15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4" name="Google Shape;194;p12"/>
          <p:cNvCxnSpPr/>
          <p:nvPr/>
        </p:nvCxnSpPr>
        <p:spPr>
          <a:xfrm>
            <a:off x="1143000" y="952500"/>
            <a:ext cx="16002000" cy="0"/>
          </a:xfrm>
          <a:prstGeom prst="straightConnector1">
            <a:avLst/>
          </a:prstGeom>
          <a:noFill/>
          <a:ln cap="flat" cmpd="sng" w="19050">
            <a:solidFill>
              <a:srgbClr val="D5A6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5" name="Google Shape;195;p12"/>
          <p:cNvSpPr txBox="1"/>
          <p:nvPr/>
        </p:nvSpPr>
        <p:spPr>
          <a:xfrm>
            <a:off x="1143000" y="523875"/>
            <a:ext cx="66675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6F706B"/>
                </a:solidFill>
                <a:latin typeface="Source Sans 3"/>
                <a:ea typeface="Source Sans 3"/>
                <a:cs typeface="Source Sans 3"/>
                <a:sym typeface="Source Sans 3"/>
              </a:rPr>
              <a:t>THE SEED</a:t>
            </a:r>
            <a:endParaRPr/>
          </a:p>
        </p:txBody>
      </p:sp>
      <p:grpSp>
        <p:nvGrpSpPr>
          <p:cNvPr id="196" name="Google Shape;196;p12"/>
          <p:cNvGrpSpPr/>
          <p:nvPr/>
        </p:nvGrpSpPr>
        <p:grpSpPr>
          <a:xfrm>
            <a:off x="-3366113" y="1400175"/>
            <a:ext cx="5810250" cy="8886825"/>
            <a:chOff x="0" y="-38100"/>
            <a:chExt cx="7747000" cy="11849100"/>
          </a:xfrm>
        </p:grpSpPr>
        <p:sp>
          <p:nvSpPr>
            <p:cNvPr id="197" name="Google Shape;197;p12"/>
            <p:cNvSpPr/>
            <p:nvPr/>
          </p:nvSpPr>
          <p:spPr>
            <a:xfrm>
              <a:off x="0" y="0"/>
              <a:ext cx="7747000" cy="11811000"/>
            </a:xfrm>
            <a:custGeom>
              <a:rect b="b" l="l" r="r" t="t"/>
              <a:pathLst>
                <a:path extrusionOk="0" h="11811000" w="7747000">
                  <a:moveTo>
                    <a:pt x="0" y="0"/>
                  </a:moveTo>
                  <a:lnTo>
                    <a:pt x="7747000" y="0"/>
                  </a:lnTo>
                  <a:lnTo>
                    <a:pt x="7747000" y="11811000"/>
                  </a:lnTo>
                  <a:lnTo>
                    <a:pt x="0" y="11811000"/>
                  </a:lnTo>
                  <a:close/>
                </a:path>
              </a:pathLst>
            </a:custGeom>
            <a:solidFill>
              <a:srgbClr val="20211F"/>
            </a:solidFill>
            <a:ln>
              <a:noFill/>
            </a:ln>
          </p:spPr>
        </p:sp>
        <p:sp>
          <p:nvSpPr>
            <p:cNvPr id="198" name="Google Shape;198;p12"/>
            <p:cNvSpPr txBox="1"/>
            <p:nvPr/>
          </p:nvSpPr>
          <p:spPr>
            <a:xfrm>
              <a:off x="0" y="-38100"/>
              <a:ext cx="7747000" cy="1184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9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9" name="Google Shape;199;p12"/>
          <p:cNvGrpSpPr/>
          <p:nvPr/>
        </p:nvGrpSpPr>
        <p:grpSpPr>
          <a:xfrm>
            <a:off x="1842051" y="1685925"/>
            <a:ext cx="171450" cy="4791075"/>
            <a:chOff x="0" y="-38100"/>
            <a:chExt cx="228600" cy="6388100"/>
          </a:xfrm>
        </p:grpSpPr>
        <p:sp>
          <p:nvSpPr>
            <p:cNvPr id="200" name="Google Shape;200;p12"/>
            <p:cNvSpPr/>
            <p:nvPr/>
          </p:nvSpPr>
          <p:spPr>
            <a:xfrm>
              <a:off x="0" y="0"/>
              <a:ext cx="228600" cy="6350000"/>
            </a:xfrm>
            <a:custGeom>
              <a:rect b="b" l="l" r="r" t="t"/>
              <a:pathLst>
                <a:path extrusionOk="0" h="6350000" w="228600">
                  <a:moveTo>
                    <a:pt x="0" y="0"/>
                  </a:moveTo>
                  <a:lnTo>
                    <a:pt x="228600" y="0"/>
                  </a:lnTo>
                  <a:lnTo>
                    <a:pt x="228600" y="6350000"/>
                  </a:lnTo>
                  <a:lnTo>
                    <a:pt x="0" y="6350000"/>
                  </a:lnTo>
                  <a:close/>
                </a:path>
              </a:pathLst>
            </a:custGeom>
            <a:solidFill>
              <a:srgbClr val="D5A62E"/>
            </a:solidFill>
            <a:ln>
              <a:noFill/>
            </a:ln>
          </p:spPr>
        </p:sp>
        <p:sp>
          <p:nvSpPr>
            <p:cNvPr id="201" name="Google Shape;201;p12"/>
            <p:cNvSpPr txBox="1"/>
            <p:nvPr/>
          </p:nvSpPr>
          <p:spPr>
            <a:xfrm>
              <a:off x="0" y="-38100"/>
              <a:ext cx="228600" cy="638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9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2" name="Google Shape;202;p12"/>
          <p:cNvSpPr txBox="1"/>
          <p:nvPr/>
        </p:nvSpPr>
        <p:spPr>
          <a:xfrm>
            <a:off x="2794597" y="1352550"/>
            <a:ext cx="14464800" cy="81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5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7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4 - YOU NEED THE RIGHT FARMER</a:t>
            </a:r>
            <a:endParaRPr sz="900"/>
          </a:p>
          <a:p>
            <a:pPr indent="-405443" lvl="1" marL="874385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3549"/>
              <a:buFont typeface="Arial"/>
              <a:buChar char="•"/>
            </a:pPr>
            <a:r>
              <a:rPr b="0" i="0" lang="en-US" sz="35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The seed doesn't understand everything about the soil.</a:t>
            </a:r>
            <a:endParaRPr sz="900"/>
          </a:p>
          <a:p>
            <a:pPr indent="-405443" lvl="1" marL="874385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3549"/>
              <a:buFont typeface="Arial"/>
              <a:buChar char="•"/>
            </a:pPr>
            <a:r>
              <a:rPr b="0" i="0" lang="en-US" sz="35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The seed trusts the farmer with what the seed cannot see.</a:t>
            </a:r>
            <a:endParaRPr sz="900"/>
          </a:p>
          <a:p>
            <a:pPr indent="-405443" lvl="1" marL="874385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3549"/>
              <a:buFont typeface="Arial"/>
              <a:buChar char="•"/>
            </a:pPr>
            <a:r>
              <a:rPr b="0" i="0" lang="en-US" sz="35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There will be seasons where you're asking:</a:t>
            </a:r>
            <a:endParaRPr sz="900"/>
          </a:p>
          <a:p>
            <a:pPr indent="-405443" lvl="1" marL="874385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3549"/>
              <a:buFont typeface="Arial"/>
              <a:buChar char="•"/>
            </a:pPr>
            <a:r>
              <a:rPr b="0" i="0" lang="en-US" sz="35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“</a:t>
            </a:r>
            <a:r>
              <a:rPr b="1" i="0" lang="en-US" sz="35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God</a:t>
            </a:r>
            <a:r>
              <a:rPr b="0" i="0" lang="en-US" sz="35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, why am I here?”, “Why isn't this happening faster?”</a:t>
            </a:r>
            <a:endParaRPr sz="900"/>
          </a:p>
          <a:p>
            <a:pPr indent="-405443" lvl="1" marL="874385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3549"/>
              <a:buFont typeface="Arial"/>
              <a:buChar char="•"/>
            </a:pPr>
            <a:r>
              <a:rPr b="0" i="0" lang="en-US" sz="35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“Why did You let this happen?”, “Why does this season feel so difficult?”</a:t>
            </a:r>
            <a:endParaRPr sz="900"/>
          </a:p>
          <a:p>
            <a:pPr indent="-405443" lvl="1" marL="874385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3549"/>
              <a:buFont typeface="Arial"/>
              <a:buChar char="•"/>
            </a:pPr>
            <a:r>
              <a:rPr b="0" i="0" lang="en-US" sz="35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But you can still say: “I trust the Farmer.”</a:t>
            </a:r>
            <a:endParaRPr sz="900"/>
          </a:p>
          <a:p>
            <a:pPr indent="-405443" lvl="1" marL="874385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3549"/>
              <a:buFont typeface="Arial"/>
              <a:buChar char="•"/>
            </a:pPr>
            <a:r>
              <a:rPr b="0" i="0" lang="en-US" sz="35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Because </a:t>
            </a:r>
            <a:r>
              <a:rPr b="1" i="0" lang="en-US" sz="35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God</a:t>
            </a:r>
            <a:r>
              <a:rPr b="0" i="0" lang="en-US" sz="35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 knows:</a:t>
            </a:r>
            <a:endParaRPr sz="900"/>
          </a:p>
          <a:p>
            <a:pPr indent="-551174" lvl="2" marL="1748771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3549"/>
              <a:buFont typeface="Arial"/>
              <a:buChar char="⚬"/>
            </a:pPr>
            <a:r>
              <a:rPr b="0" i="0" lang="en-US" sz="35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where you're planted, what you're becoming</a:t>
            </a:r>
            <a:endParaRPr sz="900"/>
          </a:p>
          <a:p>
            <a:pPr indent="-551174" lvl="2" marL="1748771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3549"/>
              <a:buFont typeface="Arial"/>
              <a:buChar char="⚬"/>
            </a:pPr>
            <a:r>
              <a:rPr b="0" i="0" lang="en-US" sz="35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what needs to develop, what needs to come out</a:t>
            </a:r>
            <a:endParaRPr sz="900"/>
          </a:p>
          <a:p>
            <a:pPr indent="-405443" lvl="1" marL="874385" marR="0" rtl="0" algn="l">
              <a:lnSpc>
                <a:spcPct val="135021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3549"/>
              <a:buFont typeface="Arial"/>
              <a:buChar char="•"/>
            </a:pPr>
            <a:r>
              <a:rPr b="0" i="0" lang="en-US" sz="35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You don't have to understand the soil to trust the Farmer.</a:t>
            </a:r>
            <a:endParaRPr sz="9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5EF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3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08" name="Google Shape;208;p13"/>
          <p:cNvGrpSpPr/>
          <p:nvPr/>
        </p:nvGrpSpPr>
        <p:grpSpPr>
          <a:xfrm>
            <a:off x="0" y="-28575"/>
            <a:ext cx="18288000" cy="10315575"/>
            <a:chOff x="0" y="-38100"/>
            <a:chExt cx="24384000" cy="13754100"/>
          </a:xfrm>
        </p:grpSpPr>
        <p:sp>
          <p:nvSpPr>
            <p:cNvPr id="209" name="Google Shape;209;p13"/>
            <p:cNvSpPr/>
            <p:nvPr/>
          </p:nvSpPr>
          <p:spPr>
            <a:xfrm>
              <a:off x="0" y="0"/>
              <a:ext cx="24384000" cy="13716000"/>
            </a:xfrm>
            <a:custGeom>
              <a:rect b="b" l="l" r="r" t="t"/>
              <a:pathLst>
                <a:path extrusionOk="0"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7F5EF">
                <a:alpha val="77647"/>
              </a:srgbClr>
            </a:solidFill>
            <a:ln>
              <a:noFill/>
            </a:ln>
          </p:spPr>
        </p:sp>
        <p:sp>
          <p:nvSpPr>
            <p:cNvPr id="210" name="Google Shape;210;p13"/>
            <p:cNvSpPr txBox="1"/>
            <p:nvPr/>
          </p:nvSpPr>
          <p:spPr>
            <a:xfrm>
              <a:off x="0" y="-38100"/>
              <a:ext cx="24384000" cy="137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9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211" name="Google Shape;211;p13"/>
          <p:cNvCxnSpPr/>
          <p:nvPr/>
        </p:nvCxnSpPr>
        <p:spPr>
          <a:xfrm>
            <a:off x="1143000" y="952500"/>
            <a:ext cx="16002000" cy="0"/>
          </a:xfrm>
          <a:prstGeom prst="straightConnector1">
            <a:avLst/>
          </a:prstGeom>
          <a:noFill/>
          <a:ln cap="flat" cmpd="sng" w="19050">
            <a:solidFill>
              <a:srgbClr val="D5A6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2" name="Google Shape;212;p13"/>
          <p:cNvSpPr txBox="1"/>
          <p:nvPr/>
        </p:nvSpPr>
        <p:spPr>
          <a:xfrm>
            <a:off x="1143000" y="2047875"/>
            <a:ext cx="12192000" cy="5613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3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398" u="none" cap="none" strike="noStrike">
                <a:solidFill>
                  <a:srgbClr val="20211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TWO KEYS TO MOVE FORWARD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7" name="Google Shape;217;p14"/>
          <p:cNvCxnSpPr/>
          <p:nvPr/>
        </p:nvCxnSpPr>
        <p:spPr>
          <a:xfrm>
            <a:off x="1143000" y="952500"/>
            <a:ext cx="16002000" cy="0"/>
          </a:xfrm>
          <a:prstGeom prst="straightConnector1">
            <a:avLst/>
          </a:prstGeom>
          <a:noFill/>
          <a:ln cap="flat" cmpd="sng" w="19050">
            <a:solidFill>
              <a:srgbClr val="D5A6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8" name="Google Shape;218;p14"/>
          <p:cNvSpPr txBox="1"/>
          <p:nvPr/>
        </p:nvSpPr>
        <p:spPr>
          <a:xfrm>
            <a:off x="1143000" y="523875"/>
            <a:ext cx="66675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6F706B"/>
                </a:solidFill>
                <a:latin typeface="Source Sans 3"/>
                <a:ea typeface="Source Sans 3"/>
                <a:cs typeface="Source Sans 3"/>
                <a:sym typeface="Source Sans 3"/>
              </a:rPr>
              <a:t>KEY POINT 01</a:t>
            </a:r>
            <a:endParaRPr/>
          </a:p>
        </p:txBody>
      </p:sp>
      <p:sp>
        <p:nvSpPr>
          <p:cNvPr id="219" name="Google Shape;219;p14"/>
          <p:cNvSpPr txBox="1"/>
          <p:nvPr/>
        </p:nvSpPr>
        <p:spPr>
          <a:xfrm>
            <a:off x="1143000" y="1501536"/>
            <a:ext cx="12001500" cy="20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100" u="none" cap="none" strike="noStrike">
                <a:solidFill>
                  <a:srgbClr val="20211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CHECK THE SOIL</a:t>
            </a:r>
            <a:endParaRPr sz="100"/>
          </a:p>
          <a:p>
            <a:pPr indent="0" lvl="0" marL="0" marR="0" rtl="0" algn="l">
              <a:lnSpc>
                <a:spcPct val="9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100" u="none" cap="none" strike="noStrike">
                <a:solidFill>
                  <a:srgbClr val="20211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BEFORE YOU SOW</a:t>
            </a:r>
            <a:endParaRPr sz="100"/>
          </a:p>
        </p:txBody>
      </p:sp>
      <p:grpSp>
        <p:nvGrpSpPr>
          <p:cNvPr id="220" name="Google Shape;220;p14"/>
          <p:cNvGrpSpPr/>
          <p:nvPr/>
        </p:nvGrpSpPr>
        <p:grpSpPr>
          <a:xfrm>
            <a:off x="1143000" y="3464829"/>
            <a:ext cx="10001250" cy="104775"/>
            <a:chOff x="0" y="-38100"/>
            <a:chExt cx="13335000" cy="139700"/>
          </a:xfrm>
        </p:grpSpPr>
        <p:sp>
          <p:nvSpPr>
            <p:cNvPr id="221" name="Google Shape;221;p14"/>
            <p:cNvSpPr/>
            <p:nvPr/>
          </p:nvSpPr>
          <p:spPr>
            <a:xfrm>
              <a:off x="0" y="0"/>
              <a:ext cx="13335000" cy="101600"/>
            </a:xfrm>
            <a:custGeom>
              <a:rect b="b" l="l" r="r" t="t"/>
              <a:pathLst>
                <a:path extrusionOk="0" h="101600" w="13335000">
                  <a:moveTo>
                    <a:pt x="0" y="0"/>
                  </a:moveTo>
                  <a:lnTo>
                    <a:pt x="13335000" y="0"/>
                  </a:lnTo>
                  <a:lnTo>
                    <a:pt x="133350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D5A62E"/>
            </a:solidFill>
            <a:ln>
              <a:noFill/>
            </a:ln>
          </p:spPr>
        </p:sp>
        <p:sp>
          <p:nvSpPr>
            <p:cNvPr id="222" name="Google Shape;222;p14"/>
            <p:cNvSpPr txBox="1"/>
            <p:nvPr/>
          </p:nvSpPr>
          <p:spPr>
            <a:xfrm>
              <a:off x="0" y="-38100"/>
              <a:ext cx="13335000" cy="13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9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3" name="Google Shape;223;p14"/>
          <p:cNvSpPr/>
          <p:nvPr/>
        </p:nvSpPr>
        <p:spPr>
          <a:xfrm>
            <a:off x="0" y="8572500"/>
            <a:ext cx="18288000" cy="1714500"/>
          </a:xfrm>
          <a:custGeom>
            <a:rect b="b" l="l" r="r" t="t"/>
            <a:pathLst>
              <a:path extrusionOk="0" h="1714500" w="18288000">
                <a:moveTo>
                  <a:pt x="0" y="0"/>
                </a:moveTo>
                <a:lnTo>
                  <a:pt x="18288000" y="0"/>
                </a:lnTo>
                <a:lnTo>
                  <a:pt x="18288000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50012" l="0" r="0" t="-250012"/>
            </a:stretch>
          </a:blipFill>
          <a:ln>
            <a:noFill/>
          </a:ln>
        </p:spPr>
      </p:sp>
      <p:sp>
        <p:nvSpPr>
          <p:cNvPr id="224" name="Google Shape;224;p14"/>
          <p:cNvSpPr txBox="1"/>
          <p:nvPr/>
        </p:nvSpPr>
        <p:spPr>
          <a:xfrm>
            <a:off x="1143000" y="3836304"/>
            <a:ext cx="16002000" cy="43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89261" lvl="1" marL="1003922" marR="0" rtl="0" algn="l">
              <a:lnSpc>
                <a:spcPct val="135018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4449"/>
              <a:buFont typeface="Arial"/>
              <a:buChar char="•"/>
            </a:pPr>
            <a:r>
              <a:rPr b="1" i="0" lang="en-US" sz="44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As the Sower:</a:t>
            </a:r>
            <a:endParaRPr sz="1200"/>
          </a:p>
          <a:p>
            <a:pPr indent="-489261" lvl="1" marL="1003922" marR="0" rtl="0" algn="l">
              <a:lnSpc>
                <a:spcPct val="135018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4449"/>
              <a:buFont typeface="Arial"/>
              <a:buChar char="•"/>
            </a:pPr>
            <a:r>
              <a:rPr b="0" i="0" lang="en-US" sz="44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Ask: “Is this where God wants me to plant what He's given me?”</a:t>
            </a:r>
            <a:endParaRPr sz="1200"/>
          </a:p>
          <a:p>
            <a:pPr indent="-489261" lvl="1" marL="1003922" marR="0" rtl="0" algn="l">
              <a:lnSpc>
                <a:spcPct val="135018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4449"/>
              <a:buFont typeface="Arial"/>
              <a:buChar char="•"/>
            </a:pPr>
            <a:r>
              <a:rPr b="1" i="0" lang="en-US" sz="44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As the Seed:</a:t>
            </a:r>
            <a:endParaRPr sz="1200"/>
          </a:p>
          <a:p>
            <a:pPr indent="-489261" lvl="1" marL="1003922" marR="0" rtl="0" algn="l">
              <a:lnSpc>
                <a:spcPct val="135018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4449"/>
              <a:buFont typeface="Arial"/>
              <a:buChar char="•"/>
            </a:pPr>
            <a:r>
              <a:rPr b="0" i="0" lang="en-US" sz="44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Ask: “Is this where God has planted me, and am I actually taking root?”</a:t>
            </a:r>
            <a:endParaRPr sz="12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9" name="Google Shape;229;p15"/>
          <p:cNvCxnSpPr/>
          <p:nvPr/>
        </p:nvCxnSpPr>
        <p:spPr>
          <a:xfrm>
            <a:off x="1143000" y="952500"/>
            <a:ext cx="16002000" cy="0"/>
          </a:xfrm>
          <a:prstGeom prst="straightConnector1">
            <a:avLst/>
          </a:prstGeom>
          <a:noFill/>
          <a:ln cap="flat" cmpd="sng" w="19050">
            <a:solidFill>
              <a:srgbClr val="D5A6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0" name="Google Shape;230;p15"/>
          <p:cNvSpPr txBox="1"/>
          <p:nvPr/>
        </p:nvSpPr>
        <p:spPr>
          <a:xfrm>
            <a:off x="1143000" y="523875"/>
            <a:ext cx="66675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6F706B"/>
                </a:solidFill>
                <a:latin typeface="Source Sans 3"/>
                <a:ea typeface="Source Sans 3"/>
                <a:cs typeface="Source Sans 3"/>
                <a:sym typeface="Source Sans 3"/>
              </a:rPr>
              <a:t>KEY POINT 02</a:t>
            </a:r>
            <a:endParaRPr/>
          </a:p>
        </p:txBody>
      </p:sp>
      <p:sp>
        <p:nvSpPr>
          <p:cNvPr id="231" name="Google Shape;231;p15"/>
          <p:cNvSpPr txBox="1"/>
          <p:nvPr/>
        </p:nvSpPr>
        <p:spPr>
          <a:xfrm>
            <a:off x="16335375" y="523875"/>
            <a:ext cx="809625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6F706B"/>
                </a:solidFill>
                <a:latin typeface="Source Sans 3"/>
                <a:ea typeface="Source Sans 3"/>
                <a:cs typeface="Source Sans 3"/>
                <a:sym typeface="Source Sans 3"/>
              </a:rPr>
              <a:t>11</a:t>
            </a:r>
            <a:endParaRPr/>
          </a:p>
        </p:txBody>
      </p:sp>
      <p:sp>
        <p:nvSpPr>
          <p:cNvPr id="232" name="Google Shape;232;p15"/>
          <p:cNvSpPr/>
          <p:nvPr/>
        </p:nvSpPr>
        <p:spPr>
          <a:xfrm>
            <a:off x="13811250" y="0"/>
            <a:ext cx="4476750" cy="10287000"/>
          </a:xfrm>
          <a:custGeom>
            <a:rect b="b" l="l" r="r" t="t"/>
            <a:pathLst>
              <a:path extrusionOk="0" h="10287000" w="4476750">
                <a:moveTo>
                  <a:pt x="0" y="0"/>
                </a:moveTo>
                <a:lnTo>
                  <a:pt x="4476750" y="0"/>
                </a:lnTo>
                <a:lnTo>
                  <a:pt x="44767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54248" r="-154248" t="0"/>
            </a:stretch>
          </a:blipFill>
          <a:ln>
            <a:noFill/>
          </a:ln>
        </p:spPr>
      </p:sp>
      <p:sp>
        <p:nvSpPr>
          <p:cNvPr id="233" name="Google Shape;233;p15"/>
          <p:cNvSpPr txBox="1"/>
          <p:nvPr/>
        </p:nvSpPr>
        <p:spPr>
          <a:xfrm>
            <a:off x="1143000" y="1702699"/>
            <a:ext cx="10096500" cy="18718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50" u="none" cap="none" strike="noStrike">
                <a:solidFill>
                  <a:srgbClr val="20211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PLANT WHAT YOU</a:t>
            </a:r>
            <a:endParaRPr/>
          </a:p>
          <a:p>
            <a:pPr indent="0" lvl="0" marL="0" marR="0" rtl="0" algn="l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650" u="none" cap="none" strike="noStrike">
                <a:solidFill>
                  <a:srgbClr val="20211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WANT TO SEE GROW</a:t>
            </a:r>
            <a:endParaRPr/>
          </a:p>
        </p:txBody>
      </p:sp>
      <p:sp>
        <p:nvSpPr>
          <p:cNvPr id="234" name="Google Shape;234;p15"/>
          <p:cNvSpPr txBox="1"/>
          <p:nvPr/>
        </p:nvSpPr>
        <p:spPr>
          <a:xfrm>
            <a:off x="1143000" y="3969271"/>
            <a:ext cx="12668100" cy="55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47024" lvl="1" marL="744849" marR="0" rtl="0" algn="l">
              <a:lnSpc>
                <a:spcPct val="135024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3049"/>
              <a:buFont typeface="Arial"/>
              <a:buChar char="•"/>
            </a:pPr>
            <a:r>
              <a:rPr b="1" i="0" lang="en-US" sz="30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As the Sower:</a:t>
            </a:r>
            <a:endParaRPr sz="1000"/>
          </a:p>
          <a:p>
            <a:pPr indent="-471166" lvl="2" marL="1489697" marR="0" rtl="0" algn="l">
              <a:lnSpc>
                <a:spcPct val="135024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3049"/>
              <a:buFont typeface="Arial"/>
              <a:buChar char="⚬"/>
            </a:pPr>
            <a:r>
              <a:rPr b="0" i="0" lang="en-US" sz="30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If you want encouragement → </a:t>
            </a:r>
            <a:r>
              <a:rPr b="1" i="0" lang="en-US" sz="30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plant encouragement.</a:t>
            </a:r>
            <a:endParaRPr b="1" sz="1000"/>
          </a:p>
          <a:p>
            <a:pPr indent="-471166" lvl="2" marL="1489697" marR="0" rtl="0" algn="l">
              <a:lnSpc>
                <a:spcPct val="135024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3049"/>
              <a:buFont typeface="Arial"/>
              <a:buChar char="⚬"/>
            </a:pPr>
            <a:r>
              <a:rPr b="0" i="0" lang="en-US" sz="30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If you want opportunity → </a:t>
            </a:r>
            <a:r>
              <a:rPr b="1" i="0" lang="en-US" sz="30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create opportunity.</a:t>
            </a:r>
            <a:endParaRPr b="1" sz="1000"/>
          </a:p>
          <a:p>
            <a:pPr indent="-471166" lvl="2" marL="1489697" marR="0" rtl="0" algn="l">
              <a:lnSpc>
                <a:spcPct val="135024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3049"/>
              <a:buFont typeface="Arial"/>
              <a:buChar char="⚬"/>
            </a:pPr>
            <a:r>
              <a:rPr b="0" i="0" lang="en-US" sz="30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If you want people to believe in your generation → </a:t>
            </a:r>
            <a:r>
              <a:rPr b="1" i="0" lang="en-US" sz="30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believe in somebody.</a:t>
            </a:r>
            <a:endParaRPr b="1" sz="1000"/>
          </a:p>
          <a:p>
            <a:pPr indent="-347024" lvl="1" marL="744849" marR="0" rtl="0" algn="l">
              <a:lnSpc>
                <a:spcPct val="135024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3049"/>
              <a:buFont typeface="Arial"/>
              <a:buChar char="•"/>
            </a:pPr>
            <a:r>
              <a:rPr b="1" i="0" lang="en-US" sz="30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As the Seed:</a:t>
            </a:r>
            <a:endParaRPr sz="1000"/>
          </a:p>
          <a:p>
            <a:pPr indent="-347024" lvl="1" marL="744849" marR="0" rtl="0" algn="l">
              <a:lnSpc>
                <a:spcPct val="135024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3049"/>
              <a:buFont typeface="Arial"/>
              <a:buChar char="•"/>
            </a:pPr>
            <a:r>
              <a:rPr b="0" i="0" lang="en-US" sz="30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Don't just ask: </a:t>
            </a:r>
            <a:r>
              <a:rPr b="1" i="0" lang="en-US" sz="30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“What am I getting from this season?”</a:t>
            </a:r>
            <a:endParaRPr b="1" sz="1000"/>
          </a:p>
          <a:p>
            <a:pPr indent="-347024" lvl="1" marL="744849" marR="0" rtl="0" algn="l">
              <a:lnSpc>
                <a:spcPct val="135024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3049"/>
              <a:buFont typeface="Arial"/>
              <a:buChar char="•"/>
            </a:pPr>
            <a:r>
              <a:rPr b="0" i="0" lang="en-US" sz="30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Ask: </a:t>
            </a:r>
            <a:r>
              <a:rPr b="1" i="0" lang="en-US" sz="30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“What is this season growing in me?”</a:t>
            </a:r>
            <a:endParaRPr b="1" sz="1000"/>
          </a:p>
          <a:p>
            <a:pPr indent="-347024" lvl="1" marL="744849" marR="0" rtl="0" algn="l">
              <a:lnSpc>
                <a:spcPct val="135024"/>
              </a:lnSpc>
              <a:spcBef>
                <a:spcPts val="0"/>
              </a:spcBef>
              <a:spcAft>
                <a:spcPts val="0"/>
              </a:spcAft>
              <a:buClr>
                <a:srgbClr val="20211F"/>
              </a:buClr>
              <a:buSzPts val="3049"/>
              <a:buFont typeface="Arial"/>
              <a:buChar char="•"/>
            </a:pPr>
            <a:r>
              <a:rPr b="0" i="0" lang="en-US" sz="3049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Because what grows in you eventually becomes what grows through you.</a:t>
            </a:r>
            <a:endParaRPr sz="1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6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40" name="Google Shape;240;p16"/>
          <p:cNvGrpSpPr/>
          <p:nvPr/>
        </p:nvGrpSpPr>
        <p:grpSpPr>
          <a:xfrm>
            <a:off x="0" y="-28575"/>
            <a:ext cx="18288000" cy="10315575"/>
            <a:chOff x="0" y="-38100"/>
            <a:chExt cx="24384000" cy="13754100"/>
          </a:xfrm>
        </p:grpSpPr>
        <p:sp>
          <p:nvSpPr>
            <p:cNvPr id="241" name="Google Shape;241;p16"/>
            <p:cNvSpPr/>
            <p:nvPr/>
          </p:nvSpPr>
          <p:spPr>
            <a:xfrm>
              <a:off x="0" y="0"/>
              <a:ext cx="24384000" cy="13716000"/>
            </a:xfrm>
            <a:custGeom>
              <a:rect b="b" l="l" r="r" t="t"/>
              <a:pathLst>
                <a:path extrusionOk="0"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62745"/>
              </a:srgbClr>
            </a:solidFill>
            <a:ln>
              <a:noFill/>
            </a:ln>
          </p:spPr>
        </p:sp>
        <p:sp>
          <p:nvSpPr>
            <p:cNvPr id="242" name="Google Shape;242;p16"/>
            <p:cNvSpPr txBox="1"/>
            <p:nvPr/>
          </p:nvSpPr>
          <p:spPr>
            <a:xfrm>
              <a:off x="0" y="-38100"/>
              <a:ext cx="24384000" cy="137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9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243" name="Google Shape;243;p16"/>
          <p:cNvCxnSpPr/>
          <p:nvPr/>
        </p:nvCxnSpPr>
        <p:spPr>
          <a:xfrm>
            <a:off x="1143000" y="952500"/>
            <a:ext cx="16002000" cy="0"/>
          </a:xfrm>
          <a:prstGeom prst="straightConnector1">
            <a:avLst/>
          </a:prstGeom>
          <a:noFill/>
          <a:ln cap="flat" cmpd="sng" w="19050">
            <a:solidFill>
              <a:srgbClr val="D5A62E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4" name="Google Shape;244;p16"/>
          <p:cNvSpPr txBox="1"/>
          <p:nvPr/>
        </p:nvSpPr>
        <p:spPr>
          <a:xfrm>
            <a:off x="1143000" y="523875"/>
            <a:ext cx="66675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6F706B"/>
                </a:solidFill>
                <a:latin typeface="Source Sans 3"/>
                <a:ea typeface="Source Sans 3"/>
                <a:cs typeface="Source Sans 3"/>
                <a:sym typeface="Source Sans 3"/>
              </a:rPr>
              <a:t>CLOSING ENCOURAGEMENT</a:t>
            </a:r>
            <a:endParaRPr/>
          </a:p>
        </p:txBody>
      </p:sp>
      <p:sp>
        <p:nvSpPr>
          <p:cNvPr id="245" name="Google Shape;245;p16"/>
          <p:cNvSpPr txBox="1"/>
          <p:nvPr/>
        </p:nvSpPr>
        <p:spPr>
          <a:xfrm>
            <a:off x="1143000" y="1924050"/>
            <a:ext cx="11906400" cy="38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00" u="none" cap="none" strike="noStrike">
                <a:solidFill>
                  <a:srgbClr val="20211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DON’T WASTE</a:t>
            </a:r>
            <a:endParaRPr sz="1900"/>
          </a:p>
          <a:p>
            <a:pPr indent="0" lvl="0" marL="0" marR="0" rtl="0" algn="l">
              <a:lnSpc>
                <a:spcPct val="9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00" u="none" cap="none" strike="noStrike">
                <a:solidFill>
                  <a:srgbClr val="20211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WHAT GOD PUT</a:t>
            </a:r>
            <a:endParaRPr sz="1900"/>
          </a:p>
          <a:p>
            <a:pPr indent="0" lvl="0" marL="0" marR="0" rtl="0" algn="l">
              <a:lnSpc>
                <a:spcPct val="93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900" u="none" cap="none" strike="noStrike">
                <a:solidFill>
                  <a:srgbClr val="20211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 YOU</a:t>
            </a:r>
            <a:endParaRPr sz="1900"/>
          </a:p>
        </p:txBody>
      </p:sp>
      <p:grpSp>
        <p:nvGrpSpPr>
          <p:cNvPr id="246" name="Google Shape;246;p16"/>
          <p:cNvGrpSpPr/>
          <p:nvPr/>
        </p:nvGrpSpPr>
        <p:grpSpPr>
          <a:xfrm>
            <a:off x="1143000" y="5876925"/>
            <a:ext cx="4857750" cy="142875"/>
            <a:chOff x="0" y="-38100"/>
            <a:chExt cx="6477000" cy="190500"/>
          </a:xfrm>
        </p:grpSpPr>
        <p:sp>
          <p:nvSpPr>
            <p:cNvPr id="247" name="Google Shape;247;p16"/>
            <p:cNvSpPr/>
            <p:nvPr/>
          </p:nvSpPr>
          <p:spPr>
            <a:xfrm>
              <a:off x="0" y="0"/>
              <a:ext cx="6477000" cy="152400"/>
            </a:xfrm>
            <a:custGeom>
              <a:rect b="b" l="l" r="r" t="t"/>
              <a:pathLst>
                <a:path extrusionOk="0" h="152400" w="6477000">
                  <a:moveTo>
                    <a:pt x="0" y="0"/>
                  </a:moveTo>
                  <a:lnTo>
                    <a:pt x="6477000" y="0"/>
                  </a:lnTo>
                  <a:lnTo>
                    <a:pt x="64770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D5A62E"/>
            </a:solidFill>
            <a:ln>
              <a:noFill/>
            </a:ln>
          </p:spPr>
        </p:sp>
        <p:sp>
          <p:nvSpPr>
            <p:cNvPr id="248" name="Google Shape;248;p16"/>
            <p:cNvSpPr txBox="1"/>
            <p:nvPr/>
          </p:nvSpPr>
          <p:spPr>
            <a:xfrm>
              <a:off x="0" y="-38100"/>
              <a:ext cx="6477000" cy="19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9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9" name="Google Shape;249;p16"/>
          <p:cNvSpPr txBox="1"/>
          <p:nvPr/>
        </p:nvSpPr>
        <p:spPr>
          <a:xfrm>
            <a:off x="1143000" y="6162675"/>
            <a:ext cx="9334500" cy="121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4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350" u="none" cap="none" strike="noStrike">
                <a:solidFill>
                  <a:srgbClr val="20211F"/>
                </a:solidFill>
                <a:latin typeface="Source Sans 3"/>
                <a:ea typeface="Source Sans 3"/>
                <a:cs typeface="Source Sans 3"/>
                <a:sym typeface="Source Sans 3"/>
              </a:rPr>
              <a:t>Be intentional. Sow well. Trust God for the harvest.</a:t>
            </a:r>
            <a:endParaRPr sz="25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7"/>
          <p:cNvSpPr/>
          <p:nvPr/>
        </p:nvSpPr>
        <p:spPr>
          <a:xfrm>
            <a:off x="10149" y="0"/>
            <a:ext cx="18267703" cy="10287000"/>
          </a:xfrm>
          <a:custGeom>
            <a:rect b="b" l="l" r="r" t="t"/>
            <a:pathLst>
              <a:path extrusionOk="0" h="10287000" w="18267703">
                <a:moveTo>
                  <a:pt x="0" y="0"/>
                </a:moveTo>
                <a:lnTo>
                  <a:pt x="18267702" y="0"/>
                </a:lnTo>
                <a:lnTo>
                  <a:pt x="1826770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16" r="-116" t="0"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