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322" r:id="rId2"/>
    <p:sldId id="257" r:id="rId3"/>
    <p:sldId id="258" r:id="rId4"/>
    <p:sldId id="291" r:id="rId5"/>
    <p:sldId id="304" r:id="rId6"/>
    <p:sldId id="316" r:id="rId7"/>
    <p:sldId id="305" r:id="rId8"/>
    <p:sldId id="306" r:id="rId9"/>
    <p:sldId id="307" r:id="rId10"/>
    <p:sldId id="317" r:id="rId11"/>
    <p:sldId id="308" r:id="rId12"/>
    <p:sldId id="318" r:id="rId13"/>
    <p:sldId id="314" r:id="rId14"/>
    <p:sldId id="319" r:id="rId15"/>
    <p:sldId id="309" r:id="rId16"/>
    <p:sldId id="320" r:id="rId17"/>
    <p:sldId id="315" r:id="rId18"/>
    <p:sldId id="310" r:id="rId19"/>
    <p:sldId id="321" r:id="rId20"/>
    <p:sldId id="311" r:id="rId21"/>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42" d="100"/>
          <a:sy n="42" d="100"/>
        </p:scale>
        <p:origin x="78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D5FF8-BCDB-4E65-877D-BDA2AD3C23B2}" type="datetimeFigureOut">
              <a:rPr lang="en-CA" smtClean="0"/>
              <a:t>2026-10-03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780CC-5D5E-475C-B9C2-86623C2F3D7E}" type="slidenum">
              <a:rPr lang="en-CA" smtClean="0"/>
              <a:t>‹#›</a:t>
            </a:fld>
            <a:endParaRPr lang="en-CA"/>
          </a:p>
        </p:txBody>
      </p:sp>
    </p:spTree>
    <p:extLst>
      <p:ext uri="{BB962C8B-B14F-4D97-AF65-F5344CB8AC3E}">
        <p14:creationId xmlns:p14="http://schemas.microsoft.com/office/powerpoint/2010/main" val="81519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2B780CC-5D5E-475C-B9C2-86623C2F3D7E}" type="slidenum">
              <a:rPr lang="en-CA" smtClean="0"/>
              <a:t>3</a:t>
            </a:fld>
            <a:endParaRPr lang="en-CA"/>
          </a:p>
        </p:txBody>
      </p:sp>
    </p:spTree>
    <p:extLst>
      <p:ext uri="{BB962C8B-B14F-4D97-AF65-F5344CB8AC3E}">
        <p14:creationId xmlns:p14="http://schemas.microsoft.com/office/powerpoint/2010/main" val="403032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332B-6107-6F23-7DA7-89D32C4EA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97185-7E6E-DE51-0FDD-47A5174F0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4B5AB-83EA-9F2F-0099-5FCD5D755B5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2A1CC98-CB7D-EAFE-E53B-645DF9A21509}"/>
              </a:ext>
            </a:extLst>
          </p:cNvPr>
          <p:cNvSpPr>
            <a:spLocks noGrp="1"/>
          </p:cNvSpPr>
          <p:nvPr>
            <p:ph type="sldNum" sz="quarter" idx="5"/>
          </p:nvPr>
        </p:nvSpPr>
        <p:spPr/>
        <p:txBody>
          <a:bodyPr/>
          <a:lstStyle/>
          <a:p>
            <a:fld id="{62B780CC-5D5E-475C-B9C2-86623C2F3D7E}" type="slidenum">
              <a:rPr lang="en-CA" smtClean="0"/>
              <a:t>4</a:t>
            </a:fld>
            <a:endParaRPr lang="en-CA"/>
          </a:p>
        </p:txBody>
      </p:sp>
    </p:spTree>
    <p:extLst>
      <p:ext uri="{BB962C8B-B14F-4D97-AF65-F5344CB8AC3E}">
        <p14:creationId xmlns:p14="http://schemas.microsoft.com/office/powerpoint/2010/main" val="2863927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CF89-D4FC-2C2A-1C7B-E5D6F604A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20D92-4E67-E36B-C237-F43CE3EC6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2A4D6-1708-EB8D-4B33-97F975E2C87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B6D859A-5212-D09C-C4AD-B7EFC5079730}"/>
              </a:ext>
            </a:extLst>
          </p:cNvPr>
          <p:cNvSpPr>
            <a:spLocks noGrp="1"/>
          </p:cNvSpPr>
          <p:nvPr>
            <p:ph type="sldNum" sz="quarter" idx="5"/>
          </p:nvPr>
        </p:nvSpPr>
        <p:spPr/>
        <p:txBody>
          <a:bodyPr/>
          <a:lstStyle/>
          <a:p>
            <a:fld id="{62B780CC-5D5E-475C-B9C2-86623C2F3D7E}" type="slidenum">
              <a:rPr lang="en-CA" smtClean="0"/>
              <a:t>5</a:t>
            </a:fld>
            <a:endParaRPr lang="en-CA"/>
          </a:p>
        </p:txBody>
      </p:sp>
    </p:spTree>
    <p:extLst>
      <p:ext uri="{BB962C8B-B14F-4D97-AF65-F5344CB8AC3E}">
        <p14:creationId xmlns:p14="http://schemas.microsoft.com/office/powerpoint/2010/main" val="39861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76B53-E69F-F2DD-5993-9663333F4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16041-33CF-F1BF-BC0C-856123414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202CA-0C3D-281A-1789-D5D87C09AF6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9139913-78EE-5FBC-2BCD-6754E6214BCE}"/>
              </a:ext>
            </a:extLst>
          </p:cNvPr>
          <p:cNvSpPr>
            <a:spLocks noGrp="1"/>
          </p:cNvSpPr>
          <p:nvPr>
            <p:ph type="sldNum" sz="quarter" idx="5"/>
          </p:nvPr>
        </p:nvSpPr>
        <p:spPr/>
        <p:txBody>
          <a:bodyPr/>
          <a:lstStyle/>
          <a:p>
            <a:fld id="{62B780CC-5D5E-475C-B9C2-86623C2F3D7E}" type="slidenum">
              <a:rPr lang="en-CA" smtClean="0"/>
              <a:t>6</a:t>
            </a:fld>
            <a:endParaRPr lang="en-CA"/>
          </a:p>
        </p:txBody>
      </p:sp>
    </p:spTree>
    <p:extLst>
      <p:ext uri="{BB962C8B-B14F-4D97-AF65-F5344CB8AC3E}">
        <p14:creationId xmlns:p14="http://schemas.microsoft.com/office/powerpoint/2010/main" val="1420334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8A6D1-D012-70F0-6727-3EE1E6824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AA1DA-557B-F02C-ED82-07101CC04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953E20-D66C-9F74-1D60-3B31FF77C05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33C5AE1-6BCC-3B0B-A19F-94F2E5DFA4FD}"/>
              </a:ext>
            </a:extLst>
          </p:cNvPr>
          <p:cNvSpPr>
            <a:spLocks noGrp="1"/>
          </p:cNvSpPr>
          <p:nvPr>
            <p:ph type="sldNum" sz="quarter" idx="5"/>
          </p:nvPr>
        </p:nvSpPr>
        <p:spPr/>
        <p:txBody>
          <a:bodyPr/>
          <a:lstStyle/>
          <a:p>
            <a:fld id="{62B780CC-5D5E-475C-B9C2-86623C2F3D7E}" type="slidenum">
              <a:rPr lang="en-CA" smtClean="0"/>
              <a:t>7</a:t>
            </a:fld>
            <a:endParaRPr lang="en-CA"/>
          </a:p>
        </p:txBody>
      </p:sp>
    </p:spTree>
    <p:extLst>
      <p:ext uri="{BB962C8B-B14F-4D97-AF65-F5344CB8AC3E}">
        <p14:creationId xmlns:p14="http://schemas.microsoft.com/office/powerpoint/2010/main" val="861910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EC68D-0680-87B0-49CF-B4DEA7C42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E90EB-BAB9-6AA9-C5D5-3C5313B09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BEA63-B9E8-F351-751A-9D99BC01510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7BF5D74-ADA8-3AF7-0B7A-E0D15BF38119}"/>
              </a:ext>
            </a:extLst>
          </p:cNvPr>
          <p:cNvSpPr>
            <a:spLocks noGrp="1"/>
          </p:cNvSpPr>
          <p:nvPr>
            <p:ph type="sldNum" sz="quarter" idx="5"/>
          </p:nvPr>
        </p:nvSpPr>
        <p:spPr/>
        <p:txBody>
          <a:bodyPr/>
          <a:lstStyle/>
          <a:p>
            <a:fld id="{62B780CC-5D5E-475C-B9C2-86623C2F3D7E}" type="slidenum">
              <a:rPr lang="en-CA" smtClean="0"/>
              <a:t>8</a:t>
            </a:fld>
            <a:endParaRPr lang="en-CA"/>
          </a:p>
        </p:txBody>
      </p:sp>
    </p:spTree>
    <p:extLst>
      <p:ext uri="{BB962C8B-B14F-4D97-AF65-F5344CB8AC3E}">
        <p14:creationId xmlns:p14="http://schemas.microsoft.com/office/powerpoint/2010/main" val="3359378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2433-BD27-A09A-BF24-9E31B6DDD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64A1E-61C7-B1F1-9A95-EE2E896C0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F135F-85F9-1157-7082-2C78CE7AD8B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53977F6-44B8-A344-C6E4-FF40285DC478}"/>
              </a:ext>
            </a:extLst>
          </p:cNvPr>
          <p:cNvSpPr>
            <a:spLocks noGrp="1"/>
          </p:cNvSpPr>
          <p:nvPr>
            <p:ph type="sldNum" sz="quarter" idx="5"/>
          </p:nvPr>
        </p:nvSpPr>
        <p:spPr/>
        <p:txBody>
          <a:bodyPr/>
          <a:lstStyle/>
          <a:p>
            <a:fld id="{62B780CC-5D5E-475C-B9C2-86623C2F3D7E}" type="slidenum">
              <a:rPr lang="en-CA" smtClean="0"/>
              <a:t>9</a:t>
            </a:fld>
            <a:endParaRPr lang="en-CA"/>
          </a:p>
        </p:txBody>
      </p:sp>
    </p:spTree>
    <p:extLst>
      <p:ext uri="{BB962C8B-B14F-4D97-AF65-F5344CB8AC3E}">
        <p14:creationId xmlns:p14="http://schemas.microsoft.com/office/powerpoint/2010/main" val="199421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0D240-8832-737F-1CE3-483D2FE15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70350-BF39-EB05-28A7-19EB31C19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A8A7E-2C93-2245-040E-640DFA4FB23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F841B73-1702-61B1-FEDD-ED9846868BE8}"/>
              </a:ext>
            </a:extLst>
          </p:cNvPr>
          <p:cNvSpPr>
            <a:spLocks noGrp="1"/>
          </p:cNvSpPr>
          <p:nvPr>
            <p:ph type="sldNum" sz="quarter" idx="5"/>
          </p:nvPr>
        </p:nvSpPr>
        <p:spPr/>
        <p:txBody>
          <a:bodyPr/>
          <a:lstStyle/>
          <a:p>
            <a:fld id="{62B780CC-5D5E-475C-B9C2-86623C2F3D7E}" type="slidenum">
              <a:rPr lang="en-CA" smtClean="0"/>
              <a:t>10</a:t>
            </a:fld>
            <a:endParaRPr lang="en-CA"/>
          </a:p>
        </p:txBody>
      </p:sp>
    </p:spTree>
    <p:extLst>
      <p:ext uri="{BB962C8B-B14F-4D97-AF65-F5344CB8AC3E}">
        <p14:creationId xmlns:p14="http://schemas.microsoft.com/office/powerpoint/2010/main" val="146240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6D540-8EC6-1F55-DBBC-A42EC65E6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1E773-C135-C8D6-1E26-F4D16B71B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8A9B1-D215-255C-0BF9-30A44534580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333C383-A849-9652-D7F3-D51AE68B4A70}"/>
              </a:ext>
            </a:extLst>
          </p:cNvPr>
          <p:cNvSpPr>
            <a:spLocks noGrp="1"/>
          </p:cNvSpPr>
          <p:nvPr>
            <p:ph type="sldNum" sz="quarter" idx="5"/>
          </p:nvPr>
        </p:nvSpPr>
        <p:spPr/>
        <p:txBody>
          <a:bodyPr/>
          <a:lstStyle/>
          <a:p>
            <a:fld id="{62B780CC-5D5E-475C-B9C2-86623C2F3D7E}" type="slidenum">
              <a:rPr lang="en-CA" smtClean="0"/>
              <a:t>11</a:t>
            </a:fld>
            <a:endParaRPr lang="en-CA"/>
          </a:p>
        </p:txBody>
      </p:sp>
    </p:spTree>
    <p:extLst>
      <p:ext uri="{BB962C8B-B14F-4D97-AF65-F5344CB8AC3E}">
        <p14:creationId xmlns:p14="http://schemas.microsoft.com/office/powerpoint/2010/main" val="2492416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7BEA-70C8-1734-E546-8C8A27165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2DACD-FB1C-52D9-53CE-A01436E69D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38739-282E-0455-1932-58DF1ADDBDB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2B84730-0E6E-3F67-8F73-3B0072E08C5D}"/>
              </a:ext>
            </a:extLst>
          </p:cNvPr>
          <p:cNvSpPr>
            <a:spLocks noGrp="1"/>
          </p:cNvSpPr>
          <p:nvPr>
            <p:ph type="sldNum" sz="quarter" idx="5"/>
          </p:nvPr>
        </p:nvSpPr>
        <p:spPr/>
        <p:txBody>
          <a:bodyPr/>
          <a:lstStyle/>
          <a:p>
            <a:fld id="{62B780CC-5D5E-475C-B9C2-86623C2F3D7E}" type="slidenum">
              <a:rPr lang="en-CA" smtClean="0"/>
              <a:t>12</a:t>
            </a:fld>
            <a:endParaRPr lang="en-CA"/>
          </a:p>
        </p:txBody>
      </p:sp>
    </p:spTree>
    <p:extLst>
      <p:ext uri="{BB962C8B-B14F-4D97-AF65-F5344CB8AC3E}">
        <p14:creationId xmlns:p14="http://schemas.microsoft.com/office/powerpoint/2010/main" val="3501827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CB726-4CFD-49B9-C7E1-2B0F34244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0654E-A086-2459-A011-1C3747530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56786-7F31-6C66-C71A-B6A62186B03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5FD3906-FEF6-5E9C-2AC1-BB24C34DA4FA}"/>
              </a:ext>
            </a:extLst>
          </p:cNvPr>
          <p:cNvSpPr>
            <a:spLocks noGrp="1"/>
          </p:cNvSpPr>
          <p:nvPr>
            <p:ph type="sldNum" sz="quarter" idx="5"/>
          </p:nvPr>
        </p:nvSpPr>
        <p:spPr/>
        <p:txBody>
          <a:bodyPr/>
          <a:lstStyle/>
          <a:p>
            <a:fld id="{62B780CC-5D5E-475C-B9C2-86623C2F3D7E}" type="slidenum">
              <a:rPr lang="en-CA" smtClean="0"/>
              <a:t>13</a:t>
            </a:fld>
            <a:endParaRPr lang="en-CA"/>
          </a:p>
        </p:txBody>
      </p:sp>
    </p:spTree>
    <p:extLst>
      <p:ext uri="{BB962C8B-B14F-4D97-AF65-F5344CB8AC3E}">
        <p14:creationId xmlns:p14="http://schemas.microsoft.com/office/powerpoint/2010/main" val="4181761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6A755-1942-4CD1-A235-D31B8E673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E1D99-FED1-A8E4-8AD5-DDB64A752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4162DC-E590-78E3-42D8-899CDD9F78E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E6B54B0-CB0B-2338-FED5-2AFC452DF862}"/>
              </a:ext>
            </a:extLst>
          </p:cNvPr>
          <p:cNvSpPr>
            <a:spLocks noGrp="1"/>
          </p:cNvSpPr>
          <p:nvPr>
            <p:ph type="sldNum" sz="quarter" idx="5"/>
          </p:nvPr>
        </p:nvSpPr>
        <p:spPr/>
        <p:txBody>
          <a:bodyPr/>
          <a:lstStyle/>
          <a:p>
            <a:fld id="{62B780CC-5D5E-475C-B9C2-86623C2F3D7E}" type="slidenum">
              <a:rPr lang="en-CA" smtClean="0"/>
              <a:t>14</a:t>
            </a:fld>
            <a:endParaRPr lang="en-CA"/>
          </a:p>
        </p:txBody>
      </p:sp>
    </p:spTree>
    <p:extLst>
      <p:ext uri="{BB962C8B-B14F-4D97-AF65-F5344CB8AC3E}">
        <p14:creationId xmlns:p14="http://schemas.microsoft.com/office/powerpoint/2010/main" val="426932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86B53-8DD6-2E98-2FA5-DE470276E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04782-AFFD-1417-C43C-718B8716A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1C1D7-77FD-FE9C-B7A5-03F4B93EBAA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0A9509F-A468-D490-0C32-C8102183088E}"/>
              </a:ext>
            </a:extLst>
          </p:cNvPr>
          <p:cNvSpPr>
            <a:spLocks noGrp="1"/>
          </p:cNvSpPr>
          <p:nvPr>
            <p:ph type="sldNum" sz="quarter" idx="5"/>
          </p:nvPr>
        </p:nvSpPr>
        <p:spPr/>
        <p:txBody>
          <a:bodyPr/>
          <a:lstStyle/>
          <a:p>
            <a:fld id="{62B780CC-5D5E-475C-B9C2-86623C2F3D7E}" type="slidenum">
              <a:rPr lang="en-CA" smtClean="0"/>
              <a:t>15</a:t>
            </a:fld>
            <a:endParaRPr lang="en-CA"/>
          </a:p>
        </p:txBody>
      </p:sp>
    </p:spTree>
    <p:extLst>
      <p:ext uri="{BB962C8B-B14F-4D97-AF65-F5344CB8AC3E}">
        <p14:creationId xmlns:p14="http://schemas.microsoft.com/office/powerpoint/2010/main" val="257762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088B7-A1C1-41E0-3EAE-9393ACF81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E8289-62C7-3F84-3808-9ACFE1BB4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A5333-15B2-949D-46E7-1BAF6456467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74F4641-94F8-2757-6143-CAA7A2A12484}"/>
              </a:ext>
            </a:extLst>
          </p:cNvPr>
          <p:cNvSpPr>
            <a:spLocks noGrp="1"/>
          </p:cNvSpPr>
          <p:nvPr>
            <p:ph type="sldNum" sz="quarter" idx="5"/>
          </p:nvPr>
        </p:nvSpPr>
        <p:spPr/>
        <p:txBody>
          <a:bodyPr/>
          <a:lstStyle/>
          <a:p>
            <a:fld id="{62B780CC-5D5E-475C-B9C2-86623C2F3D7E}" type="slidenum">
              <a:rPr lang="en-CA" smtClean="0"/>
              <a:t>16</a:t>
            </a:fld>
            <a:endParaRPr lang="en-CA"/>
          </a:p>
        </p:txBody>
      </p:sp>
    </p:spTree>
    <p:extLst>
      <p:ext uri="{BB962C8B-B14F-4D97-AF65-F5344CB8AC3E}">
        <p14:creationId xmlns:p14="http://schemas.microsoft.com/office/powerpoint/2010/main" val="3468334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A2F3-B24A-8789-0B85-2AB20FCBC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98225-965B-AC72-EEBF-8A7348A78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ECEB57-325F-9FAA-E353-817BB1FD35F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3FEB394-C95F-99A7-8F84-4232C8661303}"/>
              </a:ext>
            </a:extLst>
          </p:cNvPr>
          <p:cNvSpPr>
            <a:spLocks noGrp="1"/>
          </p:cNvSpPr>
          <p:nvPr>
            <p:ph type="sldNum" sz="quarter" idx="5"/>
          </p:nvPr>
        </p:nvSpPr>
        <p:spPr/>
        <p:txBody>
          <a:bodyPr/>
          <a:lstStyle/>
          <a:p>
            <a:fld id="{62B780CC-5D5E-475C-B9C2-86623C2F3D7E}" type="slidenum">
              <a:rPr lang="en-CA" smtClean="0"/>
              <a:t>17</a:t>
            </a:fld>
            <a:endParaRPr lang="en-CA"/>
          </a:p>
        </p:txBody>
      </p:sp>
    </p:spTree>
    <p:extLst>
      <p:ext uri="{BB962C8B-B14F-4D97-AF65-F5344CB8AC3E}">
        <p14:creationId xmlns:p14="http://schemas.microsoft.com/office/powerpoint/2010/main" val="132336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ABEC-EFC3-8E5E-47B6-1956D42F8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2849F-8AF5-D36F-A0A5-176BA6D416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6D2BB-E3CA-82B9-92D0-54D71B80278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5A2AF50-E21C-F06D-26A6-C1E3B36DB48D}"/>
              </a:ext>
            </a:extLst>
          </p:cNvPr>
          <p:cNvSpPr>
            <a:spLocks noGrp="1"/>
          </p:cNvSpPr>
          <p:nvPr>
            <p:ph type="sldNum" sz="quarter" idx="5"/>
          </p:nvPr>
        </p:nvSpPr>
        <p:spPr/>
        <p:txBody>
          <a:bodyPr/>
          <a:lstStyle/>
          <a:p>
            <a:fld id="{62B780CC-5D5E-475C-B9C2-86623C2F3D7E}" type="slidenum">
              <a:rPr lang="en-CA" smtClean="0"/>
              <a:t>18</a:t>
            </a:fld>
            <a:endParaRPr lang="en-CA"/>
          </a:p>
        </p:txBody>
      </p:sp>
    </p:spTree>
    <p:extLst>
      <p:ext uri="{BB962C8B-B14F-4D97-AF65-F5344CB8AC3E}">
        <p14:creationId xmlns:p14="http://schemas.microsoft.com/office/powerpoint/2010/main" val="2368300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4B18A-3610-D2CF-40E8-9B697EAB8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B1D15-F74C-E956-9B2C-B3E15345B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90BA7-BCF8-6BBF-2DA8-B7FAB568D1B2}"/>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82CA15E-7588-C729-FD69-EF3E61CA56C9}"/>
              </a:ext>
            </a:extLst>
          </p:cNvPr>
          <p:cNvSpPr>
            <a:spLocks noGrp="1"/>
          </p:cNvSpPr>
          <p:nvPr>
            <p:ph type="sldNum" sz="quarter" idx="5"/>
          </p:nvPr>
        </p:nvSpPr>
        <p:spPr/>
        <p:txBody>
          <a:bodyPr/>
          <a:lstStyle/>
          <a:p>
            <a:fld id="{62B780CC-5D5E-475C-B9C2-86623C2F3D7E}" type="slidenum">
              <a:rPr lang="en-CA" smtClean="0"/>
              <a:t>19</a:t>
            </a:fld>
            <a:endParaRPr lang="en-CA"/>
          </a:p>
        </p:txBody>
      </p:sp>
    </p:spTree>
    <p:extLst>
      <p:ext uri="{BB962C8B-B14F-4D97-AF65-F5344CB8AC3E}">
        <p14:creationId xmlns:p14="http://schemas.microsoft.com/office/powerpoint/2010/main" val="1223961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8BDC4-78C9-FBD9-C33B-E298D0D71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5EAB4-60EB-16C1-5DF8-317070D81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FFED4-994C-2142-CD97-31FA04FF6A3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C5B9284-6332-8D4D-5106-3D47E86DDF1E}"/>
              </a:ext>
            </a:extLst>
          </p:cNvPr>
          <p:cNvSpPr>
            <a:spLocks noGrp="1"/>
          </p:cNvSpPr>
          <p:nvPr>
            <p:ph type="sldNum" sz="quarter" idx="5"/>
          </p:nvPr>
        </p:nvSpPr>
        <p:spPr/>
        <p:txBody>
          <a:bodyPr/>
          <a:lstStyle/>
          <a:p>
            <a:fld id="{62B780CC-5D5E-475C-B9C2-86623C2F3D7E}" type="slidenum">
              <a:rPr lang="en-CA" smtClean="0"/>
              <a:t>20</a:t>
            </a:fld>
            <a:endParaRPr lang="en-CA"/>
          </a:p>
        </p:txBody>
      </p:sp>
    </p:spTree>
    <p:extLst>
      <p:ext uri="{BB962C8B-B14F-4D97-AF65-F5344CB8AC3E}">
        <p14:creationId xmlns:p14="http://schemas.microsoft.com/office/powerpoint/2010/main" val="17210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20CD302-5486-7E77-B287-E1A8423B1912}"/>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923"/>
            <a:ext cx="18287980" cy="10285077"/>
          </a:xfrm>
          <a:prstGeom prst="rect">
            <a:avLst/>
          </a:prstGeom>
        </p:spPr>
      </p:pic>
    </p:spTree>
    <p:extLst>
      <p:ext uri="{BB962C8B-B14F-4D97-AF65-F5344CB8AC3E}">
        <p14:creationId xmlns:p14="http://schemas.microsoft.com/office/powerpoint/2010/main" val="1660666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2888" b="-12888"/>
            </a:stretch>
          </a:blipFill>
        </p:spPr>
        <p:txBody>
          <a:bodyPr/>
          <a:lstStyle/>
          <a:p>
            <a:endParaRPr lang="en-CA" dirty="0"/>
          </a:p>
        </p:txBody>
      </p:sp>
      <p:grpSp>
        <p:nvGrpSpPr>
          <p:cNvPr id="3" name="Group 3"/>
          <p:cNvGrpSpPr/>
          <p:nvPr/>
        </p:nvGrpSpPr>
        <p:grpSpPr>
          <a:xfrm>
            <a:off x="-164272" y="9986785"/>
            <a:ext cx="18452272" cy="300217"/>
            <a:chOff x="0" y="0"/>
            <a:chExt cx="4859858" cy="79070"/>
          </a:xfrm>
        </p:grpSpPr>
        <p:sp>
          <p:nvSpPr>
            <p:cNvPr id="4" name="Freeform 4"/>
            <p:cNvSpPr/>
            <p:nvPr/>
          </p:nvSpPr>
          <p:spPr>
            <a:xfrm>
              <a:off x="0" y="0"/>
              <a:ext cx="4859858" cy="79070"/>
            </a:xfrm>
            <a:custGeom>
              <a:avLst/>
              <a:gdLst/>
              <a:ahLst/>
              <a:cxnLst/>
              <a:rect l="l" t="t" r="r" b="b"/>
              <a:pathLst>
                <a:path w="4859858" h="79070">
                  <a:moveTo>
                    <a:pt x="0" y="0"/>
                  </a:moveTo>
                  <a:lnTo>
                    <a:pt x="4859858" y="0"/>
                  </a:lnTo>
                  <a:lnTo>
                    <a:pt x="4859858" y="79070"/>
                  </a:lnTo>
                  <a:lnTo>
                    <a:pt x="0" y="79070"/>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5" name="TextBox 5"/>
            <p:cNvSpPr txBox="1"/>
            <p:nvPr/>
          </p:nvSpPr>
          <p:spPr>
            <a:xfrm>
              <a:off x="0" y="-38100"/>
              <a:ext cx="4859858" cy="11717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0"/>
            <a:ext cx="5032970" cy="10287000"/>
            <a:chOff x="0" y="0"/>
            <a:chExt cx="1325556" cy="2709333"/>
          </a:xfrm>
        </p:grpSpPr>
        <p:sp>
          <p:nvSpPr>
            <p:cNvPr id="7" name="Freeform 7"/>
            <p:cNvSpPr/>
            <p:nvPr/>
          </p:nvSpPr>
          <p:spPr>
            <a:xfrm>
              <a:off x="0" y="0"/>
              <a:ext cx="1325556" cy="2709333"/>
            </a:xfrm>
            <a:custGeom>
              <a:avLst/>
              <a:gdLst/>
              <a:ahLst/>
              <a:cxnLst/>
              <a:rect l="l" t="t" r="r" b="b"/>
              <a:pathLst>
                <a:path w="1325556" h="2709333">
                  <a:moveTo>
                    <a:pt x="0" y="0"/>
                  </a:moveTo>
                  <a:lnTo>
                    <a:pt x="1325556" y="0"/>
                  </a:lnTo>
                  <a:lnTo>
                    <a:pt x="1325556" y="2709333"/>
                  </a:lnTo>
                  <a:lnTo>
                    <a:pt x="0" y="2709333"/>
                  </a:ln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8" name="TextBox 8"/>
            <p:cNvSpPr txBox="1"/>
            <p:nvPr/>
          </p:nvSpPr>
          <p:spPr>
            <a:xfrm>
              <a:off x="0" y="-38100"/>
              <a:ext cx="1325556" cy="27474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rot="-7707974">
            <a:off x="-5963391" y="47891"/>
            <a:ext cx="5356105" cy="4523232"/>
            <a:chOff x="0" y="0"/>
            <a:chExt cx="1410661" cy="1191304"/>
          </a:xfrm>
        </p:grpSpPr>
        <p:sp>
          <p:nvSpPr>
            <p:cNvPr id="10" name="Freeform 10"/>
            <p:cNvSpPr/>
            <p:nvPr/>
          </p:nvSpPr>
          <p:spPr>
            <a:xfrm>
              <a:off x="0" y="0"/>
              <a:ext cx="1410661" cy="1191304"/>
            </a:xfrm>
            <a:custGeom>
              <a:avLst/>
              <a:gdLst/>
              <a:ahLst/>
              <a:cxnLst/>
              <a:rect l="l" t="t" r="r" b="b"/>
              <a:pathLst>
                <a:path w="1410661" h="1191304">
                  <a:moveTo>
                    <a:pt x="0" y="0"/>
                  </a:moveTo>
                  <a:lnTo>
                    <a:pt x="1410661" y="0"/>
                  </a:lnTo>
                  <a:lnTo>
                    <a:pt x="1410661"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1" name="TextBox 11"/>
            <p:cNvSpPr txBox="1"/>
            <p:nvPr/>
          </p:nvSpPr>
          <p:spPr>
            <a:xfrm>
              <a:off x="0" y="-38100"/>
              <a:ext cx="1410661" cy="1229404"/>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rot="-7707974">
            <a:off x="-6449508" y="5451170"/>
            <a:ext cx="7767223" cy="4523232"/>
            <a:chOff x="0" y="0"/>
            <a:chExt cx="2045688" cy="1191304"/>
          </a:xfrm>
        </p:grpSpPr>
        <p:sp>
          <p:nvSpPr>
            <p:cNvPr id="13" name="Freeform 13"/>
            <p:cNvSpPr/>
            <p:nvPr/>
          </p:nvSpPr>
          <p:spPr>
            <a:xfrm>
              <a:off x="0" y="0"/>
              <a:ext cx="2045689" cy="1191304"/>
            </a:xfrm>
            <a:custGeom>
              <a:avLst/>
              <a:gdLst/>
              <a:ahLst/>
              <a:cxnLst/>
              <a:rect l="l" t="t" r="r" b="b"/>
              <a:pathLst>
                <a:path w="2045689" h="1191304">
                  <a:moveTo>
                    <a:pt x="0" y="0"/>
                  </a:moveTo>
                  <a:lnTo>
                    <a:pt x="2045689" y="0"/>
                  </a:lnTo>
                  <a:lnTo>
                    <a:pt x="2045689" y="1191304"/>
                  </a:lnTo>
                  <a:lnTo>
                    <a:pt x="0" y="1191304"/>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14" name="TextBox 14"/>
            <p:cNvSpPr txBox="1"/>
            <p:nvPr/>
          </p:nvSpPr>
          <p:spPr>
            <a:xfrm>
              <a:off x="0" y="-38100"/>
              <a:ext cx="2045688" cy="1229404"/>
            </a:xfrm>
            <a:prstGeom prst="rect">
              <a:avLst/>
            </a:prstGeom>
          </p:spPr>
          <p:txBody>
            <a:bodyPr lIns="50800" tIns="50800" rIns="50800" bIns="50800" rtlCol="0" anchor="ctr"/>
            <a:lstStyle/>
            <a:p>
              <a:pPr algn="ctr">
                <a:lnSpc>
                  <a:spcPts val="2659"/>
                </a:lnSpc>
                <a:spcBef>
                  <a:spcPct val="0"/>
                </a:spcBef>
              </a:pPr>
              <a:endParaRPr/>
            </a:p>
          </p:txBody>
        </p:sp>
      </p:grpSp>
      <p:sp>
        <p:nvSpPr>
          <p:cNvPr id="15" name="Freeform 15"/>
          <p:cNvSpPr/>
          <p:nvPr/>
        </p:nvSpPr>
        <p:spPr>
          <a:xfrm>
            <a:off x="758348" y="1088222"/>
            <a:ext cx="8110559" cy="8110559"/>
          </a:xfrm>
          <a:custGeom>
            <a:avLst/>
            <a:gdLst/>
            <a:ahLst/>
            <a:cxnLst/>
            <a:rect l="l" t="t" r="r" b="b"/>
            <a:pathLst>
              <a:path w="8110559" h="8110559">
                <a:moveTo>
                  <a:pt x="0" y="0"/>
                </a:moveTo>
                <a:lnTo>
                  <a:pt x="8110559" y="0"/>
                </a:lnTo>
                <a:lnTo>
                  <a:pt x="8110559" y="8110560"/>
                </a:lnTo>
                <a:lnTo>
                  <a:pt x="0" y="8110560"/>
                </a:lnTo>
                <a:lnTo>
                  <a:pt x="0" y="0"/>
                </a:lnTo>
                <a:close/>
              </a:path>
            </a:pathLst>
          </a:custGeom>
          <a:blipFill>
            <a:blip r:embed="rId3"/>
            <a:stretch>
              <a:fillRect/>
            </a:stretch>
          </a:blipFill>
        </p:spPr>
        <p:txBody>
          <a:bodyPr/>
          <a:lstStyle/>
          <a:p>
            <a:endParaRPr lang="en-CA"/>
          </a:p>
        </p:txBody>
      </p:sp>
      <p:grpSp>
        <p:nvGrpSpPr>
          <p:cNvPr id="16" name="Group 16"/>
          <p:cNvGrpSpPr/>
          <p:nvPr/>
        </p:nvGrpSpPr>
        <p:grpSpPr>
          <a:xfrm>
            <a:off x="1208962" y="1538835"/>
            <a:ext cx="6883095" cy="720933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18" name="TextBox 18"/>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19" name="Group 19"/>
          <p:cNvGrpSpPr/>
          <p:nvPr/>
        </p:nvGrpSpPr>
        <p:grpSpPr>
          <a:xfrm>
            <a:off x="1468909" y="1798784"/>
            <a:ext cx="6689437" cy="668943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1" name="TextBox 21"/>
            <p:cNvSpPr txBox="1"/>
            <p:nvPr/>
          </p:nvSpPr>
          <p:spPr>
            <a:xfrm>
              <a:off x="76200" y="38100"/>
              <a:ext cx="660400" cy="698500"/>
            </a:xfrm>
            <a:prstGeom prst="rect">
              <a:avLst/>
            </a:prstGeom>
          </p:spPr>
          <p:txBody>
            <a:bodyPr lIns="46708" tIns="46708" rIns="46708" bIns="46708" rtlCol="0" anchor="ctr"/>
            <a:lstStyle/>
            <a:p>
              <a:pPr algn="ctr">
                <a:lnSpc>
                  <a:spcPts val="2659"/>
                </a:lnSpc>
              </a:pPr>
              <a:endParaRPr/>
            </a:p>
          </p:txBody>
        </p:sp>
      </p:grpSp>
      <p:grpSp>
        <p:nvGrpSpPr>
          <p:cNvPr id="22" name="Group 22"/>
          <p:cNvGrpSpPr/>
          <p:nvPr/>
        </p:nvGrpSpPr>
        <p:grpSpPr>
          <a:xfrm>
            <a:off x="1782101" y="2111975"/>
            <a:ext cx="5749112" cy="606305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txBody>
            <a:bodyPr/>
            <a:lstStyle/>
            <a:p>
              <a:endParaRPr lang="en-CA"/>
            </a:p>
          </p:txBody>
        </p:sp>
      </p:grpSp>
      <p:sp>
        <p:nvSpPr>
          <p:cNvPr id="25" name="TextBox 25"/>
          <p:cNvSpPr txBox="1"/>
          <p:nvPr/>
        </p:nvSpPr>
        <p:spPr>
          <a:xfrm>
            <a:off x="8400138" y="1566712"/>
            <a:ext cx="9801661" cy="3272691"/>
          </a:xfrm>
          <a:prstGeom prst="rect">
            <a:avLst/>
          </a:prstGeom>
        </p:spPr>
        <p:txBody>
          <a:bodyPr wrap="square" lIns="0" tIns="0" rIns="0" bIns="0" rtlCol="0" anchor="t">
            <a:spAutoFit/>
          </a:bodyPr>
          <a:lstStyle/>
          <a:p>
            <a:pPr algn="l">
              <a:buNone/>
            </a:pPr>
            <a:r>
              <a:rPr lang="en-US" sz="4000" b="1" i="0" baseline="30000" dirty="0">
                <a:solidFill>
                  <a:srgbClr val="000000"/>
                </a:solidFill>
                <a:effectLst/>
                <a:latin typeface="Arial" panose="020B0604020202020204" pitchFamily="34" charset="0"/>
                <a:cs typeface="Arial" panose="020B0604020202020204" pitchFamily="34" charset="0"/>
              </a:rPr>
              <a:t> </a:t>
            </a:r>
          </a:p>
          <a:p>
            <a:pPr algn="l">
              <a:buNone/>
            </a:pPr>
            <a:endParaRPr lang="en-US" sz="4000" b="1" dirty="0">
              <a:solidFill>
                <a:srgbClr val="000000"/>
              </a:solidFill>
              <a:latin typeface="Arial" panose="020B0604020202020204" pitchFamily="34" charset="0"/>
              <a:cs typeface="Arial" panose="020B0604020202020204" pitchFamily="34" charset="0"/>
            </a:endParaRPr>
          </a:p>
          <a:p>
            <a:pPr algn="ctr">
              <a:buNone/>
            </a:pPr>
            <a:r>
              <a:rPr lang="en-US" sz="6600" b="1" i="0" dirty="0">
                <a:solidFill>
                  <a:srgbClr val="000000"/>
                </a:solidFill>
                <a:effectLst/>
                <a:latin typeface="Arial" panose="020B0604020202020204" pitchFamily="34" charset="0"/>
                <a:cs typeface="Arial" panose="020B0604020202020204" pitchFamily="34" charset="0"/>
              </a:rPr>
              <a:t> Scripture:</a:t>
            </a:r>
          </a:p>
          <a:p>
            <a:pPr algn="ctr">
              <a:buNone/>
            </a:pPr>
            <a:endParaRPr lang="en-US" sz="4000" b="1" i="0" dirty="0">
              <a:solidFill>
                <a:srgbClr val="000000"/>
              </a:solidFill>
              <a:effectLst/>
              <a:latin typeface="Arial" panose="020B0604020202020204" pitchFamily="34" charset="0"/>
              <a:cs typeface="Arial" panose="020B0604020202020204" pitchFamily="34" charset="0"/>
            </a:endParaRPr>
          </a:p>
          <a:p>
            <a:pPr algn="ctr">
              <a:buNone/>
            </a:pPr>
            <a:r>
              <a:rPr lang="en-US" sz="4000" b="1" dirty="0">
                <a:solidFill>
                  <a:srgbClr val="000000"/>
                </a:solidFill>
                <a:latin typeface="Arial" panose="020B0604020202020204" pitchFamily="34" charset="0"/>
                <a:cs typeface="Arial" panose="020B0604020202020204" pitchFamily="34" charset="0"/>
              </a:rPr>
              <a:t>MATTHEW 13: 4, 19         </a:t>
            </a:r>
            <a:r>
              <a:rPr lang="en-US" sz="4000" dirty="0">
                <a:solidFill>
                  <a:srgbClr val="000000"/>
                </a:solidFill>
                <a:latin typeface="Arial" panose="020B0604020202020204" pitchFamily="34" charset="0"/>
                <a:cs typeface="Arial" panose="020B0604020202020204" pitchFamily="34" charset="0"/>
              </a:rPr>
              <a:t>  </a:t>
            </a:r>
            <a:endParaRPr lang="en-US" sz="4000" i="0" dirty="0">
              <a:solidFill>
                <a:srgbClr val="000000"/>
              </a:solidFill>
              <a:effectLst/>
              <a:latin typeface="Arial" panose="020B0604020202020204" pitchFamily="34" charset="0"/>
              <a:cs typeface="Arial" panose="020B0604020202020204" pitchFamily="34" charset="0"/>
            </a:endParaRPr>
          </a:p>
        </p:txBody>
      </p:sp>
      <p:grpSp>
        <p:nvGrpSpPr>
          <p:cNvPr id="27" name="Group 27"/>
          <p:cNvGrpSpPr/>
          <p:nvPr/>
        </p:nvGrpSpPr>
        <p:grpSpPr>
          <a:xfrm>
            <a:off x="15264249" y="-2577575"/>
            <a:ext cx="5693728" cy="5693728"/>
            <a:chOff x="0" y="0"/>
            <a:chExt cx="7591638" cy="7591638"/>
          </a:xfrm>
        </p:grpSpPr>
        <p:sp>
          <p:nvSpPr>
            <p:cNvPr id="28" name="Freeform 28"/>
            <p:cNvSpPr/>
            <p:nvPr/>
          </p:nvSpPr>
          <p:spPr>
            <a:xfrm rot="-6339738">
              <a:off x="716888" y="716888"/>
              <a:ext cx="6157862" cy="6157862"/>
            </a:xfrm>
            <a:custGeom>
              <a:avLst/>
              <a:gdLst/>
              <a:ahLst/>
              <a:cxnLst/>
              <a:rect l="l" t="t" r="r" b="b"/>
              <a:pathLst>
                <a:path w="6157862" h="6157862">
                  <a:moveTo>
                    <a:pt x="0" y="0"/>
                  </a:moveTo>
                  <a:lnTo>
                    <a:pt x="6157862" y="0"/>
                  </a:lnTo>
                  <a:lnTo>
                    <a:pt x="6157862" y="6157862"/>
                  </a:lnTo>
                  <a:lnTo>
                    <a:pt x="0" y="6157862"/>
                  </a:lnTo>
                  <a:lnTo>
                    <a:pt x="0" y="0"/>
                  </a:lnTo>
                  <a:close/>
                </a:path>
              </a:pathLst>
            </a:custGeom>
            <a:blipFill>
              <a:blip r:embed="rId3"/>
              <a:stretch>
                <a:fillRect/>
              </a:stretch>
            </a:blipFill>
          </p:spPr>
          <p:txBody>
            <a:bodyPr/>
            <a:lstStyle/>
            <a:p>
              <a:endParaRPr lang="en-CA"/>
            </a:p>
          </p:txBody>
        </p:sp>
        <p:grpSp>
          <p:nvGrpSpPr>
            <p:cNvPr id="29" name="Group 29"/>
            <p:cNvGrpSpPr/>
            <p:nvPr/>
          </p:nvGrpSpPr>
          <p:grpSpPr>
            <a:xfrm rot="-6339738">
              <a:off x="1093046" y="1093046"/>
              <a:ext cx="5405546" cy="5405546"/>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1" name="TextBox 31"/>
              <p:cNvSpPr txBox="1"/>
              <p:nvPr/>
            </p:nvSpPr>
            <p:spPr>
              <a:xfrm>
                <a:off x="76200" y="38100"/>
                <a:ext cx="660400" cy="698500"/>
              </a:xfrm>
              <a:prstGeom prst="rect">
                <a:avLst/>
              </a:prstGeom>
            </p:spPr>
            <p:txBody>
              <a:bodyPr lIns="32870" tIns="32870" rIns="32870" bIns="32870" rtlCol="0" anchor="ctr"/>
              <a:lstStyle/>
              <a:p>
                <a:pPr algn="ctr">
                  <a:lnSpc>
                    <a:spcPts val="2659"/>
                  </a:lnSpc>
                </a:pPr>
                <a:endParaRPr/>
              </a:p>
            </p:txBody>
          </p:sp>
        </p:grpSp>
      </p:grpSp>
      <p:grpSp>
        <p:nvGrpSpPr>
          <p:cNvPr id="32" name="Group 32"/>
          <p:cNvGrpSpPr/>
          <p:nvPr/>
        </p:nvGrpSpPr>
        <p:grpSpPr>
          <a:xfrm>
            <a:off x="19099654" y="1451964"/>
            <a:ext cx="1437790" cy="1437790"/>
            <a:chOff x="0" y="0"/>
            <a:chExt cx="1917053" cy="1917053"/>
          </a:xfrm>
        </p:grpSpPr>
        <p:sp>
          <p:nvSpPr>
            <p:cNvPr id="33" name="Freeform 33"/>
            <p:cNvSpPr/>
            <p:nvPr/>
          </p:nvSpPr>
          <p:spPr>
            <a:xfrm rot="-6339738">
              <a:off x="181030" y="181030"/>
              <a:ext cx="1554993" cy="1554993"/>
            </a:xfrm>
            <a:custGeom>
              <a:avLst/>
              <a:gdLst/>
              <a:ahLst/>
              <a:cxnLst/>
              <a:rect l="l" t="t" r="r" b="b"/>
              <a:pathLst>
                <a:path w="1554993" h="1554993">
                  <a:moveTo>
                    <a:pt x="0" y="0"/>
                  </a:moveTo>
                  <a:lnTo>
                    <a:pt x="1554993" y="0"/>
                  </a:lnTo>
                  <a:lnTo>
                    <a:pt x="1554993" y="1554993"/>
                  </a:lnTo>
                  <a:lnTo>
                    <a:pt x="0" y="1554993"/>
                  </a:lnTo>
                  <a:lnTo>
                    <a:pt x="0" y="0"/>
                  </a:lnTo>
                  <a:close/>
                </a:path>
              </a:pathLst>
            </a:custGeom>
            <a:blipFill>
              <a:blip r:embed="rId3"/>
              <a:stretch>
                <a:fillRect/>
              </a:stretch>
            </a:blipFill>
          </p:spPr>
          <p:txBody>
            <a:bodyPr/>
            <a:lstStyle/>
            <a:p>
              <a:endParaRPr lang="en-CA"/>
            </a:p>
          </p:txBody>
        </p:sp>
        <p:grpSp>
          <p:nvGrpSpPr>
            <p:cNvPr id="34" name="Group 34"/>
            <p:cNvGrpSpPr/>
            <p:nvPr/>
          </p:nvGrpSpPr>
          <p:grpSpPr>
            <a:xfrm rot="-6339738">
              <a:off x="276018" y="276018"/>
              <a:ext cx="1365017" cy="1365017"/>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grpSp>
        <p:nvGrpSpPr>
          <p:cNvPr id="37" name="Group 37"/>
          <p:cNvGrpSpPr/>
          <p:nvPr/>
        </p:nvGrpSpPr>
        <p:grpSpPr>
          <a:xfrm>
            <a:off x="19860347" y="2816390"/>
            <a:ext cx="630070" cy="630070"/>
            <a:chOff x="0" y="0"/>
            <a:chExt cx="840093" cy="840093"/>
          </a:xfrm>
        </p:grpSpPr>
        <p:sp>
          <p:nvSpPr>
            <p:cNvPr id="38" name="Freeform 38"/>
            <p:cNvSpPr/>
            <p:nvPr/>
          </p:nvSpPr>
          <p:spPr>
            <a:xfrm rot="-6339738">
              <a:off x="79331" y="79331"/>
              <a:ext cx="681431" cy="681431"/>
            </a:xfrm>
            <a:custGeom>
              <a:avLst/>
              <a:gdLst/>
              <a:ahLst/>
              <a:cxnLst/>
              <a:rect l="l" t="t" r="r" b="b"/>
              <a:pathLst>
                <a:path w="681431" h="681431">
                  <a:moveTo>
                    <a:pt x="0" y="0"/>
                  </a:moveTo>
                  <a:lnTo>
                    <a:pt x="681431" y="0"/>
                  </a:lnTo>
                  <a:lnTo>
                    <a:pt x="681431" y="681431"/>
                  </a:lnTo>
                  <a:lnTo>
                    <a:pt x="0" y="681431"/>
                  </a:lnTo>
                  <a:lnTo>
                    <a:pt x="0" y="0"/>
                  </a:lnTo>
                  <a:close/>
                </a:path>
              </a:pathLst>
            </a:custGeom>
            <a:blipFill>
              <a:blip r:embed="rId3"/>
              <a:stretch>
                <a:fillRect/>
              </a:stretch>
            </a:blipFill>
          </p:spPr>
          <p:txBody>
            <a:bodyPr/>
            <a:lstStyle/>
            <a:p>
              <a:endParaRPr lang="en-CA"/>
            </a:p>
          </p:txBody>
        </p:sp>
        <p:grpSp>
          <p:nvGrpSpPr>
            <p:cNvPr id="39" name="Group 39"/>
            <p:cNvGrpSpPr/>
            <p:nvPr/>
          </p:nvGrpSpPr>
          <p:grpSpPr>
            <a:xfrm rot="-6339738">
              <a:off x="120957" y="120957"/>
              <a:ext cx="598179" cy="598179"/>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41" name="TextBox 41"/>
              <p:cNvSpPr txBox="1"/>
              <p:nvPr/>
            </p:nvSpPr>
            <p:spPr>
              <a:xfrm>
                <a:off x="76200" y="38100"/>
                <a:ext cx="660400" cy="698500"/>
              </a:xfrm>
              <a:prstGeom prst="rect">
                <a:avLst/>
              </a:prstGeom>
            </p:spPr>
            <p:txBody>
              <a:bodyPr lIns="6078" tIns="6078" rIns="6078" bIns="6078" rtlCol="0" anchor="ctr"/>
              <a:lstStyle/>
              <a:p>
                <a:pPr algn="ctr">
                  <a:lnSpc>
                    <a:spcPts val="2659"/>
                  </a:lnSpc>
                </a:pP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p:cNvGrpSpPr/>
          <p:nvPr/>
        </p:nvGrpSpPr>
        <p:grpSpPr>
          <a:xfrm>
            <a:off x="338876" y="110990"/>
            <a:ext cx="11222215" cy="10176010"/>
            <a:chOff x="0" y="0"/>
            <a:chExt cx="2274402" cy="707744"/>
          </a:xfrm>
        </p:grpSpPr>
        <p:sp>
          <p:nvSpPr>
            <p:cNvPr id="8" name="Freeform 8"/>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p:cNvGrpSpPr/>
          <p:nvPr/>
        </p:nvGrpSpPr>
        <p:grpSpPr>
          <a:xfrm>
            <a:off x="10658240" y="-4851087"/>
            <a:ext cx="13912875" cy="13912875"/>
            <a:chOff x="0" y="0"/>
            <a:chExt cx="18550500" cy="18550500"/>
          </a:xfrm>
        </p:grpSpPr>
        <p:sp>
          <p:nvSpPr>
            <p:cNvPr id="20" name="Freeform 20"/>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p:cNvGrpSpPr/>
            <p:nvPr/>
          </p:nvGrpSpPr>
          <p:grpSpPr>
            <a:xfrm>
              <a:off x="1133172" y="1133172"/>
              <a:ext cx="16284156" cy="16284156"/>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p:cNvGrpSpPr/>
          <p:nvPr/>
        </p:nvGrpSpPr>
        <p:grpSpPr>
          <a:xfrm rot="-3207614">
            <a:off x="17455210" y="2837636"/>
            <a:ext cx="6049545" cy="3685699"/>
            <a:chOff x="0" y="0"/>
            <a:chExt cx="1593296" cy="970719"/>
          </a:xfrm>
        </p:grpSpPr>
        <p:sp>
          <p:nvSpPr>
            <p:cNvPr id="25" name="Freeform 25"/>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rot="-3207614">
            <a:off x="13944382" y="936044"/>
            <a:ext cx="6049545" cy="3685699"/>
            <a:chOff x="0" y="0"/>
            <a:chExt cx="1593296" cy="970719"/>
          </a:xfrm>
        </p:grpSpPr>
        <p:sp>
          <p:nvSpPr>
            <p:cNvPr id="28" name="Freeform 28"/>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p:cNvGrpSpPr/>
          <p:nvPr/>
        </p:nvGrpSpPr>
        <p:grpSpPr>
          <a:xfrm>
            <a:off x="11398276" y="3170031"/>
            <a:ext cx="6092184" cy="609218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p:cNvGrpSpPr/>
          <p:nvPr/>
        </p:nvGrpSpPr>
        <p:grpSpPr>
          <a:xfrm>
            <a:off x="11640242" y="3393886"/>
            <a:ext cx="5608255" cy="560825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p:cNvGrpSpPr/>
          <p:nvPr/>
        </p:nvGrpSpPr>
        <p:grpSpPr>
          <a:xfrm>
            <a:off x="11878452" y="3648768"/>
            <a:ext cx="5131832" cy="5131832"/>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B4CAC9A-6C9A-1724-BA69-D6DA6A51A03D}"/>
              </a:ext>
            </a:extLst>
          </p:cNvPr>
          <p:cNvSpPr txBox="1"/>
          <p:nvPr/>
        </p:nvSpPr>
        <p:spPr>
          <a:xfrm>
            <a:off x="779449" y="342900"/>
            <a:ext cx="10355069" cy="10522945"/>
          </a:xfrm>
          <a:prstGeom prst="rect">
            <a:avLst/>
          </a:prstGeom>
          <a:noFill/>
        </p:spPr>
        <p:txBody>
          <a:bodyPr wrap="square">
            <a:spAutoFit/>
          </a:bodyPr>
          <a:lstStyle/>
          <a:p>
            <a:pPr>
              <a:lnSpc>
                <a:spcPct val="107000"/>
              </a:lnSpc>
              <a:spcAft>
                <a:spcPts val="800"/>
              </a:spcAft>
              <a:buNone/>
            </a:pPr>
            <a:r>
              <a:rPr lang="en-CA" sz="3600" b="1" kern="0" dirty="0">
                <a:effectLst/>
                <a:latin typeface="Arial" panose="020B0604020202020204" pitchFamily="34" charset="0"/>
                <a:ea typeface="Times New Roman" panose="02020603050405020304" pitchFamily="18" charset="0"/>
                <a:cs typeface="Arial" panose="020B0604020202020204" pitchFamily="34" charset="0"/>
              </a:rPr>
              <a:t>INTRODUCTION</a:t>
            </a: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Ground That Drinks Nothing</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Sahel, not the Sahara, is the band of dry savanna that runs the width of Africa south of the Sahara desert, from Senegal to Sudan.</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rains come there in a single season. They arrive in torrents.</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rain comes. It comes hard, the very rain they prayed for. And the ground cannot drink it.</a:t>
            </a:r>
          </a:p>
          <a:p>
            <a:pPr marL="571500" indent="-571500">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Water runs off the sealed surface and gathers in the low places.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Everything needed for life was falling from above. But nothing could get in.</a:t>
            </a:r>
          </a:p>
          <a:p>
            <a:pPr marL="571500" indent="-571500">
              <a:lnSpc>
                <a:spcPct val="107000"/>
              </a:lnSpc>
              <a:spcAft>
                <a:spcPts val="800"/>
              </a:spcAft>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7ED2-BDD1-AC6D-30C4-4A304CCD72A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4C724F-C7FF-FEA7-F1AB-7259199FD23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48CEF8F-A8FC-3E3A-7038-72999D1DE96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E37C082-6783-9B76-ACB7-DE20AAD8DE3A}"/>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6BAEE38-A85B-15CD-333F-611D71B35B2F}"/>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ABD788F-9275-C3CA-64DC-0D437FDA4BE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D46612D-39D9-CD49-14AC-4883A0C2AE47}"/>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DB06A220-9A46-517D-BA1D-AD2A9677EF69}"/>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242A5817-235D-7314-686A-2F7DE5E4E7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A5C0CA82-5128-C322-CAA0-4627E419C073}"/>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83E346D7-9199-9B47-FDB9-AFD6C96BFB10}"/>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AE90CF56-A652-A915-B0F0-15A0017B8006}"/>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B52C6516-11B4-9D3D-C47E-53D017B6752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64F4879-624E-42AC-4511-491BEB48412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F85F537-EC0C-78E6-FA19-5F6162F0AF7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417F0BEF-461C-2316-0683-91AA93692C1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802DDC5B-5950-1382-6435-15DB702E8EA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11AAE72-56D7-0AE8-6BEF-B0CBACB8A42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9C2A8594-14D2-67D7-6F88-356093B26A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7CE11203-ABDA-9F52-D052-435D0B9A0DE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7BE3DA9-D98D-ADE0-372D-F6873779474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F5CD27E1-1A85-8C00-64F4-AB1C61776A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4FA3C749-F4CB-1BD6-A88F-48FB897097A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47955282-0414-89D9-8CC1-05973D0204E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C08EB3F-06CE-87D8-1514-8931B546B0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3BC574E8-0746-2A5B-6752-BC50D88E3610}"/>
              </a:ext>
            </a:extLst>
          </p:cNvPr>
          <p:cNvSpPr txBox="1"/>
          <p:nvPr/>
        </p:nvSpPr>
        <p:spPr>
          <a:xfrm>
            <a:off x="396086" y="342900"/>
            <a:ext cx="10760917" cy="642035"/>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Ground That Drinks Nothing</a:t>
            </a:r>
          </a:p>
        </p:txBody>
      </p:sp>
      <p:pic>
        <p:nvPicPr>
          <p:cNvPr id="4" name="Picture 3">
            <a:extLst>
              <a:ext uri="{FF2B5EF4-FFF2-40B4-BE49-F238E27FC236}">
                <a16:creationId xmlns:a16="http://schemas.microsoft.com/office/drawing/2014/main" id="{F8722344-8007-7970-D056-561CA22C80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2088" y="1421750"/>
            <a:ext cx="10898416" cy="6464950"/>
          </a:xfrm>
          <a:prstGeom prst="rect">
            <a:avLst/>
          </a:prstGeom>
        </p:spPr>
      </p:pic>
      <p:sp>
        <p:nvSpPr>
          <p:cNvPr id="10" name="TextBox 9">
            <a:extLst>
              <a:ext uri="{FF2B5EF4-FFF2-40B4-BE49-F238E27FC236}">
                <a16:creationId xmlns:a16="http://schemas.microsoft.com/office/drawing/2014/main" id="{A186AD24-EE92-9679-48B1-00FC62A2E347}"/>
              </a:ext>
            </a:extLst>
          </p:cNvPr>
          <p:cNvSpPr txBox="1"/>
          <p:nvPr/>
        </p:nvSpPr>
        <p:spPr>
          <a:xfrm>
            <a:off x="534858" y="8037481"/>
            <a:ext cx="10621455" cy="1754326"/>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In regions like Niger, Burkina Faso, and Mali, intense heat and foot traffic compact the topsoil into a cement-like crust. </a:t>
            </a:r>
          </a:p>
        </p:txBody>
      </p:sp>
    </p:spTree>
    <p:extLst>
      <p:ext uri="{BB962C8B-B14F-4D97-AF65-F5344CB8AC3E}">
        <p14:creationId xmlns:p14="http://schemas.microsoft.com/office/powerpoint/2010/main" val="98403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B732-832F-4BD9-0A85-52402D87A2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95FC09-4116-B99F-605F-C0AD976008E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5BE8CF2F-4DD9-278B-8264-4E9BAFD9022E}"/>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C2071A8-427A-6CA2-D3C0-63079E7CF53C}"/>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D53ABE4F-1A7B-CEB5-F6B9-DF3690B39A3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4DEDEECF-5B47-893C-E970-46072309D0A8}"/>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A7AA0D9C-7031-9190-F2D9-A8C3236C2CC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A308E2-896B-9D6B-C25F-E94427698E3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6045A5E-411B-708C-A2AF-83187A1EE9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9AE142C-0EAD-0E01-ABB7-3E589A91B95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F286908-A566-238F-4CE7-48F96734C8F3}"/>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833CA709-4707-36C9-77E5-CC7A6E75C71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F6073B0-8F25-F8AA-3CE3-44390091E2E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FCF5C2D4-C6EB-0069-498D-3AFD918CD7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3B3FD077-11BD-41EB-D043-2ADA4AEF0A2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B5C690E-74C7-7628-9A63-AAF13E6F611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63B54A1D-A768-093F-D222-D7D1E8B0ED6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A487655-EA5A-DCF1-31E1-A693A0B8198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949FD80-098C-B422-DBED-5ADBC92FEF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C2BF422-B27E-6107-3489-8B0562065E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7796908-A16C-5FDD-2DDE-9E26000A0AD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4A0B8B7E-1515-BB57-306B-8BA60B32D7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1BBBD56-2A94-8322-6EBD-9906A12BDAE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1BCE32A-33FB-B0C8-3C93-8A1377CEB5A7}"/>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BED63-40D8-0557-747F-B2177EAFEB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10419BE5-267A-3637-4075-EF959417F19D}"/>
              </a:ext>
            </a:extLst>
          </p:cNvPr>
          <p:cNvSpPr txBox="1"/>
          <p:nvPr/>
        </p:nvSpPr>
        <p:spPr>
          <a:xfrm>
            <a:off x="373601" y="342900"/>
            <a:ext cx="10760917" cy="6542304"/>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Ground That Drinks Nothing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When sudden rains fall, the water simply sweeps across the surface without sinking in, creating massive runoff and leaving the land just as dry as before.</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Farmers dig these semi-circular earthen basins.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Catching the Runoff: </a:t>
            </a:r>
            <a:r>
              <a:rPr lang="en-US" sz="3600" kern="0" dirty="0">
                <a:latin typeface="Arial" panose="020B0604020202020204" pitchFamily="34" charset="0"/>
                <a:ea typeface="Times New Roman" panose="02020603050405020304" pitchFamily="18" charset="0"/>
                <a:cs typeface="Arial" panose="020B0604020202020204" pitchFamily="34" charset="0"/>
              </a:rPr>
              <a:t>The crescent-shaped ridge acts as a barrier that slows down and traps surface runoff water.</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6408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228D0-6FD7-724D-87BC-8C5216B7115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0F53B6-C4F9-3369-F0BD-A776169FF74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B0B3F43-DBE9-94EE-0A45-014AFE256E59}"/>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29454689-3709-7B49-6DA4-B9B27450C463}"/>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7DF2A465-6E97-F0BF-3100-48D3242995DF}"/>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3EF7B283-C216-358F-3B08-0A83028F6DEE}"/>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F989DDD1-FC37-AE6B-3A7A-38D8B1072F35}"/>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E3DD8E29-BEF9-5E9B-DB31-492B84C51C79}"/>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55B97D60-6A0B-F577-0FA4-392F2B3967D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5CDE5FE1-78CE-A517-26DC-F3018B55C63D}"/>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C765C6C9-16FA-34DA-A6B4-1E76DE474A1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08BFC25-F0B5-E887-00BE-4581CBBF768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675FBDF1-0254-9A06-383E-1E8800239A6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0EF15FC-4938-F85E-0EE7-A2A32773BC7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820232D-148E-D530-63D2-0DA022D8E771}"/>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4145DE74-7004-C02A-F418-AA51D3593C0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258D7E5-CE99-D838-0160-21F3DB390CA7}"/>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9FB0CD0C-BF77-F711-2E88-6DE6A7718186}"/>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CAF6D9B6-A4F7-9CFC-BF9D-BE75A1D3A75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C616765D-8F1D-DD06-1A5A-BB77E6CEA3AF}"/>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036DED69-6D81-65EE-8218-52B5C0A38C4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0E6FFB71-8BFB-381A-A67E-A5311A692C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8AEA1D8F-EF92-09CC-AB31-D56DDDDEF20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ADDAD930-712A-D758-4021-C569BB1BE3B3}"/>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619E79E2-C9A5-72E9-4EC1-CD03E0E95C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92DF7CEF-8028-A3E9-43D4-B748F2BA52BE}"/>
              </a:ext>
            </a:extLst>
          </p:cNvPr>
          <p:cNvSpPr txBox="1"/>
          <p:nvPr/>
        </p:nvSpPr>
        <p:spPr>
          <a:xfrm>
            <a:off x="373601" y="342900"/>
            <a:ext cx="10760917" cy="6323334"/>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Ground That Drinks Nothing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Forcing Infiltration: </a:t>
            </a:r>
            <a:r>
              <a:rPr lang="en-US" sz="3600" kern="0" dirty="0">
                <a:latin typeface="Arial" panose="020B0604020202020204" pitchFamily="34" charset="0"/>
                <a:ea typeface="Times New Roman" panose="02020603050405020304" pitchFamily="18" charset="0"/>
                <a:cs typeface="Arial" panose="020B0604020202020204" pitchFamily="34" charset="0"/>
              </a:rPr>
              <a:t>Instead of flowing away, water collects inside the half-moon basin, giving it the time it needs to slowly soak deep into the hardened ground.</a:t>
            </a:r>
          </a:p>
          <a:p>
            <a:pPr marL="571500" indent="-571500">
              <a:buFont typeface="Wingdings"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Restoring Life: </a:t>
            </a:r>
            <a:r>
              <a:rPr lang="en-US" sz="3600" kern="0" dirty="0">
                <a:latin typeface="Arial" panose="020B0604020202020204" pitchFamily="34" charset="0"/>
                <a:ea typeface="Times New Roman" panose="02020603050405020304" pitchFamily="18" charset="0"/>
                <a:cs typeface="Arial" panose="020B0604020202020204" pitchFamily="34" charset="0"/>
              </a:rPr>
              <a:t>Organic matter and seeds accumulate at the center of the crescent, allowing crops, grass, and trees to grow even in hyper-arid conditions.</a:t>
            </a:r>
          </a:p>
          <a:p>
            <a:pPr marL="571500" indent="-571500">
              <a:lnSpc>
                <a:spcPct val="107000"/>
              </a:lnSpc>
              <a:spcAft>
                <a:spcPts val="800"/>
              </a:spcAft>
              <a:buFont typeface="Wingdings"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68101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9C23D-F582-C262-131A-85747D284E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CB3F454-DFD8-0227-1B63-9A4E3788B07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E5F30C2D-48BA-6F60-8FC3-4C0346BF636A}"/>
              </a:ext>
            </a:extLst>
          </p:cNvPr>
          <p:cNvGrpSpPr/>
          <p:nvPr/>
        </p:nvGrpSpPr>
        <p:grpSpPr>
          <a:xfrm>
            <a:off x="285904" y="110990"/>
            <a:ext cx="11222215" cy="10176010"/>
            <a:chOff x="0" y="0"/>
            <a:chExt cx="2274402" cy="707744"/>
          </a:xfrm>
        </p:grpSpPr>
        <p:sp>
          <p:nvSpPr>
            <p:cNvPr id="8" name="Freeform 8">
              <a:extLst>
                <a:ext uri="{FF2B5EF4-FFF2-40B4-BE49-F238E27FC236}">
                  <a16:creationId xmlns:a16="http://schemas.microsoft.com/office/drawing/2014/main" id="{AF7F0965-AF83-E1F4-3BCE-2F063EAB5F6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FBC7AD11-61A0-4531-57CF-5DD61FC2D0D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2C949B2C-5CCE-8FCC-5711-8BB4223BD49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CA87B2CF-98FC-8B32-F815-C78327837551}"/>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D0F2A37-1CF5-A099-91B3-8922BAC7CBE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0369F871-F392-68DA-A6B0-5B135CFDBA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32988FB5-8F08-E6EE-A999-438B2EB637F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CF46540-446F-866A-9617-E42EC70C8CDC}"/>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DDAEC6C-CE62-F625-3C57-65567D46F57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D842417-8AD4-C49D-8DAE-3CE91F9E175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0A242416-CA77-F5F0-28F5-EED58EA5469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B54147C0-51DA-3314-4640-BD2B06183C0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E8071602-8AAC-0D2D-3439-FFD655A4BFF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F25FC7A-315C-C13E-0894-0C6A2B538FCF}"/>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6BFC597-56A1-B71D-7921-E11EAB7CD697}"/>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F476E58-A6AE-E9AA-C17E-6A72A76CCE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4D77C15E-77BA-3445-9C17-EA8FED4B617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5D1A6DB0-1B6F-FCD1-CE09-5D5EE4121BCF}"/>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A8FE6D2A-276E-7616-AA29-0AD85E7495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C3947A-7D6E-3DB7-D7AF-3534497AE8D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921CF91E-6F1F-87A3-A807-D0E37F4685E2}"/>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C61BFBB3-AB7F-EDBC-2AF3-CF8411E199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B5D20D99-6499-91A5-FA3B-309015FC3C3C}"/>
              </a:ext>
            </a:extLst>
          </p:cNvPr>
          <p:cNvSpPr txBox="1"/>
          <p:nvPr/>
        </p:nvSpPr>
        <p:spPr>
          <a:xfrm>
            <a:off x="373601" y="342900"/>
            <a:ext cx="10760917" cy="481433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 THAT IS WHERE WE MEET GIDEON.</a:t>
            </a: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pPr>
              <a:lnSpc>
                <a:spcPct val="107000"/>
              </a:lnSpc>
              <a:spcAft>
                <a:spcPts val="800"/>
              </a:spcAft>
            </a:pPr>
            <a:endParaRPr lang="en-US" sz="3600" b="1" kern="0" dirty="0">
              <a:latin typeface="Arial" panose="020B0604020202020204" pitchFamily="34" charset="0"/>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D0972FFD-9A64-4B8F-B9BA-2C2CA4DAF8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8010" y="952500"/>
            <a:ext cx="10895384" cy="5638800"/>
          </a:xfrm>
          <a:prstGeom prst="rect">
            <a:avLst/>
          </a:prstGeom>
        </p:spPr>
      </p:pic>
      <p:sp>
        <p:nvSpPr>
          <p:cNvPr id="10" name="TextBox 9">
            <a:extLst>
              <a:ext uri="{FF2B5EF4-FFF2-40B4-BE49-F238E27FC236}">
                <a16:creationId xmlns:a16="http://schemas.microsoft.com/office/drawing/2014/main" id="{1A0D83CD-6988-3772-A664-437E86E2A8E9}"/>
              </a:ext>
            </a:extLst>
          </p:cNvPr>
          <p:cNvSpPr txBox="1"/>
          <p:nvPr/>
        </p:nvSpPr>
        <p:spPr>
          <a:xfrm>
            <a:off x="423840" y="6747943"/>
            <a:ext cx="10760917" cy="255454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In the Sahel, when the ground gets hard, farmers take tools to the ground. They carve out half-moon basins, deliberate breaks in the soil designed to interrupt the runoff. When the rains fall, the crescent holds the water in place long enough for the earth to surrender and drink.</a:t>
            </a:r>
            <a:endParaRPr lang="en-CA"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525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E2AB3-0F4A-AF5C-8C20-5E05130295A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CFFF38-D3E0-1992-A818-26793536BA3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2A177AA-8C16-3F5B-BFDC-6666591B679D}"/>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F05EB39-1DB5-39E9-A962-AB4022F5C719}"/>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100537CA-C8D1-28AA-D62E-EB3C64B2622E}"/>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79CF864E-06E4-C84F-43C1-EEFA6B32B07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48AA75F-9F8F-C655-65AA-778E59EA720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1CDC8885-309A-FF6F-23C4-05C53162AAE6}"/>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16243E6-282E-2422-A27C-EA6764EFE9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96747C92-7212-EC32-966F-C545EEA913C9}"/>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D3BB1E5E-60E2-0852-B958-345B0E196D6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9017B2B6-41BD-3649-8AEA-60D3AEC3CC6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0390B3D-EB17-7E19-4539-7B4380376AD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F86C535-7E93-C8E1-C7AA-24BEEA568756}"/>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2AA20E5-0971-3AD4-D1E9-AEB51063265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1C2236D0-1073-CCEB-534C-F7A590B731F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192B765-9CC8-F13F-C2D3-FC805E8F085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8A99D63-6FB6-1389-3997-F624776825B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0CB25562-AEA3-EB60-CB18-356F2238C7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4F573C3-D5F6-B252-9810-BFF1C09375A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3240467-A4CF-AA35-2BEE-050F194186F4}"/>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E0D3617D-8851-892F-26EA-4DB9CC41EC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18FA70-EC06-55BF-65DB-D7FF8DE9086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FAD3E9-7659-283A-B65B-FDCAEF276CF8}"/>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F1ECC9F9-F0D2-008C-9181-BD138244E2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A034472E-976C-677C-4AA0-8F53DD467550}"/>
              </a:ext>
            </a:extLst>
          </p:cNvPr>
          <p:cNvSpPr txBox="1"/>
          <p:nvPr/>
        </p:nvSpPr>
        <p:spPr>
          <a:xfrm>
            <a:off x="533400" y="800100"/>
            <a:ext cx="10601118" cy="802848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I. The Ground That Stopped Receiving - Matthew 13:19</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It is described as path soil, ground that has simply been walked on.</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That is the hardest thing about a hardened heart. It rarely hardens all at once.</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path is where life has been worn smooth by traffic. Years of feet. Years of coming and going. Years of the same road walked without ever stopping on it. Soil that was once soft and responsive becomes packed down, resistant, closed.</a:t>
            </a:r>
          </a:p>
        </p:txBody>
      </p:sp>
    </p:spTree>
    <p:extLst>
      <p:ext uri="{BB962C8B-B14F-4D97-AF65-F5344CB8AC3E}">
        <p14:creationId xmlns:p14="http://schemas.microsoft.com/office/powerpoint/2010/main" val="4071714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5CEF-1423-0DC9-07B1-BCF8BB2DC92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7C5A9C8-FDA4-1EAF-570C-B8597533E49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0188BB0-FADA-6EC7-B1B2-868FE02722F3}"/>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B79B02D-4476-FFFA-9416-0C4DA39A10A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BDE6F4B2-2460-D544-1057-1FAA166C3A9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678E47C-68CF-CA30-9DD2-2011B219F69F}"/>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F84AD378-AD48-EF4E-7589-E5DB8440ED4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4586437-E981-2BC9-A844-4BCD27429FF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734966D-262C-B67D-305C-46E217FE22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918449C-DB44-6DA2-9428-01C8F873484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5DC5AD1-4394-F017-0B1F-3E2E2C8BCF9A}"/>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C0B147B-FC43-6955-C87E-A081E07A21A1}"/>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D9F8C41-8491-D452-7F3B-DE935D2E3B17}"/>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8288C2B4-F7CF-4222-01A4-F942E301C907}"/>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720918-72A2-C456-970C-7DCB88A0990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9C190F3-7EC2-8810-FA79-ED44B3C2D72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A1FE1D69-E26E-68AB-A392-E3FAE56AF3F9}"/>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8BC31949-C0F0-E90D-424A-F87203DC7C5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ED63DE04-FF89-0F0A-4AFE-53823B0110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BB4DC76E-D722-889F-1B9D-2472021C12C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7DD7A67E-C1B5-8F16-93BF-2A9070C2FB83}"/>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0260F5B2-7536-448B-E6F2-C02A9712C1B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640D6EC3-21D4-53DA-DE2D-E3CF3C8F2D20}"/>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5B31DCD-32F9-5639-15BF-1E12C732177D}"/>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68C9AD1-6B2F-3E2E-C040-5624CA08C5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08476B4-026F-1A0D-0CB9-CA8ACDF3F1B7}"/>
              </a:ext>
            </a:extLst>
          </p:cNvPr>
          <p:cNvSpPr txBox="1"/>
          <p:nvPr/>
        </p:nvSpPr>
        <p:spPr>
          <a:xfrm>
            <a:off x="685800" y="1225212"/>
            <a:ext cx="10448718" cy="5773696"/>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Forces That Make a Path Hard:</a:t>
            </a: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Foot traffic</a:t>
            </a:r>
            <a:r>
              <a:rPr lang="en-US" sz="3600" kern="0" dirty="0">
                <a:latin typeface="Arial" panose="020B0604020202020204" pitchFamily="34" charset="0"/>
                <a:ea typeface="Times New Roman" panose="02020603050405020304" pitchFamily="18" charset="0"/>
                <a:cs typeface="Arial" panose="020B0604020202020204" pitchFamily="34" charset="0"/>
              </a:rPr>
              <a:t>. In the heart, it is familiarity. A truth heard a hundred times can stop being a truth you receive and become only a thing you already know.</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Drought. </a:t>
            </a:r>
            <a:r>
              <a:rPr lang="en-US" sz="3600" kern="0" dirty="0">
                <a:latin typeface="Arial" panose="020B0604020202020204" pitchFamily="34" charset="0"/>
                <a:ea typeface="Times New Roman" panose="02020603050405020304" pitchFamily="18" charset="0"/>
                <a:cs typeface="Arial" panose="020B0604020202020204" pitchFamily="34" charset="0"/>
              </a:rPr>
              <a:t>Long seasons with no rain. A soul that has been through a long dry spell without seeking God in it comes out of that spell harder than it went in.</a:t>
            </a:r>
          </a:p>
        </p:txBody>
      </p:sp>
    </p:spTree>
    <p:extLst>
      <p:ext uri="{BB962C8B-B14F-4D97-AF65-F5344CB8AC3E}">
        <p14:creationId xmlns:p14="http://schemas.microsoft.com/office/powerpoint/2010/main" val="1583505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F4DB-F010-8E1C-9150-E094700215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B96428-EEBD-EF7F-5407-FD778D486E3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936EE504-FCC9-EA9C-68ED-A9FAF8BDABCD}"/>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C0690227-26A7-BFE9-D236-9950B71EEC02}"/>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AA3EB7B7-FF56-F923-625B-9656A1C576A2}"/>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AA20EB74-A149-D8B6-AE19-2D25768128C3}"/>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49EB4C01-0FC4-FB37-1778-A3943BC0DC7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C69F295-1CD2-01F1-0FDE-1B17F98CB18F}"/>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36A615B6-0042-2AE9-43AE-A4FBE9C377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2C797BEF-B56B-BAF6-2DC5-6F8F1AB0EB60}"/>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FEC91ED2-C1CB-2C9B-674F-A03432BAA31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82E8C2F-4770-AFFE-6E27-B2D2B00C9226}"/>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B63F844C-50C5-4BB3-45B2-3BAAA756EFF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5C8113C7-D477-1D8F-20AD-BED17C02977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04F72973-BF48-FA5B-2E76-DDC3610C6D9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93A8921-4E73-FF5D-EDFE-B7D855D5E5E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06470F0B-56AC-A9F1-916C-ECFED50810B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6E310113-A480-76E1-F127-E8F0825F1AB0}"/>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75B92ED-C77F-FD1E-7FD4-082532C1A1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67792E30-98E4-5FE9-6829-6529CA24F0C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431267B5-6866-B711-AB6F-6433F9D4CF2C}"/>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055AF729-2101-6A9C-3B3D-24A8B29F12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EF56E9F7-710B-A8CA-EF5C-156B07EE125B}"/>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5454E4A5-81D5-7B4D-D0F2-AD9325F813D1}"/>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FF3B406D-9698-CB3B-2196-3DF65056D72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D260BF86-FB42-4211-D061-B1F35E1B42C5}"/>
              </a:ext>
            </a:extLst>
          </p:cNvPr>
          <p:cNvSpPr txBox="1"/>
          <p:nvPr/>
        </p:nvSpPr>
        <p:spPr>
          <a:xfrm>
            <a:off x="533401" y="1259601"/>
            <a:ext cx="10601118" cy="521969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The Forces That Make a Path Hard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Neglect and stripping. </a:t>
            </a:r>
            <a:r>
              <a:rPr lang="en-US" sz="3600" kern="0" dirty="0">
                <a:latin typeface="Arial" panose="020B0604020202020204" pitchFamily="34" charset="0"/>
                <a:ea typeface="Times New Roman" panose="02020603050405020304" pitchFamily="18" charset="0"/>
                <a:cs typeface="Arial" panose="020B0604020202020204" pitchFamily="34" charset="0"/>
              </a:rPr>
              <a:t>A heart loses its protective practices of prayer, confession, meditating.</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Repetition without reflection. </a:t>
            </a:r>
            <a:r>
              <a:rPr lang="en-US" sz="3600" kern="0" dirty="0">
                <a:latin typeface="Arial" panose="020B0604020202020204" pitchFamily="34" charset="0"/>
                <a:ea typeface="Times New Roman" panose="02020603050405020304" pitchFamily="18" charset="0"/>
                <a:cs typeface="Arial" panose="020B0604020202020204" pitchFamily="34" charset="0"/>
              </a:rPr>
              <a:t>Hearing the same words, saying the same responses, while never once letting any of it get below the surface, that is how a soul becomes a pathway. </a:t>
            </a:r>
          </a:p>
        </p:txBody>
      </p:sp>
    </p:spTree>
    <p:extLst>
      <p:ext uri="{BB962C8B-B14F-4D97-AF65-F5344CB8AC3E}">
        <p14:creationId xmlns:p14="http://schemas.microsoft.com/office/powerpoint/2010/main" val="1101917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065D-63B9-5792-1690-BF3A194D7F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A4232A-8362-988D-9709-648074D80DD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299777F-59A5-BC5B-5586-DC439EF0E605}"/>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38256717-D461-BFB6-0786-56ECE43FE9F3}"/>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5D301013-D8AA-122D-B105-6A05800A334A}"/>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87B9B074-B998-FC60-5BF8-9C2710E0F510}"/>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FD33929-29AF-91D4-52EA-7322B7CFFCA2}"/>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8C6D-BC44-502B-0D51-A7B9286FFEC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3AB837BB-E850-83CC-6DB8-82C4D31669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4D519709-CCC8-B6D0-9C60-A3F752C33686}"/>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646F5963-DF80-476D-F64E-3161CF00BEC6}"/>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285221FD-42F7-9B8A-B2C2-6BE5F78521B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C87FD2BB-9D31-FB4C-CEB9-86DB7EBA899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C3CEAF5-9700-4078-60FA-47A11BCD8C78}"/>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E61A8C1-1404-A3A2-8014-51407723423F}"/>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9C8811A-4F8E-5410-ABB7-C0B1689DC0D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7351D8E6-CAF2-EE84-FC5D-191B67E2290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CB4059CD-6010-BA11-9A94-052BBDD61A21}"/>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8551582-C93A-E08F-0A55-35B0175BC5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7AF86705-CAE0-C7FF-BF73-7CD72E4C7E6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4BE97283-4869-BA84-505B-F5FF95F1944B}"/>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3C10CC25-8BD3-048A-7499-C75BA682C6B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CED4E54-C60B-47C7-9169-013A7E00D2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0517A2D-D3F8-CCBC-D9BB-8AEDD30AD6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59CF94EE-94CA-3446-EA96-E0655B1F95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CF993F2F-9637-B42D-7772-538C948646A7}"/>
              </a:ext>
            </a:extLst>
          </p:cNvPr>
          <p:cNvSpPr txBox="1"/>
          <p:nvPr/>
        </p:nvSpPr>
        <p:spPr>
          <a:xfrm>
            <a:off x="533400" y="1943100"/>
            <a:ext cx="10601118" cy="4665701"/>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a:t>
            </a:r>
            <a:r>
              <a:rPr lang="en-US" sz="3600" kern="0" dirty="0">
                <a:latin typeface="Arial" panose="020B0604020202020204" pitchFamily="34" charset="0"/>
                <a:ea typeface="Times New Roman" panose="02020603050405020304" pitchFamily="18" charset="0"/>
                <a:cs typeface="Arial" panose="020B0604020202020204" pitchFamily="34" charset="0"/>
              </a:rPr>
              <a:t>. </a:t>
            </a:r>
            <a:r>
              <a:rPr lang="en-US" sz="3600" b="1" kern="0" dirty="0">
                <a:latin typeface="Arial" panose="020B0604020202020204" pitchFamily="34" charset="0"/>
                <a:ea typeface="Times New Roman" panose="02020603050405020304" pitchFamily="18" charset="0"/>
                <a:cs typeface="Arial" panose="020B0604020202020204" pitchFamily="34" charset="0"/>
              </a:rPr>
              <a:t>Closed In The Midst of Rain</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Sower had gone out. The seed was good. The season was right. The problem was entirely on the receiving end.</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More rain is not the same thing as more water received. A crusted surface can be rained on generously and drink almost nothing.</a:t>
            </a:r>
          </a:p>
        </p:txBody>
      </p:sp>
    </p:spTree>
    <p:extLst>
      <p:ext uri="{BB962C8B-B14F-4D97-AF65-F5344CB8AC3E}">
        <p14:creationId xmlns:p14="http://schemas.microsoft.com/office/powerpoint/2010/main" val="338958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345D8-4504-88D5-F727-0EEF847E18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2AD537-60C6-6C33-4E1B-8D24970CCC0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915532C-7A51-516D-A7BE-EB6741D4C54F}"/>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AB1451C9-D082-E4F7-AA1E-9FECABE707F3}"/>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309E8D5F-E6C9-D515-0AD5-E2B12DCB0C9B}"/>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53E26037-EC61-EDA6-785B-77FE38A5AC42}"/>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5E0A01C-825D-8372-9741-4E5497CD4ECA}"/>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6394CB7C-ABE1-D133-79A9-86CCD2A3119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B5B631E3-E8F7-BBAB-70B8-251109FA0E8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7B3062CB-F077-E15F-BC27-747F77636CC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E112FAA-1FF9-DEDC-3DB0-4E586D9FB8B6}"/>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CB9A0B7A-EF91-1D49-B99E-D0911C3E0DA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F3F4CBE-1802-DC7C-4ADB-8BBDE4095FFE}"/>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72342B6-6781-1D1D-AB21-B19FACB2AC86}"/>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94AC395-211D-E0E6-4BEA-D8A10004FF88}"/>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A576071-AB84-2523-5934-F35CDD511B30}"/>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D67D2A8-70B1-3F29-A2E7-3D59110706B9}"/>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3428A60-EA4B-1231-DAA3-60145372A85A}"/>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82D32FF7-5989-E51F-5EBB-146FF9EACB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8AD2A7E-63DF-EC9D-9F03-6EDC4C2FBA9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21699C81-E02D-8B9A-A27F-463EBA3BC471}"/>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8FD668D4-7142-B1A1-4918-73FD5BD829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DD71B11-5EF7-FF4A-C223-597271F4F53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98AB708D-E43D-B3F6-BB2B-34A1A11D1B11}"/>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AC6527AF-9F85-C93D-7DD9-AE9410D8B8D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EA0EEDCA-D5A0-694D-745E-CEAD0A99F92A}"/>
              </a:ext>
            </a:extLst>
          </p:cNvPr>
          <p:cNvSpPr txBox="1"/>
          <p:nvPr/>
        </p:nvSpPr>
        <p:spPr>
          <a:xfrm>
            <a:off x="533400" y="1714500"/>
            <a:ext cx="10601118" cy="5773696"/>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a:t>
            </a:r>
            <a:r>
              <a:rPr lang="en-US" sz="3600" kern="0" dirty="0">
                <a:latin typeface="Arial" panose="020B0604020202020204" pitchFamily="34" charset="0"/>
                <a:ea typeface="Times New Roman" panose="02020603050405020304" pitchFamily="18" charset="0"/>
                <a:cs typeface="Arial" panose="020B0604020202020204" pitchFamily="34" charset="0"/>
              </a:rPr>
              <a:t>. </a:t>
            </a:r>
            <a:r>
              <a:rPr lang="en-US" sz="3600" b="1" kern="0" dirty="0">
                <a:latin typeface="Arial" panose="020B0604020202020204" pitchFamily="34" charset="0"/>
                <a:ea typeface="Times New Roman" panose="02020603050405020304" pitchFamily="18" charset="0"/>
                <a:cs typeface="Arial" panose="020B0604020202020204" pitchFamily="34" charset="0"/>
              </a:rPr>
              <a:t>Closed In The Midst of Rain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rain was present. The seed was present. And the ground stayed exactly as hard as it was before</a:t>
            </a:r>
          </a:p>
          <a:p>
            <a:pPr marL="571500" indent="-571500">
              <a:buFont typeface="Wingdings" panose="05000000000000000000" pitchFamily="2" charset="2"/>
              <a:buChar char="q"/>
            </a:pP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A heart can be closed in the very midst of spiritual rain. It can sit under the preaching of the Word, week after week, and receive nothing, because receiving is something the ground must do. </a:t>
            </a:r>
          </a:p>
        </p:txBody>
      </p:sp>
    </p:spTree>
    <p:extLst>
      <p:ext uri="{BB962C8B-B14F-4D97-AF65-F5344CB8AC3E}">
        <p14:creationId xmlns:p14="http://schemas.microsoft.com/office/powerpoint/2010/main" val="56799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2107F-FB70-FE05-69FF-AAE4133C23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8E680C-D9BF-130B-87DA-5C057D54F94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5C54B8A-2D00-09C6-A7CC-029AD7F5F228}"/>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486D245E-E1C9-F152-5B28-959921B96DC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B72FCFE-4D28-2D38-D691-72FBCFC26EF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0A49CD46-650D-F166-C597-BDC5C8AC1AD6}"/>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71B23095-4B53-E7F0-45DA-6E6172B09F1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3A9200D1-C128-7AF4-CDC4-469CFFB9ECBA}"/>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2F88057-4967-33DE-C3DB-54F28EFEA2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C0194326-15DD-953E-6645-BD0339C5828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73739271-24A8-624A-D842-E1C1B2C08102}"/>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6881772-C31A-E038-4D31-861AF38C2590}"/>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652A29FA-6538-1B47-3EEA-F6173E16B7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1B77702C-9F65-C232-D887-87D247B9DD62}"/>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954B32-34CB-9ADD-7C41-E845895CCCBD}"/>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DE5AD07A-3A58-726A-BE31-D775E328C3A9}"/>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54449FD7-FD49-D50A-78DB-668D16D98FBA}"/>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BA47EEB-DD30-867A-4828-931A1E9BC0B4}"/>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1C4FE93-2AA1-7F20-2134-14A44389E2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658C236-A9DC-D18B-96B5-1A989EF6E06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AC2A1807-3E12-B288-5A72-BCC410CCC2DC}"/>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D3810E5A-7082-FB32-506D-8EE0CA451CD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95BFD910-4066-4900-B362-750A91E82911}"/>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37FE8AC-87E8-622D-68F7-D75AF618462F}"/>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8E276CD7-105D-A119-1A6C-2323FB9212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59BCF2EF-0002-BE6C-1503-BDE515DCE555}"/>
              </a:ext>
            </a:extLst>
          </p:cNvPr>
          <p:cNvSpPr txBox="1"/>
          <p:nvPr/>
        </p:nvSpPr>
        <p:spPr>
          <a:xfrm>
            <a:off x="609600" y="1866900"/>
            <a:ext cx="10524918" cy="521969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a:t>
            </a:r>
            <a:r>
              <a:rPr lang="en-US" sz="3600" kern="0" dirty="0">
                <a:latin typeface="Arial" panose="020B0604020202020204" pitchFamily="34" charset="0"/>
                <a:ea typeface="Times New Roman" panose="02020603050405020304" pitchFamily="18" charset="0"/>
                <a:cs typeface="Arial" panose="020B0604020202020204" pitchFamily="34" charset="0"/>
              </a:rPr>
              <a:t>. </a:t>
            </a:r>
            <a:r>
              <a:rPr lang="en-US" sz="3600" b="1" kern="0" dirty="0">
                <a:latin typeface="Arial" panose="020B0604020202020204" pitchFamily="34" charset="0"/>
                <a:ea typeface="Times New Roman" panose="02020603050405020304" pitchFamily="18" charset="0"/>
                <a:cs typeface="Arial" panose="020B0604020202020204" pitchFamily="34" charset="0"/>
              </a:rPr>
              <a:t>Closed In The Midst of Rain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Rain cannot do it alone. The seed cannot force its way in. God has chosen, in His ordinary work, to grow His kingdom through soil that yields.</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So, a hard heart is not a heart untouched by God's provision. It is a heart that has been given everything and has taken nothing.</a:t>
            </a:r>
          </a:p>
        </p:txBody>
      </p:sp>
    </p:spTree>
    <p:extLst>
      <p:ext uri="{BB962C8B-B14F-4D97-AF65-F5344CB8AC3E}">
        <p14:creationId xmlns:p14="http://schemas.microsoft.com/office/powerpoint/2010/main" val="265314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D8A1D-6E82-04D6-C47F-CB2586D5E8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8B399C-DCDB-CA87-CA4E-2F296534F77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F04BB69C-1735-26E7-B8CE-461B86A414E9}"/>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0B71FE0-FBE5-3629-94EE-2F2F045BF585}"/>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E8D90F14-E62D-0EF4-DB5A-74F6BB06A303}"/>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9E995F27-1524-45F7-6F0E-6AE6D1536D77}"/>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B9FABB9C-A292-B952-1106-81ABC49C2D15}"/>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5DC4FD9F-D454-2B5C-26A5-34B6B30555C1}"/>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D61DD631-6CDF-E2D0-170A-839F3A3D40B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FD0F0AFA-E1F8-A522-32A2-832365F46E3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2F63A7DF-AB97-E213-6DDD-352187061A6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BEEBD87E-BE9E-9E6B-C00B-63F0A64ACB4E}"/>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F8725F40-377C-25F4-AFCB-2BDC2DA4F2E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4A9E3252-7873-F0C9-A745-98D08CF6EFA8}"/>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753A25FB-7620-46C5-AFE2-D2E696670E3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D8F916C2-193E-EB0E-CD4B-3A3C7CA4F6CA}"/>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91FC783C-013F-497D-25DF-7DE08CD465D7}"/>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329E5E1E-2D39-5554-AA03-2F7394491998}"/>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B686F165-AAB9-9F10-745C-6AB49E7C41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54AB4C60-1047-EB2A-4E81-D75635BEA4E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02202F84-321E-ED94-A8EB-DB02638DE466}"/>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630DC366-AC87-D24F-AF76-26122F58199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5660C5A8-9280-D233-EF58-00782938929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EC13D09-C9FA-93E2-D172-8F27253FC07B}"/>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D7A3517A-A9E3-FAFC-0A27-BB6B4B52F3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4A4BCA05-7BBD-54DF-A53B-BB6AD3DC99C8}"/>
              </a:ext>
            </a:extLst>
          </p:cNvPr>
          <p:cNvSpPr txBox="1"/>
          <p:nvPr/>
        </p:nvSpPr>
        <p:spPr>
          <a:xfrm>
            <a:off x="609600" y="1333500"/>
            <a:ext cx="10524918" cy="521969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2</a:t>
            </a:r>
            <a:r>
              <a:rPr lang="en-US" sz="3600" kern="0" dirty="0">
                <a:latin typeface="Arial" panose="020B0604020202020204" pitchFamily="34" charset="0"/>
                <a:ea typeface="Times New Roman" panose="02020603050405020304" pitchFamily="18" charset="0"/>
                <a:cs typeface="Arial" panose="020B0604020202020204" pitchFamily="34" charset="0"/>
              </a:rPr>
              <a:t>. </a:t>
            </a:r>
            <a:r>
              <a:rPr lang="en-US" sz="3600" b="1" kern="0" dirty="0">
                <a:latin typeface="Arial" panose="020B0604020202020204" pitchFamily="34" charset="0"/>
                <a:ea typeface="Times New Roman" panose="02020603050405020304" pitchFamily="18" charset="0"/>
                <a:cs typeface="Arial" panose="020B0604020202020204" pitchFamily="34" charset="0"/>
              </a:rPr>
              <a:t>Closed In The Midst of Rain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A person can be near everything and receive nothing.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That is the danger of the hardened heart. It is not distance from God that condemns it. It is proximity to God that makes its hardness so perilous, because nearness creates the illusion of reception.</a:t>
            </a:r>
          </a:p>
        </p:txBody>
      </p:sp>
    </p:spTree>
    <p:extLst>
      <p:ext uri="{BB962C8B-B14F-4D97-AF65-F5344CB8AC3E}">
        <p14:creationId xmlns:p14="http://schemas.microsoft.com/office/powerpoint/2010/main" val="3351871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1B5A-1953-95D7-5C93-F5A2EE367D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8CE2BD-C095-7263-9959-5B003A501B5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3FA6DA8A-269B-FFD6-CB59-A51EBD56765C}"/>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B549558-C6BF-C76E-E1A0-40776BD90F5E}"/>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7EF52C0E-29B0-2FBD-F31C-A42F08480E17}"/>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E7F0DFFC-7A50-C17A-ADA6-5EC186BBFD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D92BDAC0-C76A-1F10-BF8A-D6CE50B07FC3}"/>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9699C28B-8077-A2B7-E954-4C5120C2A43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AF1DD8F6-FC54-4404-3A36-27B5A8739A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156DC712-987E-D971-EC7B-30757EC7687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9550E47A-D7DC-FFE7-134F-4F4D6764B17E}"/>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6AE71AFF-8103-6EE3-12D3-74A326E0F49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32ABB254-87E7-E6A5-AD49-C147C396B30F}"/>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3CAF0539-0DA9-7D7F-BD36-9592E0EBAA8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8CFF29D1-284F-5DAE-60A3-F2F50EDD7B0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9CF3AB0-8C8B-3F92-027E-86FA7939665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CB0962C9-626F-AD7D-C7E1-A3AA6FB3182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17BD756F-2C4E-0683-6258-D2620F624E8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D165285B-E2CF-B4FD-56E3-157976EBAE1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39D92ADF-86E3-0C72-18B2-F26E66C67F8A}"/>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2FE6CF62-D5E4-D592-A5D8-02E4F468C766}"/>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2B550D99-D938-FC30-9175-4164AC4898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F8F534C0-23E5-8C7A-AEF9-6602E9CCDF1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86D1CA2D-08D9-6A79-C0A9-8EE20939E7F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2206D12A-6A9C-391A-93CA-06ADFE3A80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7534A53D-8C2E-37DA-66AA-430E7E127B92}"/>
              </a:ext>
            </a:extLst>
          </p:cNvPr>
          <p:cNvSpPr txBox="1"/>
          <p:nvPr/>
        </p:nvSpPr>
        <p:spPr>
          <a:xfrm>
            <a:off x="533400" y="1714500"/>
            <a:ext cx="10601118" cy="602709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3. Why Hardness Is So Dangerous</a:t>
            </a:r>
          </a:p>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1. Hardness forfeits the seed itself.</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There is no neutral end for the Word of God in a life. It either gets in, or it gets taken.</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2. Hardness compounds.</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Soil does not soften itself. Hardness is a habit, and habits deepen. The very act of hearing without receiving trains the heart in the practice of hearing without receiving. </a:t>
            </a:r>
          </a:p>
        </p:txBody>
      </p:sp>
    </p:spTree>
    <p:extLst>
      <p:ext uri="{BB962C8B-B14F-4D97-AF65-F5344CB8AC3E}">
        <p14:creationId xmlns:p14="http://schemas.microsoft.com/office/powerpoint/2010/main" val="322918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F0E96-F4C0-0A01-A408-AD2829E49E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B2DFAD-10C2-82C1-36AC-7683030BF59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485860D7-F5F2-1ED2-3BAA-D35F6A6A3326}"/>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C5075CAE-CD76-F124-1E6E-E8CB542B68AA}"/>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975544DE-6277-F500-16A8-E216A0549D1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DA42AFD7-67E9-F6FF-8953-4DE80353832D}"/>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1AC2B1EF-4C30-DD71-B2CE-3AAC9E7C5A77}"/>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1A6B4889-17AF-B699-491D-571532D1025C}"/>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8EDEF286-0759-FC5F-A010-3C79D87EAA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56E6C925-F377-D6B0-A0E9-00DBF624798F}"/>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BEE8F351-9FC9-B588-BF4B-ECC5BDBD083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CEE23A5-13C7-2034-8BC6-A9F74FCF24A5}"/>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8888932E-8949-E697-A34C-FBF11DC3C5A1}"/>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C032B7B0-FCB6-EA6B-F820-7A210959F53F}"/>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C648BB0F-0710-2AEF-8992-47F5EF1E8646}"/>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566BBFF7-6CD8-569E-85F4-70F2DE54AEE3}"/>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4EEAF353-AA69-9531-90A3-7454183AB1A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DE50F497-0C6A-004D-A54B-FA0D6473E65F}"/>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AC96814B-6B6A-76DC-3DF1-C7D6BDFE18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8FA4681F-0450-9FDD-D11F-4BC286802E72}"/>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598EB743-F5F0-8BB7-3555-F1C249FDC51E}"/>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921257DB-04AA-AD49-490C-4AAB826DD7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CA931B82-C0B9-F119-C836-45763D22585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21DFA8C2-2010-3D96-49CE-4D44ECBD1F22}"/>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CD0A7D2B-BA38-F050-5F8B-84C7F46E64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0ED1F970-69FD-EE5B-DF2E-945644A3BB3A}"/>
              </a:ext>
            </a:extLst>
          </p:cNvPr>
          <p:cNvSpPr txBox="1"/>
          <p:nvPr/>
        </p:nvSpPr>
        <p:spPr>
          <a:xfrm>
            <a:off x="533400" y="1943100"/>
            <a:ext cx="10601118" cy="4675126"/>
          </a:xfrm>
          <a:prstGeom prst="rect">
            <a:avLst/>
          </a:prstGeom>
          <a:noFill/>
        </p:spPr>
        <p:txBody>
          <a:bodyPr wrap="square">
            <a:spAutoFit/>
          </a:bodyPr>
          <a:lstStyle/>
          <a:p>
            <a:r>
              <a:rPr lang="en-US" sz="3600" b="1" kern="0" dirty="0">
                <a:latin typeface="Arial" panose="020B0604020202020204" pitchFamily="34" charset="0"/>
                <a:ea typeface="Times New Roman" panose="02020603050405020304" pitchFamily="18" charset="0"/>
                <a:cs typeface="Arial" panose="020B0604020202020204" pitchFamily="34" charset="0"/>
              </a:rPr>
              <a:t>Why Hardness Is So Dangerous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endParaRPr lang="en-US" sz="3600" b="1"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3. It gets worse even while conditions improve.</a:t>
            </a:r>
          </a:p>
          <a:p>
            <a:pPr marL="571500" indent="-571500">
              <a:lnSpc>
                <a:spcPct val="107000"/>
              </a:lnSpc>
              <a:spcAft>
                <a:spcPts val="800"/>
              </a:spcAft>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A heart can sit in the best spiritual environment of its life, good preaching, warm fellowship, a season of blessing, and remain unchanged, because improvement around it is not the same as repentance within it.</a:t>
            </a:r>
          </a:p>
        </p:txBody>
      </p:sp>
    </p:spTree>
    <p:extLst>
      <p:ext uri="{BB962C8B-B14F-4D97-AF65-F5344CB8AC3E}">
        <p14:creationId xmlns:p14="http://schemas.microsoft.com/office/powerpoint/2010/main" val="3710290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238DC-9309-59A1-2EF3-9C5E26B007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91C097-3F9A-0695-1002-E1028EB8B7D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877F37FB-BB72-9A73-E8CE-0D4A1604041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1032DCEA-137C-01AC-85E1-3AA1E2B6D5E8}"/>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692B74C-BCEA-086C-5621-26103650A17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51B2867B-4F48-4135-7820-C1A7FA0F5AA3}"/>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846F40F2-9E4F-361A-7D5B-8AD60937B60F}"/>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FC9C98BC-50CA-7462-C2B7-66FACD090678}"/>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FF49FAE0-0661-9888-00EC-B343D88A40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6269D8DC-904B-B875-2C30-D582F6B57654}"/>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ACA1BFFB-B246-E794-AE3F-E6AF15F6A358}"/>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1EA7FE18-C02C-06AB-402D-C759E451160A}"/>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E5B97F5E-8494-67E2-0E86-FD0553655744}"/>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A6D83040-59DA-9A70-EDF9-7AACBF2668FD}"/>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E08DEEF2-6C73-9479-181E-30395AF1D7E9}"/>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248C4DB3-0AE0-6176-08FD-C283888FA89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F0B2E6E3-A044-5F07-C19A-34679A0AD0E0}"/>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29497481-9F24-8AC6-F0F2-D398CE3C4C7B}"/>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4488FFC0-DCF7-D802-4337-588EC8FBDC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3339B63-D77B-62A5-7205-64B0F3278305}"/>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D0C8E04B-FA81-E507-9C41-6F202E67FED0}"/>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C69F629B-ABC8-F063-46FC-738BCDFFA1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A8471DBB-88EA-2E5F-5DC5-3DC7A9FECEDE}"/>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E80A4440-C744-D5E2-56EB-C5456EEF0F46}"/>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9A1814F7-3106-3BE4-7A04-DF917388C8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3E2FC6C3-334B-0E82-00DA-B9616A3D69A6}"/>
              </a:ext>
            </a:extLst>
          </p:cNvPr>
          <p:cNvSpPr txBox="1"/>
          <p:nvPr/>
        </p:nvSpPr>
        <p:spPr>
          <a:xfrm>
            <a:off x="609600" y="723900"/>
            <a:ext cx="10524918" cy="8956298"/>
          </a:xfrm>
          <a:prstGeom prst="rect">
            <a:avLst/>
          </a:prstGeom>
          <a:noFill/>
        </p:spPr>
        <p:txBody>
          <a:bodyPr wrap="square">
            <a:spAutoFit/>
          </a:bodyPr>
          <a:lstStyle/>
          <a:p>
            <a:r>
              <a:rPr lang="en-US" sz="3600" b="1" kern="0" dirty="0">
                <a:latin typeface="Arial" panose="020B0604020202020204" pitchFamily="34" charset="0"/>
                <a:ea typeface="Times New Roman" panose="02020603050405020304" pitchFamily="18" charset="0"/>
                <a:cs typeface="Arial" panose="020B0604020202020204" pitchFamily="34" charset="0"/>
              </a:rPr>
              <a:t>4. Hardness is invisible to the one who has it.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hardened heart rarely knows itself hardened.</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Jesus' diagnosis here is not that His hearers were critics of the Word. It is that they simply did not understand it and therefore did not receive it.</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b="1" kern="0" dirty="0">
                <a:latin typeface="Arial" panose="020B0604020202020204" pitchFamily="34" charset="0"/>
                <a:ea typeface="Times New Roman" panose="02020603050405020304" pitchFamily="18" charset="0"/>
                <a:cs typeface="Arial" panose="020B0604020202020204" pitchFamily="34" charset="0"/>
              </a:rPr>
              <a:t>5. Hardness leaves the "ditch" as its only destination.</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When ground cannot drink, the rain has to go somewhere. It runs into the low places. What the heart refuses spills elsewhere, into distraction, into bitterness, into some other consuming thing. </a:t>
            </a:r>
          </a:p>
        </p:txBody>
      </p:sp>
    </p:spTree>
    <p:extLst>
      <p:ext uri="{BB962C8B-B14F-4D97-AF65-F5344CB8AC3E}">
        <p14:creationId xmlns:p14="http://schemas.microsoft.com/office/powerpoint/2010/main" val="2375618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77D19-50F6-9C3F-FD74-CFCD2602C6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78076C0-85E4-620E-EE26-5A82239F8C6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7BEDAEF7-91C1-EF01-07F9-F63998260B62}"/>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58FD3FC0-30E1-8EE9-D802-F9F907F3D9C1}"/>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07B07F3E-61EC-6A1D-05CB-69B2DB1D163C}"/>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DCB3EBF9-CBD7-B358-3AD0-5528CE55BF24}"/>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E58FB4B3-03C1-FDFC-9318-C11B90258C36}"/>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B8C7D5BD-718B-96C2-0904-171CCF19252B}"/>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17E68673-3EF5-5799-FBE1-1E29B899FF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B6A9CE16-30FF-9458-C3A1-DAC5E471B8E7}"/>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09A6EEA6-BBE3-9A7E-D95B-A1E81B232E3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D27612A4-68FD-03F4-3753-2C33196BCDF7}"/>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DA40B2A6-65E0-2559-7F7C-79FFA0FA60B5}"/>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0288899-0F8B-4D0A-8FBB-5FDEEEE4D41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A5D09F8F-EBA8-66F9-D923-CCE4E767569B}"/>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695CC7E9-8E74-E456-DC71-F9BC3A537426}"/>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29BF2565-0661-7E2E-8A8A-0AB3D4A1FD11}"/>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4C922395-FC88-8B3E-4D52-5F76796DBAE5}"/>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F6E7BFB1-A48F-F6D7-C086-F80E72D2D6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D504154D-8F3B-E588-AC15-5E44204E8348}"/>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1CDCC880-5C78-84F2-961F-A228C46C2B55}"/>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52CA3F3F-13B1-F909-992A-06161BA7FD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BA98EE4-0B28-9CCD-401E-452CE4E66B76}"/>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32CDF311-4211-A1AD-8052-0D2E33C8FE50}"/>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B524321E-BDF9-FDA9-E4E6-6B93C03161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688D81EC-96BD-5D1F-2120-848FAF0E6512}"/>
              </a:ext>
            </a:extLst>
          </p:cNvPr>
          <p:cNvSpPr txBox="1"/>
          <p:nvPr/>
        </p:nvSpPr>
        <p:spPr>
          <a:xfrm>
            <a:off x="609600" y="1790700"/>
            <a:ext cx="10656556" cy="5219699"/>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CONCLUSION</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Jesus names this soil at all is evidence that He is calling people out of it. He does not tell this story to describe an inescapable condition. He tells it because paths can be broken up.</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r>
              <a:rPr lang="en-US" sz="3600" kern="0" dirty="0">
                <a:latin typeface="Arial" panose="020B0604020202020204" pitchFamily="34" charset="0"/>
                <a:ea typeface="Times New Roman" panose="02020603050405020304" pitchFamily="18" charset="0"/>
                <a:cs typeface="Arial" panose="020B0604020202020204" pitchFamily="34" charset="0"/>
              </a:rPr>
              <a:t>"Break up your unplowed ground; for it is time to seek the Lord, until he comes and showers his righteousness on you." </a:t>
            </a:r>
            <a:r>
              <a:rPr lang="en-US" sz="3600" b="1" kern="0" dirty="0">
                <a:latin typeface="Arial" panose="020B0604020202020204" pitchFamily="34" charset="0"/>
                <a:ea typeface="Times New Roman" panose="02020603050405020304" pitchFamily="18" charset="0"/>
                <a:cs typeface="Arial" panose="020B0604020202020204" pitchFamily="34" charset="0"/>
              </a:rPr>
              <a:t>(Hosea 10:12)</a:t>
            </a: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6802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5AB4-7AAF-AFE2-4EC7-290C318269E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B4CE89-1D6B-88A2-2464-7D99082EFB2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1A6F8ED0-23B1-C756-CD7F-19B7F33596B1}"/>
              </a:ext>
            </a:extLst>
          </p:cNvPr>
          <p:cNvGrpSpPr/>
          <p:nvPr/>
        </p:nvGrpSpPr>
        <p:grpSpPr>
          <a:xfrm>
            <a:off x="338876" y="110990"/>
            <a:ext cx="11222215" cy="10176010"/>
            <a:chOff x="0" y="0"/>
            <a:chExt cx="2274402" cy="707744"/>
          </a:xfrm>
        </p:grpSpPr>
        <p:sp>
          <p:nvSpPr>
            <p:cNvPr id="8" name="Freeform 8">
              <a:extLst>
                <a:ext uri="{FF2B5EF4-FFF2-40B4-BE49-F238E27FC236}">
                  <a16:creationId xmlns:a16="http://schemas.microsoft.com/office/drawing/2014/main" id="{EF454217-0B53-7784-0164-BF202C00C485}"/>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881D6D05-C2EA-C854-7E42-6CDF37C7D04D}"/>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3BE145E5-FFB2-8B83-A5D6-9C6E5034965E}"/>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7AECBB43-14DF-3737-6A2D-5BDA082FC23B}"/>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7BB06029-02CA-4529-4F9E-40CB4A693FA5}"/>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BED96AD2-0D2D-B1E8-7861-3A27B8EEE8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A4BB5427-A376-3D7A-1485-5F926B38EFCA}"/>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4E0ECE8A-62FB-ACB5-B4B5-2D666DE8A804}"/>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0E5511A2-0D10-4BCF-8640-F3DDE774D816}"/>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55EE6482-9335-55C8-9FF0-15FDD1D6B03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749515E3-6D4F-2F62-6CB7-4BE96A64F319}"/>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B6FDAB7F-2280-3269-0ADE-74B9D40B7C34}"/>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CE17458B-401A-E8F5-F7CE-B8384131FAC1}"/>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E3ACD0F1-4737-827C-4C14-776937EC6CA8}"/>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D557F164-F35E-889D-9FB7-E461F3B97DF3}"/>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29894039-5C73-ADFF-DA01-A1D96675B72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263B8F86-33CC-90F9-EB3C-C9E7722B01C9}"/>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C6E89E5F-5BA2-DC03-F156-4B5AFDAC9617}"/>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DC0FC071-347A-11B2-FF94-3BA7B28364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285A37C9-1ACB-0B3C-72AE-A8EBDDDC88A7}"/>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92C2DAAC-ECCD-2D57-5E14-05F239B514A8}"/>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37D29F40-6E90-E0DC-39FA-72A3FA149B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BD9327B7-EA8A-CA76-C836-301AB01854F1}"/>
              </a:ext>
            </a:extLst>
          </p:cNvPr>
          <p:cNvSpPr txBox="1"/>
          <p:nvPr/>
        </p:nvSpPr>
        <p:spPr>
          <a:xfrm>
            <a:off x="373601" y="880604"/>
            <a:ext cx="10892555" cy="7431330"/>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CONCLUSION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Sahel proves the promise is not empty. The crusted ground of the region was not beyond rescue, and farmers proved it with their hands: digging through the seal before the rains came, breaking the surface deliberately so the water could finally enter. Where they did, the ground that had been written off as dead yielded a harvest.</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Every time God speaks and we resist, the ground packs a little tighter.</a:t>
            </a:r>
          </a:p>
          <a:p>
            <a:pPr>
              <a:lnSpc>
                <a:spcPct val="107000"/>
              </a:lnSpc>
              <a:spcAft>
                <a:spcPts val="800"/>
              </a:spcAft>
            </a:pPr>
            <a:endParaRPr lang="en-US" sz="3600" kern="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6149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12417-FD6B-1EF8-2A02-26D2C3DFF5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35481C-7BA2-15B8-5D68-9AA485DE1F0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9521" r="-10927"/>
            </a:stretch>
          </a:blipFill>
        </p:spPr>
        <p:txBody>
          <a:bodyPr/>
          <a:lstStyle/>
          <a:p>
            <a:endParaRPr lang="en-CA"/>
          </a:p>
        </p:txBody>
      </p:sp>
      <p:grpSp>
        <p:nvGrpSpPr>
          <p:cNvPr id="7" name="Group 7">
            <a:extLst>
              <a:ext uri="{FF2B5EF4-FFF2-40B4-BE49-F238E27FC236}">
                <a16:creationId xmlns:a16="http://schemas.microsoft.com/office/drawing/2014/main" id="{96767004-A98F-8DF8-8788-C822B691E1AA}"/>
              </a:ext>
            </a:extLst>
          </p:cNvPr>
          <p:cNvGrpSpPr/>
          <p:nvPr/>
        </p:nvGrpSpPr>
        <p:grpSpPr>
          <a:xfrm>
            <a:off x="163445" y="405643"/>
            <a:ext cx="11222215" cy="10176010"/>
            <a:chOff x="0" y="0"/>
            <a:chExt cx="2274402" cy="707744"/>
          </a:xfrm>
        </p:grpSpPr>
        <p:sp>
          <p:nvSpPr>
            <p:cNvPr id="8" name="Freeform 8">
              <a:extLst>
                <a:ext uri="{FF2B5EF4-FFF2-40B4-BE49-F238E27FC236}">
                  <a16:creationId xmlns:a16="http://schemas.microsoft.com/office/drawing/2014/main" id="{B3C2C9A2-CE0D-82B4-C0E2-7C97DA95D720}"/>
                </a:ext>
              </a:extLst>
            </p:cNvPr>
            <p:cNvSpPr/>
            <p:nvPr/>
          </p:nvSpPr>
          <p:spPr>
            <a:xfrm>
              <a:off x="0" y="0"/>
              <a:ext cx="2274402" cy="707744"/>
            </a:xfrm>
            <a:custGeom>
              <a:avLst/>
              <a:gdLst/>
              <a:ahLst/>
              <a:cxnLst/>
              <a:rect l="l" t="t" r="r" b="b"/>
              <a:pathLst>
                <a:path w="2274402" h="707744">
                  <a:moveTo>
                    <a:pt x="25159" y="0"/>
                  </a:moveTo>
                  <a:lnTo>
                    <a:pt x="2249243" y="0"/>
                  </a:lnTo>
                  <a:cubicBezTo>
                    <a:pt x="2255915" y="0"/>
                    <a:pt x="2262315" y="2651"/>
                    <a:pt x="2267033" y="7369"/>
                  </a:cubicBezTo>
                  <a:cubicBezTo>
                    <a:pt x="2271751" y="12087"/>
                    <a:pt x="2274402" y="18486"/>
                    <a:pt x="2274402" y="25159"/>
                  </a:cubicBezTo>
                  <a:lnTo>
                    <a:pt x="2274402" y="682586"/>
                  </a:lnTo>
                  <a:cubicBezTo>
                    <a:pt x="2274402" y="689258"/>
                    <a:pt x="2271751" y="695657"/>
                    <a:pt x="2267033" y="700376"/>
                  </a:cubicBezTo>
                  <a:cubicBezTo>
                    <a:pt x="2262315" y="705094"/>
                    <a:pt x="2255915" y="707744"/>
                    <a:pt x="2249243" y="707744"/>
                  </a:cubicBezTo>
                  <a:lnTo>
                    <a:pt x="25159" y="707744"/>
                  </a:lnTo>
                  <a:cubicBezTo>
                    <a:pt x="18486" y="707744"/>
                    <a:pt x="12087" y="705094"/>
                    <a:pt x="7369" y="700376"/>
                  </a:cubicBezTo>
                  <a:cubicBezTo>
                    <a:pt x="2651" y="695657"/>
                    <a:pt x="0" y="689258"/>
                    <a:pt x="0" y="682586"/>
                  </a:cubicBezTo>
                  <a:lnTo>
                    <a:pt x="0" y="25159"/>
                  </a:lnTo>
                  <a:cubicBezTo>
                    <a:pt x="0" y="18486"/>
                    <a:pt x="2651" y="12087"/>
                    <a:pt x="7369" y="7369"/>
                  </a:cubicBezTo>
                  <a:cubicBezTo>
                    <a:pt x="12087" y="2651"/>
                    <a:pt x="18486" y="0"/>
                    <a:pt x="25159" y="0"/>
                  </a:cubicBezTo>
                  <a:close/>
                </a:path>
              </a:pathLst>
            </a:custGeom>
            <a:solidFill>
              <a:srgbClr val="FFFFFF"/>
            </a:solidFill>
            <a:ln w="76200" cap="rnd">
              <a:gradFill>
                <a:gsLst>
                  <a:gs pos="0">
                    <a:srgbClr val="5D3AE7">
                      <a:alpha val="100000"/>
                    </a:srgbClr>
                  </a:gs>
                  <a:gs pos="100000">
                    <a:srgbClr val="9332BD">
                      <a:alpha val="100000"/>
                    </a:srgbClr>
                  </a:gs>
                </a:gsLst>
                <a:lin ang="0"/>
              </a:gradFill>
              <a:prstDash val="solid"/>
              <a:round/>
            </a:ln>
          </p:spPr>
          <p:txBody>
            <a:bodyPr/>
            <a:lstStyle/>
            <a:p>
              <a:endParaRPr lang="en-CA"/>
            </a:p>
          </p:txBody>
        </p:sp>
        <p:sp>
          <p:nvSpPr>
            <p:cNvPr id="9" name="TextBox 9">
              <a:extLst>
                <a:ext uri="{FF2B5EF4-FFF2-40B4-BE49-F238E27FC236}">
                  <a16:creationId xmlns:a16="http://schemas.microsoft.com/office/drawing/2014/main" id="{60FAC6BA-BEC4-EEBD-7219-9C1A801A8A41}"/>
                </a:ext>
              </a:extLst>
            </p:cNvPr>
            <p:cNvSpPr txBox="1"/>
            <p:nvPr/>
          </p:nvSpPr>
          <p:spPr>
            <a:xfrm>
              <a:off x="0" y="-38100"/>
              <a:ext cx="2274402" cy="745844"/>
            </a:xfrm>
            <a:prstGeom prst="rect">
              <a:avLst/>
            </a:prstGeom>
          </p:spPr>
          <p:txBody>
            <a:bodyPr lIns="57927" tIns="57927" rIns="57927" bIns="57927" rtlCol="0" anchor="ctr"/>
            <a:lstStyle/>
            <a:p>
              <a:pPr algn="ctr">
                <a:lnSpc>
                  <a:spcPts val="2659"/>
                </a:lnSpc>
              </a:pPr>
              <a:endParaRPr/>
            </a:p>
          </p:txBody>
        </p:sp>
      </p:grpSp>
      <p:grpSp>
        <p:nvGrpSpPr>
          <p:cNvPr id="19" name="Group 19">
            <a:extLst>
              <a:ext uri="{FF2B5EF4-FFF2-40B4-BE49-F238E27FC236}">
                <a16:creationId xmlns:a16="http://schemas.microsoft.com/office/drawing/2014/main" id="{6DD33AB0-4680-859C-E257-061D2F1556F9}"/>
              </a:ext>
            </a:extLst>
          </p:cNvPr>
          <p:cNvGrpSpPr/>
          <p:nvPr/>
        </p:nvGrpSpPr>
        <p:grpSpPr>
          <a:xfrm>
            <a:off x="10658240" y="-4851087"/>
            <a:ext cx="13912875" cy="13912875"/>
            <a:chOff x="0" y="0"/>
            <a:chExt cx="18550500" cy="18550500"/>
          </a:xfrm>
        </p:grpSpPr>
        <p:sp>
          <p:nvSpPr>
            <p:cNvPr id="20" name="Freeform 20">
              <a:extLst>
                <a:ext uri="{FF2B5EF4-FFF2-40B4-BE49-F238E27FC236}">
                  <a16:creationId xmlns:a16="http://schemas.microsoft.com/office/drawing/2014/main" id="{5E8DCD36-5F6F-90FD-FA9A-0C838CBA5DCE}"/>
                </a:ext>
              </a:extLst>
            </p:cNvPr>
            <p:cNvSpPr/>
            <p:nvPr/>
          </p:nvSpPr>
          <p:spPr>
            <a:xfrm>
              <a:off x="0" y="0"/>
              <a:ext cx="18550500" cy="18550500"/>
            </a:xfrm>
            <a:custGeom>
              <a:avLst/>
              <a:gdLst/>
              <a:ahLst/>
              <a:cxnLst/>
              <a:rect l="l" t="t" r="r" b="b"/>
              <a:pathLst>
                <a:path w="18550500" h="18550500">
                  <a:moveTo>
                    <a:pt x="0" y="0"/>
                  </a:moveTo>
                  <a:lnTo>
                    <a:pt x="18550500" y="0"/>
                  </a:lnTo>
                  <a:lnTo>
                    <a:pt x="18550500" y="18550500"/>
                  </a:lnTo>
                  <a:lnTo>
                    <a:pt x="0" y="18550500"/>
                  </a:lnTo>
                  <a:lnTo>
                    <a:pt x="0" y="0"/>
                  </a:lnTo>
                  <a:close/>
                </a:path>
              </a:pathLst>
            </a:custGeom>
            <a:blipFill>
              <a:blip r:embed="rId4"/>
              <a:stretch>
                <a:fillRect/>
              </a:stretch>
            </a:blipFill>
          </p:spPr>
          <p:txBody>
            <a:bodyPr/>
            <a:lstStyle/>
            <a:p>
              <a:endParaRPr lang="en-CA"/>
            </a:p>
          </p:txBody>
        </p:sp>
        <p:grpSp>
          <p:nvGrpSpPr>
            <p:cNvPr id="21" name="Group 21">
              <a:extLst>
                <a:ext uri="{FF2B5EF4-FFF2-40B4-BE49-F238E27FC236}">
                  <a16:creationId xmlns:a16="http://schemas.microsoft.com/office/drawing/2014/main" id="{013FAD43-A3D6-6E19-CDF1-4B51A66B71AD}"/>
                </a:ext>
              </a:extLst>
            </p:cNvPr>
            <p:cNvGrpSpPr/>
            <p:nvPr/>
          </p:nvGrpSpPr>
          <p:grpSpPr>
            <a:xfrm>
              <a:off x="1133172" y="1133172"/>
              <a:ext cx="16284156" cy="16284156"/>
              <a:chOff x="0" y="0"/>
              <a:chExt cx="812800" cy="812800"/>
            </a:xfrm>
          </p:grpSpPr>
          <p:sp>
            <p:nvSpPr>
              <p:cNvPr id="22" name="Freeform 22">
                <a:extLst>
                  <a:ext uri="{FF2B5EF4-FFF2-40B4-BE49-F238E27FC236}">
                    <a16:creationId xmlns:a16="http://schemas.microsoft.com/office/drawing/2014/main" id="{C540EA3E-6802-224A-77AE-6376722164C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23" name="TextBox 23">
                <a:extLst>
                  <a:ext uri="{FF2B5EF4-FFF2-40B4-BE49-F238E27FC236}">
                    <a16:creationId xmlns:a16="http://schemas.microsoft.com/office/drawing/2014/main" id="{01A837B0-5235-A82E-7A61-EFB1B5A6B0A3}"/>
                  </a:ext>
                </a:extLst>
              </p:cNvPr>
              <p:cNvSpPr txBox="1"/>
              <p:nvPr/>
            </p:nvSpPr>
            <p:spPr>
              <a:xfrm>
                <a:off x="76200" y="38100"/>
                <a:ext cx="660400" cy="698500"/>
              </a:xfrm>
              <a:prstGeom prst="rect">
                <a:avLst/>
              </a:prstGeom>
            </p:spPr>
            <p:txBody>
              <a:bodyPr lIns="85961" tIns="85961" rIns="85961" bIns="85961" rtlCol="0" anchor="ctr"/>
              <a:lstStyle/>
              <a:p>
                <a:pPr algn="ctr">
                  <a:lnSpc>
                    <a:spcPts val="2659"/>
                  </a:lnSpc>
                </a:pPr>
                <a:endParaRPr/>
              </a:p>
            </p:txBody>
          </p:sp>
        </p:grpSp>
      </p:grpSp>
      <p:grpSp>
        <p:nvGrpSpPr>
          <p:cNvPr id="24" name="Group 24">
            <a:extLst>
              <a:ext uri="{FF2B5EF4-FFF2-40B4-BE49-F238E27FC236}">
                <a16:creationId xmlns:a16="http://schemas.microsoft.com/office/drawing/2014/main" id="{12A4583F-ED9D-57E8-2BB8-A14EDFC13601}"/>
              </a:ext>
            </a:extLst>
          </p:cNvPr>
          <p:cNvGrpSpPr/>
          <p:nvPr/>
        </p:nvGrpSpPr>
        <p:grpSpPr>
          <a:xfrm rot="-3207614">
            <a:off x="17455210" y="2837636"/>
            <a:ext cx="6049545" cy="3685699"/>
            <a:chOff x="0" y="0"/>
            <a:chExt cx="1593296" cy="970719"/>
          </a:xfrm>
        </p:grpSpPr>
        <p:sp>
          <p:nvSpPr>
            <p:cNvPr id="25" name="Freeform 25">
              <a:extLst>
                <a:ext uri="{FF2B5EF4-FFF2-40B4-BE49-F238E27FC236}">
                  <a16:creationId xmlns:a16="http://schemas.microsoft.com/office/drawing/2014/main" id="{EF72BFF0-A08F-08CB-6F97-3F16260C39EC}"/>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6" name="TextBox 26">
              <a:extLst>
                <a:ext uri="{FF2B5EF4-FFF2-40B4-BE49-F238E27FC236}">
                  <a16:creationId xmlns:a16="http://schemas.microsoft.com/office/drawing/2014/main" id="{9A4C47D5-91D7-78AA-3963-48041638BCF2}"/>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a:extLst>
              <a:ext uri="{FF2B5EF4-FFF2-40B4-BE49-F238E27FC236}">
                <a16:creationId xmlns:a16="http://schemas.microsoft.com/office/drawing/2014/main" id="{9B0E5248-00BB-8320-CEFD-07AF9CE53C1B}"/>
              </a:ext>
            </a:extLst>
          </p:cNvPr>
          <p:cNvGrpSpPr/>
          <p:nvPr/>
        </p:nvGrpSpPr>
        <p:grpSpPr>
          <a:xfrm rot="-3207614">
            <a:off x="13944382" y="936044"/>
            <a:ext cx="6049545" cy="3685699"/>
            <a:chOff x="0" y="0"/>
            <a:chExt cx="1593296" cy="970719"/>
          </a:xfrm>
        </p:grpSpPr>
        <p:sp>
          <p:nvSpPr>
            <p:cNvPr id="28" name="Freeform 28">
              <a:extLst>
                <a:ext uri="{FF2B5EF4-FFF2-40B4-BE49-F238E27FC236}">
                  <a16:creationId xmlns:a16="http://schemas.microsoft.com/office/drawing/2014/main" id="{08FA0C05-4582-E7EA-0120-FED69ACE57C2}"/>
                </a:ext>
              </a:extLst>
            </p:cNvPr>
            <p:cNvSpPr/>
            <p:nvPr/>
          </p:nvSpPr>
          <p:spPr>
            <a:xfrm>
              <a:off x="0" y="0"/>
              <a:ext cx="1593296" cy="970719"/>
            </a:xfrm>
            <a:custGeom>
              <a:avLst/>
              <a:gdLst/>
              <a:ahLst/>
              <a:cxnLst/>
              <a:rect l="l" t="t" r="r" b="b"/>
              <a:pathLst>
                <a:path w="1593296" h="970719">
                  <a:moveTo>
                    <a:pt x="0" y="0"/>
                  </a:moveTo>
                  <a:lnTo>
                    <a:pt x="1593296" y="0"/>
                  </a:lnTo>
                  <a:lnTo>
                    <a:pt x="1593296" y="970719"/>
                  </a:lnTo>
                  <a:lnTo>
                    <a:pt x="0" y="970719"/>
                  </a:lnTo>
                  <a:close/>
                </a:path>
              </a:pathLst>
            </a:custGeom>
            <a:gradFill rotWithShape="1">
              <a:gsLst>
                <a:gs pos="0">
                  <a:srgbClr val="E8E8E8">
                    <a:alpha val="0"/>
                  </a:srgbClr>
                </a:gs>
                <a:gs pos="100000">
                  <a:srgbClr val="E8E8E8">
                    <a:alpha val="35000"/>
                  </a:srgbClr>
                </a:gs>
              </a:gsLst>
              <a:lin ang="0"/>
            </a:gradFill>
            <a:ln cap="sq">
              <a:noFill/>
              <a:prstDash val="solid"/>
              <a:miter/>
            </a:ln>
          </p:spPr>
          <p:txBody>
            <a:bodyPr/>
            <a:lstStyle/>
            <a:p>
              <a:endParaRPr lang="en-CA"/>
            </a:p>
          </p:txBody>
        </p:sp>
        <p:sp>
          <p:nvSpPr>
            <p:cNvPr id="29" name="TextBox 29">
              <a:extLst>
                <a:ext uri="{FF2B5EF4-FFF2-40B4-BE49-F238E27FC236}">
                  <a16:creationId xmlns:a16="http://schemas.microsoft.com/office/drawing/2014/main" id="{0BD0098E-31CA-FA84-D78F-4A195B60CEBB}"/>
                </a:ext>
              </a:extLst>
            </p:cNvPr>
            <p:cNvSpPr txBox="1"/>
            <p:nvPr/>
          </p:nvSpPr>
          <p:spPr>
            <a:xfrm>
              <a:off x="0" y="-38100"/>
              <a:ext cx="1593296" cy="1008819"/>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a:extLst>
              <a:ext uri="{FF2B5EF4-FFF2-40B4-BE49-F238E27FC236}">
                <a16:creationId xmlns:a16="http://schemas.microsoft.com/office/drawing/2014/main" id="{90293D39-2AB5-2017-76B1-501F5A64A625}"/>
              </a:ext>
            </a:extLst>
          </p:cNvPr>
          <p:cNvSpPr/>
          <p:nvPr/>
        </p:nvSpPr>
        <p:spPr>
          <a:xfrm>
            <a:off x="10974337" y="2746091"/>
            <a:ext cx="6940062" cy="6940062"/>
          </a:xfrm>
          <a:custGeom>
            <a:avLst/>
            <a:gdLst/>
            <a:ahLst/>
            <a:cxnLst/>
            <a:rect l="l" t="t" r="r" b="b"/>
            <a:pathLst>
              <a:path w="6940062" h="6940062">
                <a:moveTo>
                  <a:pt x="0" y="0"/>
                </a:moveTo>
                <a:lnTo>
                  <a:pt x="6940062" y="0"/>
                </a:lnTo>
                <a:lnTo>
                  <a:pt x="6940062" y="6940063"/>
                </a:lnTo>
                <a:lnTo>
                  <a:pt x="0" y="6940063"/>
                </a:lnTo>
                <a:lnTo>
                  <a:pt x="0" y="0"/>
                </a:lnTo>
                <a:close/>
              </a:path>
            </a:pathLst>
          </a:custGeom>
          <a:blipFill>
            <a:blip r:embed="rId4"/>
            <a:stretch>
              <a:fillRect/>
            </a:stretch>
          </a:blipFill>
        </p:spPr>
        <p:txBody>
          <a:bodyPr/>
          <a:lstStyle/>
          <a:p>
            <a:endParaRPr lang="en-CA"/>
          </a:p>
        </p:txBody>
      </p:sp>
      <p:grpSp>
        <p:nvGrpSpPr>
          <p:cNvPr id="31" name="Group 31">
            <a:extLst>
              <a:ext uri="{FF2B5EF4-FFF2-40B4-BE49-F238E27FC236}">
                <a16:creationId xmlns:a16="http://schemas.microsoft.com/office/drawing/2014/main" id="{07D34E3D-CD22-97DC-1A79-CE76772548F8}"/>
              </a:ext>
            </a:extLst>
          </p:cNvPr>
          <p:cNvGrpSpPr/>
          <p:nvPr/>
        </p:nvGrpSpPr>
        <p:grpSpPr>
          <a:xfrm>
            <a:off x="11398276" y="3170031"/>
            <a:ext cx="6092184" cy="6092184"/>
            <a:chOff x="0" y="0"/>
            <a:chExt cx="812800" cy="812800"/>
          </a:xfrm>
        </p:grpSpPr>
        <p:sp>
          <p:nvSpPr>
            <p:cNvPr id="32" name="Freeform 32">
              <a:extLst>
                <a:ext uri="{FF2B5EF4-FFF2-40B4-BE49-F238E27FC236}">
                  <a16:creationId xmlns:a16="http://schemas.microsoft.com/office/drawing/2014/main" id="{74C8A942-9D16-F7BB-9B81-EAF464E406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CA"/>
            </a:p>
          </p:txBody>
        </p:sp>
        <p:sp>
          <p:nvSpPr>
            <p:cNvPr id="33" name="TextBox 33">
              <a:extLst>
                <a:ext uri="{FF2B5EF4-FFF2-40B4-BE49-F238E27FC236}">
                  <a16:creationId xmlns:a16="http://schemas.microsoft.com/office/drawing/2014/main" id="{6B9F78F9-8A78-E007-5215-CB94E70ED68D}"/>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4" name="Group 34">
            <a:extLst>
              <a:ext uri="{FF2B5EF4-FFF2-40B4-BE49-F238E27FC236}">
                <a16:creationId xmlns:a16="http://schemas.microsoft.com/office/drawing/2014/main" id="{B46DAC5F-2E23-B2A8-700A-4A5272245568}"/>
              </a:ext>
            </a:extLst>
          </p:cNvPr>
          <p:cNvGrpSpPr/>
          <p:nvPr/>
        </p:nvGrpSpPr>
        <p:grpSpPr>
          <a:xfrm>
            <a:off x="11640242" y="3393886"/>
            <a:ext cx="5608255" cy="5608255"/>
            <a:chOff x="0" y="0"/>
            <a:chExt cx="812800" cy="812800"/>
          </a:xfrm>
        </p:grpSpPr>
        <p:sp>
          <p:nvSpPr>
            <p:cNvPr id="35" name="Freeform 35">
              <a:extLst>
                <a:ext uri="{FF2B5EF4-FFF2-40B4-BE49-F238E27FC236}">
                  <a16:creationId xmlns:a16="http://schemas.microsoft.com/office/drawing/2014/main" id="{85F22800-BDDA-2F66-7CAD-FE3345D277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5D3AE7">
                    <a:alpha val="100000"/>
                  </a:srgbClr>
                </a:gs>
                <a:gs pos="100000">
                  <a:srgbClr val="9332BD">
                    <a:alpha val="100000"/>
                  </a:srgbClr>
                </a:gs>
              </a:gsLst>
              <a:lin ang="0"/>
            </a:gradFill>
          </p:spPr>
          <p:txBody>
            <a:bodyPr/>
            <a:lstStyle/>
            <a:p>
              <a:endParaRPr lang="en-CA"/>
            </a:p>
          </p:txBody>
        </p:sp>
        <p:sp>
          <p:nvSpPr>
            <p:cNvPr id="36" name="TextBox 36">
              <a:extLst>
                <a:ext uri="{FF2B5EF4-FFF2-40B4-BE49-F238E27FC236}">
                  <a16:creationId xmlns:a16="http://schemas.microsoft.com/office/drawing/2014/main" id="{8F29BC87-107A-496C-C039-07A9D4FF96F3}"/>
                </a:ext>
              </a:extLst>
            </p:cNvPr>
            <p:cNvSpPr txBox="1"/>
            <p:nvPr/>
          </p:nvSpPr>
          <p:spPr>
            <a:xfrm>
              <a:off x="76200" y="38100"/>
              <a:ext cx="660400" cy="698500"/>
            </a:xfrm>
            <a:prstGeom prst="rect">
              <a:avLst/>
            </a:prstGeom>
          </p:spPr>
          <p:txBody>
            <a:bodyPr lIns="42879" tIns="42879" rIns="42879" bIns="42879" rtlCol="0" anchor="ctr"/>
            <a:lstStyle/>
            <a:p>
              <a:pPr algn="ctr">
                <a:lnSpc>
                  <a:spcPts val="2659"/>
                </a:lnSpc>
              </a:pPr>
              <a:endParaRPr/>
            </a:p>
          </p:txBody>
        </p:sp>
      </p:grpSp>
      <p:grpSp>
        <p:nvGrpSpPr>
          <p:cNvPr id="37" name="Group 37">
            <a:extLst>
              <a:ext uri="{FF2B5EF4-FFF2-40B4-BE49-F238E27FC236}">
                <a16:creationId xmlns:a16="http://schemas.microsoft.com/office/drawing/2014/main" id="{D6A34B51-AB11-C93E-F8D5-659B7FD92E25}"/>
              </a:ext>
            </a:extLst>
          </p:cNvPr>
          <p:cNvGrpSpPr/>
          <p:nvPr/>
        </p:nvGrpSpPr>
        <p:grpSpPr>
          <a:xfrm>
            <a:off x="11878452" y="3648768"/>
            <a:ext cx="5131832" cy="5131832"/>
            <a:chOff x="0" y="0"/>
            <a:chExt cx="812800" cy="812800"/>
          </a:xfrm>
        </p:grpSpPr>
        <p:sp>
          <p:nvSpPr>
            <p:cNvPr id="38" name="Freeform 38">
              <a:extLst>
                <a:ext uri="{FF2B5EF4-FFF2-40B4-BE49-F238E27FC236}">
                  <a16:creationId xmlns:a16="http://schemas.microsoft.com/office/drawing/2014/main" id="{ACE290BC-16F3-BE69-519F-42D6A41C935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txBody>
            <a:bodyPr/>
            <a:lstStyle/>
            <a:p>
              <a:endParaRPr lang="en-CA"/>
            </a:p>
          </p:txBody>
        </p:sp>
      </p:grpSp>
      <p:sp>
        <p:nvSpPr>
          <p:cNvPr id="5" name="TextBox 4">
            <a:extLst>
              <a:ext uri="{FF2B5EF4-FFF2-40B4-BE49-F238E27FC236}">
                <a16:creationId xmlns:a16="http://schemas.microsoft.com/office/drawing/2014/main" id="{218AF0FF-099C-9E71-3722-D9B271070978}"/>
              </a:ext>
            </a:extLst>
          </p:cNvPr>
          <p:cNvSpPr txBox="1"/>
          <p:nvPr/>
        </p:nvSpPr>
        <p:spPr>
          <a:xfrm>
            <a:off x="373601" y="600847"/>
            <a:ext cx="10760917" cy="9097683"/>
          </a:xfrm>
          <a:prstGeom prst="rect">
            <a:avLst/>
          </a:prstGeom>
          <a:noFill/>
        </p:spPr>
        <p:txBody>
          <a:bodyPr wrap="square">
            <a:spAutoFit/>
          </a:bodyPr>
          <a:lstStyle/>
          <a:p>
            <a:pPr>
              <a:lnSpc>
                <a:spcPct val="107000"/>
              </a:lnSpc>
              <a:spcAft>
                <a:spcPts val="800"/>
              </a:spcAft>
            </a:pPr>
            <a:r>
              <a:rPr lang="en-US" sz="3600" b="1" kern="0" dirty="0">
                <a:latin typeface="Arial" panose="020B0604020202020204" pitchFamily="34" charset="0"/>
                <a:ea typeface="Times New Roman" panose="02020603050405020304" pitchFamily="18" charset="0"/>
                <a:cs typeface="Arial" panose="020B0604020202020204" pitchFamily="34" charset="0"/>
              </a:rPr>
              <a:t>CONCLUSION (</a:t>
            </a:r>
            <a:r>
              <a:rPr lang="en-US" sz="3600" b="1" kern="0" dirty="0" err="1">
                <a:latin typeface="Arial" panose="020B0604020202020204" pitchFamily="34" charset="0"/>
                <a:ea typeface="Times New Roman" panose="02020603050405020304" pitchFamily="18" charset="0"/>
                <a:cs typeface="Arial" panose="020B0604020202020204" pitchFamily="34" charset="0"/>
              </a:rPr>
              <a:t>cont</a:t>
            </a:r>
            <a:r>
              <a:rPr lang="en-US" sz="3600" b="1" kern="0" dirty="0">
                <a:latin typeface="Arial" panose="020B0604020202020204" pitchFamily="34" charset="0"/>
                <a:ea typeface="Times New Roman" panose="02020603050405020304" pitchFamily="18" charset="0"/>
                <a:cs typeface="Arial" panose="020B0604020202020204" pitchFamily="34" charset="0"/>
              </a:rPr>
              <a:t>)</a:t>
            </a: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Think of Pharaoh. In the early plagues the text says Pharaoh hardened his own heart. Later it says God hardened Pharaoh's heart. That is a sobering progression: resist long enough, and resistance becomes the shape of the soul.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The first "no" is a choice. The hundredth "no" is a condition.</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b="1" kern="0" dirty="0">
                <a:latin typeface="Arial" panose="020B0604020202020204" pitchFamily="34" charset="0"/>
                <a:ea typeface="Times New Roman" panose="02020603050405020304" pitchFamily="18" charset="0"/>
                <a:cs typeface="Arial" panose="020B0604020202020204" pitchFamily="34" charset="0"/>
              </a:rPr>
              <a:t>Proverbs 29:1</a:t>
            </a:r>
            <a:r>
              <a:rPr lang="en-US" sz="3600" kern="0" dirty="0">
                <a:latin typeface="Arial" panose="020B0604020202020204" pitchFamily="34" charset="0"/>
                <a:ea typeface="Times New Roman" panose="02020603050405020304" pitchFamily="18" charset="0"/>
                <a:cs typeface="Arial" panose="020B0604020202020204" pitchFamily="34" charset="0"/>
              </a:rPr>
              <a:t> says, "He, that being often reproved </a:t>
            </a:r>
            <a:r>
              <a:rPr lang="en-US" sz="3600" kern="0" dirty="0" err="1">
                <a:latin typeface="Arial" panose="020B0604020202020204" pitchFamily="34" charset="0"/>
                <a:ea typeface="Times New Roman" panose="02020603050405020304" pitchFamily="18" charset="0"/>
                <a:cs typeface="Arial" panose="020B0604020202020204" pitchFamily="34" charset="0"/>
              </a:rPr>
              <a:t>hardeneth</a:t>
            </a:r>
            <a:r>
              <a:rPr lang="en-US" sz="3600" kern="0" dirty="0">
                <a:latin typeface="Arial" panose="020B0604020202020204" pitchFamily="34" charset="0"/>
                <a:ea typeface="Times New Roman" panose="02020603050405020304" pitchFamily="18" charset="0"/>
                <a:cs typeface="Arial" panose="020B0604020202020204" pitchFamily="34" charset="0"/>
              </a:rPr>
              <a:t> his neck, shall suddenly be destroyed, and that without remedy." </a:t>
            </a:r>
          </a:p>
          <a:p>
            <a:endParaRPr lang="en-US" sz="3600" kern="0" dirty="0">
              <a:latin typeface="Arial" panose="020B0604020202020204" pitchFamily="34" charset="0"/>
              <a:ea typeface="Times New Roman" panose="02020603050405020304" pitchFamily="18" charset="0"/>
              <a:cs typeface="Arial" panose="020B0604020202020204" pitchFamily="34" charset="0"/>
            </a:endParaRPr>
          </a:p>
          <a:p>
            <a:pPr marL="571500" indent="-571500">
              <a:buFont typeface="Wingdings" panose="05000000000000000000" pitchFamily="2" charset="2"/>
              <a:buChar char="q"/>
            </a:pPr>
            <a:r>
              <a:rPr lang="en-US" sz="3600" kern="0" dirty="0">
                <a:latin typeface="Arial" panose="020B0604020202020204" pitchFamily="34" charset="0"/>
                <a:ea typeface="Times New Roman" panose="02020603050405020304" pitchFamily="18" charset="0"/>
                <a:cs typeface="Arial" panose="020B0604020202020204" pitchFamily="34" charset="0"/>
              </a:rPr>
              <a:t>Notice the word "suddenly." The hardening was slow, but the breaking comes fast.</a:t>
            </a:r>
          </a:p>
        </p:txBody>
      </p:sp>
    </p:spTree>
    <p:extLst>
      <p:ext uri="{BB962C8B-B14F-4D97-AF65-F5344CB8AC3E}">
        <p14:creationId xmlns:p14="http://schemas.microsoft.com/office/powerpoint/2010/main" val="3523625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14162</TotalTime>
  <Words>1342</Words>
  <Application>Microsoft Office PowerPoint</Application>
  <PresentationFormat>Custom</PresentationFormat>
  <Paragraphs>114</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Wingdings</vt:lpstr>
      <vt:lpstr>Arial</vt:lpstr>
      <vt:lpstr>Aptos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Modern Business Plan Presentation</dc:title>
  <dc:creator>Lovelace</dc:creator>
  <cp:lastModifiedBy>Jennel Wilmot</cp:lastModifiedBy>
  <cp:revision>15</cp:revision>
  <dcterms:created xsi:type="dcterms:W3CDTF">2006-08-16T00:00:00Z</dcterms:created>
  <dcterms:modified xsi:type="dcterms:W3CDTF">2026-10-03T07:08:03Z</dcterms:modified>
  <dc:identifier>DAGbAtwYxKE</dc:identifier>
</cp:coreProperties>
</file>