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2"/>
  </p:notesMasterIdLst>
  <p:sldIdLst>
    <p:sldId id="320" r:id="rId2"/>
    <p:sldId id="257" r:id="rId3"/>
    <p:sldId id="258" r:id="rId4"/>
    <p:sldId id="291" r:id="rId5"/>
    <p:sldId id="316" r:id="rId6"/>
    <p:sldId id="304" r:id="rId7"/>
    <p:sldId id="317" r:id="rId8"/>
    <p:sldId id="305" r:id="rId9"/>
    <p:sldId id="306" r:id="rId10"/>
    <p:sldId id="318" r:id="rId11"/>
    <p:sldId id="307" r:id="rId12"/>
    <p:sldId id="308" r:id="rId13"/>
    <p:sldId id="319" r:id="rId14"/>
    <p:sldId id="314" r:id="rId15"/>
    <p:sldId id="309" r:id="rId16"/>
    <p:sldId id="315" r:id="rId17"/>
    <p:sldId id="310" r:id="rId18"/>
    <p:sldId id="311" r:id="rId19"/>
    <p:sldId id="312" r:id="rId20"/>
    <p:sldId id="313" r:id="rId21"/>
  </p:sldIdLst>
  <p:sldSz cx="18288000" cy="10287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autoAdjust="0"/>
    <p:restoredTop sz="94589" autoAdjust="0"/>
  </p:normalViewPr>
  <p:slideViewPr>
    <p:cSldViewPr>
      <p:cViewPr varScale="1">
        <p:scale>
          <a:sx n="35" d="100"/>
          <a:sy n="35" d="100"/>
        </p:scale>
        <p:origin x="52" y="28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6AD5FF8-BCDB-4E65-877D-BDA2AD3C23B2}" type="datetimeFigureOut">
              <a:rPr lang="en-CA" smtClean="0"/>
              <a:t>2026-09-13</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2B780CC-5D5E-475C-B9C2-86623C2F3D7E}" type="slidenum">
              <a:rPr lang="en-CA" smtClean="0"/>
              <a:t>‹#›</a:t>
            </a:fld>
            <a:endParaRPr lang="en-CA"/>
          </a:p>
        </p:txBody>
      </p:sp>
    </p:spTree>
    <p:extLst>
      <p:ext uri="{BB962C8B-B14F-4D97-AF65-F5344CB8AC3E}">
        <p14:creationId xmlns:p14="http://schemas.microsoft.com/office/powerpoint/2010/main" val="8151917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62B780CC-5D5E-475C-B9C2-86623C2F3D7E}" type="slidenum">
              <a:rPr lang="en-CA" smtClean="0"/>
              <a:t>3</a:t>
            </a:fld>
            <a:endParaRPr lang="en-CA"/>
          </a:p>
        </p:txBody>
      </p:sp>
    </p:spTree>
    <p:extLst>
      <p:ext uri="{BB962C8B-B14F-4D97-AF65-F5344CB8AC3E}">
        <p14:creationId xmlns:p14="http://schemas.microsoft.com/office/powerpoint/2010/main" val="40303228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DC332B-6107-6F23-7DA7-89D32C4EAF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CB97185-7E6E-DE51-0FDD-47A5174F0ED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B94B5AB-83EA-9F2F-0099-5FCD5D755B51}"/>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F2A1CC98-CB7D-EAFE-E53B-645DF9A21509}"/>
              </a:ext>
            </a:extLst>
          </p:cNvPr>
          <p:cNvSpPr>
            <a:spLocks noGrp="1"/>
          </p:cNvSpPr>
          <p:nvPr>
            <p:ph type="sldNum" sz="quarter" idx="5"/>
          </p:nvPr>
        </p:nvSpPr>
        <p:spPr/>
        <p:txBody>
          <a:bodyPr/>
          <a:lstStyle/>
          <a:p>
            <a:fld id="{62B780CC-5D5E-475C-B9C2-86623C2F3D7E}" type="slidenum">
              <a:rPr lang="en-CA" smtClean="0"/>
              <a:t>4</a:t>
            </a:fld>
            <a:endParaRPr lang="en-CA"/>
          </a:p>
        </p:txBody>
      </p:sp>
    </p:spTree>
    <p:extLst>
      <p:ext uri="{BB962C8B-B14F-4D97-AF65-F5344CB8AC3E}">
        <p14:creationId xmlns:p14="http://schemas.microsoft.com/office/powerpoint/2010/main" val="28639271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47410B-9348-5891-1597-9CA89FB981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58BEAF-2326-0781-1F9A-280A2EF07B9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4D7065A-6A41-3E1F-5AD7-1532E9E7511A}"/>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AC70DFF7-0B46-68F2-7C42-848D68A8B8B6}"/>
              </a:ext>
            </a:extLst>
          </p:cNvPr>
          <p:cNvSpPr>
            <a:spLocks noGrp="1"/>
          </p:cNvSpPr>
          <p:nvPr>
            <p:ph type="sldNum" sz="quarter" idx="5"/>
          </p:nvPr>
        </p:nvSpPr>
        <p:spPr/>
        <p:txBody>
          <a:bodyPr/>
          <a:lstStyle/>
          <a:p>
            <a:fld id="{62B780CC-5D5E-475C-B9C2-86623C2F3D7E}" type="slidenum">
              <a:rPr lang="en-CA" smtClean="0"/>
              <a:t>5</a:t>
            </a:fld>
            <a:endParaRPr lang="en-CA"/>
          </a:p>
        </p:txBody>
      </p:sp>
    </p:spTree>
    <p:extLst>
      <p:ext uri="{BB962C8B-B14F-4D97-AF65-F5344CB8AC3E}">
        <p14:creationId xmlns:p14="http://schemas.microsoft.com/office/powerpoint/2010/main" val="34541523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70CF89-D4FC-2C2A-1C7B-E5D6F604AD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420D92-4E67-E36B-C237-F43CE3EC652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2E2A4D6-1708-EB8D-4B33-97F975E2C87D}"/>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BB6D859A-5212-D09C-C4AD-B7EFC5079730}"/>
              </a:ext>
            </a:extLst>
          </p:cNvPr>
          <p:cNvSpPr>
            <a:spLocks noGrp="1"/>
          </p:cNvSpPr>
          <p:nvPr>
            <p:ph type="sldNum" sz="quarter" idx="5"/>
          </p:nvPr>
        </p:nvSpPr>
        <p:spPr/>
        <p:txBody>
          <a:bodyPr/>
          <a:lstStyle/>
          <a:p>
            <a:fld id="{62B780CC-5D5E-475C-B9C2-86623C2F3D7E}" type="slidenum">
              <a:rPr lang="en-CA" smtClean="0"/>
              <a:t>6</a:t>
            </a:fld>
            <a:endParaRPr lang="en-CA"/>
          </a:p>
        </p:txBody>
      </p:sp>
    </p:spTree>
    <p:extLst>
      <p:ext uri="{BB962C8B-B14F-4D97-AF65-F5344CB8AC3E}">
        <p14:creationId xmlns:p14="http://schemas.microsoft.com/office/powerpoint/2010/main" val="398614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1F1F4C-57F6-0DB5-AD32-CD0BD232CE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D8D140D-B71A-57B8-49C8-E5CADD05712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E57E45E-1F41-6137-78CD-BB8996B5E5AC}"/>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4F84DF97-E28C-7B05-04B1-0738EEF0454A}"/>
              </a:ext>
            </a:extLst>
          </p:cNvPr>
          <p:cNvSpPr>
            <a:spLocks noGrp="1"/>
          </p:cNvSpPr>
          <p:nvPr>
            <p:ph type="sldNum" sz="quarter" idx="5"/>
          </p:nvPr>
        </p:nvSpPr>
        <p:spPr/>
        <p:txBody>
          <a:bodyPr/>
          <a:lstStyle/>
          <a:p>
            <a:fld id="{62B780CC-5D5E-475C-B9C2-86623C2F3D7E}" type="slidenum">
              <a:rPr lang="en-CA" smtClean="0"/>
              <a:t>7</a:t>
            </a:fld>
            <a:endParaRPr lang="en-CA"/>
          </a:p>
        </p:txBody>
      </p:sp>
    </p:spTree>
    <p:extLst>
      <p:ext uri="{BB962C8B-B14F-4D97-AF65-F5344CB8AC3E}">
        <p14:creationId xmlns:p14="http://schemas.microsoft.com/office/powerpoint/2010/main" val="8392436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A8A6D1-D012-70F0-6727-3EE1E6824E4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89AA1DA-557B-F02C-ED82-07101CC042B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7953E20-D66C-9F74-1D60-3B31FF77C051}"/>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C33C5AE1-6BCC-3B0B-A19F-94F2E5DFA4FD}"/>
              </a:ext>
            </a:extLst>
          </p:cNvPr>
          <p:cNvSpPr>
            <a:spLocks noGrp="1"/>
          </p:cNvSpPr>
          <p:nvPr>
            <p:ph type="sldNum" sz="quarter" idx="5"/>
          </p:nvPr>
        </p:nvSpPr>
        <p:spPr/>
        <p:txBody>
          <a:bodyPr/>
          <a:lstStyle/>
          <a:p>
            <a:fld id="{62B780CC-5D5E-475C-B9C2-86623C2F3D7E}" type="slidenum">
              <a:rPr lang="en-CA" smtClean="0"/>
              <a:t>8</a:t>
            </a:fld>
            <a:endParaRPr lang="en-CA"/>
          </a:p>
        </p:txBody>
      </p:sp>
    </p:spTree>
    <p:extLst>
      <p:ext uri="{BB962C8B-B14F-4D97-AF65-F5344CB8AC3E}">
        <p14:creationId xmlns:p14="http://schemas.microsoft.com/office/powerpoint/2010/main" val="8619100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7EC68D-0680-87B0-49CF-B4DEA7C420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75E90EB-BAB9-6AA9-C5D5-3C5313B095F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4ABEA63-B9E8-F351-751A-9D99BC015105}"/>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D7BF5D74-ADA8-3AF7-0B7A-E0D15BF38119}"/>
              </a:ext>
            </a:extLst>
          </p:cNvPr>
          <p:cNvSpPr>
            <a:spLocks noGrp="1"/>
          </p:cNvSpPr>
          <p:nvPr>
            <p:ph type="sldNum" sz="quarter" idx="5"/>
          </p:nvPr>
        </p:nvSpPr>
        <p:spPr/>
        <p:txBody>
          <a:bodyPr/>
          <a:lstStyle/>
          <a:p>
            <a:fld id="{62B780CC-5D5E-475C-B9C2-86623C2F3D7E}" type="slidenum">
              <a:rPr lang="en-CA" smtClean="0"/>
              <a:t>9</a:t>
            </a:fld>
            <a:endParaRPr lang="en-CA"/>
          </a:p>
        </p:txBody>
      </p:sp>
    </p:spTree>
    <p:extLst>
      <p:ext uri="{BB962C8B-B14F-4D97-AF65-F5344CB8AC3E}">
        <p14:creationId xmlns:p14="http://schemas.microsoft.com/office/powerpoint/2010/main" val="33593783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A63A8C-B7A1-ABD7-BA46-42CF6B331B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746E98-03E1-5FB3-35E4-4A68A3CD58B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2F4FF2D-0690-1E9B-619B-C26584D1EDEF}"/>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F271A191-7909-FEF7-1A67-B4072C7C157F}"/>
              </a:ext>
            </a:extLst>
          </p:cNvPr>
          <p:cNvSpPr>
            <a:spLocks noGrp="1"/>
          </p:cNvSpPr>
          <p:nvPr>
            <p:ph type="sldNum" sz="quarter" idx="5"/>
          </p:nvPr>
        </p:nvSpPr>
        <p:spPr/>
        <p:txBody>
          <a:bodyPr/>
          <a:lstStyle/>
          <a:p>
            <a:fld id="{62B780CC-5D5E-475C-B9C2-86623C2F3D7E}" type="slidenum">
              <a:rPr lang="en-CA" smtClean="0"/>
              <a:t>10</a:t>
            </a:fld>
            <a:endParaRPr lang="en-CA"/>
          </a:p>
        </p:txBody>
      </p:sp>
    </p:spTree>
    <p:extLst>
      <p:ext uri="{BB962C8B-B14F-4D97-AF65-F5344CB8AC3E}">
        <p14:creationId xmlns:p14="http://schemas.microsoft.com/office/powerpoint/2010/main" val="31506981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542433-BD27-A09A-BF24-9E31B6DDD3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964A1E-61C7-B1F1-9A95-EE2E896C019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78F135F-85F9-1157-7082-2C78CE7AD8B1}"/>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053977F6-44B8-A344-C6E4-FF40285DC478}"/>
              </a:ext>
            </a:extLst>
          </p:cNvPr>
          <p:cNvSpPr>
            <a:spLocks noGrp="1"/>
          </p:cNvSpPr>
          <p:nvPr>
            <p:ph type="sldNum" sz="quarter" idx="5"/>
          </p:nvPr>
        </p:nvSpPr>
        <p:spPr/>
        <p:txBody>
          <a:bodyPr/>
          <a:lstStyle/>
          <a:p>
            <a:fld id="{62B780CC-5D5E-475C-B9C2-86623C2F3D7E}" type="slidenum">
              <a:rPr lang="en-CA" smtClean="0"/>
              <a:t>11</a:t>
            </a:fld>
            <a:endParaRPr lang="en-CA"/>
          </a:p>
        </p:txBody>
      </p:sp>
    </p:spTree>
    <p:extLst>
      <p:ext uri="{BB962C8B-B14F-4D97-AF65-F5344CB8AC3E}">
        <p14:creationId xmlns:p14="http://schemas.microsoft.com/office/powerpoint/2010/main" val="1994213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16D540-8EC6-1F55-DBBC-A42EC65E60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91E773-C135-C8D6-1E26-F4D16B71B0B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0F8A9B1-D215-255C-0BF9-30A44534580B}"/>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5333C383-A849-9652-D7F3-D51AE68B4A70}"/>
              </a:ext>
            </a:extLst>
          </p:cNvPr>
          <p:cNvSpPr>
            <a:spLocks noGrp="1"/>
          </p:cNvSpPr>
          <p:nvPr>
            <p:ph type="sldNum" sz="quarter" idx="5"/>
          </p:nvPr>
        </p:nvSpPr>
        <p:spPr/>
        <p:txBody>
          <a:bodyPr/>
          <a:lstStyle/>
          <a:p>
            <a:fld id="{62B780CC-5D5E-475C-B9C2-86623C2F3D7E}" type="slidenum">
              <a:rPr lang="en-CA" smtClean="0"/>
              <a:t>12</a:t>
            </a:fld>
            <a:endParaRPr lang="en-CA"/>
          </a:p>
        </p:txBody>
      </p:sp>
    </p:spTree>
    <p:extLst>
      <p:ext uri="{BB962C8B-B14F-4D97-AF65-F5344CB8AC3E}">
        <p14:creationId xmlns:p14="http://schemas.microsoft.com/office/powerpoint/2010/main" val="24924164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8F703D-8A49-17E8-EE86-7D97B66F9D0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533FAF-C16B-1CB8-3DA8-403661ABF1E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7763A7F-9CDA-11F9-F99B-4CC9513956B1}"/>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44A88B89-1804-CF72-519D-F5AA0C0AE97C}"/>
              </a:ext>
            </a:extLst>
          </p:cNvPr>
          <p:cNvSpPr>
            <a:spLocks noGrp="1"/>
          </p:cNvSpPr>
          <p:nvPr>
            <p:ph type="sldNum" sz="quarter" idx="5"/>
          </p:nvPr>
        </p:nvSpPr>
        <p:spPr/>
        <p:txBody>
          <a:bodyPr/>
          <a:lstStyle/>
          <a:p>
            <a:fld id="{62B780CC-5D5E-475C-B9C2-86623C2F3D7E}" type="slidenum">
              <a:rPr lang="en-CA" smtClean="0"/>
              <a:t>13</a:t>
            </a:fld>
            <a:endParaRPr lang="en-CA"/>
          </a:p>
        </p:txBody>
      </p:sp>
    </p:spTree>
    <p:extLst>
      <p:ext uri="{BB962C8B-B14F-4D97-AF65-F5344CB8AC3E}">
        <p14:creationId xmlns:p14="http://schemas.microsoft.com/office/powerpoint/2010/main" val="5386375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DCB726-4CFD-49B9-C7E1-2B0F34244F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A0654E-A086-2459-A011-1C3747530CD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DC56786-7F31-6C66-C71A-B6A62186B03A}"/>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35FD3906-FEF6-5E9C-2AC1-BB24C34DA4FA}"/>
              </a:ext>
            </a:extLst>
          </p:cNvPr>
          <p:cNvSpPr>
            <a:spLocks noGrp="1"/>
          </p:cNvSpPr>
          <p:nvPr>
            <p:ph type="sldNum" sz="quarter" idx="5"/>
          </p:nvPr>
        </p:nvSpPr>
        <p:spPr/>
        <p:txBody>
          <a:bodyPr/>
          <a:lstStyle/>
          <a:p>
            <a:fld id="{62B780CC-5D5E-475C-B9C2-86623C2F3D7E}" type="slidenum">
              <a:rPr lang="en-CA" smtClean="0"/>
              <a:t>14</a:t>
            </a:fld>
            <a:endParaRPr lang="en-CA"/>
          </a:p>
        </p:txBody>
      </p:sp>
    </p:spTree>
    <p:extLst>
      <p:ext uri="{BB962C8B-B14F-4D97-AF65-F5344CB8AC3E}">
        <p14:creationId xmlns:p14="http://schemas.microsoft.com/office/powerpoint/2010/main" val="41817618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686B53-8DD6-2E98-2FA5-DE470276ED4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904782-AFFD-1417-C43C-718B8716AA1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031C1D7-77FD-FE9C-B7A5-03F4B93EBAAE}"/>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A0A9509F-A468-D490-0C32-C8102183088E}"/>
              </a:ext>
            </a:extLst>
          </p:cNvPr>
          <p:cNvSpPr>
            <a:spLocks noGrp="1"/>
          </p:cNvSpPr>
          <p:nvPr>
            <p:ph type="sldNum" sz="quarter" idx="5"/>
          </p:nvPr>
        </p:nvSpPr>
        <p:spPr/>
        <p:txBody>
          <a:bodyPr/>
          <a:lstStyle/>
          <a:p>
            <a:fld id="{62B780CC-5D5E-475C-B9C2-86623C2F3D7E}" type="slidenum">
              <a:rPr lang="en-CA" smtClean="0"/>
              <a:t>15</a:t>
            </a:fld>
            <a:endParaRPr lang="en-CA"/>
          </a:p>
        </p:txBody>
      </p:sp>
    </p:spTree>
    <p:extLst>
      <p:ext uri="{BB962C8B-B14F-4D97-AF65-F5344CB8AC3E}">
        <p14:creationId xmlns:p14="http://schemas.microsoft.com/office/powerpoint/2010/main" val="25776271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95A2F3-B24A-8789-0B85-2AB20FCBC3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D98225-965B-AC72-EEBF-8A7348A78F6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6ECEB57-325F-9FAA-E353-817BB1FD35F1}"/>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A3FEB394-C95F-99A7-8F84-4232C8661303}"/>
              </a:ext>
            </a:extLst>
          </p:cNvPr>
          <p:cNvSpPr>
            <a:spLocks noGrp="1"/>
          </p:cNvSpPr>
          <p:nvPr>
            <p:ph type="sldNum" sz="quarter" idx="5"/>
          </p:nvPr>
        </p:nvSpPr>
        <p:spPr/>
        <p:txBody>
          <a:bodyPr/>
          <a:lstStyle/>
          <a:p>
            <a:fld id="{62B780CC-5D5E-475C-B9C2-86623C2F3D7E}" type="slidenum">
              <a:rPr lang="en-CA" smtClean="0"/>
              <a:t>16</a:t>
            </a:fld>
            <a:endParaRPr lang="en-CA"/>
          </a:p>
        </p:txBody>
      </p:sp>
    </p:spTree>
    <p:extLst>
      <p:ext uri="{BB962C8B-B14F-4D97-AF65-F5344CB8AC3E}">
        <p14:creationId xmlns:p14="http://schemas.microsoft.com/office/powerpoint/2010/main" val="1323362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F0ABEC-EFC3-8E5E-47B6-1956D42F86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E2849F-8AF5-D36F-A0A5-176BA6D4167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5E6D2BB-E3CA-82B9-92D0-54D71B802780}"/>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D5A2AF50-E21C-F06D-26A6-C1E3B36DB48D}"/>
              </a:ext>
            </a:extLst>
          </p:cNvPr>
          <p:cNvSpPr>
            <a:spLocks noGrp="1"/>
          </p:cNvSpPr>
          <p:nvPr>
            <p:ph type="sldNum" sz="quarter" idx="5"/>
          </p:nvPr>
        </p:nvSpPr>
        <p:spPr/>
        <p:txBody>
          <a:bodyPr/>
          <a:lstStyle/>
          <a:p>
            <a:fld id="{62B780CC-5D5E-475C-B9C2-86623C2F3D7E}" type="slidenum">
              <a:rPr lang="en-CA" smtClean="0"/>
              <a:t>17</a:t>
            </a:fld>
            <a:endParaRPr lang="en-CA"/>
          </a:p>
        </p:txBody>
      </p:sp>
    </p:spTree>
    <p:extLst>
      <p:ext uri="{BB962C8B-B14F-4D97-AF65-F5344CB8AC3E}">
        <p14:creationId xmlns:p14="http://schemas.microsoft.com/office/powerpoint/2010/main" val="23683000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88BDC4-78C9-FBD9-C33B-E298D0D7101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15EAB4-60EB-16C1-5DF8-317070D81FB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D0FFED4-994C-2142-CD97-31FA04FF6A37}"/>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4C5B9284-6332-8D4D-5106-3D47E86DDF1E}"/>
              </a:ext>
            </a:extLst>
          </p:cNvPr>
          <p:cNvSpPr>
            <a:spLocks noGrp="1"/>
          </p:cNvSpPr>
          <p:nvPr>
            <p:ph type="sldNum" sz="quarter" idx="5"/>
          </p:nvPr>
        </p:nvSpPr>
        <p:spPr/>
        <p:txBody>
          <a:bodyPr/>
          <a:lstStyle/>
          <a:p>
            <a:fld id="{62B780CC-5D5E-475C-B9C2-86623C2F3D7E}" type="slidenum">
              <a:rPr lang="en-CA" smtClean="0"/>
              <a:t>18</a:t>
            </a:fld>
            <a:endParaRPr lang="en-CA"/>
          </a:p>
        </p:txBody>
      </p:sp>
    </p:spTree>
    <p:extLst>
      <p:ext uri="{BB962C8B-B14F-4D97-AF65-F5344CB8AC3E}">
        <p14:creationId xmlns:p14="http://schemas.microsoft.com/office/powerpoint/2010/main" val="1721067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F09D2F-32DC-A100-D74E-05EE474FD5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C64521-5C18-E23D-3DFD-D2D2FD269E2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F1A787A-8D49-DB8A-492F-614340C3B987}"/>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606598D6-A64D-160B-4FD4-9147F1F6B775}"/>
              </a:ext>
            </a:extLst>
          </p:cNvPr>
          <p:cNvSpPr>
            <a:spLocks noGrp="1"/>
          </p:cNvSpPr>
          <p:nvPr>
            <p:ph type="sldNum" sz="quarter" idx="5"/>
          </p:nvPr>
        </p:nvSpPr>
        <p:spPr/>
        <p:txBody>
          <a:bodyPr/>
          <a:lstStyle/>
          <a:p>
            <a:fld id="{62B780CC-5D5E-475C-B9C2-86623C2F3D7E}" type="slidenum">
              <a:rPr lang="en-CA" smtClean="0"/>
              <a:t>19</a:t>
            </a:fld>
            <a:endParaRPr lang="en-CA"/>
          </a:p>
        </p:txBody>
      </p:sp>
    </p:spTree>
    <p:extLst>
      <p:ext uri="{BB962C8B-B14F-4D97-AF65-F5344CB8AC3E}">
        <p14:creationId xmlns:p14="http://schemas.microsoft.com/office/powerpoint/2010/main" val="28721202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B5E073-61A3-0FAF-F57F-CCB267D5C0F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060FA8-8363-A4C7-A739-CD602CB9118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FA2D60D-14A7-7F99-03C3-4446B883D2D7}"/>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0DF48B6D-3E32-CB2A-C6D0-5CDE47BA5D39}"/>
              </a:ext>
            </a:extLst>
          </p:cNvPr>
          <p:cNvSpPr>
            <a:spLocks noGrp="1"/>
          </p:cNvSpPr>
          <p:nvPr>
            <p:ph type="sldNum" sz="quarter" idx="5"/>
          </p:nvPr>
        </p:nvSpPr>
        <p:spPr/>
        <p:txBody>
          <a:bodyPr/>
          <a:lstStyle/>
          <a:p>
            <a:fld id="{62B780CC-5D5E-475C-B9C2-86623C2F3D7E}" type="slidenum">
              <a:rPr lang="en-CA" smtClean="0"/>
              <a:t>20</a:t>
            </a:fld>
            <a:endParaRPr lang="en-CA"/>
          </a:p>
        </p:txBody>
      </p:sp>
    </p:spTree>
    <p:extLst>
      <p:ext uri="{BB962C8B-B14F-4D97-AF65-F5344CB8AC3E}">
        <p14:creationId xmlns:p14="http://schemas.microsoft.com/office/powerpoint/2010/main" val="32682872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4"/>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1"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1"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9/13/2026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9/13/2026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2"/>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9/13/2026</a:t>
            </a:fld>
            <a:endParaRPr lang="en-US"/>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7.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8.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2286" y="0"/>
            <a:ext cx="18283428" cy="10287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a:extLst>
              <a:ext uri="{FF2B5EF4-FFF2-40B4-BE49-F238E27FC236}">
                <a16:creationId xmlns:a16="http://schemas.microsoft.com/office/drawing/2014/main" id="{F2E4FD8E-436C-767E-4B34-636CA13E5FE0}"/>
              </a:ext>
            </a:extLst>
          </p:cNvPr>
          <p:cNvPicPr>
            <a:picLocks noChangeAspect="1"/>
          </p:cNvPicPr>
          <p:nvPr/>
        </p:nvPicPr>
        <p:blipFill>
          <a:blip r:embed="rId2">
            <a:extLst>
              <a:ext uri="{28A0092B-C50C-407E-A947-70E740481C1C}">
                <a14:useLocalDpi xmlns:a14="http://schemas.microsoft.com/office/drawing/2010/main" val="0"/>
              </a:ext>
            </a:extLst>
          </a:blip>
          <a:srcRect b="19"/>
          <a:stretch>
            <a:fillRect/>
          </a:stretch>
        </p:blipFill>
        <p:spPr>
          <a:xfrm>
            <a:off x="20" y="1923"/>
            <a:ext cx="18287980" cy="10285077"/>
          </a:xfrm>
          <a:prstGeom prst="rect">
            <a:avLst/>
          </a:prstGeom>
        </p:spPr>
      </p:pic>
    </p:spTree>
    <p:extLst>
      <p:ext uri="{BB962C8B-B14F-4D97-AF65-F5344CB8AC3E}">
        <p14:creationId xmlns:p14="http://schemas.microsoft.com/office/powerpoint/2010/main" val="35802901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2888" b="-12888"/>
            </a:stretch>
          </a:blipFill>
        </p:spPr>
        <p:txBody>
          <a:bodyPr/>
          <a:lstStyle/>
          <a:p>
            <a:endParaRPr lang="en-CA" dirty="0"/>
          </a:p>
        </p:txBody>
      </p:sp>
      <p:grpSp>
        <p:nvGrpSpPr>
          <p:cNvPr id="3" name="Group 3"/>
          <p:cNvGrpSpPr/>
          <p:nvPr/>
        </p:nvGrpSpPr>
        <p:grpSpPr>
          <a:xfrm>
            <a:off x="-164272" y="9986785"/>
            <a:ext cx="18452272" cy="300217"/>
            <a:chOff x="0" y="0"/>
            <a:chExt cx="4859858" cy="79070"/>
          </a:xfrm>
        </p:grpSpPr>
        <p:sp>
          <p:nvSpPr>
            <p:cNvPr id="4" name="Freeform 4"/>
            <p:cNvSpPr/>
            <p:nvPr/>
          </p:nvSpPr>
          <p:spPr>
            <a:xfrm>
              <a:off x="0" y="0"/>
              <a:ext cx="4859858" cy="79070"/>
            </a:xfrm>
            <a:custGeom>
              <a:avLst/>
              <a:gdLst/>
              <a:ahLst/>
              <a:cxnLst/>
              <a:rect l="l" t="t" r="r" b="b"/>
              <a:pathLst>
                <a:path w="4859858" h="79070">
                  <a:moveTo>
                    <a:pt x="0" y="0"/>
                  </a:moveTo>
                  <a:lnTo>
                    <a:pt x="4859858" y="0"/>
                  </a:lnTo>
                  <a:lnTo>
                    <a:pt x="4859858" y="79070"/>
                  </a:lnTo>
                  <a:lnTo>
                    <a:pt x="0" y="79070"/>
                  </a:lnTo>
                  <a:close/>
                </a:path>
              </a:pathLst>
            </a:custGeom>
            <a:gradFill rotWithShape="1">
              <a:gsLst>
                <a:gs pos="0">
                  <a:srgbClr val="5D3AE7">
                    <a:alpha val="100000"/>
                  </a:srgbClr>
                </a:gs>
                <a:gs pos="100000">
                  <a:srgbClr val="9332BD">
                    <a:alpha val="100000"/>
                  </a:srgbClr>
                </a:gs>
              </a:gsLst>
              <a:lin ang="0"/>
            </a:gradFill>
          </p:spPr>
          <p:txBody>
            <a:bodyPr/>
            <a:lstStyle/>
            <a:p>
              <a:endParaRPr lang="en-CA"/>
            </a:p>
          </p:txBody>
        </p:sp>
        <p:sp>
          <p:nvSpPr>
            <p:cNvPr id="5" name="TextBox 5"/>
            <p:cNvSpPr txBox="1"/>
            <p:nvPr/>
          </p:nvSpPr>
          <p:spPr>
            <a:xfrm>
              <a:off x="0" y="-38100"/>
              <a:ext cx="4859858" cy="117170"/>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0" y="0"/>
            <a:ext cx="5032970" cy="10287000"/>
            <a:chOff x="0" y="0"/>
            <a:chExt cx="1325556" cy="2709333"/>
          </a:xfrm>
        </p:grpSpPr>
        <p:sp>
          <p:nvSpPr>
            <p:cNvPr id="7" name="Freeform 7"/>
            <p:cNvSpPr/>
            <p:nvPr/>
          </p:nvSpPr>
          <p:spPr>
            <a:xfrm>
              <a:off x="0" y="0"/>
              <a:ext cx="1325556" cy="2709333"/>
            </a:xfrm>
            <a:custGeom>
              <a:avLst/>
              <a:gdLst/>
              <a:ahLst/>
              <a:cxnLst/>
              <a:rect l="l" t="t" r="r" b="b"/>
              <a:pathLst>
                <a:path w="1325556" h="2709333">
                  <a:moveTo>
                    <a:pt x="0" y="0"/>
                  </a:moveTo>
                  <a:lnTo>
                    <a:pt x="1325556" y="0"/>
                  </a:lnTo>
                  <a:lnTo>
                    <a:pt x="1325556" y="2709333"/>
                  </a:lnTo>
                  <a:lnTo>
                    <a:pt x="0" y="2709333"/>
                  </a:lnTo>
                  <a:close/>
                </a:path>
              </a:pathLst>
            </a:custGeom>
            <a:gradFill rotWithShape="1">
              <a:gsLst>
                <a:gs pos="0">
                  <a:srgbClr val="5D3AE7">
                    <a:alpha val="100000"/>
                  </a:srgbClr>
                </a:gs>
                <a:gs pos="100000">
                  <a:srgbClr val="9332BD">
                    <a:alpha val="100000"/>
                  </a:srgbClr>
                </a:gs>
              </a:gsLst>
              <a:lin ang="0"/>
            </a:gradFill>
          </p:spPr>
          <p:txBody>
            <a:bodyPr/>
            <a:lstStyle/>
            <a:p>
              <a:endParaRPr lang="en-CA"/>
            </a:p>
          </p:txBody>
        </p:sp>
        <p:sp>
          <p:nvSpPr>
            <p:cNvPr id="8" name="TextBox 8"/>
            <p:cNvSpPr txBox="1"/>
            <p:nvPr/>
          </p:nvSpPr>
          <p:spPr>
            <a:xfrm>
              <a:off x="0" y="-38100"/>
              <a:ext cx="1325556" cy="2747433"/>
            </a:xfrm>
            <a:prstGeom prst="rect">
              <a:avLst/>
            </a:prstGeom>
          </p:spPr>
          <p:txBody>
            <a:bodyPr lIns="50800" tIns="50800" rIns="50800" bIns="50800" rtlCol="0" anchor="ctr"/>
            <a:lstStyle/>
            <a:p>
              <a:pPr algn="ctr">
                <a:lnSpc>
                  <a:spcPts val="2659"/>
                </a:lnSpc>
              </a:pPr>
              <a:endParaRPr/>
            </a:p>
          </p:txBody>
        </p:sp>
      </p:grpSp>
      <p:grpSp>
        <p:nvGrpSpPr>
          <p:cNvPr id="9" name="Group 9"/>
          <p:cNvGrpSpPr/>
          <p:nvPr/>
        </p:nvGrpSpPr>
        <p:grpSpPr>
          <a:xfrm rot="-7707974">
            <a:off x="-5963391" y="47891"/>
            <a:ext cx="5356105" cy="4523232"/>
            <a:chOff x="0" y="0"/>
            <a:chExt cx="1410661" cy="1191304"/>
          </a:xfrm>
        </p:grpSpPr>
        <p:sp>
          <p:nvSpPr>
            <p:cNvPr id="10" name="Freeform 10"/>
            <p:cNvSpPr/>
            <p:nvPr/>
          </p:nvSpPr>
          <p:spPr>
            <a:xfrm>
              <a:off x="0" y="0"/>
              <a:ext cx="1410661" cy="1191304"/>
            </a:xfrm>
            <a:custGeom>
              <a:avLst/>
              <a:gdLst/>
              <a:ahLst/>
              <a:cxnLst/>
              <a:rect l="l" t="t" r="r" b="b"/>
              <a:pathLst>
                <a:path w="1410661" h="1191304">
                  <a:moveTo>
                    <a:pt x="0" y="0"/>
                  </a:moveTo>
                  <a:lnTo>
                    <a:pt x="1410661" y="0"/>
                  </a:lnTo>
                  <a:lnTo>
                    <a:pt x="1410661" y="1191304"/>
                  </a:lnTo>
                  <a:lnTo>
                    <a:pt x="0" y="1191304"/>
                  </a:lnTo>
                  <a:close/>
                </a:path>
              </a:pathLst>
            </a:custGeom>
            <a:gradFill rotWithShape="1">
              <a:gsLst>
                <a:gs pos="0">
                  <a:srgbClr val="E8E8E8">
                    <a:alpha val="0"/>
                  </a:srgbClr>
                </a:gs>
                <a:gs pos="100000">
                  <a:srgbClr val="E8E8E8">
                    <a:alpha val="35000"/>
                  </a:srgbClr>
                </a:gs>
              </a:gsLst>
              <a:lin ang="0"/>
            </a:gradFill>
            <a:ln cap="sq">
              <a:noFill/>
              <a:prstDash val="solid"/>
              <a:miter/>
            </a:ln>
          </p:spPr>
          <p:txBody>
            <a:bodyPr/>
            <a:lstStyle/>
            <a:p>
              <a:endParaRPr lang="en-CA"/>
            </a:p>
          </p:txBody>
        </p:sp>
        <p:sp>
          <p:nvSpPr>
            <p:cNvPr id="11" name="TextBox 11"/>
            <p:cNvSpPr txBox="1"/>
            <p:nvPr/>
          </p:nvSpPr>
          <p:spPr>
            <a:xfrm>
              <a:off x="0" y="-38100"/>
              <a:ext cx="1410661" cy="1229404"/>
            </a:xfrm>
            <a:prstGeom prst="rect">
              <a:avLst/>
            </a:prstGeom>
          </p:spPr>
          <p:txBody>
            <a:bodyPr lIns="50800" tIns="50800" rIns="50800" bIns="50800" rtlCol="0" anchor="ctr"/>
            <a:lstStyle/>
            <a:p>
              <a:pPr algn="ctr">
                <a:lnSpc>
                  <a:spcPts val="2659"/>
                </a:lnSpc>
                <a:spcBef>
                  <a:spcPct val="0"/>
                </a:spcBef>
              </a:pPr>
              <a:endParaRPr/>
            </a:p>
          </p:txBody>
        </p:sp>
      </p:grpSp>
      <p:grpSp>
        <p:nvGrpSpPr>
          <p:cNvPr id="12" name="Group 12"/>
          <p:cNvGrpSpPr/>
          <p:nvPr/>
        </p:nvGrpSpPr>
        <p:grpSpPr>
          <a:xfrm rot="-7707974">
            <a:off x="-6449508" y="5451170"/>
            <a:ext cx="7767223" cy="4523232"/>
            <a:chOff x="0" y="0"/>
            <a:chExt cx="2045688" cy="1191304"/>
          </a:xfrm>
        </p:grpSpPr>
        <p:sp>
          <p:nvSpPr>
            <p:cNvPr id="13" name="Freeform 13"/>
            <p:cNvSpPr/>
            <p:nvPr/>
          </p:nvSpPr>
          <p:spPr>
            <a:xfrm>
              <a:off x="0" y="0"/>
              <a:ext cx="2045689" cy="1191304"/>
            </a:xfrm>
            <a:custGeom>
              <a:avLst/>
              <a:gdLst/>
              <a:ahLst/>
              <a:cxnLst/>
              <a:rect l="l" t="t" r="r" b="b"/>
              <a:pathLst>
                <a:path w="2045689" h="1191304">
                  <a:moveTo>
                    <a:pt x="0" y="0"/>
                  </a:moveTo>
                  <a:lnTo>
                    <a:pt x="2045689" y="0"/>
                  </a:lnTo>
                  <a:lnTo>
                    <a:pt x="2045689" y="1191304"/>
                  </a:lnTo>
                  <a:lnTo>
                    <a:pt x="0" y="1191304"/>
                  </a:lnTo>
                  <a:close/>
                </a:path>
              </a:pathLst>
            </a:custGeom>
            <a:gradFill rotWithShape="1">
              <a:gsLst>
                <a:gs pos="0">
                  <a:srgbClr val="E8E8E8">
                    <a:alpha val="0"/>
                  </a:srgbClr>
                </a:gs>
                <a:gs pos="100000">
                  <a:srgbClr val="E8E8E8">
                    <a:alpha val="35000"/>
                  </a:srgbClr>
                </a:gs>
              </a:gsLst>
              <a:lin ang="0"/>
            </a:gradFill>
            <a:ln cap="sq">
              <a:noFill/>
              <a:prstDash val="solid"/>
              <a:miter/>
            </a:ln>
          </p:spPr>
          <p:txBody>
            <a:bodyPr/>
            <a:lstStyle/>
            <a:p>
              <a:endParaRPr lang="en-CA"/>
            </a:p>
          </p:txBody>
        </p:sp>
        <p:sp>
          <p:nvSpPr>
            <p:cNvPr id="14" name="TextBox 14"/>
            <p:cNvSpPr txBox="1"/>
            <p:nvPr/>
          </p:nvSpPr>
          <p:spPr>
            <a:xfrm>
              <a:off x="0" y="-38100"/>
              <a:ext cx="2045688" cy="1229404"/>
            </a:xfrm>
            <a:prstGeom prst="rect">
              <a:avLst/>
            </a:prstGeom>
          </p:spPr>
          <p:txBody>
            <a:bodyPr lIns="50800" tIns="50800" rIns="50800" bIns="50800" rtlCol="0" anchor="ctr"/>
            <a:lstStyle/>
            <a:p>
              <a:pPr algn="ctr">
                <a:lnSpc>
                  <a:spcPts val="2659"/>
                </a:lnSpc>
                <a:spcBef>
                  <a:spcPct val="0"/>
                </a:spcBef>
              </a:pPr>
              <a:endParaRPr/>
            </a:p>
          </p:txBody>
        </p:sp>
      </p:grpSp>
      <p:sp>
        <p:nvSpPr>
          <p:cNvPr id="15" name="Freeform 15"/>
          <p:cNvSpPr/>
          <p:nvPr/>
        </p:nvSpPr>
        <p:spPr>
          <a:xfrm>
            <a:off x="758348" y="1088222"/>
            <a:ext cx="8110559" cy="8110559"/>
          </a:xfrm>
          <a:custGeom>
            <a:avLst/>
            <a:gdLst/>
            <a:ahLst/>
            <a:cxnLst/>
            <a:rect l="l" t="t" r="r" b="b"/>
            <a:pathLst>
              <a:path w="8110559" h="8110559">
                <a:moveTo>
                  <a:pt x="0" y="0"/>
                </a:moveTo>
                <a:lnTo>
                  <a:pt x="8110559" y="0"/>
                </a:lnTo>
                <a:lnTo>
                  <a:pt x="8110559" y="8110560"/>
                </a:lnTo>
                <a:lnTo>
                  <a:pt x="0" y="8110560"/>
                </a:lnTo>
                <a:lnTo>
                  <a:pt x="0" y="0"/>
                </a:lnTo>
                <a:close/>
              </a:path>
            </a:pathLst>
          </a:custGeom>
          <a:blipFill>
            <a:blip r:embed="rId3"/>
            <a:stretch>
              <a:fillRect/>
            </a:stretch>
          </a:blipFill>
        </p:spPr>
        <p:txBody>
          <a:bodyPr/>
          <a:lstStyle/>
          <a:p>
            <a:endParaRPr lang="en-CA"/>
          </a:p>
        </p:txBody>
      </p:sp>
      <p:grpSp>
        <p:nvGrpSpPr>
          <p:cNvPr id="16" name="Group 16"/>
          <p:cNvGrpSpPr/>
          <p:nvPr/>
        </p:nvGrpSpPr>
        <p:grpSpPr>
          <a:xfrm>
            <a:off x="1208962" y="1538835"/>
            <a:ext cx="6883095" cy="7209330"/>
            <a:chOff x="0" y="0"/>
            <a:chExt cx="812800" cy="812800"/>
          </a:xfrm>
        </p:grpSpPr>
        <p:sp>
          <p:nvSpPr>
            <p:cNvPr id="17" name="Freeform 1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CA"/>
            </a:p>
          </p:txBody>
        </p:sp>
        <p:sp>
          <p:nvSpPr>
            <p:cNvPr id="18" name="TextBox 18"/>
            <p:cNvSpPr txBox="1"/>
            <p:nvPr/>
          </p:nvSpPr>
          <p:spPr>
            <a:xfrm>
              <a:off x="76200" y="38100"/>
              <a:ext cx="660400" cy="698500"/>
            </a:xfrm>
            <a:prstGeom prst="rect">
              <a:avLst/>
            </a:prstGeom>
          </p:spPr>
          <p:txBody>
            <a:bodyPr lIns="46708" tIns="46708" rIns="46708" bIns="46708" rtlCol="0" anchor="ctr"/>
            <a:lstStyle/>
            <a:p>
              <a:pPr algn="ctr">
                <a:lnSpc>
                  <a:spcPts val="2659"/>
                </a:lnSpc>
              </a:pPr>
              <a:endParaRPr/>
            </a:p>
          </p:txBody>
        </p:sp>
      </p:grpSp>
      <p:grpSp>
        <p:nvGrpSpPr>
          <p:cNvPr id="19" name="Group 19"/>
          <p:cNvGrpSpPr/>
          <p:nvPr/>
        </p:nvGrpSpPr>
        <p:grpSpPr>
          <a:xfrm>
            <a:off x="1468909" y="1798784"/>
            <a:ext cx="6689437" cy="6689437"/>
            <a:chOff x="0" y="0"/>
            <a:chExt cx="812800" cy="812800"/>
          </a:xfrm>
        </p:grpSpPr>
        <p:sp>
          <p:nvSpPr>
            <p:cNvPr id="20" name="Freeform 2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5D3AE7">
                    <a:alpha val="100000"/>
                  </a:srgbClr>
                </a:gs>
                <a:gs pos="100000">
                  <a:srgbClr val="9332BD">
                    <a:alpha val="100000"/>
                  </a:srgbClr>
                </a:gs>
              </a:gsLst>
              <a:lin ang="0"/>
            </a:gradFill>
          </p:spPr>
          <p:txBody>
            <a:bodyPr/>
            <a:lstStyle/>
            <a:p>
              <a:endParaRPr lang="en-CA"/>
            </a:p>
          </p:txBody>
        </p:sp>
        <p:sp>
          <p:nvSpPr>
            <p:cNvPr id="21" name="TextBox 21"/>
            <p:cNvSpPr txBox="1"/>
            <p:nvPr/>
          </p:nvSpPr>
          <p:spPr>
            <a:xfrm>
              <a:off x="76200" y="38100"/>
              <a:ext cx="660400" cy="698500"/>
            </a:xfrm>
            <a:prstGeom prst="rect">
              <a:avLst/>
            </a:prstGeom>
          </p:spPr>
          <p:txBody>
            <a:bodyPr lIns="46708" tIns="46708" rIns="46708" bIns="46708" rtlCol="0" anchor="ctr"/>
            <a:lstStyle/>
            <a:p>
              <a:pPr algn="ctr">
                <a:lnSpc>
                  <a:spcPts val="2659"/>
                </a:lnSpc>
              </a:pPr>
              <a:endParaRPr/>
            </a:p>
          </p:txBody>
        </p:sp>
      </p:grpSp>
      <p:grpSp>
        <p:nvGrpSpPr>
          <p:cNvPr id="22" name="Group 22"/>
          <p:cNvGrpSpPr/>
          <p:nvPr/>
        </p:nvGrpSpPr>
        <p:grpSpPr>
          <a:xfrm>
            <a:off x="1782101" y="2111975"/>
            <a:ext cx="5749112" cy="6063055"/>
            <a:chOff x="0" y="0"/>
            <a:chExt cx="812800" cy="812800"/>
          </a:xfrm>
        </p:grpSpPr>
        <p:sp>
          <p:nvSpPr>
            <p:cNvPr id="23" name="Freeform 2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4"/>
              <a:stretch>
                <a:fillRect/>
              </a:stretch>
            </a:blipFill>
          </p:spPr>
          <p:txBody>
            <a:bodyPr/>
            <a:lstStyle/>
            <a:p>
              <a:endParaRPr lang="en-CA"/>
            </a:p>
          </p:txBody>
        </p:sp>
      </p:grpSp>
      <p:sp>
        <p:nvSpPr>
          <p:cNvPr id="25" name="TextBox 25"/>
          <p:cNvSpPr txBox="1"/>
          <p:nvPr/>
        </p:nvSpPr>
        <p:spPr>
          <a:xfrm>
            <a:off x="8400138" y="1566712"/>
            <a:ext cx="9801661" cy="3088025"/>
          </a:xfrm>
          <a:prstGeom prst="rect">
            <a:avLst/>
          </a:prstGeom>
        </p:spPr>
        <p:txBody>
          <a:bodyPr wrap="square" lIns="0" tIns="0" rIns="0" bIns="0" rtlCol="0" anchor="t">
            <a:spAutoFit/>
          </a:bodyPr>
          <a:lstStyle/>
          <a:p>
            <a:pPr algn="l">
              <a:buNone/>
            </a:pPr>
            <a:r>
              <a:rPr lang="en-US" sz="4000" b="1" i="0" baseline="30000" dirty="0">
                <a:solidFill>
                  <a:srgbClr val="000000"/>
                </a:solidFill>
                <a:effectLst/>
                <a:latin typeface="Arial" panose="020B0604020202020204" pitchFamily="34" charset="0"/>
                <a:cs typeface="Arial" panose="020B0604020202020204" pitchFamily="34" charset="0"/>
              </a:rPr>
              <a:t> </a:t>
            </a:r>
          </a:p>
          <a:p>
            <a:pPr algn="l">
              <a:buNone/>
            </a:pPr>
            <a:endParaRPr lang="en-US" sz="4000" b="1" dirty="0">
              <a:solidFill>
                <a:srgbClr val="000000"/>
              </a:solidFill>
              <a:latin typeface="Arial" panose="020B0604020202020204" pitchFamily="34" charset="0"/>
              <a:cs typeface="Arial" panose="020B0604020202020204" pitchFamily="34" charset="0"/>
            </a:endParaRPr>
          </a:p>
          <a:p>
            <a:pPr algn="ctr">
              <a:buNone/>
            </a:pPr>
            <a:r>
              <a:rPr lang="en-US" sz="5400" b="1" i="0" dirty="0">
                <a:solidFill>
                  <a:srgbClr val="000000"/>
                </a:solidFill>
                <a:effectLst/>
                <a:latin typeface="Arial" panose="020B0604020202020204" pitchFamily="34" charset="0"/>
                <a:cs typeface="Arial" panose="020B0604020202020204" pitchFamily="34" charset="0"/>
              </a:rPr>
              <a:t> Scripture:</a:t>
            </a:r>
          </a:p>
          <a:p>
            <a:pPr algn="ctr">
              <a:buNone/>
            </a:pPr>
            <a:endParaRPr lang="en-US" sz="4000" b="1" i="0" dirty="0">
              <a:solidFill>
                <a:srgbClr val="000000"/>
              </a:solidFill>
              <a:effectLst/>
              <a:latin typeface="Arial" panose="020B0604020202020204" pitchFamily="34" charset="0"/>
              <a:cs typeface="Arial" panose="020B0604020202020204" pitchFamily="34" charset="0"/>
            </a:endParaRPr>
          </a:p>
          <a:p>
            <a:pPr algn="ctr">
              <a:buNone/>
            </a:pPr>
            <a:r>
              <a:rPr lang="en-US" sz="4000" b="1" dirty="0">
                <a:solidFill>
                  <a:srgbClr val="000000"/>
                </a:solidFill>
                <a:latin typeface="Arial" panose="020B0604020202020204" pitchFamily="34" charset="0"/>
                <a:cs typeface="Arial" panose="020B0604020202020204" pitchFamily="34" charset="0"/>
              </a:rPr>
              <a:t>MATTHEW 13: 1 – 9 &amp; 18 – 23         </a:t>
            </a:r>
            <a:r>
              <a:rPr lang="en-US" sz="4000" dirty="0">
                <a:solidFill>
                  <a:srgbClr val="000000"/>
                </a:solidFill>
                <a:latin typeface="Arial" panose="020B0604020202020204" pitchFamily="34" charset="0"/>
                <a:cs typeface="Arial" panose="020B0604020202020204" pitchFamily="34" charset="0"/>
              </a:rPr>
              <a:t>  </a:t>
            </a:r>
            <a:endParaRPr lang="en-US" sz="4000" i="0" dirty="0">
              <a:solidFill>
                <a:srgbClr val="000000"/>
              </a:solidFill>
              <a:effectLst/>
              <a:latin typeface="Arial" panose="020B0604020202020204" pitchFamily="34" charset="0"/>
              <a:cs typeface="Arial" panose="020B0604020202020204" pitchFamily="34" charset="0"/>
            </a:endParaRPr>
          </a:p>
        </p:txBody>
      </p:sp>
      <p:grpSp>
        <p:nvGrpSpPr>
          <p:cNvPr id="27" name="Group 27"/>
          <p:cNvGrpSpPr/>
          <p:nvPr/>
        </p:nvGrpSpPr>
        <p:grpSpPr>
          <a:xfrm>
            <a:off x="15264249" y="-2577575"/>
            <a:ext cx="5693728" cy="5693728"/>
            <a:chOff x="0" y="0"/>
            <a:chExt cx="7591638" cy="7591638"/>
          </a:xfrm>
        </p:grpSpPr>
        <p:sp>
          <p:nvSpPr>
            <p:cNvPr id="28" name="Freeform 28"/>
            <p:cNvSpPr/>
            <p:nvPr/>
          </p:nvSpPr>
          <p:spPr>
            <a:xfrm rot="-6339738">
              <a:off x="716888" y="716888"/>
              <a:ext cx="6157862" cy="6157862"/>
            </a:xfrm>
            <a:custGeom>
              <a:avLst/>
              <a:gdLst/>
              <a:ahLst/>
              <a:cxnLst/>
              <a:rect l="l" t="t" r="r" b="b"/>
              <a:pathLst>
                <a:path w="6157862" h="6157862">
                  <a:moveTo>
                    <a:pt x="0" y="0"/>
                  </a:moveTo>
                  <a:lnTo>
                    <a:pt x="6157862" y="0"/>
                  </a:lnTo>
                  <a:lnTo>
                    <a:pt x="6157862" y="6157862"/>
                  </a:lnTo>
                  <a:lnTo>
                    <a:pt x="0" y="6157862"/>
                  </a:lnTo>
                  <a:lnTo>
                    <a:pt x="0" y="0"/>
                  </a:lnTo>
                  <a:close/>
                </a:path>
              </a:pathLst>
            </a:custGeom>
            <a:blipFill>
              <a:blip r:embed="rId3"/>
              <a:stretch>
                <a:fillRect/>
              </a:stretch>
            </a:blipFill>
          </p:spPr>
          <p:txBody>
            <a:bodyPr/>
            <a:lstStyle/>
            <a:p>
              <a:endParaRPr lang="en-CA"/>
            </a:p>
          </p:txBody>
        </p:sp>
        <p:grpSp>
          <p:nvGrpSpPr>
            <p:cNvPr id="29" name="Group 29"/>
            <p:cNvGrpSpPr/>
            <p:nvPr/>
          </p:nvGrpSpPr>
          <p:grpSpPr>
            <a:xfrm rot="-6339738">
              <a:off x="1093046" y="1093046"/>
              <a:ext cx="5405546" cy="5405546"/>
              <a:chOff x="0" y="0"/>
              <a:chExt cx="812800" cy="812800"/>
            </a:xfrm>
          </p:grpSpPr>
          <p:sp>
            <p:nvSpPr>
              <p:cNvPr id="30" name="Freeform 3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5D3AE7">
                      <a:alpha val="100000"/>
                    </a:srgbClr>
                  </a:gs>
                  <a:gs pos="100000">
                    <a:srgbClr val="9332BD">
                      <a:alpha val="100000"/>
                    </a:srgbClr>
                  </a:gs>
                </a:gsLst>
                <a:lin ang="0"/>
              </a:gradFill>
            </p:spPr>
            <p:txBody>
              <a:bodyPr/>
              <a:lstStyle/>
              <a:p>
                <a:endParaRPr lang="en-CA"/>
              </a:p>
            </p:txBody>
          </p:sp>
          <p:sp>
            <p:nvSpPr>
              <p:cNvPr id="31" name="TextBox 31"/>
              <p:cNvSpPr txBox="1"/>
              <p:nvPr/>
            </p:nvSpPr>
            <p:spPr>
              <a:xfrm>
                <a:off x="76200" y="38100"/>
                <a:ext cx="660400" cy="698500"/>
              </a:xfrm>
              <a:prstGeom prst="rect">
                <a:avLst/>
              </a:prstGeom>
            </p:spPr>
            <p:txBody>
              <a:bodyPr lIns="32870" tIns="32870" rIns="32870" bIns="32870" rtlCol="0" anchor="ctr"/>
              <a:lstStyle/>
              <a:p>
                <a:pPr algn="ctr">
                  <a:lnSpc>
                    <a:spcPts val="2659"/>
                  </a:lnSpc>
                </a:pPr>
                <a:endParaRPr/>
              </a:p>
            </p:txBody>
          </p:sp>
        </p:grpSp>
      </p:grpSp>
      <p:grpSp>
        <p:nvGrpSpPr>
          <p:cNvPr id="32" name="Group 32"/>
          <p:cNvGrpSpPr/>
          <p:nvPr/>
        </p:nvGrpSpPr>
        <p:grpSpPr>
          <a:xfrm>
            <a:off x="19099654" y="1451964"/>
            <a:ext cx="1437790" cy="1437790"/>
            <a:chOff x="0" y="0"/>
            <a:chExt cx="1917053" cy="1917053"/>
          </a:xfrm>
        </p:grpSpPr>
        <p:sp>
          <p:nvSpPr>
            <p:cNvPr id="33" name="Freeform 33"/>
            <p:cNvSpPr/>
            <p:nvPr/>
          </p:nvSpPr>
          <p:spPr>
            <a:xfrm rot="-6339738">
              <a:off x="181030" y="181030"/>
              <a:ext cx="1554993" cy="1554993"/>
            </a:xfrm>
            <a:custGeom>
              <a:avLst/>
              <a:gdLst/>
              <a:ahLst/>
              <a:cxnLst/>
              <a:rect l="l" t="t" r="r" b="b"/>
              <a:pathLst>
                <a:path w="1554993" h="1554993">
                  <a:moveTo>
                    <a:pt x="0" y="0"/>
                  </a:moveTo>
                  <a:lnTo>
                    <a:pt x="1554993" y="0"/>
                  </a:lnTo>
                  <a:lnTo>
                    <a:pt x="1554993" y="1554993"/>
                  </a:lnTo>
                  <a:lnTo>
                    <a:pt x="0" y="1554993"/>
                  </a:lnTo>
                  <a:lnTo>
                    <a:pt x="0" y="0"/>
                  </a:lnTo>
                  <a:close/>
                </a:path>
              </a:pathLst>
            </a:custGeom>
            <a:blipFill>
              <a:blip r:embed="rId3"/>
              <a:stretch>
                <a:fillRect/>
              </a:stretch>
            </a:blipFill>
          </p:spPr>
          <p:txBody>
            <a:bodyPr/>
            <a:lstStyle/>
            <a:p>
              <a:endParaRPr lang="en-CA"/>
            </a:p>
          </p:txBody>
        </p:sp>
        <p:grpSp>
          <p:nvGrpSpPr>
            <p:cNvPr id="34" name="Group 34"/>
            <p:cNvGrpSpPr/>
            <p:nvPr/>
          </p:nvGrpSpPr>
          <p:grpSpPr>
            <a:xfrm rot="-6339738">
              <a:off x="276018" y="276018"/>
              <a:ext cx="1365017" cy="1365017"/>
              <a:chOff x="0" y="0"/>
              <a:chExt cx="812800" cy="812800"/>
            </a:xfrm>
          </p:grpSpPr>
          <p:sp>
            <p:nvSpPr>
              <p:cNvPr id="35" name="Freeform 3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5D3AE7">
                      <a:alpha val="100000"/>
                    </a:srgbClr>
                  </a:gs>
                  <a:gs pos="100000">
                    <a:srgbClr val="9332BD">
                      <a:alpha val="100000"/>
                    </a:srgbClr>
                  </a:gs>
                </a:gsLst>
                <a:lin ang="0"/>
              </a:gradFill>
            </p:spPr>
            <p:txBody>
              <a:bodyPr/>
              <a:lstStyle/>
              <a:p>
                <a:endParaRPr lang="en-CA"/>
              </a:p>
            </p:txBody>
          </p:sp>
          <p:sp>
            <p:nvSpPr>
              <p:cNvPr id="36" name="TextBox 36"/>
              <p:cNvSpPr txBox="1"/>
              <p:nvPr/>
            </p:nvSpPr>
            <p:spPr>
              <a:xfrm>
                <a:off x="76200" y="38100"/>
                <a:ext cx="660400" cy="698500"/>
              </a:xfrm>
              <a:prstGeom prst="rect">
                <a:avLst/>
              </a:prstGeom>
            </p:spPr>
            <p:txBody>
              <a:bodyPr lIns="6078" tIns="6078" rIns="6078" bIns="6078" rtlCol="0" anchor="ctr"/>
              <a:lstStyle/>
              <a:p>
                <a:pPr algn="ctr">
                  <a:lnSpc>
                    <a:spcPts val="2659"/>
                  </a:lnSpc>
                </a:pPr>
                <a:endParaRPr/>
              </a:p>
            </p:txBody>
          </p:sp>
        </p:grpSp>
      </p:grpSp>
      <p:grpSp>
        <p:nvGrpSpPr>
          <p:cNvPr id="37" name="Group 37"/>
          <p:cNvGrpSpPr/>
          <p:nvPr/>
        </p:nvGrpSpPr>
        <p:grpSpPr>
          <a:xfrm>
            <a:off x="19860347" y="2816390"/>
            <a:ext cx="630070" cy="630070"/>
            <a:chOff x="0" y="0"/>
            <a:chExt cx="840093" cy="840093"/>
          </a:xfrm>
        </p:grpSpPr>
        <p:sp>
          <p:nvSpPr>
            <p:cNvPr id="38" name="Freeform 38"/>
            <p:cNvSpPr/>
            <p:nvPr/>
          </p:nvSpPr>
          <p:spPr>
            <a:xfrm rot="-6339738">
              <a:off x="79331" y="79331"/>
              <a:ext cx="681431" cy="681431"/>
            </a:xfrm>
            <a:custGeom>
              <a:avLst/>
              <a:gdLst/>
              <a:ahLst/>
              <a:cxnLst/>
              <a:rect l="l" t="t" r="r" b="b"/>
              <a:pathLst>
                <a:path w="681431" h="681431">
                  <a:moveTo>
                    <a:pt x="0" y="0"/>
                  </a:moveTo>
                  <a:lnTo>
                    <a:pt x="681431" y="0"/>
                  </a:lnTo>
                  <a:lnTo>
                    <a:pt x="681431" y="681431"/>
                  </a:lnTo>
                  <a:lnTo>
                    <a:pt x="0" y="681431"/>
                  </a:lnTo>
                  <a:lnTo>
                    <a:pt x="0" y="0"/>
                  </a:lnTo>
                  <a:close/>
                </a:path>
              </a:pathLst>
            </a:custGeom>
            <a:blipFill>
              <a:blip r:embed="rId3"/>
              <a:stretch>
                <a:fillRect/>
              </a:stretch>
            </a:blipFill>
          </p:spPr>
          <p:txBody>
            <a:bodyPr/>
            <a:lstStyle/>
            <a:p>
              <a:endParaRPr lang="en-CA"/>
            </a:p>
          </p:txBody>
        </p:sp>
        <p:grpSp>
          <p:nvGrpSpPr>
            <p:cNvPr id="39" name="Group 39"/>
            <p:cNvGrpSpPr/>
            <p:nvPr/>
          </p:nvGrpSpPr>
          <p:grpSpPr>
            <a:xfrm rot="-6339738">
              <a:off x="120957" y="120957"/>
              <a:ext cx="598179" cy="598179"/>
              <a:chOff x="0" y="0"/>
              <a:chExt cx="812800" cy="812800"/>
            </a:xfrm>
          </p:grpSpPr>
          <p:sp>
            <p:nvSpPr>
              <p:cNvPr id="40" name="Freeform 4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5D3AE7">
                      <a:alpha val="100000"/>
                    </a:srgbClr>
                  </a:gs>
                  <a:gs pos="100000">
                    <a:srgbClr val="9332BD">
                      <a:alpha val="100000"/>
                    </a:srgbClr>
                  </a:gs>
                </a:gsLst>
                <a:lin ang="0"/>
              </a:gradFill>
            </p:spPr>
            <p:txBody>
              <a:bodyPr/>
              <a:lstStyle/>
              <a:p>
                <a:endParaRPr lang="en-CA"/>
              </a:p>
            </p:txBody>
          </p:sp>
          <p:sp>
            <p:nvSpPr>
              <p:cNvPr id="41" name="TextBox 41"/>
              <p:cNvSpPr txBox="1"/>
              <p:nvPr/>
            </p:nvSpPr>
            <p:spPr>
              <a:xfrm>
                <a:off x="76200" y="38100"/>
                <a:ext cx="660400" cy="698500"/>
              </a:xfrm>
              <a:prstGeom prst="rect">
                <a:avLst/>
              </a:prstGeom>
            </p:spPr>
            <p:txBody>
              <a:bodyPr lIns="6078" tIns="6078" rIns="6078" bIns="6078" rtlCol="0" anchor="ctr"/>
              <a:lstStyle/>
              <a:p>
                <a:pPr algn="ctr">
                  <a:lnSpc>
                    <a:spcPts val="2659"/>
                  </a:lnSpc>
                </a:pPr>
                <a:endParaRPr/>
              </a:p>
            </p:txBody>
          </p:sp>
        </p:gr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39521" r="-10927"/>
            </a:stretch>
          </a:blipFill>
        </p:spPr>
        <p:txBody>
          <a:bodyPr/>
          <a:lstStyle/>
          <a:p>
            <a:endParaRPr lang="en-CA"/>
          </a:p>
        </p:txBody>
      </p:sp>
      <p:grpSp>
        <p:nvGrpSpPr>
          <p:cNvPr id="7" name="Group 7"/>
          <p:cNvGrpSpPr/>
          <p:nvPr/>
        </p:nvGrpSpPr>
        <p:grpSpPr>
          <a:xfrm>
            <a:off x="338876" y="110990"/>
            <a:ext cx="11222215" cy="10176010"/>
            <a:chOff x="0" y="0"/>
            <a:chExt cx="2274402" cy="707744"/>
          </a:xfrm>
        </p:grpSpPr>
        <p:sp>
          <p:nvSpPr>
            <p:cNvPr id="8" name="Freeform 8"/>
            <p:cNvSpPr/>
            <p:nvPr/>
          </p:nvSpPr>
          <p:spPr>
            <a:xfrm>
              <a:off x="0" y="0"/>
              <a:ext cx="2274402" cy="707744"/>
            </a:xfrm>
            <a:custGeom>
              <a:avLst/>
              <a:gdLst/>
              <a:ahLst/>
              <a:cxnLst/>
              <a:rect l="l" t="t" r="r" b="b"/>
              <a:pathLst>
                <a:path w="2274402" h="707744">
                  <a:moveTo>
                    <a:pt x="25159" y="0"/>
                  </a:moveTo>
                  <a:lnTo>
                    <a:pt x="2249243" y="0"/>
                  </a:lnTo>
                  <a:cubicBezTo>
                    <a:pt x="2255915" y="0"/>
                    <a:pt x="2262315" y="2651"/>
                    <a:pt x="2267033" y="7369"/>
                  </a:cubicBezTo>
                  <a:cubicBezTo>
                    <a:pt x="2271751" y="12087"/>
                    <a:pt x="2274402" y="18486"/>
                    <a:pt x="2274402" y="25159"/>
                  </a:cubicBezTo>
                  <a:lnTo>
                    <a:pt x="2274402" y="682586"/>
                  </a:lnTo>
                  <a:cubicBezTo>
                    <a:pt x="2274402" y="689258"/>
                    <a:pt x="2271751" y="695657"/>
                    <a:pt x="2267033" y="700376"/>
                  </a:cubicBezTo>
                  <a:cubicBezTo>
                    <a:pt x="2262315" y="705094"/>
                    <a:pt x="2255915" y="707744"/>
                    <a:pt x="2249243" y="707744"/>
                  </a:cubicBezTo>
                  <a:lnTo>
                    <a:pt x="25159" y="707744"/>
                  </a:lnTo>
                  <a:cubicBezTo>
                    <a:pt x="18486" y="707744"/>
                    <a:pt x="12087" y="705094"/>
                    <a:pt x="7369" y="700376"/>
                  </a:cubicBezTo>
                  <a:cubicBezTo>
                    <a:pt x="2651" y="695657"/>
                    <a:pt x="0" y="689258"/>
                    <a:pt x="0" y="682586"/>
                  </a:cubicBezTo>
                  <a:lnTo>
                    <a:pt x="0" y="25159"/>
                  </a:lnTo>
                  <a:cubicBezTo>
                    <a:pt x="0" y="18486"/>
                    <a:pt x="2651" y="12087"/>
                    <a:pt x="7369" y="7369"/>
                  </a:cubicBezTo>
                  <a:cubicBezTo>
                    <a:pt x="12087" y="2651"/>
                    <a:pt x="18486" y="0"/>
                    <a:pt x="25159" y="0"/>
                  </a:cubicBezTo>
                  <a:close/>
                </a:path>
              </a:pathLst>
            </a:custGeom>
            <a:solidFill>
              <a:srgbClr val="FFFFFF"/>
            </a:solidFill>
            <a:ln w="76200" cap="rnd">
              <a:gradFill>
                <a:gsLst>
                  <a:gs pos="0">
                    <a:srgbClr val="5D3AE7">
                      <a:alpha val="100000"/>
                    </a:srgbClr>
                  </a:gs>
                  <a:gs pos="100000">
                    <a:srgbClr val="9332BD">
                      <a:alpha val="100000"/>
                    </a:srgbClr>
                  </a:gs>
                </a:gsLst>
                <a:lin ang="0"/>
              </a:gradFill>
              <a:prstDash val="solid"/>
              <a:round/>
            </a:ln>
          </p:spPr>
          <p:txBody>
            <a:bodyPr/>
            <a:lstStyle/>
            <a:p>
              <a:endParaRPr lang="en-CA"/>
            </a:p>
          </p:txBody>
        </p:sp>
        <p:sp>
          <p:nvSpPr>
            <p:cNvPr id="9" name="TextBox 9"/>
            <p:cNvSpPr txBox="1"/>
            <p:nvPr/>
          </p:nvSpPr>
          <p:spPr>
            <a:xfrm>
              <a:off x="0" y="-38100"/>
              <a:ext cx="2274402" cy="745844"/>
            </a:xfrm>
            <a:prstGeom prst="rect">
              <a:avLst/>
            </a:prstGeom>
          </p:spPr>
          <p:txBody>
            <a:bodyPr lIns="57927" tIns="57927" rIns="57927" bIns="57927" rtlCol="0" anchor="ctr"/>
            <a:lstStyle/>
            <a:p>
              <a:pPr algn="ctr">
                <a:lnSpc>
                  <a:spcPts val="2659"/>
                </a:lnSpc>
              </a:pPr>
              <a:endParaRPr/>
            </a:p>
          </p:txBody>
        </p:sp>
      </p:grpSp>
      <p:grpSp>
        <p:nvGrpSpPr>
          <p:cNvPr id="19" name="Group 19"/>
          <p:cNvGrpSpPr/>
          <p:nvPr/>
        </p:nvGrpSpPr>
        <p:grpSpPr>
          <a:xfrm>
            <a:off x="10658240" y="-4851087"/>
            <a:ext cx="13912875" cy="13912875"/>
            <a:chOff x="0" y="0"/>
            <a:chExt cx="18550500" cy="18550500"/>
          </a:xfrm>
        </p:grpSpPr>
        <p:sp>
          <p:nvSpPr>
            <p:cNvPr id="20" name="Freeform 20"/>
            <p:cNvSpPr/>
            <p:nvPr/>
          </p:nvSpPr>
          <p:spPr>
            <a:xfrm>
              <a:off x="0" y="0"/>
              <a:ext cx="18550500" cy="18550500"/>
            </a:xfrm>
            <a:custGeom>
              <a:avLst/>
              <a:gdLst/>
              <a:ahLst/>
              <a:cxnLst/>
              <a:rect l="l" t="t" r="r" b="b"/>
              <a:pathLst>
                <a:path w="18550500" h="18550500">
                  <a:moveTo>
                    <a:pt x="0" y="0"/>
                  </a:moveTo>
                  <a:lnTo>
                    <a:pt x="18550500" y="0"/>
                  </a:lnTo>
                  <a:lnTo>
                    <a:pt x="18550500" y="18550500"/>
                  </a:lnTo>
                  <a:lnTo>
                    <a:pt x="0" y="18550500"/>
                  </a:lnTo>
                  <a:lnTo>
                    <a:pt x="0" y="0"/>
                  </a:lnTo>
                  <a:close/>
                </a:path>
              </a:pathLst>
            </a:custGeom>
            <a:blipFill>
              <a:blip r:embed="rId4"/>
              <a:stretch>
                <a:fillRect/>
              </a:stretch>
            </a:blipFill>
          </p:spPr>
          <p:txBody>
            <a:bodyPr/>
            <a:lstStyle/>
            <a:p>
              <a:endParaRPr lang="en-CA"/>
            </a:p>
          </p:txBody>
        </p:sp>
        <p:grpSp>
          <p:nvGrpSpPr>
            <p:cNvPr id="21" name="Group 21"/>
            <p:cNvGrpSpPr/>
            <p:nvPr/>
          </p:nvGrpSpPr>
          <p:grpSpPr>
            <a:xfrm>
              <a:off x="1133172" y="1133172"/>
              <a:ext cx="16284156" cy="16284156"/>
              <a:chOff x="0" y="0"/>
              <a:chExt cx="812800" cy="812800"/>
            </a:xfrm>
          </p:grpSpPr>
          <p:sp>
            <p:nvSpPr>
              <p:cNvPr id="22" name="Freeform 2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5D3AE7">
                      <a:alpha val="100000"/>
                    </a:srgbClr>
                  </a:gs>
                  <a:gs pos="100000">
                    <a:srgbClr val="9332BD">
                      <a:alpha val="100000"/>
                    </a:srgbClr>
                  </a:gs>
                </a:gsLst>
                <a:lin ang="0"/>
              </a:gradFill>
            </p:spPr>
            <p:txBody>
              <a:bodyPr/>
              <a:lstStyle/>
              <a:p>
                <a:endParaRPr lang="en-CA"/>
              </a:p>
            </p:txBody>
          </p:sp>
          <p:sp>
            <p:nvSpPr>
              <p:cNvPr id="23" name="TextBox 23"/>
              <p:cNvSpPr txBox="1"/>
              <p:nvPr/>
            </p:nvSpPr>
            <p:spPr>
              <a:xfrm>
                <a:off x="76200" y="38100"/>
                <a:ext cx="660400" cy="698500"/>
              </a:xfrm>
              <a:prstGeom prst="rect">
                <a:avLst/>
              </a:prstGeom>
            </p:spPr>
            <p:txBody>
              <a:bodyPr lIns="85961" tIns="85961" rIns="85961" bIns="85961" rtlCol="0" anchor="ctr"/>
              <a:lstStyle/>
              <a:p>
                <a:pPr algn="ctr">
                  <a:lnSpc>
                    <a:spcPts val="2659"/>
                  </a:lnSpc>
                </a:pPr>
                <a:endParaRPr/>
              </a:p>
            </p:txBody>
          </p:sp>
        </p:grpSp>
      </p:grpSp>
      <p:grpSp>
        <p:nvGrpSpPr>
          <p:cNvPr id="24" name="Group 24"/>
          <p:cNvGrpSpPr/>
          <p:nvPr/>
        </p:nvGrpSpPr>
        <p:grpSpPr>
          <a:xfrm rot="-3207614">
            <a:off x="17455210" y="2837636"/>
            <a:ext cx="6049545" cy="3685699"/>
            <a:chOff x="0" y="0"/>
            <a:chExt cx="1593296" cy="970719"/>
          </a:xfrm>
        </p:grpSpPr>
        <p:sp>
          <p:nvSpPr>
            <p:cNvPr id="25" name="Freeform 25"/>
            <p:cNvSpPr/>
            <p:nvPr/>
          </p:nvSpPr>
          <p:spPr>
            <a:xfrm>
              <a:off x="0" y="0"/>
              <a:ext cx="1593296" cy="970719"/>
            </a:xfrm>
            <a:custGeom>
              <a:avLst/>
              <a:gdLst/>
              <a:ahLst/>
              <a:cxnLst/>
              <a:rect l="l" t="t" r="r" b="b"/>
              <a:pathLst>
                <a:path w="1593296" h="970719">
                  <a:moveTo>
                    <a:pt x="0" y="0"/>
                  </a:moveTo>
                  <a:lnTo>
                    <a:pt x="1593296" y="0"/>
                  </a:lnTo>
                  <a:lnTo>
                    <a:pt x="1593296" y="970719"/>
                  </a:lnTo>
                  <a:lnTo>
                    <a:pt x="0" y="970719"/>
                  </a:lnTo>
                  <a:close/>
                </a:path>
              </a:pathLst>
            </a:custGeom>
            <a:gradFill rotWithShape="1">
              <a:gsLst>
                <a:gs pos="0">
                  <a:srgbClr val="E8E8E8">
                    <a:alpha val="0"/>
                  </a:srgbClr>
                </a:gs>
                <a:gs pos="100000">
                  <a:srgbClr val="E8E8E8">
                    <a:alpha val="35000"/>
                  </a:srgbClr>
                </a:gs>
              </a:gsLst>
              <a:lin ang="0"/>
            </a:gradFill>
            <a:ln cap="sq">
              <a:noFill/>
              <a:prstDash val="solid"/>
              <a:miter/>
            </a:ln>
          </p:spPr>
          <p:txBody>
            <a:bodyPr/>
            <a:lstStyle/>
            <a:p>
              <a:endParaRPr lang="en-CA"/>
            </a:p>
          </p:txBody>
        </p:sp>
        <p:sp>
          <p:nvSpPr>
            <p:cNvPr id="26" name="TextBox 26"/>
            <p:cNvSpPr txBox="1"/>
            <p:nvPr/>
          </p:nvSpPr>
          <p:spPr>
            <a:xfrm>
              <a:off x="0" y="-38100"/>
              <a:ext cx="1593296" cy="1008819"/>
            </a:xfrm>
            <a:prstGeom prst="rect">
              <a:avLst/>
            </a:prstGeom>
          </p:spPr>
          <p:txBody>
            <a:bodyPr lIns="50800" tIns="50800" rIns="50800" bIns="50800" rtlCol="0" anchor="ctr"/>
            <a:lstStyle/>
            <a:p>
              <a:pPr algn="ctr">
                <a:lnSpc>
                  <a:spcPts val="2659"/>
                </a:lnSpc>
                <a:spcBef>
                  <a:spcPct val="0"/>
                </a:spcBef>
              </a:pPr>
              <a:endParaRPr/>
            </a:p>
          </p:txBody>
        </p:sp>
      </p:grpSp>
      <p:grpSp>
        <p:nvGrpSpPr>
          <p:cNvPr id="27" name="Group 27"/>
          <p:cNvGrpSpPr/>
          <p:nvPr/>
        </p:nvGrpSpPr>
        <p:grpSpPr>
          <a:xfrm rot="-3207614">
            <a:off x="13944382" y="936044"/>
            <a:ext cx="6049545" cy="3685699"/>
            <a:chOff x="0" y="0"/>
            <a:chExt cx="1593296" cy="970719"/>
          </a:xfrm>
        </p:grpSpPr>
        <p:sp>
          <p:nvSpPr>
            <p:cNvPr id="28" name="Freeform 28"/>
            <p:cNvSpPr/>
            <p:nvPr/>
          </p:nvSpPr>
          <p:spPr>
            <a:xfrm>
              <a:off x="0" y="0"/>
              <a:ext cx="1593296" cy="970719"/>
            </a:xfrm>
            <a:custGeom>
              <a:avLst/>
              <a:gdLst/>
              <a:ahLst/>
              <a:cxnLst/>
              <a:rect l="l" t="t" r="r" b="b"/>
              <a:pathLst>
                <a:path w="1593296" h="970719">
                  <a:moveTo>
                    <a:pt x="0" y="0"/>
                  </a:moveTo>
                  <a:lnTo>
                    <a:pt x="1593296" y="0"/>
                  </a:lnTo>
                  <a:lnTo>
                    <a:pt x="1593296" y="970719"/>
                  </a:lnTo>
                  <a:lnTo>
                    <a:pt x="0" y="970719"/>
                  </a:lnTo>
                  <a:close/>
                </a:path>
              </a:pathLst>
            </a:custGeom>
            <a:gradFill rotWithShape="1">
              <a:gsLst>
                <a:gs pos="0">
                  <a:srgbClr val="E8E8E8">
                    <a:alpha val="0"/>
                  </a:srgbClr>
                </a:gs>
                <a:gs pos="100000">
                  <a:srgbClr val="E8E8E8">
                    <a:alpha val="35000"/>
                  </a:srgbClr>
                </a:gs>
              </a:gsLst>
              <a:lin ang="0"/>
            </a:gradFill>
            <a:ln cap="sq">
              <a:noFill/>
              <a:prstDash val="solid"/>
              <a:miter/>
            </a:ln>
          </p:spPr>
          <p:txBody>
            <a:bodyPr/>
            <a:lstStyle/>
            <a:p>
              <a:endParaRPr lang="en-CA"/>
            </a:p>
          </p:txBody>
        </p:sp>
        <p:sp>
          <p:nvSpPr>
            <p:cNvPr id="29" name="TextBox 29"/>
            <p:cNvSpPr txBox="1"/>
            <p:nvPr/>
          </p:nvSpPr>
          <p:spPr>
            <a:xfrm>
              <a:off x="0" y="-38100"/>
              <a:ext cx="1593296" cy="1008819"/>
            </a:xfrm>
            <a:prstGeom prst="rect">
              <a:avLst/>
            </a:prstGeom>
          </p:spPr>
          <p:txBody>
            <a:bodyPr lIns="50800" tIns="50800" rIns="50800" bIns="50800" rtlCol="0" anchor="ctr"/>
            <a:lstStyle/>
            <a:p>
              <a:pPr algn="ctr">
                <a:lnSpc>
                  <a:spcPts val="2659"/>
                </a:lnSpc>
                <a:spcBef>
                  <a:spcPct val="0"/>
                </a:spcBef>
              </a:pPr>
              <a:endParaRPr/>
            </a:p>
          </p:txBody>
        </p:sp>
      </p:grpSp>
      <p:sp>
        <p:nvSpPr>
          <p:cNvPr id="30" name="Freeform 30"/>
          <p:cNvSpPr/>
          <p:nvPr/>
        </p:nvSpPr>
        <p:spPr>
          <a:xfrm>
            <a:off x="10974337" y="2746091"/>
            <a:ext cx="6940062" cy="6940062"/>
          </a:xfrm>
          <a:custGeom>
            <a:avLst/>
            <a:gdLst/>
            <a:ahLst/>
            <a:cxnLst/>
            <a:rect l="l" t="t" r="r" b="b"/>
            <a:pathLst>
              <a:path w="6940062" h="6940062">
                <a:moveTo>
                  <a:pt x="0" y="0"/>
                </a:moveTo>
                <a:lnTo>
                  <a:pt x="6940062" y="0"/>
                </a:lnTo>
                <a:lnTo>
                  <a:pt x="6940062" y="6940063"/>
                </a:lnTo>
                <a:lnTo>
                  <a:pt x="0" y="6940063"/>
                </a:lnTo>
                <a:lnTo>
                  <a:pt x="0" y="0"/>
                </a:lnTo>
                <a:close/>
              </a:path>
            </a:pathLst>
          </a:custGeom>
          <a:blipFill>
            <a:blip r:embed="rId4"/>
            <a:stretch>
              <a:fillRect/>
            </a:stretch>
          </a:blipFill>
        </p:spPr>
        <p:txBody>
          <a:bodyPr/>
          <a:lstStyle/>
          <a:p>
            <a:endParaRPr lang="en-CA"/>
          </a:p>
        </p:txBody>
      </p:sp>
      <p:grpSp>
        <p:nvGrpSpPr>
          <p:cNvPr id="31" name="Group 31"/>
          <p:cNvGrpSpPr/>
          <p:nvPr/>
        </p:nvGrpSpPr>
        <p:grpSpPr>
          <a:xfrm>
            <a:off x="11398276" y="3170031"/>
            <a:ext cx="6092184" cy="6092184"/>
            <a:chOff x="0" y="0"/>
            <a:chExt cx="812800" cy="812800"/>
          </a:xfrm>
        </p:grpSpPr>
        <p:sp>
          <p:nvSpPr>
            <p:cNvPr id="32" name="Freeform 3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CA"/>
            </a:p>
          </p:txBody>
        </p:sp>
        <p:sp>
          <p:nvSpPr>
            <p:cNvPr id="33" name="TextBox 33"/>
            <p:cNvSpPr txBox="1"/>
            <p:nvPr/>
          </p:nvSpPr>
          <p:spPr>
            <a:xfrm>
              <a:off x="76200" y="38100"/>
              <a:ext cx="660400" cy="698500"/>
            </a:xfrm>
            <a:prstGeom prst="rect">
              <a:avLst/>
            </a:prstGeom>
          </p:spPr>
          <p:txBody>
            <a:bodyPr lIns="42879" tIns="42879" rIns="42879" bIns="42879" rtlCol="0" anchor="ctr"/>
            <a:lstStyle/>
            <a:p>
              <a:pPr algn="ctr">
                <a:lnSpc>
                  <a:spcPts val="2659"/>
                </a:lnSpc>
              </a:pPr>
              <a:endParaRPr/>
            </a:p>
          </p:txBody>
        </p:sp>
      </p:grpSp>
      <p:grpSp>
        <p:nvGrpSpPr>
          <p:cNvPr id="34" name="Group 34"/>
          <p:cNvGrpSpPr/>
          <p:nvPr/>
        </p:nvGrpSpPr>
        <p:grpSpPr>
          <a:xfrm>
            <a:off x="11640242" y="3393886"/>
            <a:ext cx="5608255" cy="5608255"/>
            <a:chOff x="0" y="0"/>
            <a:chExt cx="812800" cy="812800"/>
          </a:xfrm>
        </p:grpSpPr>
        <p:sp>
          <p:nvSpPr>
            <p:cNvPr id="35" name="Freeform 3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5D3AE7">
                    <a:alpha val="100000"/>
                  </a:srgbClr>
                </a:gs>
                <a:gs pos="100000">
                  <a:srgbClr val="9332BD">
                    <a:alpha val="100000"/>
                  </a:srgbClr>
                </a:gs>
              </a:gsLst>
              <a:lin ang="0"/>
            </a:gradFill>
          </p:spPr>
          <p:txBody>
            <a:bodyPr/>
            <a:lstStyle/>
            <a:p>
              <a:endParaRPr lang="en-CA"/>
            </a:p>
          </p:txBody>
        </p:sp>
        <p:sp>
          <p:nvSpPr>
            <p:cNvPr id="36" name="TextBox 36"/>
            <p:cNvSpPr txBox="1"/>
            <p:nvPr/>
          </p:nvSpPr>
          <p:spPr>
            <a:xfrm>
              <a:off x="76200" y="38100"/>
              <a:ext cx="660400" cy="698500"/>
            </a:xfrm>
            <a:prstGeom prst="rect">
              <a:avLst/>
            </a:prstGeom>
          </p:spPr>
          <p:txBody>
            <a:bodyPr lIns="42879" tIns="42879" rIns="42879" bIns="42879" rtlCol="0" anchor="ctr"/>
            <a:lstStyle/>
            <a:p>
              <a:pPr algn="ctr">
                <a:lnSpc>
                  <a:spcPts val="2659"/>
                </a:lnSpc>
              </a:pPr>
              <a:endParaRPr/>
            </a:p>
          </p:txBody>
        </p:sp>
      </p:grpSp>
      <p:grpSp>
        <p:nvGrpSpPr>
          <p:cNvPr id="37" name="Group 37"/>
          <p:cNvGrpSpPr/>
          <p:nvPr/>
        </p:nvGrpSpPr>
        <p:grpSpPr>
          <a:xfrm>
            <a:off x="11878452" y="3648768"/>
            <a:ext cx="5131832" cy="5131832"/>
            <a:chOff x="0" y="0"/>
            <a:chExt cx="812800" cy="812800"/>
          </a:xfrm>
        </p:grpSpPr>
        <p:sp>
          <p:nvSpPr>
            <p:cNvPr id="38" name="Freeform 3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a:stretch>
            </a:blipFill>
          </p:spPr>
          <p:txBody>
            <a:bodyPr/>
            <a:lstStyle/>
            <a:p>
              <a:endParaRPr lang="en-CA"/>
            </a:p>
          </p:txBody>
        </p:sp>
      </p:grpSp>
      <p:sp>
        <p:nvSpPr>
          <p:cNvPr id="5" name="TextBox 4">
            <a:extLst>
              <a:ext uri="{FF2B5EF4-FFF2-40B4-BE49-F238E27FC236}">
                <a16:creationId xmlns:a16="http://schemas.microsoft.com/office/drawing/2014/main" id="{2B4CAC9A-6C9A-1724-BA69-D6DA6A51A03D}"/>
              </a:ext>
            </a:extLst>
          </p:cNvPr>
          <p:cNvSpPr txBox="1"/>
          <p:nvPr/>
        </p:nvSpPr>
        <p:spPr>
          <a:xfrm>
            <a:off x="779449" y="342900"/>
            <a:ext cx="10355069" cy="9866291"/>
          </a:xfrm>
          <a:prstGeom prst="rect">
            <a:avLst/>
          </a:prstGeom>
          <a:noFill/>
        </p:spPr>
        <p:txBody>
          <a:bodyPr wrap="square">
            <a:spAutoFit/>
          </a:bodyPr>
          <a:lstStyle/>
          <a:p>
            <a:pPr>
              <a:lnSpc>
                <a:spcPct val="107000"/>
              </a:lnSpc>
              <a:spcAft>
                <a:spcPts val="800"/>
              </a:spcAft>
              <a:buNone/>
            </a:pPr>
            <a:r>
              <a:rPr lang="en-CA" sz="3600" b="1" kern="0" dirty="0">
                <a:effectLst/>
                <a:latin typeface="Arial" panose="020B0604020202020204" pitchFamily="34" charset="0"/>
                <a:ea typeface="Times New Roman" panose="02020603050405020304" pitchFamily="18" charset="0"/>
                <a:cs typeface="Arial" panose="020B0604020202020204" pitchFamily="34" charset="0"/>
              </a:rPr>
              <a:t>INTRODUCTION</a:t>
            </a:r>
            <a:endParaRPr lang="en-US" sz="3600" b="1" kern="0" dirty="0">
              <a:latin typeface="Arial" panose="020B0604020202020204" pitchFamily="34" charset="0"/>
              <a:ea typeface="Times New Roman" panose="02020603050405020304" pitchFamily="18" charset="0"/>
              <a:cs typeface="Arial" panose="020B0604020202020204" pitchFamily="34" charset="0"/>
            </a:endParaRPr>
          </a:p>
          <a:p>
            <a:pPr>
              <a:lnSpc>
                <a:spcPct val="107000"/>
              </a:lnSpc>
              <a:spcAft>
                <a:spcPts val="800"/>
              </a:spcAft>
            </a:pPr>
            <a:r>
              <a:rPr lang="en-CA" sz="3600" b="1" kern="0" dirty="0">
                <a:latin typeface="Arial" panose="020B0604020202020204" pitchFamily="34" charset="0"/>
                <a:ea typeface="Times New Roman" panose="02020603050405020304" pitchFamily="18" charset="0"/>
                <a:cs typeface="Arial" panose="020B0604020202020204" pitchFamily="34" charset="0"/>
              </a:rPr>
              <a:t>THE SAME SEED, DIFFERENT RESULTS</a:t>
            </a:r>
          </a:p>
          <a:p>
            <a:pPr marL="571500" indent="-571500">
              <a:buFont typeface="Wingdings" panose="05000000000000000000" pitchFamily="2" charset="2"/>
              <a:buChar char="q"/>
            </a:pPr>
            <a:r>
              <a:rPr lang="en-CA" sz="3600" kern="0" dirty="0">
                <a:latin typeface="Arial" panose="020B0604020202020204" pitchFamily="34" charset="0"/>
                <a:ea typeface="Times New Roman" panose="02020603050405020304" pitchFamily="18" charset="0"/>
                <a:cs typeface="Arial" panose="020B0604020202020204" pitchFamily="34" charset="0"/>
              </a:rPr>
              <a:t>The Sower had one kind of seed, but the seed fell on four different types of soil.</a:t>
            </a:r>
          </a:p>
          <a:p>
            <a:endParaRPr lang="en-CA" sz="3600" kern="0" dirty="0">
              <a:latin typeface="Arial" panose="020B0604020202020204" pitchFamily="34" charset="0"/>
              <a:ea typeface="Times New Roman" panose="02020603050405020304" pitchFamily="18" charset="0"/>
              <a:cs typeface="Arial" panose="020B0604020202020204" pitchFamily="34" charset="0"/>
            </a:endParaRPr>
          </a:p>
          <a:p>
            <a:pPr marL="571500" indent="-571500">
              <a:buFont typeface="Wingdings" panose="05000000000000000000" pitchFamily="2" charset="2"/>
              <a:buChar char="q"/>
            </a:pPr>
            <a:r>
              <a:rPr lang="en-CA" sz="3600" kern="0" dirty="0">
                <a:latin typeface="Arial" panose="020B0604020202020204" pitchFamily="34" charset="0"/>
                <a:ea typeface="Times New Roman" panose="02020603050405020304" pitchFamily="18" charset="0"/>
                <a:cs typeface="Arial" panose="020B0604020202020204" pitchFamily="34" charset="0"/>
              </a:rPr>
              <a:t>The seed did not change.</a:t>
            </a:r>
          </a:p>
          <a:p>
            <a:endParaRPr lang="en-CA" sz="3600" kern="0" dirty="0">
              <a:latin typeface="Arial" panose="020B0604020202020204" pitchFamily="34" charset="0"/>
              <a:ea typeface="Times New Roman" panose="02020603050405020304" pitchFamily="18" charset="0"/>
              <a:cs typeface="Arial" panose="020B0604020202020204" pitchFamily="34" charset="0"/>
            </a:endParaRPr>
          </a:p>
          <a:p>
            <a:pPr marL="571500" indent="-571500">
              <a:buFont typeface="Wingdings" panose="05000000000000000000" pitchFamily="2" charset="2"/>
              <a:buChar char="q"/>
            </a:pPr>
            <a:r>
              <a:rPr lang="en-CA" sz="3600" kern="0" dirty="0">
                <a:latin typeface="Arial" panose="020B0604020202020204" pitchFamily="34" charset="0"/>
                <a:ea typeface="Times New Roman" panose="02020603050405020304" pitchFamily="18" charset="0"/>
                <a:cs typeface="Arial" panose="020B0604020202020204" pitchFamily="34" charset="0"/>
              </a:rPr>
              <a:t>The Sower did not change.</a:t>
            </a:r>
          </a:p>
          <a:p>
            <a:endParaRPr lang="en-CA" sz="3600" kern="0" dirty="0">
              <a:latin typeface="Arial" panose="020B0604020202020204" pitchFamily="34" charset="0"/>
              <a:ea typeface="Times New Roman" panose="02020603050405020304" pitchFamily="18" charset="0"/>
              <a:cs typeface="Arial" panose="020B0604020202020204" pitchFamily="34" charset="0"/>
            </a:endParaRPr>
          </a:p>
          <a:p>
            <a:pPr marL="571500" indent="-571500">
              <a:buFont typeface="Wingdings" panose="05000000000000000000" pitchFamily="2" charset="2"/>
              <a:buChar char="q"/>
            </a:pPr>
            <a:r>
              <a:rPr lang="en-CA" sz="3600" kern="0" dirty="0">
                <a:latin typeface="Arial" panose="020B0604020202020204" pitchFamily="34" charset="0"/>
                <a:ea typeface="Times New Roman" panose="02020603050405020304" pitchFamily="18" charset="0"/>
                <a:cs typeface="Arial" panose="020B0604020202020204" pitchFamily="34" charset="0"/>
              </a:rPr>
              <a:t>The soil changed.</a:t>
            </a:r>
          </a:p>
          <a:p>
            <a:endParaRPr lang="en-CA" sz="3600" kern="0" dirty="0">
              <a:latin typeface="Arial" panose="020B0604020202020204" pitchFamily="34" charset="0"/>
              <a:ea typeface="Times New Roman" panose="02020603050405020304" pitchFamily="18" charset="0"/>
              <a:cs typeface="Arial" panose="020B0604020202020204" pitchFamily="34" charset="0"/>
            </a:endParaRPr>
          </a:p>
          <a:p>
            <a:pPr marL="571500" indent="-571500">
              <a:buFont typeface="Wingdings" panose="05000000000000000000" pitchFamily="2" charset="2"/>
              <a:buChar char="q"/>
            </a:pPr>
            <a:r>
              <a:rPr lang="en-CA" sz="3600" kern="0" dirty="0">
                <a:latin typeface="Arial" panose="020B0604020202020204" pitchFamily="34" charset="0"/>
                <a:ea typeface="Times New Roman" panose="02020603050405020304" pitchFamily="18" charset="0"/>
                <a:cs typeface="Arial" panose="020B0604020202020204" pitchFamily="34" charset="0"/>
              </a:rPr>
              <a:t>And because the soil changed, the results changed.</a:t>
            </a:r>
          </a:p>
          <a:p>
            <a:endParaRPr lang="en-CA" sz="3600" kern="0" dirty="0">
              <a:latin typeface="Arial" panose="020B0604020202020204" pitchFamily="34" charset="0"/>
              <a:ea typeface="Times New Roman" panose="02020603050405020304" pitchFamily="18" charset="0"/>
              <a:cs typeface="Arial" panose="020B0604020202020204" pitchFamily="34" charset="0"/>
            </a:endParaRPr>
          </a:p>
          <a:p>
            <a:pPr marL="571500" indent="-571500">
              <a:lnSpc>
                <a:spcPct val="107000"/>
              </a:lnSpc>
              <a:spcAft>
                <a:spcPts val="800"/>
              </a:spcAft>
              <a:buFont typeface="Wingdings" panose="05000000000000000000" pitchFamily="2" charset="2"/>
              <a:buChar char="q"/>
            </a:pPr>
            <a:r>
              <a:rPr lang="en-CA" sz="3600" kern="0" dirty="0">
                <a:latin typeface="Arial" panose="020B0604020202020204" pitchFamily="34" charset="0"/>
                <a:ea typeface="Times New Roman" panose="02020603050405020304" pitchFamily="18" charset="0"/>
                <a:cs typeface="Arial" panose="020B0604020202020204" pitchFamily="34" charset="0"/>
              </a:rPr>
              <a:t>The seed is the Word of God and the different soils represent different responses to that Word.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127ED2-BDD1-AC6D-30C4-4A304CCD72A0}"/>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14C724F-C7FF-FEA7-F1AB-7259199FD236}"/>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39521" r="-10927"/>
            </a:stretch>
          </a:blipFill>
        </p:spPr>
        <p:txBody>
          <a:bodyPr/>
          <a:lstStyle/>
          <a:p>
            <a:endParaRPr lang="en-CA"/>
          </a:p>
        </p:txBody>
      </p:sp>
      <p:grpSp>
        <p:nvGrpSpPr>
          <p:cNvPr id="7" name="Group 7">
            <a:extLst>
              <a:ext uri="{FF2B5EF4-FFF2-40B4-BE49-F238E27FC236}">
                <a16:creationId xmlns:a16="http://schemas.microsoft.com/office/drawing/2014/main" id="{848CEF8F-A8FC-3E3A-7038-72999D1DE963}"/>
              </a:ext>
            </a:extLst>
          </p:cNvPr>
          <p:cNvGrpSpPr/>
          <p:nvPr/>
        </p:nvGrpSpPr>
        <p:grpSpPr>
          <a:xfrm>
            <a:off x="338876" y="110990"/>
            <a:ext cx="11222215" cy="10176010"/>
            <a:chOff x="0" y="0"/>
            <a:chExt cx="2274402" cy="707744"/>
          </a:xfrm>
        </p:grpSpPr>
        <p:sp>
          <p:nvSpPr>
            <p:cNvPr id="8" name="Freeform 8">
              <a:extLst>
                <a:ext uri="{FF2B5EF4-FFF2-40B4-BE49-F238E27FC236}">
                  <a16:creationId xmlns:a16="http://schemas.microsoft.com/office/drawing/2014/main" id="{EE37C082-6783-9B76-ACB7-DE20AAD8DE3A}"/>
                </a:ext>
              </a:extLst>
            </p:cNvPr>
            <p:cNvSpPr/>
            <p:nvPr/>
          </p:nvSpPr>
          <p:spPr>
            <a:xfrm>
              <a:off x="0" y="0"/>
              <a:ext cx="2274402" cy="707744"/>
            </a:xfrm>
            <a:custGeom>
              <a:avLst/>
              <a:gdLst/>
              <a:ahLst/>
              <a:cxnLst/>
              <a:rect l="l" t="t" r="r" b="b"/>
              <a:pathLst>
                <a:path w="2274402" h="707744">
                  <a:moveTo>
                    <a:pt x="25159" y="0"/>
                  </a:moveTo>
                  <a:lnTo>
                    <a:pt x="2249243" y="0"/>
                  </a:lnTo>
                  <a:cubicBezTo>
                    <a:pt x="2255915" y="0"/>
                    <a:pt x="2262315" y="2651"/>
                    <a:pt x="2267033" y="7369"/>
                  </a:cubicBezTo>
                  <a:cubicBezTo>
                    <a:pt x="2271751" y="12087"/>
                    <a:pt x="2274402" y="18486"/>
                    <a:pt x="2274402" y="25159"/>
                  </a:cubicBezTo>
                  <a:lnTo>
                    <a:pt x="2274402" y="682586"/>
                  </a:lnTo>
                  <a:cubicBezTo>
                    <a:pt x="2274402" y="689258"/>
                    <a:pt x="2271751" y="695657"/>
                    <a:pt x="2267033" y="700376"/>
                  </a:cubicBezTo>
                  <a:cubicBezTo>
                    <a:pt x="2262315" y="705094"/>
                    <a:pt x="2255915" y="707744"/>
                    <a:pt x="2249243" y="707744"/>
                  </a:cubicBezTo>
                  <a:lnTo>
                    <a:pt x="25159" y="707744"/>
                  </a:lnTo>
                  <a:cubicBezTo>
                    <a:pt x="18486" y="707744"/>
                    <a:pt x="12087" y="705094"/>
                    <a:pt x="7369" y="700376"/>
                  </a:cubicBezTo>
                  <a:cubicBezTo>
                    <a:pt x="2651" y="695657"/>
                    <a:pt x="0" y="689258"/>
                    <a:pt x="0" y="682586"/>
                  </a:cubicBezTo>
                  <a:lnTo>
                    <a:pt x="0" y="25159"/>
                  </a:lnTo>
                  <a:cubicBezTo>
                    <a:pt x="0" y="18486"/>
                    <a:pt x="2651" y="12087"/>
                    <a:pt x="7369" y="7369"/>
                  </a:cubicBezTo>
                  <a:cubicBezTo>
                    <a:pt x="12087" y="2651"/>
                    <a:pt x="18486" y="0"/>
                    <a:pt x="25159" y="0"/>
                  </a:cubicBezTo>
                  <a:close/>
                </a:path>
              </a:pathLst>
            </a:custGeom>
            <a:solidFill>
              <a:srgbClr val="FFFFFF"/>
            </a:solidFill>
            <a:ln w="76200" cap="rnd">
              <a:gradFill>
                <a:gsLst>
                  <a:gs pos="0">
                    <a:srgbClr val="5D3AE7">
                      <a:alpha val="100000"/>
                    </a:srgbClr>
                  </a:gs>
                  <a:gs pos="100000">
                    <a:srgbClr val="9332BD">
                      <a:alpha val="100000"/>
                    </a:srgbClr>
                  </a:gs>
                </a:gsLst>
                <a:lin ang="0"/>
              </a:gradFill>
              <a:prstDash val="solid"/>
              <a:round/>
            </a:ln>
          </p:spPr>
          <p:txBody>
            <a:bodyPr/>
            <a:lstStyle/>
            <a:p>
              <a:endParaRPr lang="en-CA"/>
            </a:p>
          </p:txBody>
        </p:sp>
        <p:sp>
          <p:nvSpPr>
            <p:cNvPr id="9" name="TextBox 9">
              <a:extLst>
                <a:ext uri="{FF2B5EF4-FFF2-40B4-BE49-F238E27FC236}">
                  <a16:creationId xmlns:a16="http://schemas.microsoft.com/office/drawing/2014/main" id="{36BAEE38-A85B-15CD-333F-611D71B35B2F}"/>
                </a:ext>
              </a:extLst>
            </p:cNvPr>
            <p:cNvSpPr txBox="1"/>
            <p:nvPr/>
          </p:nvSpPr>
          <p:spPr>
            <a:xfrm>
              <a:off x="0" y="-38100"/>
              <a:ext cx="2274402" cy="745844"/>
            </a:xfrm>
            <a:prstGeom prst="rect">
              <a:avLst/>
            </a:prstGeom>
          </p:spPr>
          <p:txBody>
            <a:bodyPr lIns="57927" tIns="57927" rIns="57927" bIns="57927" rtlCol="0" anchor="ctr"/>
            <a:lstStyle/>
            <a:p>
              <a:pPr algn="ctr">
                <a:lnSpc>
                  <a:spcPts val="2659"/>
                </a:lnSpc>
              </a:pPr>
              <a:endParaRPr/>
            </a:p>
          </p:txBody>
        </p:sp>
      </p:grpSp>
      <p:grpSp>
        <p:nvGrpSpPr>
          <p:cNvPr id="19" name="Group 19">
            <a:extLst>
              <a:ext uri="{FF2B5EF4-FFF2-40B4-BE49-F238E27FC236}">
                <a16:creationId xmlns:a16="http://schemas.microsoft.com/office/drawing/2014/main" id="{EABD788F-9275-C3CA-64DC-0D437FDA4BE2}"/>
              </a:ext>
            </a:extLst>
          </p:cNvPr>
          <p:cNvGrpSpPr/>
          <p:nvPr/>
        </p:nvGrpSpPr>
        <p:grpSpPr>
          <a:xfrm>
            <a:off x="10658240" y="-4851087"/>
            <a:ext cx="13912875" cy="13912875"/>
            <a:chOff x="0" y="0"/>
            <a:chExt cx="18550500" cy="18550500"/>
          </a:xfrm>
        </p:grpSpPr>
        <p:sp>
          <p:nvSpPr>
            <p:cNvPr id="20" name="Freeform 20">
              <a:extLst>
                <a:ext uri="{FF2B5EF4-FFF2-40B4-BE49-F238E27FC236}">
                  <a16:creationId xmlns:a16="http://schemas.microsoft.com/office/drawing/2014/main" id="{DD46612D-39D9-CD49-14AC-4883A0C2AE47}"/>
                </a:ext>
              </a:extLst>
            </p:cNvPr>
            <p:cNvSpPr/>
            <p:nvPr/>
          </p:nvSpPr>
          <p:spPr>
            <a:xfrm>
              <a:off x="0" y="0"/>
              <a:ext cx="18550500" cy="18550500"/>
            </a:xfrm>
            <a:custGeom>
              <a:avLst/>
              <a:gdLst/>
              <a:ahLst/>
              <a:cxnLst/>
              <a:rect l="l" t="t" r="r" b="b"/>
              <a:pathLst>
                <a:path w="18550500" h="18550500">
                  <a:moveTo>
                    <a:pt x="0" y="0"/>
                  </a:moveTo>
                  <a:lnTo>
                    <a:pt x="18550500" y="0"/>
                  </a:lnTo>
                  <a:lnTo>
                    <a:pt x="18550500" y="18550500"/>
                  </a:lnTo>
                  <a:lnTo>
                    <a:pt x="0" y="18550500"/>
                  </a:lnTo>
                  <a:lnTo>
                    <a:pt x="0" y="0"/>
                  </a:lnTo>
                  <a:close/>
                </a:path>
              </a:pathLst>
            </a:custGeom>
            <a:blipFill>
              <a:blip r:embed="rId4"/>
              <a:stretch>
                <a:fillRect/>
              </a:stretch>
            </a:blipFill>
          </p:spPr>
          <p:txBody>
            <a:bodyPr/>
            <a:lstStyle/>
            <a:p>
              <a:endParaRPr lang="en-CA"/>
            </a:p>
          </p:txBody>
        </p:sp>
        <p:grpSp>
          <p:nvGrpSpPr>
            <p:cNvPr id="21" name="Group 21">
              <a:extLst>
                <a:ext uri="{FF2B5EF4-FFF2-40B4-BE49-F238E27FC236}">
                  <a16:creationId xmlns:a16="http://schemas.microsoft.com/office/drawing/2014/main" id="{DB06A220-9A46-517D-BA1D-AD2A9677EF69}"/>
                </a:ext>
              </a:extLst>
            </p:cNvPr>
            <p:cNvGrpSpPr/>
            <p:nvPr/>
          </p:nvGrpSpPr>
          <p:grpSpPr>
            <a:xfrm>
              <a:off x="1133172" y="1133172"/>
              <a:ext cx="16284156" cy="16284156"/>
              <a:chOff x="0" y="0"/>
              <a:chExt cx="812800" cy="812800"/>
            </a:xfrm>
          </p:grpSpPr>
          <p:sp>
            <p:nvSpPr>
              <p:cNvPr id="22" name="Freeform 22">
                <a:extLst>
                  <a:ext uri="{FF2B5EF4-FFF2-40B4-BE49-F238E27FC236}">
                    <a16:creationId xmlns:a16="http://schemas.microsoft.com/office/drawing/2014/main" id="{242A5817-235D-7314-686A-2F7DE5E4E79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5D3AE7">
                      <a:alpha val="100000"/>
                    </a:srgbClr>
                  </a:gs>
                  <a:gs pos="100000">
                    <a:srgbClr val="9332BD">
                      <a:alpha val="100000"/>
                    </a:srgbClr>
                  </a:gs>
                </a:gsLst>
                <a:lin ang="0"/>
              </a:gradFill>
            </p:spPr>
            <p:txBody>
              <a:bodyPr/>
              <a:lstStyle/>
              <a:p>
                <a:endParaRPr lang="en-CA"/>
              </a:p>
            </p:txBody>
          </p:sp>
          <p:sp>
            <p:nvSpPr>
              <p:cNvPr id="23" name="TextBox 23">
                <a:extLst>
                  <a:ext uri="{FF2B5EF4-FFF2-40B4-BE49-F238E27FC236}">
                    <a16:creationId xmlns:a16="http://schemas.microsoft.com/office/drawing/2014/main" id="{A5C0CA82-5128-C322-CAA0-4627E419C073}"/>
                  </a:ext>
                </a:extLst>
              </p:cNvPr>
              <p:cNvSpPr txBox="1"/>
              <p:nvPr/>
            </p:nvSpPr>
            <p:spPr>
              <a:xfrm>
                <a:off x="76200" y="38100"/>
                <a:ext cx="660400" cy="698500"/>
              </a:xfrm>
              <a:prstGeom prst="rect">
                <a:avLst/>
              </a:prstGeom>
            </p:spPr>
            <p:txBody>
              <a:bodyPr lIns="85961" tIns="85961" rIns="85961" bIns="85961" rtlCol="0" anchor="ctr"/>
              <a:lstStyle/>
              <a:p>
                <a:pPr algn="ctr">
                  <a:lnSpc>
                    <a:spcPts val="2659"/>
                  </a:lnSpc>
                </a:pPr>
                <a:endParaRPr/>
              </a:p>
            </p:txBody>
          </p:sp>
        </p:grpSp>
      </p:grpSp>
      <p:grpSp>
        <p:nvGrpSpPr>
          <p:cNvPr id="24" name="Group 24">
            <a:extLst>
              <a:ext uri="{FF2B5EF4-FFF2-40B4-BE49-F238E27FC236}">
                <a16:creationId xmlns:a16="http://schemas.microsoft.com/office/drawing/2014/main" id="{83E346D7-9199-9B47-FDB9-AFD6C96BFB10}"/>
              </a:ext>
            </a:extLst>
          </p:cNvPr>
          <p:cNvGrpSpPr/>
          <p:nvPr/>
        </p:nvGrpSpPr>
        <p:grpSpPr>
          <a:xfrm rot="-3207614">
            <a:off x="17455210" y="2837636"/>
            <a:ext cx="6049545" cy="3685699"/>
            <a:chOff x="0" y="0"/>
            <a:chExt cx="1593296" cy="970719"/>
          </a:xfrm>
        </p:grpSpPr>
        <p:sp>
          <p:nvSpPr>
            <p:cNvPr id="25" name="Freeform 25">
              <a:extLst>
                <a:ext uri="{FF2B5EF4-FFF2-40B4-BE49-F238E27FC236}">
                  <a16:creationId xmlns:a16="http://schemas.microsoft.com/office/drawing/2014/main" id="{AE90CF56-A652-A915-B0F0-15A0017B8006}"/>
                </a:ext>
              </a:extLst>
            </p:cNvPr>
            <p:cNvSpPr/>
            <p:nvPr/>
          </p:nvSpPr>
          <p:spPr>
            <a:xfrm>
              <a:off x="0" y="0"/>
              <a:ext cx="1593296" cy="970719"/>
            </a:xfrm>
            <a:custGeom>
              <a:avLst/>
              <a:gdLst/>
              <a:ahLst/>
              <a:cxnLst/>
              <a:rect l="l" t="t" r="r" b="b"/>
              <a:pathLst>
                <a:path w="1593296" h="970719">
                  <a:moveTo>
                    <a:pt x="0" y="0"/>
                  </a:moveTo>
                  <a:lnTo>
                    <a:pt x="1593296" y="0"/>
                  </a:lnTo>
                  <a:lnTo>
                    <a:pt x="1593296" y="970719"/>
                  </a:lnTo>
                  <a:lnTo>
                    <a:pt x="0" y="970719"/>
                  </a:lnTo>
                  <a:close/>
                </a:path>
              </a:pathLst>
            </a:custGeom>
            <a:gradFill rotWithShape="1">
              <a:gsLst>
                <a:gs pos="0">
                  <a:srgbClr val="E8E8E8">
                    <a:alpha val="0"/>
                  </a:srgbClr>
                </a:gs>
                <a:gs pos="100000">
                  <a:srgbClr val="E8E8E8">
                    <a:alpha val="35000"/>
                  </a:srgbClr>
                </a:gs>
              </a:gsLst>
              <a:lin ang="0"/>
            </a:gradFill>
            <a:ln cap="sq">
              <a:noFill/>
              <a:prstDash val="solid"/>
              <a:miter/>
            </a:ln>
          </p:spPr>
          <p:txBody>
            <a:bodyPr/>
            <a:lstStyle/>
            <a:p>
              <a:endParaRPr lang="en-CA"/>
            </a:p>
          </p:txBody>
        </p:sp>
        <p:sp>
          <p:nvSpPr>
            <p:cNvPr id="26" name="TextBox 26">
              <a:extLst>
                <a:ext uri="{FF2B5EF4-FFF2-40B4-BE49-F238E27FC236}">
                  <a16:creationId xmlns:a16="http://schemas.microsoft.com/office/drawing/2014/main" id="{B52C6516-11B4-9D3D-C47E-53D017B67525}"/>
                </a:ext>
              </a:extLst>
            </p:cNvPr>
            <p:cNvSpPr txBox="1"/>
            <p:nvPr/>
          </p:nvSpPr>
          <p:spPr>
            <a:xfrm>
              <a:off x="0" y="-38100"/>
              <a:ext cx="1593296" cy="1008819"/>
            </a:xfrm>
            <a:prstGeom prst="rect">
              <a:avLst/>
            </a:prstGeom>
          </p:spPr>
          <p:txBody>
            <a:bodyPr lIns="50800" tIns="50800" rIns="50800" bIns="50800" rtlCol="0" anchor="ctr"/>
            <a:lstStyle/>
            <a:p>
              <a:pPr algn="ctr">
                <a:lnSpc>
                  <a:spcPts val="2659"/>
                </a:lnSpc>
                <a:spcBef>
                  <a:spcPct val="0"/>
                </a:spcBef>
              </a:pPr>
              <a:endParaRPr/>
            </a:p>
          </p:txBody>
        </p:sp>
      </p:grpSp>
      <p:grpSp>
        <p:nvGrpSpPr>
          <p:cNvPr id="27" name="Group 27">
            <a:extLst>
              <a:ext uri="{FF2B5EF4-FFF2-40B4-BE49-F238E27FC236}">
                <a16:creationId xmlns:a16="http://schemas.microsoft.com/office/drawing/2014/main" id="{C64F4879-624E-42AC-4511-491BEB484127}"/>
              </a:ext>
            </a:extLst>
          </p:cNvPr>
          <p:cNvGrpSpPr/>
          <p:nvPr/>
        </p:nvGrpSpPr>
        <p:grpSpPr>
          <a:xfrm rot="-3207614">
            <a:off x="13944382" y="936044"/>
            <a:ext cx="6049545" cy="3685699"/>
            <a:chOff x="0" y="0"/>
            <a:chExt cx="1593296" cy="970719"/>
          </a:xfrm>
        </p:grpSpPr>
        <p:sp>
          <p:nvSpPr>
            <p:cNvPr id="28" name="Freeform 28">
              <a:extLst>
                <a:ext uri="{FF2B5EF4-FFF2-40B4-BE49-F238E27FC236}">
                  <a16:creationId xmlns:a16="http://schemas.microsoft.com/office/drawing/2014/main" id="{3F85F537-EC0C-78E6-FA19-5F6162F0AF74}"/>
                </a:ext>
              </a:extLst>
            </p:cNvPr>
            <p:cNvSpPr/>
            <p:nvPr/>
          </p:nvSpPr>
          <p:spPr>
            <a:xfrm>
              <a:off x="0" y="0"/>
              <a:ext cx="1593296" cy="970719"/>
            </a:xfrm>
            <a:custGeom>
              <a:avLst/>
              <a:gdLst/>
              <a:ahLst/>
              <a:cxnLst/>
              <a:rect l="l" t="t" r="r" b="b"/>
              <a:pathLst>
                <a:path w="1593296" h="970719">
                  <a:moveTo>
                    <a:pt x="0" y="0"/>
                  </a:moveTo>
                  <a:lnTo>
                    <a:pt x="1593296" y="0"/>
                  </a:lnTo>
                  <a:lnTo>
                    <a:pt x="1593296" y="970719"/>
                  </a:lnTo>
                  <a:lnTo>
                    <a:pt x="0" y="970719"/>
                  </a:lnTo>
                  <a:close/>
                </a:path>
              </a:pathLst>
            </a:custGeom>
            <a:gradFill rotWithShape="1">
              <a:gsLst>
                <a:gs pos="0">
                  <a:srgbClr val="E8E8E8">
                    <a:alpha val="0"/>
                  </a:srgbClr>
                </a:gs>
                <a:gs pos="100000">
                  <a:srgbClr val="E8E8E8">
                    <a:alpha val="35000"/>
                  </a:srgbClr>
                </a:gs>
              </a:gsLst>
              <a:lin ang="0"/>
            </a:gradFill>
            <a:ln cap="sq">
              <a:noFill/>
              <a:prstDash val="solid"/>
              <a:miter/>
            </a:ln>
          </p:spPr>
          <p:txBody>
            <a:bodyPr/>
            <a:lstStyle/>
            <a:p>
              <a:endParaRPr lang="en-CA"/>
            </a:p>
          </p:txBody>
        </p:sp>
        <p:sp>
          <p:nvSpPr>
            <p:cNvPr id="29" name="TextBox 29">
              <a:extLst>
                <a:ext uri="{FF2B5EF4-FFF2-40B4-BE49-F238E27FC236}">
                  <a16:creationId xmlns:a16="http://schemas.microsoft.com/office/drawing/2014/main" id="{417F0BEF-461C-2316-0683-91AA93692C17}"/>
                </a:ext>
              </a:extLst>
            </p:cNvPr>
            <p:cNvSpPr txBox="1"/>
            <p:nvPr/>
          </p:nvSpPr>
          <p:spPr>
            <a:xfrm>
              <a:off x="0" y="-38100"/>
              <a:ext cx="1593296" cy="1008819"/>
            </a:xfrm>
            <a:prstGeom prst="rect">
              <a:avLst/>
            </a:prstGeom>
          </p:spPr>
          <p:txBody>
            <a:bodyPr lIns="50800" tIns="50800" rIns="50800" bIns="50800" rtlCol="0" anchor="ctr"/>
            <a:lstStyle/>
            <a:p>
              <a:pPr algn="ctr">
                <a:lnSpc>
                  <a:spcPts val="2659"/>
                </a:lnSpc>
                <a:spcBef>
                  <a:spcPct val="0"/>
                </a:spcBef>
              </a:pPr>
              <a:endParaRPr/>
            </a:p>
          </p:txBody>
        </p:sp>
      </p:grpSp>
      <p:sp>
        <p:nvSpPr>
          <p:cNvPr id="30" name="Freeform 30">
            <a:extLst>
              <a:ext uri="{FF2B5EF4-FFF2-40B4-BE49-F238E27FC236}">
                <a16:creationId xmlns:a16="http://schemas.microsoft.com/office/drawing/2014/main" id="{802DDC5B-5950-1382-6435-15DB702E8EA1}"/>
              </a:ext>
            </a:extLst>
          </p:cNvPr>
          <p:cNvSpPr/>
          <p:nvPr/>
        </p:nvSpPr>
        <p:spPr>
          <a:xfrm>
            <a:off x="10974337" y="2746091"/>
            <a:ext cx="6940062" cy="6940062"/>
          </a:xfrm>
          <a:custGeom>
            <a:avLst/>
            <a:gdLst/>
            <a:ahLst/>
            <a:cxnLst/>
            <a:rect l="l" t="t" r="r" b="b"/>
            <a:pathLst>
              <a:path w="6940062" h="6940062">
                <a:moveTo>
                  <a:pt x="0" y="0"/>
                </a:moveTo>
                <a:lnTo>
                  <a:pt x="6940062" y="0"/>
                </a:lnTo>
                <a:lnTo>
                  <a:pt x="6940062" y="6940063"/>
                </a:lnTo>
                <a:lnTo>
                  <a:pt x="0" y="6940063"/>
                </a:lnTo>
                <a:lnTo>
                  <a:pt x="0" y="0"/>
                </a:lnTo>
                <a:close/>
              </a:path>
            </a:pathLst>
          </a:custGeom>
          <a:blipFill>
            <a:blip r:embed="rId4"/>
            <a:stretch>
              <a:fillRect/>
            </a:stretch>
          </a:blipFill>
        </p:spPr>
        <p:txBody>
          <a:bodyPr/>
          <a:lstStyle/>
          <a:p>
            <a:endParaRPr lang="en-CA"/>
          </a:p>
        </p:txBody>
      </p:sp>
      <p:grpSp>
        <p:nvGrpSpPr>
          <p:cNvPr id="31" name="Group 31">
            <a:extLst>
              <a:ext uri="{FF2B5EF4-FFF2-40B4-BE49-F238E27FC236}">
                <a16:creationId xmlns:a16="http://schemas.microsoft.com/office/drawing/2014/main" id="{C11AAE72-56D7-0AE8-6BEF-B0CBACB8A421}"/>
              </a:ext>
            </a:extLst>
          </p:cNvPr>
          <p:cNvGrpSpPr/>
          <p:nvPr/>
        </p:nvGrpSpPr>
        <p:grpSpPr>
          <a:xfrm>
            <a:off x="11398276" y="3170031"/>
            <a:ext cx="6092184" cy="6092184"/>
            <a:chOff x="0" y="0"/>
            <a:chExt cx="812800" cy="812800"/>
          </a:xfrm>
        </p:grpSpPr>
        <p:sp>
          <p:nvSpPr>
            <p:cNvPr id="32" name="Freeform 32">
              <a:extLst>
                <a:ext uri="{FF2B5EF4-FFF2-40B4-BE49-F238E27FC236}">
                  <a16:creationId xmlns:a16="http://schemas.microsoft.com/office/drawing/2014/main" id="{9C2A8594-14D2-67D7-6F88-356093B26A52}"/>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CA"/>
            </a:p>
          </p:txBody>
        </p:sp>
        <p:sp>
          <p:nvSpPr>
            <p:cNvPr id="33" name="TextBox 33">
              <a:extLst>
                <a:ext uri="{FF2B5EF4-FFF2-40B4-BE49-F238E27FC236}">
                  <a16:creationId xmlns:a16="http://schemas.microsoft.com/office/drawing/2014/main" id="{7CE11203-ABDA-9F52-D052-435D0B9A0DEB}"/>
                </a:ext>
              </a:extLst>
            </p:cNvPr>
            <p:cNvSpPr txBox="1"/>
            <p:nvPr/>
          </p:nvSpPr>
          <p:spPr>
            <a:xfrm>
              <a:off x="76200" y="38100"/>
              <a:ext cx="660400" cy="698500"/>
            </a:xfrm>
            <a:prstGeom prst="rect">
              <a:avLst/>
            </a:prstGeom>
          </p:spPr>
          <p:txBody>
            <a:bodyPr lIns="42879" tIns="42879" rIns="42879" bIns="42879" rtlCol="0" anchor="ctr"/>
            <a:lstStyle/>
            <a:p>
              <a:pPr algn="ctr">
                <a:lnSpc>
                  <a:spcPts val="2659"/>
                </a:lnSpc>
              </a:pPr>
              <a:endParaRPr/>
            </a:p>
          </p:txBody>
        </p:sp>
      </p:grpSp>
      <p:grpSp>
        <p:nvGrpSpPr>
          <p:cNvPr id="34" name="Group 34">
            <a:extLst>
              <a:ext uri="{FF2B5EF4-FFF2-40B4-BE49-F238E27FC236}">
                <a16:creationId xmlns:a16="http://schemas.microsoft.com/office/drawing/2014/main" id="{D7BE3DA9-D98D-ADE0-372D-F68737794745}"/>
              </a:ext>
            </a:extLst>
          </p:cNvPr>
          <p:cNvGrpSpPr/>
          <p:nvPr/>
        </p:nvGrpSpPr>
        <p:grpSpPr>
          <a:xfrm>
            <a:off x="11640242" y="3393886"/>
            <a:ext cx="5608255" cy="5608255"/>
            <a:chOff x="0" y="0"/>
            <a:chExt cx="812800" cy="812800"/>
          </a:xfrm>
        </p:grpSpPr>
        <p:sp>
          <p:nvSpPr>
            <p:cNvPr id="35" name="Freeform 35">
              <a:extLst>
                <a:ext uri="{FF2B5EF4-FFF2-40B4-BE49-F238E27FC236}">
                  <a16:creationId xmlns:a16="http://schemas.microsoft.com/office/drawing/2014/main" id="{F5CD27E1-1A85-8C00-64F4-AB1C61776A23}"/>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5D3AE7">
                    <a:alpha val="100000"/>
                  </a:srgbClr>
                </a:gs>
                <a:gs pos="100000">
                  <a:srgbClr val="9332BD">
                    <a:alpha val="100000"/>
                  </a:srgbClr>
                </a:gs>
              </a:gsLst>
              <a:lin ang="0"/>
            </a:gradFill>
          </p:spPr>
          <p:txBody>
            <a:bodyPr/>
            <a:lstStyle/>
            <a:p>
              <a:endParaRPr lang="en-CA"/>
            </a:p>
          </p:txBody>
        </p:sp>
        <p:sp>
          <p:nvSpPr>
            <p:cNvPr id="36" name="TextBox 36">
              <a:extLst>
                <a:ext uri="{FF2B5EF4-FFF2-40B4-BE49-F238E27FC236}">
                  <a16:creationId xmlns:a16="http://schemas.microsoft.com/office/drawing/2014/main" id="{4FA3C749-F4CB-1BD6-A88F-48FB897097AE}"/>
                </a:ext>
              </a:extLst>
            </p:cNvPr>
            <p:cNvSpPr txBox="1"/>
            <p:nvPr/>
          </p:nvSpPr>
          <p:spPr>
            <a:xfrm>
              <a:off x="76200" y="38100"/>
              <a:ext cx="660400" cy="698500"/>
            </a:xfrm>
            <a:prstGeom prst="rect">
              <a:avLst/>
            </a:prstGeom>
          </p:spPr>
          <p:txBody>
            <a:bodyPr lIns="42879" tIns="42879" rIns="42879" bIns="42879" rtlCol="0" anchor="ctr"/>
            <a:lstStyle/>
            <a:p>
              <a:pPr algn="ctr">
                <a:lnSpc>
                  <a:spcPts val="2659"/>
                </a:lnSpc>
              </a:pPr>
              <a:endParaRPr/>
            </a:p>
          </p:txBody>
        </p:sp>
      </p:grpSp>
      <p:grpSp>
        <p:nvGrpSpPr>
          <p:cNvPr id="37" name="Group 37">
            <a:extLst>
              <a:ext uri="{FF2B5EF4-FFF2-40B4-BE49-F238E27FC236}">
                <a16:creationId xmlns:a16="http://schemas.microsoft.com/office/drawing/2014/main" id="{47955282-0414-89D9-8CC1-05973D0204E6}"/>
              </a:ext>
            </a:extLst>
          </p:cNvPr>
          <p:cNvGrpSpPr/>
          <p:nvPr/>
        </p:nvGrpSpPr>
        <p:grpSpPr>
          <a:xfrm>
            <a:off x="11878452" y="3648768"/>
            <a:ext cx="5131832" cy="5131832"/>
            <a:chOff x="0" y="0"/>
            <a:chExt cx="812800" cy="812800"/>
          </a:xfrm>
        </p:grpSpPr>
        <p:sp>
          <p:nvSpPr>
            <p:cNvPr id="38" name="Freeform 38">
              <a:extLst>
                <a:ext uri="{FF2B5EF4-FFF2-40B4-BE49-F238E27FC236}">
                  <a16:creationId xmlns:a16="http://schemas.microsoft.com/office/drawing/2014/main" id="{8C08EB3F-06CE-87D8-1514-8931B546B025}"/>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a:stretch>
            </a:blipFill>
          </p:spPr>
          <p:txBody>
            <a:bodyPr/>
            <a:lstStyle/>
            <a:p>
              <a:endParaRPr lang="en-CA"/>
            </a:p>
          </p:txBody>
        </p:sp>
      </p:grpSp>
      <p:sp>
        <p:nvSpPr>
          <p:cNvPr id="5" name="TextBox 4">
            <a:extLst>
              <a:ext uri="{FF2B5EF4-FFF2-40B4-BE49-F238E27FC236}">
                <a16:creationId xmlns:a16="http://schemas.microsoft.com/office/drawing/2014/main" id="{3BC574E8-0746-2A5B-6752-BC50D88E3610}"/>
              </a:ext>
            </a:extLst>
          </p:cNvPr>
          <p:cNvSpPr txBox="1"/>
          <p:nvPr/>
        </p:nvSpPr>
        <p:spPr>
          <a:xfrm>
            <a:off x="533400" y="1562100"/>
            <a:ext cx="10601118" cy="5897255"/>
          </a:xfrm>
          <a:prstGeom prst="rect">
            <a:avLst/>
          </a:prstGeom>
          <a:noFill/>
        </p:spPr>
        <p:txBody>
          <a:bodyPr wrap="square">
            <a:spAutoFit/>
          </a:bodyPr>
          <a:lstStyle/>
          <a:p>
            <a:pPr marL="742950" indent="-742950">
              <a:lnSpc>
                <a:spcPct val="107000"/>
              </a:lnSpc>
              <a:spcAft>
                <a:spcPts val="800"/>
              </a:spcAft>
              <a:buAutoNum type="arabicPeriod"/>
            </a:pPr>
            <a:r>
              <a:rPr lang="en-CA" sz="3600" b="1" kern="0" dirty="0">
                <a:latin typeface="Arial" panose="020B0604020202020204" pitchFamily="34" charset="0"/>
                <a:ea typeface="Times New Roman" panose="02020603050405020304" pitchFamily="18" charset="0"/>
                <a:cs typeface="Arial" panose="020B0604020202020204" pitchFamily="34" charset="0"/>
              </a:rPr>
              <a:t>THE SOWER</a:t>
            </a:r>
          </a:p>
          <a:p>
            <a:pPr>
              <a:lnSpc>
                <a:spcPct val="107000"/>
              </a:lnSpc>
              <a:spcAft>
                <a:spcPts val="800"/>
              </a:spcAft>
            </a:pPr>
            <a:r>
              <a:rPr lang="en-CA" sz="3600" b="1" kern="0" dirty="0">
                <a:latin typeface="Arial" panose="020B0604020202020204" pitchFamily="34" charset="0"/>
                <a:ea typeface="Times New Roman" panose="02020603050405020304" pitchFamily="18" charset="0"/>
                <a:cs typeface="Arial" panose="020B0604020202020204" pitchFamily="34" charset="0"/>
              </a:rPr>
              <a:t>Matthew 13:3 </a:t>
            </a:r>
            <a:r>
              <a:rPr lang="en-CA" sz="3600" kern="0" dirty="0">
                <a:latin typeface="Arial" panose="020B0604020202020204" pitchFamily="34" charset="0"/>
                <a:ea typeface="Times New Roman" panose="02020603050405020304" pitchFamily="18" charset="0"/>
                <a:cs typeface="Arial" panose="020B0604020202020204" pitchFamily="34" charset="0"/>
              </a:rPr>
              <a:t>— “Behold, a Sower went forth to sow.”</a:t>
            </a:r>
          </a:p>
          <a:p>
            <a:pPr marL="571500" indent="-571500">
              <a:lnSpc>
                <a:spcPct val="107000"/>
              </a:lnSpc>
              <a:spcAft>
                <a:spcPts val="800"/>
              </a:spcAft>
              <a:buFont typeface="Wingdings" panose="05000000000000000000" pitchFamily="2" charset="2"/>
              <a:buChar char="q"/>
            </a:pPr>
            <a:r>
              <a:rPr lang="en-CA" sz="3600" kern="0" dirty="0">
                <a:latin typeface="Arial" panose="020B0604020202020204" pitchFamily="34" charset="0"/>
                <a:ea typeface="Times New Roman" panose="02020603050405020304" pitchFamily="18" charset="0"/>
                <a:cs typeface="Arial" panose="020B0604020202020204" pitchFamily="34" charset="0"/>
              </a:rPr>
              <a:t>The first person we encounter is the Sower</a:t>
            </a:r>
          </a:p>
          <a:p>
            <a:pPr marL="571500" indent="-571500">
              <a:lnSpc>
                <a:spcPct val="107000"/>
              </a:lnSpc>
              <a:spcAft>
                <a:spcPts val="800"/>
              </a:spcAft>
              <a:buFont typeface="Wingdings" panose="05000000000000000000" pitchFamily="2" charset="2"/>
              <a:buChar char="q"/>
            </a:pPr>
            <a:endParaRPr lang="en-CA" sz="3600" kern="0" dirty="0">
              <a:latin typeface="Arial" panose="020B0604020202020204" pitchFamily="34" charset="0"/>
              <a:ea typeface="Times New Roman" panose="02020603050405020304" pitchFamily="18" charset="0"/>
              <a:cs typeface="Arial" panose="020B0604020202020204" pitchFamily="34" charset="0"/>
            </a:endParaRPr>
          </a:p>
          <a:p>
            <a:pPr>
              <a:lnSpc>
                <a:spcPct val="107000"/>
              </a:lnSpc>
              <a:spcAft>
                <a:spcPts val="800"/>
              </a:spcAft>
            </a:pPr>
            <a:r>
              <a:rPr lang="en-CA" sz="3600" b="1" kern="0" dirty="0">
                <a:latin typeface="Arial" panose="020B0604020202020204" pitchFamily="34" charset="0"/>
                <a:ea typeface="Times New Roman" panose="02020603050405020304" pitchFamily="18" charset="0"/>
                <a:cs typeface="Arial" panose="020B0604020202020204" pitchFamily="34" charset="0"/>
              </a:rPr>
              <a:t>A. The Sower is Generous and Impartial.</a:t>
            </a:r>
          </a:p>
          <a:p>
            <a:pPr marL="571500" indent="-571500">
              <a:lnSpc>
                <a:spcPct val="107000"/>
              </a:lnSpc>
              <a:spcAft>
                <a:spcPts val="800"/>
              </a:spcAft>
              <a:buFont typeface="Wingdings" panose="05000000000000000000" pitchFamily="2" charset="2"/>
              <a:buChar char="q"/>
            </a:pPr>
            <a:r>
              <a:rPr lang="en-CA" sz="3600" kern="0" dirty="0">
                <a:latin typeface="Arial" panose="020B0604020202020204" pitchFamily="34" charset="0"/>
                <a:ea typeface="Times New Roman" panose="02020603050405020304" pitchFamily="18" charset="0"/>
                <a:cs typeface="Arial" panose="020B0604020202020204" pitchFamily="34" charset="0"/>
              </a:rPr>
              <a:t>A biblical Sower scatters seed broadly without withholding it based on how promising the soil appears. </a:t>
            </a:r>
          </a:p>
        </p:txBody>
      </p:sp>
    </p:spTree>
    <p:extLst>
      <p:ext uri="{BB962C8B-B14F-4D97-AF65-F5344CB8AC3E}">
        <p14:creationId xmlns:p14="http://schemas.microsoft.com/office/powerpoint/2010/main" val="984035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A83C0C-5159-2BB3-BC0A-B5EA950088EC}"/>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0FC89B65-E14A-5847-3E2B-0289C20C503C}"/>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39521" r="-10927"/>
            </a:stretch>
          </a:blipFill>
        </p:spPr>
        <p:txBody>
          <a:bodyPr/>
          <a:lstStyle/>
          <a:p>
            <a:endParaRPr lang="en-CA"/>
          </a:p>
        </p:txBody>
      </p:sp>
      <p:grpSp>
        <p:nvGrpSpPr>
          <p:cNvPr id="7" name="Group 7">
            <a:extLst>
              <a:ext uri="{FF2B5EF4-FFF2-40B4-BE49-F238E27FC236}">
                <a16:creationId xmlns:a16="http://schemas.microsoft.com/office/drawing/2014/main" id="{52B2A8CF-82CE-3C91-D314-46E43ECBB386}"/>
              </a:ext>
            </a:extLst>
          </p:cNvPr>
          <p:cNvGrpSpPr/>
          <p:nvPr/>
        </p:nvGrpSpPr>
        <p:grpSpPr>
          <a:xfrm>
            <a:off x="338876" y="110990"/>
            <a:ext cx="11222215" cy="10176010"/>
            <a:chOff x="0" y="0"/>
            <a:chExt cx="2274402" cy="707744"/>
          </a:xfrm>
        </p:grpSpPr>
        <p:sp>
          <p:nvSpPr>
            <p:cNvPr id="8" name="Freeform 8">
              <a:extLst>
                <a:ext uri="{FF2B5EF4-FFF2-40B4-BE49-F238E27FC236}">
                  <a16:creationId xmlns:a16="http://schemas.microsoft.com/office/drawing/2014/main" id="{1CD9EE21-AA84-1C21-90CE-20463C06AA4D}"/>
                </a:ext>
              </a:extLst>
            </p:cNvPr>
            <p:cNvSpPr/>
            <p:nvPr/>
          </p:nvSpPr>
          <p:spPr>
            <a:xfrm>
              <a:off x="0" y="0"/>
              <a:ext cx="2274402" cy="707744"/>
            </a:xfrm>
            <a:custGeom>
              <a:avLst/>
              <a:gdLst/>
              <a:ahLst/>
              <a:cxnLst/>
              <a:rect l="l" t="t" r="r" b="b"/>
              <a:pathLst>
                <a:path w="2274402" h="707744">
                  <a:moveTo>
                    <a:pt x="25159" y="0"/>
                  </a:moveTo>
                  <a:lnTo>
                    <a:pt x="2249243" y="0"/>
                  </a:lnTo>
                  <a:cubicBezTo>
                    <a:pt x="2255915" y="0"/>
                    <a:pt x="2262315" y="2651"/>
                    <a:pt x="2267033" y="7369"/>
                  </a:cubicBezTo>
                  <a:cubicBezTo>
                    <a:pt x="2271751" y="12087"/>
                    <a:pt x="2274402" y="18486"/>
                    <a:pt x="2274402" y="25159"/>
                  </a:cubicBezTo>
                  <a:lnTo>
                    <a:pt x="2274402" y="682586"/>
                  </a:lnTo>
                  <a:cubicBezTo>
                    <a:pt x="2274402" y="689258"/>
                    <a:pt x="2271751" y="695657"/>
                    <a:pt x="2267033" y="700376"/>
                  </a:cubicBezTo>
                  <a:cubicBezTo>
                    <a:pt x="2262315" y="705094"/>
                    <a:pt x="2255915" y="707744"/>
                    <a:pt x="2249243" y="707744"/>
                  </a:cubicBezTo>
                  <a:lnTo>
                    <a:pt x="25159" y="707744"/>
                  </a:lnTo>
                  <a:cubicBezTo>
                    <a:pt x="18486" y="707744"/>
                    <a:pt x="12087" y="705094"/>
                    <a:pt x="7369" y="700376"/>
                  </a:cubicBezTo>
                  <a:cubicBezTo>
                    <a:pt x="2651" y="695657"/>
                    <a:pt x="0" y="689258"/>
                    <a:pt x="0" y="682586"/>
                  </a:cubicBezTo>
                  <a:lnTo>
                    <a:pt x="0" y="25159"/>
                  </a:lnTo>
                  <a:cubicBezTo>
                    <a:pt x="0" y="18486"/>
                    <a:pt x="2651" y="12087"/>
                    <a:pt x="7369" y="7369"/>
                  </a:cubicBezTo>
                  <a:cubicBezTo>
                    <a:pt x="12087" y="2651"/>
                    <a:pt x="18486" y="0"/>
                    <a:pt x="25159" y="0"/>
                  </a:cubicBezTo>
                  <a:close/>
                </a:path>
              </a:pathLst>
            </a:custGeom>
            <a:solidFill>
              <a:srgbClr val="FFFFFF"/>
            </a:solidFill>
            <a:ln w="76200" cap="rnd">
              <a:gradFill>
                <a:gsLst>
                  <a:gs pos="0">
                    <a:srgbClr val="5D3AE7">
                      <a:alpha val="100000"/>
                    </a:srgbClr>
                  </a:gs>
                  <a:gs pos="100000">
                    <a:srgbClr val="9332BD">
                      <a:alpha val="100000"/>
                    </a:srgbClr>
                  </a:gs>
                </a:gsLst>
                <a:lin ang="0"/>
              </a:gradFill>
              <a:prstDash val="solid"/>
              <a:round/>
            </a:ln>
          </p:spPr>
          <p:txBody>
            <a:bodyPr/>
            <a:lstStyle/>
            <a:p>
              <a:endParaRPr lang="en-CA"/>
            </a:p>
          </p:txBody>
        </p:sp>
        <p:sp>
          <p:nvSpPr>
            <p:cNvPr id="9" name="TextBox 9">
              <a:extLst>
                <a:ext uri="{FF2B5EF4-FFF2-40B4-BE49-F238E27FC236}">
                  <a16:creationId xmlns:a16="http://schemas.microsoft.com/office/drawing/2014/main" id="{5D4074E2-C343-9232-2B5B-7B8343592C56}"/>
                </a:ext>
              </a:extLst>
            </p:cNvPr>
            <p:cNvSpPr txBox="1"/>
            <p:nvPr/>
          </p:nvSpPr>
          <p:spPr>
            <a:xfrm>
              <a:off x="0" y="-38100"/>
              <a:ext cx="2274402" cy="745844"/>
            </a:xfrm>
            <a:prstGeom prst="rect">
              <a:avLst/>
            </a:prstGeom>
          </p:spPr>
          <p:txBody>
            <a:bodyPr lIns="57927" tIns="57927" rIns="57927" bIns="57927" rtlCol="0" anchor="ctr"/>
            <a:lstStyle/>
            <a:p>
              <a:pPr algn="ctr">
                <a:lnSpc>
                  <a:spcPts val="2659"/>
                </a:lnSpc>
              </a:pPr>
              <a:endParaRPr/>
            </a:p>
          </p:txBody>
        </p:sp>
      </p:grpSp>
      <p:grpSp>
        <p:nvGrpSpPr>
          <p:cNvPr id="19" name="Group 19">
            <a:extLst>
              <a:ext uri="{FF2B5EF4-FFF2-40B4-BE49-F238E27FC236}">
                <a16:creationId xmlns:a16="http://schemas.microsoft.com/office/drawing/2014/main" id="{7CAA584A-9758-D09E-FE34-8E5AA0715BD4}"/>
              </a:ext>
            </a:extLst>
          </p:cNvPr>
          <p:cNvGrpSpPr/>
          <p:nvPr/>
        </p:nvGrpSpPr>
        <p:grpSpPr>
          <a:xfrm>
            <a:off x="10658240" y="-4851087"/>
            <a:ext cx="13912875" cy="13912875"/>
            <a:chOff x="0" y="0"/>
            <a:chExt cx="18550500" cy="18550500"/>
          </a:xfrm>
        </p:grpSpPr>
        <p:sp>
          <p:nvSpPr>
            <p:cNvPr id="20" name="Freeform 20">
              <a:extLst>
                <a:ext uri="{FF2B5EF4-FFF2-40B4-BE49-F238E27FC236}">
                  <a16:creationId xmlns:a16="http://schemas.microsoft.com/office/drawing/2014/main" id="{33A13CE6-453B-BA9F-F28B-C80E4089691A}"/>
                </a:ext>
              </a:extLst>
            </p:cNvPr>
            <p:cNvSpPr/>
            <p:nvPr/>
          </p:nvSpPr>
          <p:spPr>
            <a:xfrm>
              <a:off x="0" y="0"/>
              <a:ext cx="18550500" cy="18550500"/>
            </a:xfrm>
            <a:custGeom>
              <a:avLst/>
              <a:gdLst/>
              <a:ahLst/>
              <a:cxnLst/>
              <a:rect l="l" t="t" r="r" b="b"/>
              <a:pathLst>
                <a:path w="18550500" h="18550500">
                  <a:moveTo>
                    <a:pt x="0" y="0"/>
                  </a:moveTo>
                  <a:lnTo>
                    <a:pt x="18550500" y="0"/>
                  </a:lnTo>
                  <a:lnTo>
                    <a:pt x="18550500" y="18550500"/>
                  </a:lnTo>
                  <a:lnTo>
                    <a:pt x="0" y="18550500"/>
                  </a:lnTo>
                  <a:lnTo>
                    <a:pt x="0" y="0"/>
                  </a:lnTo>
                  <a:close/>
                </a:path>
              </a:pathLst>
            </a:custGeom>
            <a:blipFill>
              <a:blip r:embed="rId4"/>
              <a:stretch>
                <a:fillRect/>
              </a:stretch>
            </a:blipFill>
          </p:spPr>
          <p:txBody>
            <a:bodyPr/>
            <a:lstStyle/>
            <a:p>
              <a:endParaRPr lang="en-CA"/>
            </a:p>
          </p:txBody>
        </p:sp>
        <p:grpSp>
          <p:nvGrpSpPr>
            <p:cNvPr id="21" name="Group 21">
              <a:extLst>
                <a:ext uri="{FF2B5EF4-FFF2-40B4-BE49-F238E27FC236}">
                  <a16:creationId xmlns:a16="http://schemas.microsoft.com/office/drawing/2014/main" id="{2B8E8AFF-F29E-E33C-6F44-7FE71A288BAF}"/>
                </a:ext>
              </a:extLst>
            </p:cNvPr>
            <p:cNvGrpSpPr/>
            <p:nvPr/>
          </p:nvGrpSpPr>
          <p:grpSpPr>
            <a:xfrm>
              <a:off x="1133172" y="1133172"/>
              <a:ext cx="16284156" cy="16284156"/>
              <a:chOff x="0" y="0"/>
              <a:chExt cx="812800" cy="812800"/>
            </a:xfrm>
          </p:grpSpPr>
          <p:sp>
            <p:nvSpPr>
              <p:cNvPr id="22" name="Freeform 22">
                <a:extLst>
                  <a:ext uri="{FF2B5EF4-FFF2-40B4-BE49-F238E27FC236}">
                    <a16:creationId xmlns:a16="http://schemas.microsoft.com/office/drawing/2014/main" id="{0B975775-E027-86DD-9CD4-871DFB81F591}"/>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5D3AE7">
                      <a:alpha val="100000"/>
                    </a:srgbClr>
                  </a:gs>
                  <a:gs pos="100000">
                    <a:srgbClr val="9332BD">
                      <a:alpha val="100000"/>
                    </a:srgbClr>
                  </a:gs>
                </a:gsLst>
                <a:lin ang="0"/>
              </a:gradFill>
            </p:spPr>
            <p:txBody>
              <a:bodyPr/>
              <a:lstStyle/>
              <a:p>
                <a:endParaRPr lang="en-CA"/>
              </a:p>
            </p:txBody>
          </p:sp>
          <p:sp>
            <p:nvSpPr>
              <p:cNvPr id="23" name="TextBox 23">
                <a:extLst>
                  <a:ext uri="{FF2B5EF4-FFF2-40B4-BE49-F238E27FC236}">
                    <a16:creationId xmlns:a16="http://schemas.microsoft.com/office/drawing/2014/main" id="{FAD61F76-0C9A-D7C0-A126-26EC7651C4DA}"/>
                  </a:ext>
                </a:extLst>
              </p:cNvPr>
              <p:cNvSpPr txBox="1"/>
              <p:nvPr/>
            </p:nvSpPr>
            <p:spPr>
              <a:xfrm>
                <a:off x="76200" y="38100"/>
                <a:ext cx="660400" cy="698500"/>
              </a:xfrm>
              <a:prstGeom prst="rect">
                <a:avLst/>
              </a:prstGeom>
            </p:spPr>
            <p:txBody>
              <a:bodyPr lIns="85961" tIns="85961" rIns="85961" bIns="85961" rtlCol="0" anchor="ctr"/>
              <a:lstStyle/>
              <a:p>
                <a:pPr algn="ctr">
                  <a:lnSpc>
                    <a:spcPts val="2659"/>
                  </a:lnSpc>
                </a:pPr>
                <a:endParaRPr/>
              </a:p>
            </p:txBody>
          </p:sp>
        </p:grpSp>
      </p:grpSp>
      <p:grpSp>
        <p:nvGrpSpPr>
          <p:cNvPr id="24" name="Group 24">
            <a:extLst>
              <a:ext uri="{FF2B5EF4-FFF2-40B4-BE49-F238E27FC236}">
                <a16:creationId xmlns:a16="http://schemas.microsoft.com/office/drawing/2014/main" id="{08D37502-7114-CC1F-1907-1A112C28E5A4}"/>
              </a:ext>
            </a:extLst>
          </p:cNvPr>
          <p:cNvGrpSpPr/>
          <p:nvPr/>
        </p:nvGrpSpPr>
        <p:grpSpPr>
          <a:xfrm rot="-3207614">
            <a:off x="17455210" y="2837636"/>
            <a:ext cx="6049545" cy="3685699"/>
            <a:chOff x="0" y="0"/>
            <a:chExt cx="1593296" cy="970719"/>
          </a:xfrm>
        </p:grpSpPr>
        <p:sp>
          <p:nvSpPr>
            <p:cNvPr id="25" name="Freeform 25">
              <a:extLst>
                <a:ext uri="{FF2B5EF4-FFF2-40B4-BE49-F238E27FC236}">
                  <a16:creationId xmlns:a16="http://schemas.microsoft.com/office/drawing/2014/main" id="{6222E794-568A-34A3-2439-DB0CCBA0B7DB}"/>
                </a:ext>
              </a:extLst>
            </p:cNvPr>
            <p:cNvSpPr/>
            <p:nvPr/>
          </p:nvSpPr>
          <p:spPr>
            <a:xfrm>
              <a:off x="0" y="0"/>
              <a:ext cx="1593296" cy="970719"/>
            </a:xfrm>
            <a:custGeom>
              <a:avLst/>
              <a:gdLst/>
              <a:ahLst/>
              <a:cxnLst/>
              <a:rect l="l" t="t" r="r" b="b"/>
              <a:pathLst>
                <a:path w="1593296" h="970719">
                  <a:moveTo>
                    <a:pt x="0" y="0"/>
                  </a:moveTo>
                  <a:lnTo>
                    <a:pt x="1593296" y="0"/>
                  </a:lnTo>
                  <a:lnTo>
                    <a:pt x="1593296" y="970719"/>
                  </a:lnTo>
                  <a:lnTo>
                    <a:pt x="0" y="970719"/>
                  </a:lnTo>
                  <a:close/>
                </a:path>
              </a:pathLst>
            </a:custGeom>
            <a:gradFill rotWithShape="1">
              <a:gsLst>
                <a:gs pos="0">
                  <a:srgbClr val="E8E8E8">
                    <a:alpha val="0"/>
                  </a:srgbClr>
                </a:gs>
                <a:gs pos="100000">
                  <a:srgbClr val="E8E8E8">
                    <a:alpha val="35000"/>
                  </a:srgbClr>
                </a:gs>
              </a:gsLst>
              <a:lin ang="0"/>
            </a:gradFill>
            <a:ln cap="sq">
              <a:noFill/>
              <a:prstDash val="solid"/>
              <a:miter/>
            </a:ln>
          </p:spPr>
          <p:txBody>
            <a:bodyPr/>
            <a:lstStyle/>
            <a:p>
              <a:endParaRPr lang="en-CA"/>
            </a:p>
          </p:txBody>
        </p:sp>
        <p:sp>
          <p:nvSpPr>
            <p:cNvPr id="26" name="TextBox 26">
              <a:extLst>
                <a:ext uri="{FF2B5EF4-FFF2-40B4-BE49-F238E27FC236}">
                  <a16:creationId xmlns:a16="http://schemas.microsoft.com/office/drawing/2014/main" id="{3DBFC875-7EBB-8C1F-9536-C9F50E323474}"/>
                </a:ext>
              </a:extLst>
            </p:cNvPr>
            <p:cNvSpPr txBox="1"/>
            <p:nvPr/>
          </p:nvSpPr>
          <p:spPr>
            <a:xfrm>
              <a:off x="0" y="-38100"/>
              <a:ext cx="1593296" cy="1008819"/>
            </a:xfrm>
            <a:prstGeom prst="rect">
              <a:avLst/>
            </a:prstGeom>
          </p:spPr>
          <p:txBody>
            <a:bodyPr lIns="50800" tIns="50800" rIns="50800" bIns="50800" rtlCol="0" anchor="ctr"/>
            <a:lstStyle/>
            <a:p>
              <a:pPr algn="ctr">
                <a:lnSpc>
                  <a:spcPts val="2659"/>
                </a:lnSpc>
                <a:spcBef>
                  <a:spcPct val="0"/>
                </a:spcBef>
              </a:pPr>
              <a:endParaRPr/>
            </a:p>
          </p:txBody>
        </p:sp>
      </p:grpSp>
      <p:grpSp>
        <p:nvGrpSpPr>
          <p:cNvPr id="27" name="Group 27">
            <a:extLst>
              <a:ext uri="{FF2B5EF4-FFF2-40B4-BE49-F238E27FC236}">
                <a16:creationId xmlns:a16="http://schemas.microsoft.com/office/drawing/2014/main" id="{F635548F-E753-A3B6-073D-E1D41350DB2E}"/>
              </a:ext>
            </a:extLst>
          </p:cNvPr>
          <p:cNvGrpSpPr/>
          <p:nvPr/>
        </p:nvGrpSpPr>
        <p:grpSpPr>
          <a:xfrm rot="-3207614">
            <a:off x="13944382" y="936044"/>
            <a:ext cx="6049545" cy="3685699"/>
            <a:chOff x="0" y="0"/>
            <a:chExt cx="1593296" cy="970719"/>
          </a:xfrm>
        </p:grpSpPr>
        <p:sp>
          <p:nvSpPr>
            <p:cNvPr id="28" name="Freeform 28">
              <a:extLst>
                <a:ext uri="{FF2B5EF4-FFF2-40B4-BE49-F238E27FC236}">
                  <a16:creationId xmlns:a16="http://schemas.microsoft.com/office/drawing/2014/main" id="{CAB3F981-BAF4-D0FC-12F3-7D375BF3619F}"/>
                </a:ext>
              </a:extLst>
            </p:cNvPr>
            <p:cNvSpPr/>
            <p:nvPr/>
          </p:nvSpPr>
          <p:spPr>
            <a:xfrm>
              <a:off x="0" y="0"/>
              <a:ext cx="1593296" cy="970719"/>
            </a:xfrm>
            <a:custGeom>
              <a:avLst/>
              <a:gdLst/>
              <a:ahLst/>
              <a:cxnLst/>
              <a:rect l="l" t="t" r="r" b="b"/>
              <a:pathLst>
                <a:path w="1593296" h="970719">
                  <a:moveTo>
                    <a:pt x="0" y="0"/>
                  </a:moveTo>
                  <a:lnTo>
                    <a:pt x="1593296" y="0"/>
                  </a:lnTo>
                  <a:lnTo>
                    <a:pt x="1593296" y="970719"/>
                  </a:lnTo>
                  <a:lnTo>
                    <a:pt x="0" y="970719"/>
                  </a:lnTo>
                  <a:close/>
                </a:path>
              </a:pathLst>
            </a:custGeom>
            <a:gradFill rotWithShape="1">
              <a:gsLst>
                <a:gs pos="0">
                  <a:srgbClr val="E8E8E8">
                    <a:alpha val="0"/>
                  </a:srgbClr>
                </a:gs>
                <a:gs pos="100000">
                  <a:srgbClr val="E8E8E8">
                    <a:alpha val="35000"/>
                  </a:srgbClr>
                </a:gs>
              </a:gsLst>
              <a:lin ang="0"/>
            </a:gradFill>
            <a:ln cap="sq">
              <a:noFill/>
              <a:prstDash val="solid"/>
              <a:miter/>
            </a:ln>
          </p:spPr>
          <p:txBody>
            <a:bodyPr/>
            <a:lstStyle/>
            <a:p>
              <a:endParaRPr lang="en-CA"/>
            </a:p>
          </p:txBody>
        </p:sp>
        <p:sp>
          <p:nvSpPr>
            <p:cNvPr id="29" name="TextBox 29">
              <a:extLst>
                <a:ext uri="{FF2B5EF4-FFF2-40B4-BE49-F238E27FC236}">
                  <a16:creationId xmlns:a16="http://schemas.microsoft.com/office/drawing/2014/main" id="{CC554E02-21CA-8D08-83E4-996A358BB76B}"/>
                </a:ext>
              </a:extLst>
            </p:cNvPr>
            <p:cNvSpPr txBox="1"/>
            <p:nvPr/>
          </p:nvSpPr>
          <p:spPr>
            <a:xfrm>
              <a:off x="0" y="-38100"/>
              <a:ext cx="1593296" cy="1008819"/>
            </a:xfrm>
            <a:prstGeom prst="rect">
              <a:avLst/>
            </a:prstGeom>
          </p:spPr>
          <p:txBody>
            <a:bodyPr lIns="50800" tIns="50800" rIns="50800" bIns="50800" rtlCol="0" anchor="ctr"/>
            <a:lstStyle/>
            <a:p>
              <a:pPr algn="ctr">
                <a:lnSpc>
                  <a:spcPts val="2659"/>
                </a:lnSpc>
                <a:spcBef>
                  <a:spcPct val="0"/>
                </a:spcBef>
              </a:pPr>
              <a:endParaRPr/>
            </a:p>
          </p:txBody>
        </p:sp>
      </p:grpSp>
      <p:sp>
        <p:nvSpPr>
          <p:cNvPr id="30" name="Freeform 30">
            <a:extLst>
              <a:ext uri="{FF2B5EF4-FFF2-40B4-BE49-F238E27FC236}">
                <a16:creationId xmlns:a16="http://schemas.microsoft.com/office/drawing/2014/main" id="{4B68A75B-7E79-1D07-CBE7-2BEADDE8F9D8}"/>
              </a:ext>
            </a:extLst>
          </p:cNvPr>
          <p:cNvSpPr/>
          <p:nvPr/>
        </p:nvSpPr>
        <p:spPr>
          <a:xfrm>
            <a:off x="10974337" y="2746091"/>
            <a:ext cx="6940062" cy="6940062"/>
          </a:xfrm>
          <a:custGeom>
            <a:avLst/>
            <a:gdLst/>
            <a:ahLst/>
            <a:cxnLst/>
            <a:rect l="l" t="t" r="r" b="b"/>
            <a:pathLst>
              <a:path w="6940062" h="6940062">
                <a:moveTo>
                  <a:pt x="0" y="0"/>
                </a:moveTo>
                <a:lnTo>
                  <a:pt x="6940062" y="0"/>
                </a:lnTo>
                <a:lnTo>
                  <a:pt x="6940062" y="6940063"/>
                </a:lnTo>
                <a:lnTo>
                  <a:pt x="0" y="6940063"/>
                </a:lnTo>
                <a:lnTo>
                  <a:pt x="0" y="0"/>
                </a:lnTo>
                <a:close/>
              </a:path>
            </a:pathLst>
          </a:custGeom>
          <a:blipFill>
            <a:blip r:embed="rId4"/>
            <a:stretch>
              <a:fillRect/>
            </a:stretch>
          </a:blipFill>
        </p:spPr>
        <p:txBody>
          <a:bodyPr/>
          <a:lstStyle/>
          <a:p>
            <a:endParaRPr lang="en-CA"/>
          </a:p>
        </p:txBody>
      </p:sp>
      <p:grpSp>
        <p:nvGrpSpPr>
          <p:cNvPr id="31" name="Group 31">
            <a:extLst>
              <a:ext uri="{FF2B5EF4-FFF2-40B4-BE49-F238E27FC236}">
                <a16:creationId xmlns:a16="http://schemas.microsoft.com/office/drawing/2014/main" id="{A1924B30-E185-BC0F-7F95-1E0B58E42C2B}"/>
              </a:ext>
            </a:extLst>
          </p:cNvPr>
          <p:cNvGrpSpPr/>
          <p:nvPr/>
        </p:nvGrpSpPr>
        <p:grpSpPr>
          <a:xfrm>
            <a:off x="11398276" y="3170031"/>
            <a:ext cx="6092184" cy="6092184"/>
            <a:chOff x="0" y="0"/>
            <a:chExt cx="812800" cy="812800"/>
          </a:xfrm>
        </p:grpSpPr>
        <p:sp>
          <p:nvSpPr>
            <p:cNvPr id="32" name="Freeform 32">
              <a:extLst>
                <a:ext uri="{FF2B5EF4-FFF2-40B4-BE49-F238E27FC236}">
                  <a16:creationId xmlns:a16="http://schemas.microsoft.com/office/drawing/2014/main" id="{E08C27DD-8C4D-8C3B-1F96-A1B0520A6DA9}"/>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CA"/>
            </a:p>
          </p:txBody>
        </p:sp>
        <p:sp>
          <p:nvSpPr>
            <p:cNvPr id="33" name="TextBox 33">
              <a:extLst>
                <a:ext uri="{FF2B5EF4-FFF2-40B4-BE49-F238E27FC236}">
                  <a16:creationId xmlns:a16="http://schemas.microsoft.com/office/drawing/2014/main" id="{D64FD8EC-B2AD-D46B-38A7-B26A460032A8}"/>
                </a:ext>
              </a:extLst>
            </p:cNvPr>
            <p:cNvSpPr txBox="1"/>
            <p:nvPr/>
          </p:nvSpPr>
          <p:spPr>
            <a:xfrm>
              <a:off x="76200" y="38100"/>
              <a:ext cx="660400" cy="698500"/>
            </a:xfrm>
            <a:prstGeom prst="rect">
              <a:avLst/>
            </a:prstGeom>
          </p:spPr>
          <p:txBody>
            <a:bodyPr lIns="42879" tIns="42879" rIns="42879" bIns="42879" rtlCol="0" anchor="ctr"/>
            <a:lstStyle/>
            <a:p>
              <a:pPr algn="ctr">
                <a:lnSpc>
                  <a:spcPts val="2659"/>
                </a:lnSpc>
              </a:pPr>
              <a:endParaRPr/>
            </a:p>
          </p:txBody>
        </p:sp>
      </p:grpSp>
      <p:grpSp>
        <p:nvGrpSpPr>
          <p:cNvPr id="34" name="Group 34">
            <a:extLst>
              <a:ext uri="{FF2B5EF4-FFF2-40B4-BE49-F238E27FC236}">
                <a16:creationId xmlns:a16="http://schemas.microsoft.com/office/drawing/2014/main" id="{A6CC0A94-D516-4442-CEC2-6354B1CF319B}"/>
              </a:ext>
            </a:extLst>
          </p:cNvPr>
          <p:cNvGrpSpPr/>
          <p:nvPr/>
        </p:nvGrpSpPr>
        <p:grpSpPr>
          <a:xfrm>
            <a:off x="11640242" y="3393886"/>
            <a:ext cx="5608255" cy="5608255"/>
            <a:chOff x="0" y="0"/>
            <a:chExt cx="812800" cy="812800"/>
          </a:xfrm>
        </p:grpSpPr>
        <p:sp>
          <p:nvSpPr>
            <p:cNvPr id="35" name="Freeform 35">
              <a:extLst>
                <a:ext uri="{FF2B5EF4-FFF2-40B4-BE49-F238E27FC236}">
                  <a16:creationId xmlns:a16="http://schemas.microsoft.com/office/drawing/2014/main" id="{F28F24B3-3528-D275-93C8-877C4727BFD2}"/>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5D3AE7">
                    <a:alpha val="100000"/>
                  </a:srgbClr>
                </a:gs>
                <a:gs pos="100000">
                  <a:srgbClr val="9332BD">
                    <a:alpha val="100000"/>
                  </a:srgbClr>
                </a:gs>
              </a:gsLst>
              <a:lin ang="0"/>
            </a:gradFill>
          </p:spPr>
          <p:txBody>
            <a:bodyPr/>
            <a:lstStyle/>
            <a:p>
              <a:endParaRPr lang="en-CA"/>
            </a:p>
          </p:txBody>
        </p:sp>
        <p:sp>
          <p:nvSpPr>
            <p:cNvPr id="36" name="TextBox 36">
              <a:extLst>
                <a:ext uri="{FF2B5EF4-FFF2-40B4-BE49-F238E27FC236}">
                  <a16:creationId xmlns:a16="http://schemas.microsoft.com/office/drawing/2014/main" id="{17E38060-09DA-0448-E98E-365693222DE9}"/>
                </a:ext>
              </a:extLst>
            </p:cNvPr>
            <p:cNvSpPr txBox="1"/>
            <p:nvPr/>
          </p:nvSpPr>
          <p:spPr>
            <a:xfrm>
              <a:off x="76200" y="38100"/>
              <a:ext cx="660400" cy="698500"/>
            </a:xfrm>
            <a:prstGeom prst="rect">
              <a:avLst/>
            </a:prstGeom>
          </p:spPr>
          <p:txBody>
            <a:bodyPr lIns="42879" tIns="42879" rIns="42879" bIns="42879" rtlCol="0" anchor="ctr"/>
            <a:lstStyle/>
            <a:p>
              <a:pPr algn="ctr">
                <a:lnSpc>
                  <a:spcPts val="2659"/>
                </a:lnSpc>
              </a:pPr>
              <a:endParaRPr/>
            </a:p>
          </p:txBody>
        </p:sp>
      </p:grpSp>
      <p:grpSp>
        <p:nvGrpSpPr>
          <p:cNvPr id="37" name="Group 37">
            <a:extLst>
              <a:ext uri="{FF2B5EF4-FFF2-40B4-BE49-F238E27FC236}">
                <a16:creationId xmlns:a16="http://schemas.microsoft.com/office/drawing/2014/main" id="{C7C34C90-1800-0B78-18C6-583F4D40861F}"/>
              </a:ext>
            </a:extLst>
          </p:cNvPr>
          <p:cNvGrpSpPr/>
          <p:nvPr/>
        </p:nvGrpSpPr>
        <p:grpSpPr>
          <a:xfrm>
            <a:off x="11878452" y="3648768"/>
            <a:ext cx="5131832" cy="5131832"/>
            <a:chOff x="0" y="0"/>
            <a:chExt cx="812800" cy="812800"/>
          </a:xfrm>
        </p:grpSpPr>
        <p:sp>
          <p:nvSpPr>
            <p:cNvPr id="38" name="Freeform 38">
              <a:extLst>
                <a:ext uri="{FF2B5EF4-FFF2-40B4-BE49-F238E27FC236}">
                  <a16:creationId xmlns:a16="http://schemas.microsoft.com/office/drawing/2014/main" id="{277809A3-17D4-8929-D841-6250547B088E}"/>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a:stretch>
            </a:blipFill>
          </p:spPr>
          <p:txBody>
            <a:bodyPr/>
            <a:lstStyle/>
            <a:p>
              <a:endParaRPr lang="en-CA"/>
            </a:p>
          </p:txBody>
        </p:sp>
      </p:grpSp>
      <p:sp>
        <p:nvSpPr>
          <p:cNvPr id="5" name="TextBox 4">
            <a:extLst>
              <a:ext uri="{FF2B5EF4-FFF2-40B4-BE49-F238E27FC236}">
                <a16:creationId xmlns:a16="http://schemas.microsoft.com/office/drawing/2014/main" id="{C438973A-9634-9AF1-5AAF-0614AB6F90CD}"/>
              </a:ext>
            </a:extLst>
          </p:cNvPr>
          <p:cNvSpPr txBox="1"/>
          <p:nvPr/>
        </p:nvSpPr>
        <p:spPr>
          <a:xfrm>
            <a:off x="609600" y="1562100"/>
            <a:ext cx="10788676" cy="5769336"/>
          </a:xfrm>
          <a:prstGeom prst="rect">
            <a:avLst/>
          </a:prstGeom>
          <a:noFill/>
        </p:spPr>
        <p:txBody>
          <a:bodyPr wrap="square">
            <a:spAutoFit/>
          </a:bodyPr>
          <a:lstStyle/>
          <a:p>
            <a:pPr marL="742950" indent="-742950">
              <a:lnSpc>
                <a:spcPct val="107000"/>
              </a:lnSpc>
              <a:spcAft>
                <a:spcPts val="800"/>
              </a:spcAft>
              <a:buAutoNum type="arabicPeriod"/>
            </a:pPr>
            <a:r>
              <a:rPr lang="en-CA" sz="3600" b="1" kern="0" dirty="0">
                <a:latin typeface="Arial" panose="020B0604020202020204" pitchFamily="34" charset="0"/>
                <a:ea typeface="Times New Roman" panose="02020603050405020304" pitchFamily="18" charset="0"/>
                <a:cs typeface="Arial" panose="020B0604020202020204" pitchFamily="34" charset="0"/>
              </a:rPr>
              <a:t>THE SOWER (</a:t>
            </a:r>
            <a:r>
              <a:rPr lang="en-CA" sz="3600" b="1" kern="0" dirty="0" err="1">
                <a:latin typeface="Arial" panose="020B0604020202020204" pitchFamily="34" charset="0"/>
                <a:ea typeface="Times New Roman" panose="02020603050405020304" pitchFamily="18" charset="0"/>
                <a:cs typeface="Arial" panose="020B0604020202020204" pitchFamily="34" charset="0"/>
              </a:rPr>
              <a:t>cont</a:t>
            </a:r>
            <a:r>
              <a:rPr lang="en-CA" sz="3600" b="1" kern="0" dirty="0">
                <a:latin typeface="Arial" panose="020B0604020202020204" pitchFamily="34" charset="0"/>
                <a:ea typeface="Times New Roman" panose="02020603050405020304" pitchFamily="18" charset="0"/>
                <a:cs typeface="Arial" panose="020B0604020202020204" pitchFamily="34" charset="0"/>
              </a:rPr>
              <a:t>)</a:t>
            </a:r>
          </a:p>
          <a:p>
            <a:r>
              <a:rPr lang="en-CA" sz="3600" kern="0" dirty="0">
                <a:latin typeface="Arial" panose="020B0604020202020204" pitchFamily="34" charset="0"/>
                <a:ea typeface="Times New Roman" panose="02020603050405020304" pitchFamily="18" charset="0"/>
                <a:cs typeface="Arial" panose="020B0604020202020204" pitchFamily="34" charset="0"/>
              </a:rPr>
              <a:t>"He who sows sparingly will also reap sparingly, and he who sows bountifully will also reap bountifully</a:t>
            </a:r>
            <a:r>
              <a:rPr lang="en-CA" sz="3600" b="1" kern="0" dirty="0">
                <a:latin typeface="Arial" panose="020B0604020202020204" pitchFamily="34" charset="0"/>
                <a:ea typeface="Times New Roman" panose="02020603050405020304" pitchFamily="18" charset="0"/>
                <a:cs typeface="Arial" panose="020B0604020202020204" pitchFamily="34" charset="0"/>
              </a:rPr>
              <a:t>."  2 Corinthians 9:6</a:t>
            </a:r>
          </a:p>
          <a:p>
            <a:endParaRPr lang="en-CA" sz="3600" b="1" kern="0" dirty="0">
              <a:latin typeface="Arial" panose="020B0604020202020204" pitchFamily="34" charset="0"/>
              <a:ea typeface="Times New Roman" panose="02020603050405020304" pitchFamily="18" charset="0"/>
              <a:cs typeface="Arial" panose="020B0604020202020204" pitchFamily="34" charset="0"/>
            </a:endParaRPr>
          </a:p>
          <a:p>
            <a:pPr marL="571500" indent="-571500">
              <a:buFont typeface="Wingdings" panose="05000000000000000000" pitchFamily="2" charset="2"/>
              <a:buChar char="q"/>
            </a:pPr>
            <a:r>
              <a:rPr lang="en-CA" sz="3600" kern="0" dirty="0">
                <a:latin typeface="Arial" panose="020B0604020202020204" pitchFamily="34" charset="0"/>
                <a:ea typeface="Times New Roman" panose="02020603050405020304" pitchFamily="18" charset="0"/>
                <a:cs typeface="Arial" panose="020B0604020202020204" pitchFamily="34" charset="0"/>
              </a:rPr>
              <a:t>The Sower's responsibility is to release the seed.</a:t>
            </a:r>
          </a:p>
          <a:p>
            <a:endParaRPr lang="en-CA" sz="3600" kern="0" dirty="0">
              <a:latin typeface="Arial" panose="020B0604020202020204" pitchFamily="34" charset="0"/>
              <a:ea typeface="Times New Roman" panose="02020603050405020304" pitchFamily="18" charset="0"/>
              <a:cs typeface="Arial" panose="020B0604020202020204" pitchFamily="34" charset="0"/>
            </a:endParaRPr>
          </a:p>
          <a:p>
            <a:r>
              <a:rPr lang="en-CA" sz="3600" b="1" kern="0" dirty="0">
                <a:latin typeface="Arial" panose="020B0604020202020204" pitchFamily="34" charset="0"/>
                <a:ea typeface="Times New Roman" panose="02020603050405020304" pitchFamily="18" charset="0"/>
                <a:cs typeface="Arial" panose="020B0604020202020204" pitchFamily="34" charset="0"/>
              </a:rPr>
              <a:t>Ecclesiastes 11:6: </a:t>
            </a:r>
            <a:r>
              <a:rPr lang="en-CA" sz="3600" kern="0" dirty="0">
                <a:latin typeface="Arial" panose="020B0604020202020204" pitchFamily="34" charset="0"/>
                <a:ea typeface="Times New Roman" panose="02020603050405020304" pitchFamily="18" charset="0"/>
                <a:cs typeface="Arial" panose="020B0604020202020204" pitchFamily="34" charset="0"/>
              </a:rPr>
              <a:t>“In the morning sow thy seed, and in the evening withhold not thine hand…”</a:t>
            </a:r>
          </a:p>
          <a:p>
            <a:pPr marL="571500" indent="-571500">
              <a:lnSpc>
                <a:spcPct val="107000"/>
              </a:lnSpc>
              <a:spcAft>
                <a:spcPts val="800"/>
              </a:spcAft>
              <a:buFont typeface="Wingdings" panose="05000000000000000000" pitchFamily="2" charset="2"/>
              <a:buChar char="q"/>
            </a:pPr>
            <a:r>
              <a:rPr lang="en-CA" sz="3600" kern="0" dirty="0">
                <a:latin typeface="Arial" panose="020B0604020202020204" pitchFamily="34" charset="0"/>
                <a:ea typeface="Times New Roman" panose="02020603050405020304" pitchFamily="18" charset="0"/>
                <a:cs typeface="Arial" panose="020B0604020202020204" pitchFamily="34" charset="0"/>
              </a:rPr>
              <a:t>Keep sowing. </a:t>
            </a:r>
            <a:endParaRPr lang="en-US" sz="3600" kern="0" dirty="0">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40721372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85B732-832F-4BD9-0A85-52402D87A216}"/>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FF95FC09-4116-B99F-605F-C0AD976008E8}"/>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39521" r="-10927"/>
            </a:stretch>
          </a:blipFill>
        </p:spPr>
        <p:txBody>
          <a:bodyPr/>
          <a:lstStyle/>
          <a:p>
            <a:endParaRPr lang="en-CA"/>
          </a:p>
        </p:txBody>
      </p:sp>
      <p:grpSp>
        <p:nvGrpSpPr>
          <p:cNvPr id="7" name="Group 7">
            <a:extLst>
              <a:ext uri="{FF2B5EF4-FFF2-40B4-BE49-F238E27FC236}">
                <a16:creationId xmlns:a16="http://schemas.microsoft.com/office/drawing/2014/main" id="{5BE8CF2F-4DD9-278B-8264-4E9BAFD9022E}"/>
              </a:ext>
            </a:extLst>
          </p:cNvPr>
          <p:cNvGrpSpPr/>
          <p:nvPr/>
        </p:nvGrpSpPr>
        <p:grpSpPr>
          <a:xfrm>
            <a:off x="338876" y="110990"/>
            <a:ext cx="11222215" cy="10176010"/>
            <a:chOff x="0" y="0"/>
            <a:chExt cx="2274402" cy="707744"/>
          </a:xfrm>
        </p:grpSpPr>
        <p:sp>
          <p:nvSpPr>
            <p:cNvPr id="8" name="Freeform 8">
              <a:extLst>
                <a:ext uri="{FF2B5EF4-FFF2-40B4-BE49-F238E27FC236}">
                  <a16:creationId xmlns:a16="http://schemas.microsoft.com/office/drawing/2014/main" id="{EC2071A8-427A-6CA2-D3C0-63079E7CF53C}"/>
                </a:ext>
              </a:extLst>
            </p:cNvPr>
            <p:cNvSpPr/>
            <p:nvPr/>
          </p:nvSpPr>
          <p:spPr>
            <a:xfrm>
              <a:off x="0" y="0"/>
              <a:ext cx="2274402" cy="707744"/>
            </a:xfrm>
            <a:custGeom>
              <a:avLst/>
              <a:gdLst/>
              <a:ahLst/>
              <a:cxnLst/>
              <a:rect l="l" t="t" r="r" b="b"/>
              <a:pathLst>
                <a:path w="2274402" h="707744">
                  <a:moveTo>
                    <a:pt x="25159" y="0"/>
                  </a:moveTo>
                  <a:lnTo>
                    <a:pt x="2249243" y="0"/>
                  </a:lnTo>
                  <a:cubicBezTo>
                    <a:pt x="2255915" y="0"/>
                    <a:pt x="2262315" y="2651"/>
                    <a:pt x="2267033" y="7369"/>
                  </a:cubicBezTo>
                  <a:cubicBezTo>
                    <a:pt x="2271751" y="12087"/>
                    <a:pt x="2274402" y="18486"/>
                    <a:pt x="2274402" y="25159"/>
                  </a:cubicBezTo>
                  <a:lnTo>
                    <a:pt x="2274402" y="682586"/>
                  </a:lnTo>
                  <a:cubicBezTo>
                    <a:pt x="2274402" y="689258"/>
                    <a:pt x="2271751" y="695657"/>
                    <a:pt x="2267033" y="700376"/>
                  </a:cubicBezTo>
                  <a:cubicBezTo>
                    <a:pt x="2262315" y="705094"/>
                    <a:pt x="2255915" y="707744"/>
                    <a:pt x="2249243" y="707744"/>
                  </a:cubicBezTo>
                  <a:lnTo>
                    <a:pt x="25159" y="707744"/>
                  </a:lnTo>
                  <a:cubicBezTo>
                    <a:pt x="18486" y="707744"/>
                    <a:pt x="12087" y="705094"/>
                    <a:pt x="7369" y="700376"/>
                  </a:cubicBezTo>
                  <a:cubicBezTo>
                    <a:pt x="2651" y="695657"/>
                    <a:pt x="0" y="689258"/>
                    <a:pt x="0" y="682586"/>
                  </a:cubicBezTo>
                  <a:lnTo>
                    <a:pt x="0" y="25159"/>
                  </a:lnTo>
                  <a:cubicBezTo>
                    <a:pt x="0" y="18486"/>
                    <a:pt x="2651" y="12087"/>
                    <a:pt x="7369" y="7369"/>
                  </a:cubicBezTo>
                  <a:cubicBezTo>
                    <a:pt x="12087" y="2651"/>
                    <a:pt x="18486" y="0"/>
                    <a:pt x="25159" y="0"/>
                  </a:cubicBezTo>
                  <a:close/>
                </a:path>
              </a:pathLst>
            </a:custGeom>
            <a:solidFill>
              <a:srgbClr val="FFFFFF"/>
            </a:solidFill>
            <a:ln w="76200" cap="rnd">
              <a:gradFill>
                <a:gsLst>
                  <a:gs pos="0">
                    <a:srgbClr val="5D3AE7">
                      <a:alpha val="100000"/>
                    </a:srgbClr>
                  </a:gs>
                  <a:gs pos="100000">
                    <a:srgbClr val="9332BD">
                      <a:alpha val="100000"/>
                    </a:srgbClr>
                  </a:gs>
                </a:gsLst>
                <a:lin ang="0"/>
              </a:gradFill>
              <a:prstDash val="solid"/>
              <a:round/>
            </a:ln>
          </p:spPr>
          <p:txBody>
            <a:bodyPr/>
            <a:lstStyle/>
            <a:p>
              <a:endParaRPr lang="en-CA"/>
            </a:p>
          </p:txBody>
        </p:sp>
        <p:sp>
          <p:nvSpPr>
            <p:cNvPr id="9" name="TextBox 9">
              <a:extLst>
                <a:ext uri="{FF2B5EF4-FFF2-40B4-BE49-F238E27FC236}">
                  <a16:creationId xmlns:a16="http://schemas.microsoft.com/office/drawing/2014/main" id="{D53ABE4F-1A7B-CEB5-F6B9-DF3690B39A3D}"/>
                </a:ext>
              </a:extLst>
            </p:cNvPr>
            <p:cNvSpPr txBox="1"/>
            <p:nvPr/>
          </p:nvSpPr>
          <p:spPr>
            <a:xfrm>
              <a:off x="0" y="-38100"/>
              <a:ext cx="2274402" cy="745844"/>
            </a:xfrm>
            <a:prstGeom prst="rect">
              <a:avLst/>
            </a:prstGeom>
          </p:spPr>
          <p:txBody>
            <a:bodyPr lIns="57927" tIns="57927" rIns="57927" bIns="57927" rtlCol="0" anchor="ctr"/>
            <a:lstStyle/>
            <a:p>
              <a:pPr algn="ctr">
                <a:lnSpc>
                  <a:spcPts val="2659"/>
                </a:lnSpc>
              </a:pPr>
              <a:endParaRPr/>
            </a:p>
          </p:txBody>
        </p:sp>
      </p:grpSp>
      <p:grpSp>
        <p:nvGrpSpPr>
          <p:cNvPr id="19" name="Group 19">
            <a:extLst>
              <a:ext uri="{FF2B5EF4-FFF2-40B4-BE49-F238E27FC236}">
                <a16:creationId xmlns:a16="http://schemas.microsoft.com/office/drawing/2014/main" id="{4DEDEECF-5B47-893C-E970-46072309D0A8}"/>
              </a:ext>
            </a:extLst>
          </p:cNvPr>
          <p:cNvGrpSpPr/>
          <p:nvPr/>
        </p:nvGrpSpPr>
        <p:grpSpPr>
          <a:xfrm>
            <a:off x="10658240" y="-4851087"/>
            <a:ext cx="13912875" cy="13912875"/>
            <a:chOff x="0" y="0"/>
            <a:chExt cx="18550500" cy="18550500"/>
          </a:xfrm>
        </p:grpSpPr>
        <p:sp>
          <p:nvSpPr>
            <p:cNvPr id="20" name="Freeform 20">
              <a:extLst>
                <a:ext uri="{FF2B5EF4-FFF2-40B4-BE49-F238E27FC236}">
                  <a16:creationId xmlns:a16="http://schemas.microsoft.com/office/drawing/2014/main" id="{A7AA0D9C-7031-9190-F2D9-A8C3236C2CCA}"/>
                </a:ext>
              </a:extLst>
            </p:cNvPr>
            <p:cNvSpPr/>
            <p:nvPr/>
          </p:nvSpPr>
          <p:spPr>
            <a:xfrm>
              <a:off x="0" y="0"/>
              <a:ext cx="18550500" cy="18550500"/>
            </a:xfrm>
            <a:custGeom>
              <a:avLst/>
              <a:gdLst/>
              <a:ahLst/>
              <a:cxnLst/>
              <a:rect l="l" t="t" r="r" b="b"/>
              <a:pathLst>
                <a:path w="18550500" h="18550500">
                  <a:moveTo>
                    <a:pt x="0" y="0"/>
                  </a:moveTo>
                  <a:lnTo>
                    <a:pt x="18550500" y="0"/>
                  </a:lnTo>
                  <a:lnTo>
                    <a:pt x="18550500" y="18550500"/>
                  </a:lnTo>
                  <a:lnTo>
                    <a:pt x="0" y="18550500"/>
                  </a:lnTo>
                  <a:lnTo>
                    <a:pt x="0" y="0"/>
                  </a:lnTo>
                  <a:close/>
                </a:path>
              </a:pathLst>
            </a:custGeom>
            <a:blipFill>
              <a:blip r:embed="rId4"/>
              <a:stretch>
                <a:fillRect/>
              </a:stretch>
            </a:blipFill>
          </p:spPr>
          <p:txBody>
            <a:bodyPr/>
            <a:lstStyle/>
            <a:p>
              <a:endParaRPr lang="en-CA"/>
            </a:p>
          </p:txBody>
        </p:sp>
        <p:grpSp>
          <p:nvGrpSpPr>
            <p:cNvPr id="21" name="Group 21">
              <a:extLst>
                <a:ext uri="{FF2B5EF4-FFF2-40B4-BE49-F238E27FC236}">
                  <a16:creationId xmlns:a16="http://schemas.microsoft.com/office/drawing/2014/main" id="{F4A308E2-896B-9D6B-C25F-E94427698E36}"/>
                </a:ext>
              </a:extLst>
            </p:cNvPr>
            <p:cNvGrpSpPr/>
            <p:nvPr/>
          </p:nvGrpSpPr>
          <p:grpSpPr>
            <a:xfrm>
              <a:off x="1133172" y="1133172"/>
              <a:ext cx="16284156" cy="16284156"/>
              <a:chOff x="0" y="0"/>
              <a:chExt cx="812800" cy="812800"/>
            </a:xfrm>
          </p:grpSpPr>
          <p:sp>
            <p:nvSpPr>
              <p:cNvPr id="22" name="Freeform 22">
                <a:extLst>
                  <a:ext uri="{FF2B5EF4-FFF2-40B4-BE49-F238E27FC236}">
                    <a16:creationId xmlns:a16="http://schemas.microsoft.com/office/drawing/2014/main" id="{D6045A5E-411B-708C-A2AF-83187A1EE9F7}"/>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5D3AE7">
                      <a:alpha val="100000"/>
                    </a:srgbClr>
                  </a:gs>
                  <a:gs pos="100000">
                    <a:srgbClr val="9332BD">
                      <a:alpha val="100000"/>
                    </a:srgbClr>
                  </a:gs>
                </a:gsLst>
                <a:lin ang="0"/>
              </a:gradFill>
            </p:spPr>
            <p:txBody>
              <a:bodyPr/>
              <a:lstStyle/>
              <a:p>
                <a:endParaRPr lang="en-CA"/>
              </a:p>
            </p:txBody>
          </p:sp>
          <p:sp>
            <p:nvSpPr>
              <p:cNvPr id="23" name="TextBox 23">
                <a:extLst>
                  <a:ext uri="{FF2B5EF4-FFF2-40B4-BE49-F238E27FC236}">
                    <a16:creationId xmlns:a16="http://schemas.microsoft.com/office/drawing/2014/main" id="{09AE142C-0EAD-0E01-ABB7-3E589A91B956}"/>
                  </a:ext>
                </a:extLst>
              </p:cNvPr>
              <p:cNvSpPr txBox="1"/>
              <p:nvPr/>
            </p:nvSpPr>
            <p:spPr>
              <a:xfrm>
                <a:off x="76200" y="38100"/>
                <a:ext cx="660400" cy="698500"/>
              </a:xfrm>
              <a:prstGeom prst="rect">
                <a:avLst/>
              </a:prstGeom>
            </p:spPr>
            <p:txBody>
              <a:bodyPr lIns="85961" tIns="85961" rIns="85961" bIns="85961" rtlCol="0" anchor="ctr"/>
              <a:lstStyle/>
              <a:p>
                <a:pPr algn="ctr">
                  <a:lnSpc>
                    <a:spcPts val="2659"/>
                  </a:lnSpc>
                </a:pPr>
                <a:endParaRPr/>
              </a:p>
            </p:txBody>
          </p:sp>
        </p:grpSp>
      </p:grpSp>
      <p:grpSp>
        <p:nvGrpSpPr>
          <p:cNvPr id="24" name="Group 24">
            <a:extLst>
              <a:ext uri="{FF2B5EF4-FFF2-40B4-BE49-F238E27FC236}">
                <a16:creationId xmlns:a16="http://schemas.microsoft.com/office/drawing/2014/main" id="{2F286908-A566-238F-4CE7-48F96734C8F3}"/>
              </a:ext>
            </a:extLst>
          </p:cNvPr>
          <p:cNvGrpSpPr/>
          <p:nvPr/>
        </p:nvGrpSpPr>
        <p:grpSpPr>
          <a:xfrm rot="-3207614">
            <a:off x="17455210" y="2837636"/>
            <a:ext cx="6049545" cy="3685699"/>
            <a:chOff x="0" y="0"/>
            <a:chExt cx="1593296" cy="970719"/>
          </a:xfrm>
        </p:grpSpPr>
        <p:sp>
          <p:nvSpPr>
            <p:cNvPr id="25" name="Freeform 25">
              <a:extLst>
                <a:ext uri="{FF2B5EF4-FFF2-40B4-BE49-F238E27FC236}">
                  <a16:creationId xmlns:a16="http://schemas.microsoft.com/office/drawing/2014/main" id="{833CA709-4707-36C9-77E5-CC7A6E75C71E}"/>
                </a:ext>
              </a:extLst>
            </p:cNvPr>
            <p:cNvSpPr/>
            <p:nvPr/>
          </p:nvSpPr>
          <p:spPr>
            <a:xfrm>
              <a:off x="0" y="0"/>
              <a:ext cx="1593296" cy="970719"/>
            </a:xfrm>
            <a:custGeom>
              <a:avLst/>
              <a:gdLst/>
              <a:ahLst/>
              <a:cxnLst/>
              <a:rect l="l" t="t" r="r" b="b"/>
              <a:pathLst>
                <a:path w="1593296" h="970719">
                  <a:moveTo>
                    <a:pt x="0" y="0"/>
                  </a:moveTo>
                  <a:lnTo>
                    <a:pt x="1593296" y="0"/>
                  </a:lnTo>
                  <a:lnTo>
                    <a:pt x="1593296" y="970719"/>
                  </a:lnTo>
                  <a:lnTo>
                    <a:pt x="0" y="970719"/>
                  </a:lnTo>
                  <a:close/>
                </a:path>
              </a:pathLst>
            </a:custGeom>
            <a:gradFill rotWithShape="1">
              <a:gsLst>
                <a:gs pos="0">
                  <a:srgbClr val="E8E8E8">
                    <a:alpha val="0"/>
                  </a:srgbClr>
                </a:gs>
                <a:gs pos="100000">
                  <a:srgbClr val="E8E8E8">
                    <a:alpha val="35000"/>
                  </a:srgbClr>
                </a:gs>
              </a:gsLst>
              <a:lin ang="0"/>
            </a:gradFill>
            <a:ln cap="sq">
              <a:noFill/>
              <a:prstDash val="solid"/>
              <a:miter/>
            </a:ln>
          </p:spPr>
          <p:txBody>
            <a:bodyPr/>
            <a:lstStyle/>
            <a:p>
              <a:endParaRPr lang="en-CA"/>
            </a:p>
          </p:txBody>
        </p:sp>
        <p:sp>
          <p:nvSpPr>
            <p:cNvPr id="26" name="TextBox 26">
              <a:extLst>
                <a:ext uri="{FF2B5EF4-FFF2-40B4-BE49-F238E27FC236}">
                  <a16:creationId xmlns:a16="http://schemas.microsoft.com/office/drawing/2014/main" id="{8F6073B0-8F25-F8AA-3CE3-44390091E2E0}"/>
                </a:ext>
              </a:extLst>
            </p:cNvPr>
            <p:cNvSpPr txBox="1"/>
            <p:nvPr/>
          </p:nvSpPr>
          <p:spPr>
            <a:xfrm>
              <a:off x="0" y="-38100"/>
              <a:ext cx="1593296" cy="1008819"/>
            </a:xfrm>
            <a:prstGeom prst="rect">
              <a:avLst/>
            </a:prstGeom>
          </p:spPr>
          <p:txBody>
            <a:bodyPr lIns="50800" tIns="50800" rIns="50800" bIns="50800" rtlCol="0" anchor="ctr"/>
            <a:lstStyle/>
            <a:p>
              <a:pPr algn="ctr">
                <a:lnSpc>
                  <a:spcPts val="2659"/>
                </a:lnSpc>
                <a:spcBef>
                  <a:spcPct val="0"/>
                </a:spcBef>
              </a:pPr>
              <a:endParaRPr/>
            </a:p>
          </p:txBody>
        </p:sp>
      </p:grpSp>
      <p:grpSp>
        <p:nvGrpSpPr>
          <p:cNvPr id="27" name="Group 27">
            <a:extLst>
              <a:ext uri="{FF2B5EF4-FFF2-40B4-BE49-F238E27FC236}">
                <a16:creationId xmlns:a16="http://schemas.microsoft.com/office/drawing/2014/main" id="{FCF5C2D4-C6EB-0069-498D-3AFD918CD78D}"/>
              </a:ext>
            </a:extLst>
          </p:cNvPr>
          <p:cNvGrpSpPr/>
          <p:nvPr/>
        </p:nvGrpSpPr>
        <p:grpSpPr>
          <a:xfrm rot="-3207614">
            <a:off x="13944382" y="936044"/>
            <a:ext cx="6049545" cy="3685699"/>
            <a:chOff x="0" y="0"/>
            <a:chExt cx="1593296" cy="970719"/>
          </a:xfrm>
        </p:grpSpPr>
        <p:sp>
          <p:nvSpPr>
            <p:cNvPr id="28" name="Freeform 28">
              <a:extLst>
                <a:ext uri="{FF2B5EF4-FFF2-40B4-BE49-F238E27FC236}">
                  <a16:creationId xmlns:a16="http://schemas.microsoft.com/office/drawing/2014/main" id="{3B3FD077-11BD-41EB-D043-2ADA4AEF0A2F}"/>
                </a:ext>
              </a:extLst>
            </p:cNvPr>
            <p:cNvSpPr/>
            <p:nvPr/>
          </p:nvSpPr>
          <p:spPr>
            <a:xfrm>
              <a:off x="0" y="0"/>
              <a:ext cx="1593296" cy="970719"/>
            </a:xfrm>
            <a:custGeom>
              <a:avLst/>
              <a:gdLst/>
              <a:ahLst/>
              <a:cxnLst/>
              <a:rect l="l" t="t" r="r" b="b"/>
              <a:pathLst>
                <a:path w="1593296" h="970719">
                  <a:moveTo>
                    <a:pt x="0" y="0"/>
                  </a:moveTo>
                  <a:lnTo>
                    <a:pt x="1593296" y="0"/>
                  </a:lnTo>
                  <a:lnTo>
                    <a:pt x="1593296" y="970719"/>
                  </a:lnTo>
                  <a:lnTo>
                    <a:pt x="0" y="970719"/>
                  </a:lnTo>
                  <a:close/>
                </a:path>
              </a:pathLst>
            </a:custGeom>
            <a:gradFill rotWithShape="1">
              <a:gsLst>
                <a:gs pos="0">
                  <a:srgbClr val="E8E8E8">
                    <a:alpha val="0"/>
                  </a:srgbClr>
                </a:gs>
                <a:gs pos="100000">
                  <a:srgbClr val="E8E8E8">
                    <a:alpha val="35000"/>
                  </a:srgbClr>
                </a:gs>
              </a:gsLst>
              <a:lin ang="0"/>
            </a:gradFill>
            <a:ln cap="sq">
              <a:noFill/>
              <a:prstDash val="solid"/>
              <a:miter/>
            </a:ln>
          </p:spPr>
          <p:txBody>
            <a:bodyPr/>
            <a:lstStyle/>
            <a:p>
              <a:endParaRPr lang="en-CA"/>
            </a:p>
          </p:txBody>
        </p:sp>
        <p:sp>
          <p:nvSpPr>
            <p:cNvPr id="29" name="TextBox 29">
              <a:extLst>
                <a:ext uri="{FF2B5EF4-FFF2-40B4-BE49-F238E27FC236}">
                  <a16:creationId xmlns:a16="http://schemas.microsoft.com/office/drawing/2014/main" id="{EB5C690E-74C7-7628-9A63-AAF13E6F611B}"/>
                </a:ext>
              </a:extLst>
            </p:cNvPr>
            <p:cNvSpPr txBox="1"/>
            <p:nvPr/>
          </p:nvSpPr>
          <p:spPr>
            <a:xfrm>
              <a:off x="0" y="-38100"/>
              <a:ext cx="1593296" cy="1008819"/>
            </a:xfrm>
            <a:prstGeom prst="rect">
              <a:avLst/>
            </a:prstGeom>
          </p:spPr>
          <p:txBody>
            <a:bodyPr lIns="50800" tIns="50800" rIns="50800" bIns="50800" rtlCol="0" anchor="ctr"/>
            <a:lstStyle/>
            <a:p>
              <a:pPr algn="ctr">
                <a:lnSpc>
                  <a:spcPts val="2659"/>
                </a:lnSpc>
                <a:spcBef>
                  <a:spcPct val="0"/>
                </a:spcBef>
              </a:pPr>
              <a:endParaRPr/>
            </a:p>
          </p:txBody>
        </p:sp>
      </p:grpSp>
      <p:sp>
        <p:nvSpPr>
          <p:cNvPr id="30" name="Freeform 30">
            <a:extLst>
              <a:ext uri="{FF2B5EF4-FFF2-40B4-BE49-F238E27FC236}">
                <a16:creationId xmlns:a16="http://schemas.microsoft.com/office/drawing/2014/main" id="{63B54A1D-A768-093F-D222-D7D1E8B0ED6F}"/>
              </a:ext>
            </a:extLst>
          </p:cNvPr>
          <p:cNvSpPr/>
          <p:nvPr/>
        </p:nvSpPr>
        <p:spPr>
          <a:xfrm>
            <a:off x="10974337" y="2746091"/>
            <a:ext cx="6940062" cy="6940062"/>
          </a:xfrm>
          <a:custGeom>
            <a:avLst/>
            <a:gdLst/>
            <a:ahLst/>
            <a:cxnLst/>
            <a:rect l="l" t="t" r="r" b="b"/>
            <a:pathLst>
              <a:path w="6940062" h="6940062">
                <a:moveTo>
                  <a:pt x="0" y="0"/>
                </a:moveTo>
                <a:lnTo>
                  <a:pt x="6940062" y="0"/>
                </a:lnTo>
                <a:lnTo>
                  <a:pt x="6940062" y="6940063"/>
                </a:lnTo>
                <a:lnTo>
                  <a:pt x="0" y="6940063"/>
                </a:lnTo>
                <a:lnTo>
                  <a:pt x="0" y="0"/>
                </a:lnTo>
                <a:close/>
              </a:path>
            </a:pathLst>
          </a:custGeom>
          <a:blipFill>
            <a:blip r:embed="rId4"/>
            <a:stretch>
              <a:fillRect/>
            </a:stretch>
          </a:blipFill>
        </p:spPr>
        <p:txBody>
          <a:bodyPr/>
          <a:lstStyle/>
          <a:p>
            <a:endParaRPr lang="en-CA"/>
          </a:p>
        </p:txBody>
      </p:sp>
      <p:grpSp>
        <p:nvGrpSpPr>
          <p:cNvPr id="31" name="Group 31">
            <a:extLst>
              <a:ext uri="{FF2B5EF4-FFF2-40B4-BE49-F238E27FC236}">
                <a16:creationId xmlns:a16="http://schemas.microsoft.com/office/drawing/2014/main" id="{CA487655-EA5A-DCF1-31E1-A693A0B8198F}"/>
              </a:ext>
            </a:extLst>
          </p:cNvPr>
          <p:cNvGrpSpPr/>
          <p:nvPr/>
        </p:nvGrpSpPr>
        <p:grpSpPr>
          <a:xfrm>
            <a:off x="11398276" y="3170031"/>
            <a:ext cx="6092184" cy="6092184"/>
            <a:chOff x="0" y="0"/>
            <a:chExt cx="812800" cy="812800"/>
          </a:xfrm>
        </p:grpSpPr>
        <p:sp>
          <p:nvSpPr>
            <p:cNvPr id="32" name="Freeform 32">
              <a:extLst>
                <a:ext uri="{FF2B5EF4-FFF2-40B4-BE49-F238E27FC236}">
                  <a16:creationId xmlns:a16="http://schemas.microsoft.com/office/drawing/2014/main" id="{F949FD80-098C-B422-DBED-5ADBC92FEF50}"/>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CA"/>
            </a:p>
          </p:txBody>
        </p:sp>
        <p:sp>
          <p:nvSpPr>
            <p:cNvPr id="33" name="TextBox 33">
              <a:extLst>
                <a:ext uri="{FF2B5EF4-FFF2-40B4-BE49-F238E27FC236}">
                  <a16:creationId xmlns:a16="http://schemas.microsoft.com/office/drawing/2014/main" id="{8C2BF422-B27E-6107-3489-8B0562065EDB}"/>
                </a:ext>
              </a:extLst>
            </p:cNvPr>
            <p:cNvSpPr txBox="1"/>
            <p:nvPr/>
          </p:nvSpPr>
          <p:spPr>
            <a:xfrm>
              <a:off x="76200" y="38100"/>
              <a:ext cx="660400" cy="698500"/>
            </a:xfrm>
            <a:prstGeom prst="rect">
              <a:avLst/>
            </a:prstGeom>
          </p:spPr>
          <p:txBody>
            <a:bodyPr lIns="42879" tIns="42879" rIns="42879" bIns="42879" rtlCol="0" anchor="ctr"/>
            <a:lstStyle/>
            <a:p>
              <a:pPr algn="ctr">
                <a:lnSpc>
                  <a:spcPts val="2659"/>
                </a:lnSpc>
              </a:pPr>
              <a:endParaRPr/>
            </a:p>
          </p:txBody>
        </p:sp>
      </p:grpSp>
      <p:grpSp>
        <p:nvGrpSpPr>
          <p:cNvPr id="34" name="Group 34">
            <a:extLst>
              <a:ext uri="{FF2B5EF4-FFF2-40B4-BE49-F238E27FC236}">
                <a16:creationId xmlns:a16="http://schemas.microsoft.com/office/drawing/2014/main" id="{17796908-A16C-5FDD-2DDE-9E26000A0AD3}"/>
              </a:ext>
            </a:extLst>
          </p:cNvPr>
          <p:cNvGrpSpPr/>
          <p:nvPr/>
        </p:nvGrpSpPr>
        <p:grpSpPr>
          <a:xfrm>
            <a:off x="11640242" y="3393886"/>
            <a:ext cx="5608255" cy="5608255"/>
            <a:chOff x="0" y="0"/>
            <a:chExt cx="812800" cy="812800"/>
          </a:xfrm>
        </p:grpSpPr>
        <p:sp>
          <p:nvSpPr>
            <p:cNvPr id="35" name="Freeform 35">
              <a:extLst>
                <a:ext uri="{FF2B5EF4-FFF2-40B4-BE49-F238E27FC236}">
                  <a16:creationId xmlns:a16="http://schemas.microsoft.com/office/drawing/2014/main" id="{4A0B8B7E-1515-BB57-306B-8BA60B32D783}"/>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5D3AE7">
                    <a:alpha val="100000"/>
                  </a:srgbClr>
                </a:gs>
                <a:gs pos="100000">
                  <a:srgbClr val="9332BD">
                    <a:alpha val="100000"/>
                  </a:srgbClr>
                </a:gs>
              </a:gsLst>
              <a:lin ang="0"/>
            </a:gradFill>
          </p:spPr>
          <p:txBody>
            <a:bodyPr/>
            <a:lstStyle/>
            <a:p>
              <a:endParaRPr lang="en-CA"/>
            </a:p>
          </p:txBody>
        </p:sp>
        <p:sp>
          <p:nvSpPr>
            <p:cNvPr id="36" name="TextBox 36">
              <a:extLst>
                <a:ext uri="{FF2B5EF4-FFF2-40B4-BE49-F238E27FC236}">
                  <a16:creationId xmlns:a16="http://schemas.microsoft.com/office/drawing/2014/main" id="{F1BBBD56-2A94-8322-6EBD-9906A12BDAED}"/>
                </a:ext>
              </a:extLst>
            </p:cNvPr>
            <p:cNvSpPr txBox="1"/>
            <p:nvPr/>
          </p:nvSpPr>
          <p:spPr>
            <a:xfrm>
              <a:off x="76200" y="38100"/>
              <a:ext cx="660400" cy="698500"/>
            </a:xfrm>
            <a:prstGeom prst="rect">
              <a:avLst/>
            </a:prstGeom>
          </p:spPr>
          <p:txBody>
            <a:bodyPr lIns="42879" tIns="42879" rIns="42879" bIns="42879" rtlCol="0" anchor="ctr"/>
            <a:lstStyle/>
            <a:p>
              <a:pPr algn="ctr">
                <a:lnSpc>
                  <a:spcPts val="2659"/>
                </a:lnSpc>
              </a:pPr>
              <a:endParaRPr/>
            </a:p>
          </p:txBody>
        </p:sp>
      </p:grpSp>
      <p:grpSp>
        <p:nvGrpSpPr>
          <p:cNvPr id="37" name="Group 37">
            <a:extLst>
              <a:ext uri="{FF2B5EF4-FFF2-40B4-BE49-F238E27FC236}">
                <a16:creationId xmlns:a16="http://schemas.microsoft.com/office/drawing/2014/main" id="{81BCE32A-33FB-B0C8-3C93-8A1377CEB5A7}"/>
              </a:ext>
            </a:extLst>
          </p:cNvPr>
          <p:cNvGrpSpPr/>
          <p:nvPr/>
        </p:nvGrpSpPr>
        <p:grpSpPr>
          <a:xfrm>
            <a:off x="11878452" y="3648768"/>
            <a:ext cx="5131832" cy="5131832"/>
            <a:chOff x="0" y="0"/>
            <a:chExt cx="812800" cy="812800"/>
          </a:xfrm>
        </p:grpSpPr>
        <p:sp>
          <p:nvSpPr>
            <p:cNvPr id="38" name="Freeform 38">
              <a:extLst>
                <a:ext uri="{FF2B5EF4-FFF2-40B4-BE49-F238E27FC236}">
                  <a16:creationId xmlns:a16="http://schemas.microsoft.com/office/drawing/2014/main" id="{220BED63-40D8-0557-747F-B2177EAFEBBC}"/>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a:stretch>
            </a:blipFill>
          </p:spPr>
          <p:txBody>
            <a:bodyPr/>
            <a:lstStyle/>
            <a:p>
              <a:endParaRPr lang="en-CA"/>
            </a:p>
          </p:txBody>
        </p:sp>
      </p:grpSp>
      <p:sp>
        <p:nvSpPr>
          <p:cNvPr id="5" name="TextBox 4">
            <a:extLst>
              <a:ext uri="{FF2B5EF4-FFF2-40B4-BE49-F238E27FC236}">
                <a16:creationId xmlns:a16="http://schemas.microsoft.com/office/drawing/2014/main" id="{10419BE5-267A-3637-4075-EF959417F19D}"/>
              </a:ext>
            </a:extLst>
          </p:cNvPr>
          <p:cNvSpPr txBox="1"/>
          <p:nvPr/>
        </p:nvSpPr>
        <p:spPr>
          <a:xfrm>
            <a:off x="533400" y="2145244"/>
            <a:ext cx="10601118" cy="5812489"/>
          </a:xfrm>
          <a:prstGeom prst="rect">
            <a:avLst/>
          </a:prstGeom>
          <a:noFill/>
        </p:spPr>
        <p:txBody>
          <a:bodyPr wrap="square">
            <a:spAutoFit/>
          </a:bodyPr>
          <a:lstStyle/>
          <a:p>
            <a:pPr>
              <a:lnSpc>
                <a:spcPct val="107000"/>
              </a:lnSpc>
              <a:spcAft>
                <a:spcPts val="800"/>
              </a:spcAft>
            </a:pPr>
            <a:r>
              <a:rPr lang="en-US" sz="3600" b="1" kern="0" dirty="0">
                <a:latin typeface="Arial" panose="020B0604020202020204" pitchFamily="34" charset="0"/>
                <a:ea typeface="Times New Roman" panose="02020603050405020304" pitchFamily="18" charset="0"/>
                <a:cs typeface="Arial" panose="020B0604020202020204" pitchFamily="34" charset="0"/>
              </a:rPr>
              <a:t>B. The Sower is </a:t>
            </a:r>
            <a:r>
              <a:rPr lang="en-CA" sz="3600" b="1" kern="0" dirty="0">
                <a:latin typeface="Arial" panose="020B0604020202020204" pitchFamily="34" charset="0"/>
                <a:ea typeface="Times New Roman" panose="02020603050405020304" pitchFamily="18" charset="0"/>
                <a:cs typeface="Arial" panose="020B0604020202020204" pitchFamily="34" charset="0"/>
              </a:rPr>
              <a:t>Dependent on God for the Growth</a:t>
            </a:r>
          </a:p>
          <a:p>
            <a:pPr marL="571500" indent="-571500">
              <a:buFont typeface="Wingdings" panose="05000000000000000000" pitchFamily="2" charset="2"/>
              <a:buChar char="q"/>
            </a:pPr>
            <a:r>
              <a:rPr lang="en-CA" sz="3600" kern="0" dirty="0">
                <a:latin typeface="Arial" panose="020B0604020202020204" pitchFamily="34" charset="0"/>
                <a:ea typeface="Times New Roman" panose="02020603050405020304" pitchFamily="18" charset="0"/>
                <a:cs typeface="Arial" panose="020B0604020202020204" pitchFamily="34" charset="0"/>
              </a:rPr>
              <a:t>While the Sower is responsible for planting, the  Scripture emphasizes that the Sower cannot force the seed to grow. </a:t>
            </a:r>
          </a:p>
          <a:p>
            <a:endParaRPr lang="en-CA" sz="3600" kern="0" dirty="0">
              <a:latin typeface="Arial" panose="020B0604020202020204" pitchFamily="34" charset="0"/>
              <a:ea typeface="Times New Roman" panose="02020603050405020304" pitchFamily="18" charset="0"/>
              <a:cs typeface="Arial" panose="020B0604020202020204" pitchFamily="34" charset="0"/>
            </a:endParaRPr>
          </a:p>
          <a:p>
            <a:r>
              <a:rPr lang="en-CA" sz="3600" kern="0" dirty="0">
                <a:latin typeface="Arial" panose="020B0604020202020204" pitchFamily="34" charset="0"/>
                <a:ea typeface="Times New Roman" panose="02020603050405020304" pitchFamily="18" charset="0"/>
                <a:cs typeface="Arial" panose="020B0604020202020204" pitchFamily="34" charset="0"/>
              </a:rPr>
              <a:t>"I planted, Apollos watered, but God gave the growth. So neither he who plants nor he who waters is anything, but only God who gives the growth."  </a:t>
            </a:r>
            <a:endParaRPr lang="en-US" sz="3600" b="1" kern="0" dirty="0">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35640831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5153DA-BF94-A1E8-AF4C-78C0F8331C87}"/>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04A44AFC-A96E-DFAD-5F89-54C117F6CED4}"/>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39521" r="-10927"/>
            </a:stretch>
          </a:blipFill>
        </p:spPr>
        <p:txBody>
          <a:bodyPr/>
          <a:lstStyle/>
          <a:p>
            <a:endParaRPr lang="en-CA"/>
          </a:p>
        </p:txBody>
      </p:sp>
      <p:grpSp>
        <p:nvGrpSpPr>
          <p:cNvPr id="7" name="Group 7">
            <a:extLst>
              <a:ext uri="{FF2B5EF4-FFF2-40B4-BE49-F238E27FC236}">
                <a16:creationId xmlns:a16="http://schemas.microsoft.com/office/drawing/2014/main" id="{13703284-5231-868B-ADF9-FDEBB2C7FBC4}"/>
              </a:ext>
            </a:extLst>
          </p:cNvPr>
          <p:cNvGrpSpPr/>
          <p:nvPr/>
        </p:nvGrpSpPr>
        <p:grpSpPr>
          <a:xfrm>
            <a:off x="338876" y="110990"/>
            <a:ext cx="11222215" cy="10176010"/>
            <a:chOff x="0" y="0"/>
            <a:chExt cx="2274402" cy="707744"/>
          </a:xfrm>
        </p:grpSpPr>
        <p:sp>
          <p:nvSpPr>
            <p:cNvPr id="8" name="Freeform 8">
              <a:extLst>
                <a:ext uri="{FF2B5EF4-FFF2-40B4-BE49-F238E27FC236}">
                  <a16:creationId xmlns:a16="http://schemas.microsoft.com/office/drawing/2014/main" id="{A81A1C7D-25CA-422F-0536-7BF7CEB8A398}"/>
                </a:ext>
              </a:extLst>
            </p:cNvPr>
            <p:cNvSpPr/>
            <p:nvPr/>
          </p:nvSpPr>
          <p:spPr>
            <a:xfrm>
              <a:off x="0" y="0"/>
              <a:ext cx="2274402" cy="707744"/>
            </a:xfrm>
            <a:custGeom>
              <a:avLst/>
              <a:gdLst/>
              <a:ahLst/>
              <a:cxnLst/>
              <a:rect l="l" t="t" r="r" b="b"/>
              <a:pathLst>
                <a:path w="2274402" h="707744">
                  <a:moveTo>
                    <a:pt x="25159" y="0"/>
                  </a:moveTo>
                  <a:lnTo>
                    <a:pt x="2249243" y="0"/>
                  </a:lnTo>
                  <a:cubicBezTo>
                    <a:pt x="2255915" y="0"/>
                    <a:pt x="2262315" y="2651"/>
                    <a:pt x="2267033" y="7369"/>
                  </a:cubicBezTo>
                  <a:cubicBezTo>
                    <a:pt x="2271751" y="12087"/>
                    <a:pt x="2274402" y="18486"/>
                    <a:pt x="2274402" y="25159"/>
                  </a:cubicBezTo>
                  <a:lnTo>
                    <a:pt x="2274402" y="682586"/>
                  </a:lnTo>
                  <a:cubicBezTo>
                    <a:pt x="2274402" y="689258"/>
                    <a:pt x="2271751" y="695657"/>
                    <a:pt x="2267033" y="700376"/>
                  </a:cubicBezTo>
                  <a:cubicBezTo>
                    <a:pt x="2262315" y="705094"/>
                    <a:pt x="2255915" y="707744"/>
                    <a:pt x="2249243" y="707744"/>
                  </a:cubicBezTo>
                  <a:lnTo>
                    <a:pt x="25159" y="707744"/>
                  </a:lnTo>
                  <a:cubicBezTo>
                    <a:pt x="18486" y="707744"/>
                    <a:pt x="12087" y="705094"/>
                    <a:pt x="7369" y="700376"/>
                  </a:cubicBezTo>
                  <a:cubicBezTo>
                    <a:pt x="2651" y="695657"/>
                    <a:pt x="0" y="689258"/>
                    <a:pt x="0" y="682586"/>
                  </a:cubicBezTo>
                  <a:lnTo>
                    <a:pt x="0" y="25159"/>
                  </a:lnTo>
                  <a:cubicBezTo>
                    <a:pt x="0" y="18486"/>
                    <a:pt x="2651" y="12087"/>
                    <a:pt x="7369" y="7369"/>
                  </a:cubicBezTo>
                  <a:cubicBezTo>
                    <a:pt x="12087" y="2651"/>
                    <a:pt x="18486" y="0"/>
                    <a:pt x="25159" y="0"/>
                  </a:cubicBezTo>
                  <a:close/>
                </a:path>
              </a:pathLst>
            </a:custGeom>
            <a:solidFill>
              <a:srgbClr val="FFFFFF"/>
            </a:solidFill>
            <a:ln w="76200" cap="rnd">
              <a:gradFill>
                <a:gsLst>
                  <a:gs pos="0">
                    <a:srgbClr val="5D3AE7">
                      <a:alpha val="100000"/>
                    </a:srgbClr>
                  </a:gs>
                  <a:gs pos="100000">
                    <a:srgbClr val="9332BD">
                      <a:alpha val="100000"/>
                    </a:srgbClr>
                  </a:gs>
                </a:gsLst>
                <a:lin ang="0"/>
              </a:gradFill>
              <a:prstDash val="solid"/>
              <a:round/>
            </a:ln>
          </p:spPr>
          <p:txBody>
            <a:bodyPr/>
            <a:lstStyle/>
            <a:p>
              <a:endParaRPr lang="en-CA"/>
            </a:p>
          </p:txBody>
        </p:sp>
        <p:sp>
          <p:nvSpPr>
            <p:cNvPr id="9" name="TextBox 9">
              <a:extLst>
                <a:ext uri="{FF2B5EF4-FFF2-40B4-BE49-F238E27FC236}">
                  <a16:creationId xmlns:a16="http://schemas.microsoft.com/office/drawing/2014/main" id="{C08B9DE4-B650-E669-B743-4112A25F9856}"/>
                </a:ext>
              </a:extLst>
            </p:cNvPr>
            <p:cNvSpPr txBox="1"/>
            <p:nvPr/>
          </p:nvSpPr>
          <p:spPr>
            <a:xfrm>
              <a:off x="0" y="-38100"/>
              <a:ext cx="2274402" cy="745844"/>
            </a:xfrm>
            <a:prstGeom prst="rect">
              <a:avLst/>
            </a:prstGeom>
          </p:spPr>
          <p:txBody>
            <a:bodyPr lIns="57927" tIns="57927" rIns="57927" bIns="57927" rtlCol="0" anchor="ctr"/>
            <a:lstStyle/>
            <a:p>
              <a:pPr algn="ctr">
                <a:lnSpc>
                  <a:spcPts val="2659"/>
                </a:lnSpc>
              </a:pPr>
              <a:endParaRPr/>
            </a:p>
          </p:txBody>
        </p:sp>
      </p:grpSp>
      <p:grpSp>
        <p:nvGrpSpPr>
          <p:cNvPr id="19" name="Group 19">
            <a:extLst>
              <a:ext uri="{FF2B5EF4-FFF2-40B4-BE49-F238E27FC236}">
                <a16:creationId xmlns:a16="http://schemas.microsoft.com/office/drawing/2014/main" id="{1FF765F1-BE31-4B68-0BD7-79C10C1B09C1}"/>
              </a:ext>
            </a:extLst>
          </p:cNvPr>
          <p:cNvGrpSpPr/>
          <p:nvPr/>
        </p:nvGrpSpPr>
        <p:grpSpPr>
          <a:xfrm>
            <a:off x="10658240" y="-4851087"/>
            <a:ext cx="13912875" cy="13912875"/>
            <a:chOff x="0" y="0"/>
            <a:chExt cx="18550500" cy="18550500"/>
          </a:xfrm>
        </p:grpSpPr>
        <p:sp>
          <p:nvSpPr>
            <p:cNvPr id="20" name="Freeform 20">
              <a:extLst>
                <a:ext uri="{FF2B5EF4-FFF2-40B4-BE49-F238E27FC236}">
                  <a16:creationId xmlns:a16="http://schemas.microsoft.com/office/drawing/2014/main" id="{40467E45-FC7B-66C1-347A-F7A42DF465A2}"/>
                </a:ext>
              </a:extLst>
            </p:cNvPr>
            <p:cNvSpPr/>
            <p:nvPr/>
          </p:nvSpPr>
          <p:spPr>
            <a:xfrm>
              <a:off x="0" y="0"/>
              <a:ext cx="18550500" cy="18550500"/>
            </a:xfrm>
            <a:custGeom>
              <a:avLst/>
              <a:gdLst/>
              <a:ahLst/>
              <a:cxnLst/>
              <a:rect l="l" t="t" r="r" b="b"/>
              <a:pathLst>
                <a:path w="18550500" h="18550500">
                  <a:moveTo>
                    <a:pt x="0" y="0"/>
                  </a:moveTo>
                  <a:lnTo>
                    <a:pt x="18550500" y="0"/>
                  </a:lnTo>
                  <a:lnTo>
                    <a:pt x="18550500" y="18550500"/>
                  </a:lnTo>
                  <a:lnTo>
                    <a:pt x="0" y="18550500"/>
                  </a:lnTo>
                  <a:lnTo>
                    <a:pt x="0" y="0"/>
                  </a:lnTo>
                  <a:close/>
                </a:path>
              </a:pathLst>
            </a:custGeom>
            <a:blipFill>
              <a:blip r:embed="rId4"/>
              <a:stretch>
                <a:fillRect/>
              </a:stretch>
            </a:blipFill>
          </p:spPr>
          <p:txBody>
            <a:bodyPr/>
            <a:lstStyle/>
            <a:p>
              <a:endParaRPr lang="en-CA"/>
            </a:p>
          </p:txBody>
        </p:sp>
        <p:grpSp>
          <p:nvGrpSpPr>
            <p:cNvPr id="21" name="Group 21">
              <a:extLst>
                <a:ext uri="{FF2B5EF4-FFF2-40B4-BE49-F238E27FC236}">
                  <a16:creationId xmlns:a16="http://schemas.microsoft.com/office/drawing/2014/main" id="{41F14AEA-2BA8-3806-9D3A-C60B02D09E06}"/>
                </a:ext>
              </a:extLst>
            </p:cNvPr>
            <p:cNvGrpSpPr/>
            <p:nvPr/>
          </p:nvGrpSpPr>
          <p:grpSpPr>
            <a:xfrm>
              <a:off x="1133172" y="1133172"/>
              <a:ext cx="16284156" cy="16284156"/>
              <a:chOff x="0" y="0"/>
              <a:chExt cx="812800" cy="812800"/>
            </a:xfrm>
          </p:grpSpPr>
          <p:sp>
            <p:nvSpPr>
              <p:cNvPr id="22" name="Freeform 22">
                <a:extLst>
                  <a:ext uri="{FF2B5EF4-FFF2-40B4-BE49-F238E27FC236}">
                    <a16:creationId xmlns:a16="http://schemas.microsoft.com/office/drawing/2014/main" id="{6AA62490-DA94-2E38-3A2C-CED29E63D673}"/>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5D3AE7">
                      <a:alpha val="100000"/>
                    </a:srgbClr>
                  </a:gs>
                  <a:gs pos="100000">
                    <a:srgbClr val="9332BD">
                      <a:alpha val="100000"/>
                    </a:srgbClr>
                  </a:gs>
                </a:gsLst>
                <a:lin ang="0"/>
              </a:gradFill>
            </p:spPr>
            <p:txBody>
              <a:bodyPr/>
              <a:lstStyle/>
              <a:p>
                <a:endParaRPr lang="en-CA"/>
              </a:p>
            </p:txBody>
          </p:sp>
          <p:sp>
            <p:nvSpPr>
              <p:cNvPr id="23" name="TextBox 23">
                <a:extLst>
                  <a:ext uri="{FF2B5EF4-FFF2-40B4-BE49-F238E27FC236}">
                    <a16:creationId xmlns:a16="http://schemas.microsoft.com/office/drawing/2014/main" id="{5366EA2D-A03D-596F-38D6-1F00286DBE28}"/>
                  </a:ext>
                </a:extLst>
              </p:cNvPr>
              <p:cNvSpPr txBox="1"/>
              <p:nvPr/>
            </p:nvSpPr>
            <p:spPr>
              <a:xfrm>
                <a:off x="76200" y="38100"/>
                <a:ext cx="660400" cy="698500"/>
              </a:xfrm>
              <a:prstGeom prst="rect">
                <a:avLst/>
              </a:prstGeom>
            </p:spPr>
            <p:txBody>
              <a:bodyPr lIns="85961" tIns="85961" rIns="85961" bIns="85961" rtlCol="0" anchor="ctr"/>
              <a:lstStyle/>
              <a:p>
                <a:pPr algn="ctr">
                  <a:lnSpc>
                    <a:spcPts val="2659"/>
                  </a:lnSpc>
                </a:pPr>
                <a:endParaRPr/>
              </a:p>
            </p:txBody>
          </p:sp>
        </p:grpSp>
      </p:grpSp>
      <p:grpSp>
        <p:nvGrpSpPr>
          <p:cNvPr id="24" name="Group 24">
            <a:extLst>
              <a:ext uri="{FF2B5EF4-FFF2-40B4-BE49-F238E27FC236}">
                <a16:creationId xmlns:a16="http://schemas.microsoft.com/office/drawing/2014/main" id="{1AC134D5-0928-798F-4726-21E7763D397E}"/>
              </a:ext>
            </a:extLst>
          </p:cNvPr>
          <p:cNvGrpSpPr/>
          <p:nvPr/>
        </p:nvGrpSpPr>
        <p:grpSpPr>
          <a:xfrm rot="-3207614">
            <a:off x="17455210" y="2837636"/>
            <a:ext cx="6049545" cy="3685699"/>
            <a:chOff x="0" y="0"/>
            <a:chExt cx="1593296" cy="970719"/>
          </a:xfrm>
        </p:grpSpPr>
        <p:sp>
          <p:nvSpPr>
            <p:cNvPr id="25" name="Freeform 25">
              <a:extLst>
                <a:ext uri="{FF2B5EF4-FFF2-40B4-BE49-F238E27FC236}">
                  <a16:creationId xmlns:a16="http://schemas.microsoft.com/office/drawing/2014/main" id="{47CC71F4-D43F-5156-DAB0-73916815DB67}"/>
                </a:ext>
              </a:extLst>
            </p:cNvPr>
            <p:cNvSpPr/>
            <p:nvPr/>
          </p:nvSpPr>
          <p:spPr>
            <a:xfrm>
              <a:off x="0" y="0"/>
              <a:ext cx="1593296" cy="970719"/>
            </a:xfrm>
            <a:custGeom>
              <a:avLst/>
              <a:gdLst/>
              <a:ahLst/>
              <a:cxnLst/>
              <a:rect l="l" t="t" r="r" b="b"/>
              <a:pathLst>
                <a:path w="1593296" h="970719">
                  <a:moveTo>
                    <a:pt x="0" y="0"/>
                  </a:moveTo>
                  <a:lnTo>
                    <a:pt x="1593296" y="0"/>
                  </a:lnTo>
                  <a:lnTo>
                    <a:pt x="1593296" y="970719"/>
                  </a:lnTo>
                  <a:lnTo>
                    <a:pt x="0" y="970719"/>
                  </a:lnTo>
                  <a:close/>
                </a:path>
              </a:pathLst>
            </a:custGeom>
            <a:gradFill rotWithShape="1">
              <a:gsLst>
                <a:gs pos="0">
                  <a:srgbClr val="E8E8E8">
                    <a:alpha val="0"/>
                  </a:srgbClr>
                </a:gs>
                <a:gs pos="100000">
                  <a:srgbClr val="E8E8E8">
                    <a:alpha val="35000"/>
                  </a:srgbClr>
                </a:gs>
              </a:gsLst>
              <a:lin ang="0"/>
            </a:gradFill>
            <a:ln cap="sq">
              <a:noFill/>
              <a:prstDash val="solid"/>
              <a:miter/>
            </a:ln>
          </p:spPr>
          <p:txBody>
            <a:bodyPr/>
            <a:lstStyle/>
            <a:p>
              <a:endParaRPr lang="en-CA"/>
            </a:p>
          </p:txBody>
        </p:sp>
        <p:sp>
          <p:nvSpPr>
            <p:cNvPr id="26" name="TextBox 26">
              <a:extLst>
                <a:ext uri="{FF2B5EF4-FFF2-40B4-BE49-F238E27FC236}">
                  <a16:creationId xmlns:a16="http://schemas.microsoft.com/office/drawing/2014/main" id="{A98A883E-463E-4744-ED7D-BFD503785FB7}"/>
                </a:ext>
              </a:extLst>
            </p:cNvPr>
            <p:cNvSpPr txBox="1"/>
            <p:nvPr/>
          </p:nvSpPr>
          <p:spPr>
            <a:xfrm>
              <a:off x="0" y="-38100"/>
              <a:ext cx="1593296" cy="1008819"/>
            </a:xfrm>
            <a:prstGeom prst="rect">
              <a:avLst/>
            </a:prstGeom>
          </p:spPr>
          <p:txBody>
            <a:bodyPr lIns="50800" tIns="50800" rIns="50800" bIns="50800" rtlCol="0" anchor="ctr"/>
            <a:lstStyle/>
            <a:p>
              <a:pPr algn="ctr">
                <a:lnSpc>
                  <a:spcPts val="2659"/>
                </a:lnSpc>
                <a:spcBef>
                  <a:spcPct val="0"/>
                </a:spcBef>
              </a:pPr>
              <a:endParaRPr/>
            </a:p>
          </p:txBody>
        </p:sp>
      </p:grpSp>
      <p:grpSp>
        <p:nvGrpSpPr>
          <p:cNvPr id="27" name="Group 27">
            <a:extLst>
              <a:ext uri="{FF2B5EF4-FFF2-40B4-BE49-F238E27FC236}">
                <a16:creationId xmlns:a16="http://schemas.microsoft.com/office/drawing/2014/main" id="{DD832257-00DE-6C56-CF21-42D6991793FF}"/>
              </a:ext>
            </a:extLst>
          </p:cNvPr>
          <p:cNvGrpSpPr/>
          <p:nvPr/>
        </p:nvGrpSpPr>
        <p:grpSpPr>
          <a:xfrm rot="-3207614">
            <a:off x="13944382" y="936044"/>
            <a:ext cx="6049545" cy="3685699"/>
            <a:chOff x="0" y="0"/>
            <a:chExt cx="1593296" cy="970719"/>
          </a:xfrm>
        </p:grpSpPr>
        <p:sp>
          <p:nvSpPr>
            <p:cNvPr id="28" name="Freeform 28">
              <a:extLst>
                <a:ext uri="{FF2B5EF4-FFF2-40B4-BE49-F238E27FC236}">
                  <a16:creationId xmlns:a16="http://schemas.microsoft.com/office/drawing/2014/main" id="{EBECA7DA-B138-4151-F9AD-5F88240EF90E}"/>
                </a:ext>
              </a:extLst>
            </p:cNvPr>
            <p:cNvSpPr/>
            <p:nvPr/>
          </p:nvSpPr>
          <p:spPr>
            <a:xfrm>
              <a:off x="0" y="0"/>
              <a:ext cx="1593296" cy="970719"/>
            </a:xfrm>
            <a:custGeom>
              <a:avLst/>
              <a:gdLst/>
              <a:ahLst/>
              <a:cxnLst/>
              <a:rect l="l" t="t" r="r" b="b"/>
              <a:pathLst>
                <a:path w="1593296" h="970719">
                  <a:moveTo>
                    <a:pt x="0" y="0"/>
                  </a:moveTo>
                  <a:lnTo>
                    <a:pt x="1593296" y="0"/>
                  </a:lnTo>
                  <a:lnTo>
                    <a:pt x="1593296" y="970719"/>
                  </a:lnTo>
                  <a:lnTo>
                    <a:pt x="0" y="970719"/>
                  </a:lnTo>
                  <a:close/>
                </a:path>
              </a:pathLst>
            </a:custGeom>
            <a:gradFill rotWithShape="1">
              <a:gsLst>
                <a:gs pos="0">
                  <a:srgbClr val="E8E8E8">
                    <a:alpha val="0"/>
                  </a:srgbClr>
                </a:gs>
                <a:gs pos="100000">
                  <a:srgbClr val="E8E8E8">
                    <a:alpha val="35000"/>
                  </a:srgbClr>
                </a:gs>
              </a:gsLst>
              <a:lin ang="0"/>
            </a:gradFill>
            <a:ln cap="sq">
              <a:noFill/>
              <a:prstDash val="solid"/>
              <a:miter/>
            </a:ln>
          </p:spPr>
          <p:txBody>
            <a:bodyPr/>
            <a:lstStyle/>
            <a:p>
              <a:endParaRPr lang="en-CA"/>
            </a:p>
          </p:txBody>
        </p:sp>
        <p:sp>
          <p:nvSpPr>
            <p:cNvPr id="29" name="TextBox 29">
              <a:extLst>
                <a:ext uri="{FF2B5EF4-FFF2-40B4-BE49-F238E27FC236}">
                  <a16:creationId xmlns:a16="http://schemas.microsoft.com/office/drawing/2014/main" id="{914B66F2-9BAB-4083-4743-AE42F747414B}"/>
                </a:ext>
              </a:extLst>
            </p:cNvPr>
            <p:cNvSpPr txBox="1"/>
            <p:nvPr/>
          </p:nvSpPr>
          <p:spPr>
            <a:xfrm>
              <a:off x="0" y="-38100"/>
              <a:ext cx="1593296" cy="1008819"/>
            </a:xfrm>
            <a:prstGeom prst="rect">
              <a:avLst/>
            </a:prstGeom>
          </p:spPr>
          <p:txBody>
            <a:bodyPr lIns="50800" tIns="50800" rIns="50800" bIns="50800" rtlCol="0" anchor="ctr"/>
            <a:lstStyle/>
            <a:p>
              <a:pPr algn="ctr">
                <a:lnSpc>
                  <a:spcPts val="2659"/>
                </a:lnSpc>
                <a:spcBef>
                  <a:spcPct val="0"/>
                </a:spcBef>
              </a:pPr>
              <a:endParaRPr/>
            </a:p>
          </p:txBody>
        </p:sp>
      </p:grpSp>
      <p:sp>
        <p:nvSpPr>
          <p:cNvPr id="30" name="Freeform 30">
            <a:extLst>
              <a:ext uri="{FF2B5EF4-FFF2-40B4-BE49-F238E27FC236}">
                <a16:creationId xmlns:a16="http://schemas.microsoft.com/office/drawing/2014/main" id="{4FC5DA07-D9E3-4D34-6970-F77D1B3075A3}"/>
              </a:ext>
            </a:extLst>
          </p:cNvPr>
          <p:cNvSpPr/>
          <p:nvPr/>
        </p:nvSpPr>
        <p:spPr>
          <a:xfrm>
            <a:off x="10974337" y="2746091"/>
            <a:ext cx="6940062" cy="6940062"/>
          </a:xfrm>
          <a:custGeom>
            <a:avLst/>
            <a:gdLst/>
            <a:ahLst/>
            <a:cxnLst/>
            <a:rect l="l" t="t" r="r" b="b"/>
            <a:pathLst>
              <a:path w="6940062" h="6940062">
                <a:moveTo>
                  <a:pt x="0" y="0"/>
                </a:moveTo>
                <a:lnTo>
                  <a:pt x="6940062" y="0"/>
                </a:lnTo>
                <a:lnTo>
                  <a:pt x="6940062" y="6940063"/>
                </a:lnTo>
                <a:lnTo>
                  <a:pt x="0" y="6940063"/>
                </a:lnTo>
                <a:lnTo>
                  <a:pt x="0" y="0"/>
                </a:lnTo>
                <a:close/>
              </a:path>
            </a:pathLst>
          </a:custGeom>
          <a:blipFill>
            <a:blip r:embed="rId4"/>
            <a:stretch>
              <a:fillRect/>
            </a:stretch>
          </a:blipFill>
        </p:spPr>
        <p:txBody>
          <a:bodyPr/>
          <a:lstStyle/>
          <a:p>
            <a:endParaRPr lang="en-CA"/>
          </a:p>
        </p:txBody>
      </p:sp>
      <p:grpSp>
        <p:nvGrpSpPr>
          <p:cNvPr id="31" name="Group 31">
            <a:extLst>
              <a:ext uri="{FF2B5EF4-FFF2-40B4-BE49-F238E27FC236}">
                <a16:creationId xmlns:a16="http://schemas.microsoft.com/office/drawing/2014/main" id="{C913056B-D50A-1738-2A27-4ACAA9F611FE}"/>
              </a:ext>
            </a:extLst>
          </p:cNvPr>
          <p:cNvGrpSpPr/>
          <p:nvPr/>
        </p:nvGrpSpPr>
        <p:grpSpPr>
          <a:xfrm>
            <a:off x="11398276" y="3170031"/>
            <a:ext cx="6092184" cy="6092184"/>
            <a:chOff x="0" y="0"/>
            <a:chExt cx="812800" cy="812800"/>
          </a:xfrm>
        </p:grpSpPr>
        <p:sp>
          <p:nvSpPr>
            <p:cNvPr id="32" name="Freeform 32">
              <a:extLst>
                <a:ext uri="{FF2B5EF4-FFF2-40B4-BE49-F238E27FC236}">
                  <a16:creationId xmlns:a16="http://schemas.microsoft.com/office/drawing/2014/main" id="{FF7140C4-6D21-D025-92AC-B25B4E73BC86}"/>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CA"/>
            </a:p>
          </p:txBody>
        </p:sp>
        <p:sp>
          <p:nvSpPr>
            <p:cNvPr id="33" name="TextBox 33">
              <a:extLst>
                <a:ext uri="{FF2B5EF4-FFF2-40B4-BE49-F238E27FC236}">
                  <a16:creationId xmlns:a16="http://schemas.microsoft.com/office/drawing/2014/main" id="{1A6CDC0A-88BE-0047-8337-94D2F458A58A}"/>
                </a:ext>
              </a:extLst>
            </p:cNvPr>
            <p:cNvSpPr txBox="1"/>
            <p:nvPr/>
          </p:nvSpPr>
          <p:spPr>
            <a:xfrm>
              <a:off x="76200" y="38100"/>
              <a:ext cx="660400" cy="698500"/>
            </a:xfrm>
            <a:prstGeom prst="rect">
              <a:avLst/>
            </a:prstGeom>
          </p:spPr>
          <p:txBody>
            <a:bodyPr lIns="42879" tIns="42879" rIns="42879" bIns="42879" rtlCol="0" anchor="ctr"/>
            <a:lstStyle/>
            <a:p>
              <a:pPr algn="ctr">
                <a:lnSpc>
                  <a:spcPts val="2659"/>
                </a:lnSpc>
              </a:pPr>
              <a:endParaRPr/>
            </a:p>
          </p:txBody>
        </p:sp>
      </p:grpSp>
      <p:grpSp>
        <p:nvGrpSpPr>
          <p:cNvPr id="34" name="Group 34">
            <a:extLst>
              <a:ext uri="{FF2B5EF4-FFF2-40B4-BE49-F238E27FC236}">
                <a16:creationId xmlns:a16="http://schemas.microsoft.com/office/drawing/2014/main" id="{44B8386E-46B3-DD4B-9EA5-2D44FD26FFD5}"/>
              </a:ext>
            </a:extLst>
          </p:cNvPr>
          <p:cNvGrpSpPr/>
          <p:nvPr/>
        </p:nvGrpSpPr>
        <p:grpSpPr>
          <a:xfrm>
            <a:off x="11640242" y="3393886"/>
            <a:ext cx="5608255" cy="5608255"/>
            <a:chOff x="0" y="0"/>
            <a:chExt cx="812800" cy="812800"/>
          </a:xfrm>
        </p:grpSpPr>
        <p:sp>
          <p:nvSpPr>
            <p:cNvPr id="35" name="Freeform 35">
              <a:extLst>
                <a:ext uri="{FF2B5EF4-FFF2-40B4-BE49-F238E27FC236}">
                  <a16:creationId xmlns:a16="http://schemas.microsoft.com/office/drawing/2014/main" id="{9CF9CCAB-EE89-7E47-F3E2-FAC29F6FF62A}"/>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5D3AE7">
                    <a:alpha val="100000"/>
                  </a:srgbClr>
                </a:gs>
                <a:gs pos="100000">
                  <a:srgbClr val="9332BD">
                    <a:alpha val="100000"/>
                  </a:srgbClr>
                </a:gs>
              </a:gsLst>
              <a:lin ang="0"/>
            </a:gradFill>
          </p:spPr>
          <p:txBody>
            <a:bodyPr/>
            <a:lstStyle/>
            <a:p>
              <a:endParaRPr lang="en-CA"/>
            </a:p>
          </p:txBody>
        </p:sp>
        <p:sp>
          <p:nvSpPr>
            <p:cNvPr id="36" name="TextBox 36">
              <a:extLst>
                <a:ext uri="{FF2B5EF4-FFF2-40B4-BE49-F238E27FC236}">
                  <a16:creationId xmlns:a16="http://schemas.microsoft.com/office/drawing/2014/main" id="{7ACD23A3-F2CE-879E-99C0-E27AC7A98B5A}"/>
                </a:ext>
              </a:extLst>
            </p:cNvPr>
            <p:cNvSpPr txBox="1"/>
            <p:nvPr/>
          </p:nvSpPr>
          <p:spPr>
            <a:xfrm>
              <a:off x="76200" y="38100"/>
              <a:ext cx="660400" cy="698500"/>
            </a:xfrm>
            <a:prstGeom prst="rect">
              <a:avLst/>
            </a:prstGeom>
          </p:spPr>
          <p:txBody>
            <a:bodyPr lIns="42879" tIns="42879" rIns="42879" bIns="42879" rtlCol="0" anchor="ctr"/>
            <a:lstStyle/>
            <a:p>
              <a:pPr algn="ctr">
                <a:lnSpc>
                  <a:spcPts val="2659"/>
                </a:lnSpc>
              </a:pPr>
              <a:endParaRPr/>
            </a:p>
          </p:txBody>
        </p:sp>
      </p:grpSp>
      <p:grpSp>
        <p:nvGrpSpPr>
          <p:cNvPr id="37" name="Group 37">
            <a:extLst>
              <a:ext uri="{FF2B5EF4-FFF2-40B4-BE49-F238E27FC236}">
                <a16:creationId xmlns:a16="http://schemas.microsoft.com/office/drawing/2014/main" id="{692E191B-373D-E67D-621D-BFD6493EAAA0}"/>
              </a:ext>
            </a:extLst>
          </p:cNvPr>
          <p:cNvGrpSpPr/>
          <p:nvPr/>
        </p:nvGrpSpPr>
        <p:grpSpPr>
          <a:xfrm>
            <a:off x="11878452" y="3648768"/>
            <a:ext cx="5131832" cy="5131832"/>
            <a:chOff x="0" y="0"/>
            <a:chExt cx="812800" cy="812800"/>
          </a:xfrm>
        </p:grpSpPr>
        <p:sp>
          <p:nvSpPr>
            <p:cNvPr id="38" name="Freeform 38">
              <a:extLst>
                <a:ext uri="{FF2B5EF4-FFF2-40B4-BE49-F238E27FC236}">
                  <a16:creationId xmlns:a16="http://schemas.microsoft.com/office/drawing/2014/main" id="{EEDD911F-3DCA-2B08-2549-4D9DF3A5EEAE}"/>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a:stretch>
            </a:blipFill>
          </p:spPr>
          <p:txBody>
            <a:bodyPr/>
            <a:lstStyle/>
            <a:p>
              <a:endParaRPr lang="en-CA"/>
            </a:p>
          </p:txBody>
        </p:sp>
      </p:grpSp>
      <p:sp>
        <p:nvSpPr>
          <p:cNvPr id="5" name="TextBox 4">
            <a:extLst>
              <a:ext uri="{FF2B5EF4-FFF2-40B4-BE49-F238E27FC236}">
                <a16:creationId xmlns:a16="http://schemas.microsoft.com/office/drawing/2014/main" id="{0B842BFE-3564-4E5D-2030-E6E620D64744}"/>
              </a:ext>
            </a:extLst>
          </p:cNvPr>
          <p:cNvSpPr txBox="1"/>
          <p:nvPr/>
        </p:nvSpPr>
        <p:spPr>
          <a:xfrm>
            <a:off x="533400" y="1866900"/>
            <a:ext cx="10773910" cy="7057573"/>
          </a:xfrm>
          <a:prstGeom prst="rect">
            <a:avLst/>
          </a:prstGeom>
          <a:noFill/>
        </p:spPr>
        <p:txBody>
          <a:bodyPr wrap="square">
            <a:spAutoFit/>
          </a:bodyPr>
          <a:lstStyle/>
          <a:p>
            <a:pPr>
              <a:lnSpc>
                <a:spcPct val="107000"/>
              </a:lnSpc>
              <a:spcAft>
                <a:spcPts val="800"/>
              </a:spcAft>
            </a:pPr>
            <a:r>
              <a:rPr lang="en-US" sz="3600" b="1" kern="0" dirty="0">
                <a:latin typeface="Arial" panose="020B0604020202020204" pitchFamily="34" charset="0"/>
                <a:ea typeface="Times New Roman" panose="02020603050405020304" pitchFamily="18" charset="0"/>
                <a:cs typeface="Arial" panose="020B0604020202020204" pitchFamily="34" charset="0"/>
              </a:rPr>
              <a:t>B. The Sower is </a:t>
            </a:r>
            <a:r>
              <a:rPr lang="en-CA" sz="3600" b="1" kern="0" dirty="0">
                <a:latin typeface="Arial" panose="020B0604020202020204" pitchFamily="34" charset="0"/>
                <a:ea typeface="Times New Roman" panose="02020603050405020304" pitchFamily="18" charset="0"/>
                <a:cs typeface="Arial" panose="020B0604020202020204" pitchFamily="34" charset="0"/>
              </a:rPr>
              <a:t>Dependent on God for the Growth (</a:t>
            </a:r>
            <a:r>
              <a:rPr lang="en-CA" sz="3600" b="1" kern="0" dirty="0" err="1">
                <a:latin typeface="Arial" panose="020B0604020202020204" pitchFamily="34" charset="0"/>
                <a:ea typeface="Times New Roman" panose="02020603050405020304" pitchFamily="18" charset="0"/>
                <a:cs typeface="Arial" panose="020B0604020202020204" pitchFamily="34" charset="0"/>
              </a:rPr>
              <a:t>cont</a:t>
            </a:r>
            <a:r>
              <a:rPr lang="en-CA" sz="3600" b="1" kern="0" dirty="0">
                <a:latin typeface="Arial" panose="020B0604020202020204" pitchFamily="34" charset="0"/>
                <a:ea typeface="Times New Roman" panose="02020603050405020304" pitchFamily="18" charset="0"/>
                <a:cs typeface="Arial" panose="020B0604020202020204" pitchFamily="34" charset="0"/>
              </a:rPr>
              <a:t>)</a:t>
            </a:r>
          </a:p>
          <a:p>
            <a:pPr>
              <a:lnSpc>
                <a:spcPct val="107000"/>
              </a:lnSpc>
              <a:spcAft>
                <a:spcPts val="800"/>
              </a:spcAft>
            </a:pPr>
            <a:r>
              <a:rPr lang="en-CA" sz="3600" b="1" kern="0" dirty="0">
                <a:latin typeface="Arial" panose="020B0604020202020204" pitchFamily="34" charset="0"/>
                <a:ea typeface="Times New Roman" panose="02020603050405020304" pitchFamily="18" charset="0"/>
                <a:cs typeface="Arial" panose="020B0604020202020204" pitchFamily="34" charset="0"/>
              </a:rPr>
              <a:t>1 Corinthians 3:6–7</a:t>
            </a:r>
          </a:p>
          <a:p>
            <a:pPr marL="571500" indent="-571500">
              <a:buFont typeface="Wingdings" panose="05000000000000000000" pitchFamily="2" charset="2"/>
              <a:buChar char="q"/>
            </a:pPr>
            <a:r>
              <a:rPr lang="en-CA" sz="3600" kern="0" dirty="0">
                <a:latin typeface="Arial" panose="020B0604020202020204" pitchFamily="34" charset="0"/>
                <a:ea typeface="Times New Roman" panose="02020603050405020304" pitchFamily="18" charset="0"/>
                <a:cs typeface="Arial" panose="020B0604020202020204" pitchFamily="34" charset="0"/>
              </a:rPr>
              <a:t>Our job is faithful sowing.</a:t>
            </a:r>
          </a:p>
          <a:p>
            <a:endParaRPr lang="en-CA" sz="3600" kern="0" dirty="0">
              <a:latin typeface="Arial" panose="020B0604020202020204" pitchFamily="34" charset="0"/>
              <a:ea typeface="Times New Roman" panose="02020603050405020304" pitchFamily="18" charset="0"/>
              <a:cs typeface="Arial" panose="020B0604020202020204" pitchFamily="34" charset="0"/>
            </a:endParaRPr>
          </a:p>
          <a:p>
            <a:pPr marL="571500" indent="-571500">
              <a:buFont typeface="Wingdings" panose="05000000000000000000" pitchFamily="2" charset="2"/>
              <a:buChar char="q"/>
            </a:pPr>
            <a:r>
              <a:rPr lang="en-CA" sz="3600" kern="0" dirty="0">
                <a:latin typeface="Arial" panose="020B0604020202020204" pitchFamily="34" charset="0"/>
                <a:ea typeface="Times New Roman" panose="02020603050405020304" pitchFamily="18" charset="0"/>
                <a:cs typeface="Arial" panose="020B0604020202020204" pitchFamily="34" charset="0"/>
              </a:rPr>
              <a:t>God's job is supernatural increase.</a:t>
            </a:r>
          </a:p>
          <a:p>
            <a:endParaRPr lang="en-CA" sz="3600" kern="0" dirty="0">
              <a:latin typeface="Arial" panose="020B0604020202020204" pitchFamily="34" charset="0"/>
              <a:ea typeface="Times New Roman" panose="02020603050405020304" pitchFamily="18" charset="0"/>
              <a:cs typeface="Arial" panose="020B0604020202020204" pitchFamily="34" charset="0"/>
            </a:endParaRPr>
          </a:p>
          <a:p>
            <a:pPr marL="571500" indent="-571500">
              <a:buFont typeface="Wingdings" panose="05000000000000000000" pitchFamily="2" charset="2"/>
              <a:buChar char="q"/>
            </a:pPr>
            <a:r>
              <a:rPr lang="en-CA" sz="3600" kern="0" dirty="0">
                <a:latin typeface="Arial" panose="020B0604020202020204" pitchFamily="34" charset="0"/>
                <a:ea typeface="Times New Roman" panose="02020603050405020304" pitchFamily="18" charset="0"/>
                <a:cs typeface="Arial" panose="020B0604020202020204" pitchFamily="34" charset="0"/>
              </a:rPr>
              <a:t>Don't become discouraged because you don't immediately see results. </a:t>
            </a:r>
          </a:p>
          <a:p>
            <a:endParaRPr lang="en-CA" sz="3600" kern="0" dirty="0">
              <a:latin typeface="Arial" panose="020B0604020202020204" pitchFamily="34" charset="0"/>
              <a:ea typeface="Times New Roman" panose="02020603050405020304" pitchFamily="18" charset="0"/>
              <a:cs typeface="Arial" panose="020B0604020202020204" pitchFamily="34" charset="0"/>
            </a:endParaRPr>
          </a:p>
          <a:p>
            <a:pPr marL="571500" indent="-571500">
              <a:buFont typeface="Wingdings" panose="05000000000000000000" pitchFamily="2" charset="2"/>
              <a:buChar char="q"/>
            </a:pPr>
            <a:r>
              <a:rPr lang="en-CA" sz="3600" kern="0" dirty="0">
                <a:latin typeface="Arial" panose="020B0604020202020204" pitchFamily="34" charset="0"/>
                <a:ea typeface="Times New Roman" panose="02020603050405020304" pitchFamily="18" charset="0"/>
                <a:cs typeface="Arial" panose="020B0604020202020204" pitchFamily="34" charset="0"/>
              </a:rPr>
              <a:t>A seed can be underground and still be working.</a:t>
            </a:r>
          </a:p>
          <a:p>
            <a:pPr>
              <a:lnSpc>
                <a:spcPct val="107000"/>
              </a:lnSpc>
              <a:spcAft>
                <a:spcPts val="800"/>
              </a:spcAft>
            </a:pPr>
            <a:endParaRPr lang="en-US" sz="3600" b="1" kern="0" dirty="0">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33762358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A9C23D-F582-C262-131A-85747D284EBC}"/>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3CB3F454-DFD8-0227-1B63-9A4E3788B076}"/>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39521" r="-10927"/>
            </a:stretch>
          </a:blipFill>
        </p:spPr>
        <p:txBody>
          <a:bodyPr/>
          <a:lstStyle/>
          <a:p>
            <a:endParaRPr lang="en-CA"/>
          </a:p>
        </p:txBody>
      </p:sp>
      <p:grpSp>
        <p:nvGrpSpPr>
          <p:cNvPr id="7" name="Group 7">
            <a:extLst>
              <a:ext uri="{FF2B5EF4-FFF2-40B4-BE49-F238E27FC236}">
                <a16:creationId xmlns:a16="http://schemas.microsoft.com/office/drawing/2014/main" id="{E5F30C2D-48BA-6F60-8FC3-4C0346BF636A}"/>
              </a:ext>
            </a:extLst>
          </p:cNvPr>
          <p:cNvGrpSpPr/>
          <p:nvPr/>
        </p:nvGrpSpPr>
        <p:grpSpPr>
          <a:xfrm>
            <a:off x="338876" y="110990"/>
            <a:ext cx="11222215" cy="10176010"/>
            <a:chOff x="0" y="0"/>
            <a:chExt cx="2274402" cy="707744"/>
          </a:xfrm>
        </p:grpSpPr>
        <p:sp>
          <p:nvSpPr>
            <p:cNvPr id="8" name="Freeform 8">
              <a:extLst>
                <a:ext uri="{FF2B5EF4-FFF2-40B4-BE49-F238E27FC236}">
                  <a16:creationId xmlns:a16="http://schemas.microsoft.com/office/drawing/2014/main" id="{AF7F0965-AF83-E1F4-3BCE-2F063EAB5F6E}"/>
                </a:ext>
              </a:extLst>
            </p:cNvPr>
            <p:cNvSpPr/>
            <p:nvPr/>
          </p:nvSpPr>
          <p:spPr>
            <a:xfrm>
              <a:off x="0" y="0"/>
              <a:ext cx="2274402" cy="707744"/>
            </a:xfrm>
            <a:custGeom>
              <a:avLst/>
              <a:gdLst/>
              <a:ahLst/>
              <a:cxnLst/>
              <a:rect l="l" t="t" r="r" b="b"/>
              <a:pathLst>
                <a:path w="2274402" h="707744">
                  <a:moveTo>
                    <a:pt x="25159" y="0"/>
                  </a:moveTo>
                  <a:lnTo>
                    <a:pt x="2249243" y="0"/>
                  </a:lnTo>
                  <a:cubicBezTo>
                    <a:pt x="2255915" y="0"/>
                    <a:pt x="2262315" y="2651"/>
                    <a:pt x="2267033" y="7369"/>
                  </a:cubicBezTo>
                  <a:cubicBezTo>
                    <a:pt x="2271751" y="12087"/>
                    <a:pt x="2274402" y="18486"/>
                    <a:pt x="2274402" y="25159"/>
                  </a:cubicBezTo>
                  <a:lnTo>
                    <a:pt x="2274402" y="682586"/>
                  </a:lnTo>
                  <a:cubicBezTo>
                    <a:pt x="2274402" y="689258"/>
                    <a:pt x="2271751" y="695657"/>
                    <a:pt x="2267033" y="700376"/>
                  </a:cubicBezTo>
                  <a:cubicBezTo>
                    <a:pt x="2262315" y="705094"/>
                    <a:pt x="2255915" y="707744"/>
                    <a:pt x="2249243" y="707744"/>
                  </a:cubicBezTo>
                  <a:lnTo>
                    <a:pt x="25159" y="707744"/>
                  </a:lnTo>
                  <a:cubicBezTo>
                    <a:pt x="18486" y="707744"/>
                    <a:pt x="12087" y="705094"/>
                    <a:pt x="7369" y="700376"/>
                  </a:cubicBezTo>
                  <a:cubicBezTo>
                    <a:pt x="2651" y="695657"/>
                    <a:pt x="0" y="689258"/>
                    <a:pt x="0" y="682586"/>
                  </a:cubicBezTo>
                  <a:lnTo>
                    <a:pt x="0" y="25159"/>
                  </a:lnTo>
                  <a:cubicBezTo>
                    <a:pt x="0" y="18486"/>
                    <a:pt x="2651" y="12087"/>
                    <a:pt x="7369" y="7369"/>
                  </a:cubicBezTo>
                  <a:cubicBezTo>
                    <a:pt x="12087" y="2651"/>
                    <a:pt x="18486" y="0"/>
                    <a:pt x="25159" y="0"/>
                  </a:cubicBezTo>
                  <a:close/>
                </a:path>
              </a:pathLst>
            </a:custGeom>
            <a:solidFill>
              <a:srgbClr val="FFFFFF"/>
            </a:solidFill>
            <a:ln w="76200" cap="rnd">
              <a:gradFill>
                <a:gsLst>
                  <a:gs pos="0">
                    <a:srgbClr val="5D3AE7">
                      <a:alpha val="100000"/>
                    </a:srgbClr>
                  </a:gs>
                  <a:gs pos="100000">
                    <a:srgbClr val="9332BD">
                      <a:alpha val="100000"/>
                    </a:srgbClr>
                  </a:gs>
                </a:gsLst>
                <a:lin ang="0"/>
              </a:gradFill>
              <a:prstDash val="solid"/>
              <a:round/>
            </a:ln>
          </p:spPr>
          <p:txBody>
            <a:bodyPr/>
            <a:lstStyle/>
            <a:p>
              <a:endParaRPr lang="en-CA"/>
            </a:p>
          </p:txBody>
        </p:sp>
        <p:sp>
          <p:nvSpPr>
            <p:cNvPr id="9" name="TextBox 9">
              <a:extLst>
                <a:ext uri="{FF2B5EF4-FFF2-40B4-BE49-F238E27FC236}">
                  <a16:creationId xmlns:a16="http://schemas.microsoft.com/office/drawing/2014/main" id="{FBC7AD11-61A0-4531-57CF-5DD61FC2D0D1}"/>
                </a:ext>
              </a:extLst>
            </p:cNvPr>
            <p:cNvSpPr txBox="1"/>
            <p:nvPr/>
          </p:nvSpPr>
          <p:spPr>
            <a:xfrm>
              <a:off x="0" y="-38100"/>
              <a:ext cx="2274402" cy="745844"/>
            </a:xfrm>
            <a:prstGeom prst="rect">
              <a:avLst/>
            </a:prstGeom>
          </p:spPr>
          <p:txBody>
            <a:bodyPr lIns="57927" tIns="57927" rIns="57927" bIns="57927" rtlCol="0" anchor="ctr"/>
            <a:lstStyle/>
            <a:p>
              <a:pPr algn="ctr">
                <a:lnSpc>
                  <a:spcPts val="2659"/>
                </a:lnSpc>
              </a:pPr>
              <a:endParaRPr/>
            </a:p>
          </p:txBody>
        </p:sp>
      </p:grpSp>
      <p:grpSp>
        <p:nvGrpSpPr>
          <p:cNvPr id="19" name="Group 19">
            <a:extLst>
              <a:ext uri="{FF2B5EF4-FFF2-40B4-BE49-F238E27FC236}">
                <a16:creationId xmlns:a16="http://schemas.microsoft.com/office/drawing/2014/main" id="{2C949B2C-5CCE-8FCC-5711-8BB4223BD492}"/>
              </a:ext>
            </a:extLst>
          </p:cNvPr>
          <p:cNvGrpSpPr/>
          <p:nvPr/>
        </p:nvGrpSpPr>
        <p:grpSpPr>
          <a:xfrm>
            <a:off x="10658240" y="-4851087"/>
            <a:ext cx="13912875" cy="13912875"/>
            <a:chOff x="0" y="0"/>
            <a:chExt cx="18550500" cy="18550500"/>
          </a:xfrm>
        </p:grpSpPr>
        <p:sp>
          <p:nvSpPr>
            <p:cNvPr id="20" name="Freeform 20">
              <a:extLst>
                <a:ext uri="{FF2B5EF4-FFF2-40B4-BE49-F238E27FC236}">
                  <a16:creationId xmlns:a16="http://schemas.microsoft.com/office/drawing/2014/main" id="{CA87B2CF-98FC-8B32-F815-C78327837551}"/>
                </a:ext>
              </a:extLst>
            </p:cNvPr>
            <p:cNvSpPr/>
            <p:nvPr/>
          </p:nvSpPr>
          <p:spPr>
            <a:xfrm>
              <a:off x="0" y="0"/>
              <a:ext cx="18550500" cy="18550500"/>
            </a:xfrm>
            <a:custGeom>
              <a:avLst/>
              <a:gdLst/>
              <a:ahLst/>
              <a:cxnLst/>
              <a:rect l="l" t="t" r="r" b="b"/>
              <a:pathLst>
                <a:path w="18550500" h="18550500">
                  <a:moveTo>
                    <a:pt x="0" y="0"/>
                  </a:moveTo>
                  <a:lnTo>
                    <a:pt x="18550500" y="0"/>
                  </a:lnTo>
                  <a:lnTo>
                    <a:pt x="18550500" y="18550500"/>
                  </a:lnTo>
                  <a:lnTo>
                    <a:pt x="0" y="18550500"/>
                  </a:lnTo>
                  <a:lnTo>
                    <a:pt x="0" y="0"/>
                  </a:lnTo>
                  <a:close/>
                </a:path>
              </a:pathLst>
            </a:custGeom>
            <a:blipFill>
              <a:blip r:embed="rId4"/>
              <a:stretch>
                <a:fillRect/>
              </a:stretch>
            </a:blipFill>
          </p:spPr>
          <p:txBody>
            <a:bodyPr/>
            <a:lstStyle/>
            <a:p>
              <a:endParaRPr lang="en-CA"/>
            </a:p>
          </p:txBody>
        </p:sp>
        <p:grpSp>
          <p:nvGrpSpPr>
            <p:cNvPr id="21" name="Group 21">
              <a:extLst>
                <a:ext uri="{FF2B5EF4-FFF2-40B4-BE49-F238E27FC236}">
                  <a16:creationId xmlns:a16="http://schemas.microsoft.com/office/drawing/2014/main" id="{3D0F2A37-1CF5-A099-91B3-8922BAC7CBE8}"/>
                </a:ext>
              </a:extLst>
            </p:cNvPr>
            <p:cNvGrpSpPr/>
            <p:nvPr/>
          </p:nvGrpSpPr>
          <p:grpSpPr>
            <a:xfrm>
              <a:off x="1133172" y="1133172"/>
              <a:ext cx="16284156" cy="16284156"/>
              <a:chOff x="0" y="0"/>
              <a:chExt cx="812800" cy="812800"/>
            </a:xfrm>
          </p:grpSpPr>
          <p:sp>
            <p:nvSpPr>
              <p:cNvPr id="22" name="Freeform 22">
                <a:extLst>
                  <a:ext uri="{FF2B5EF4-FFF2-40B4-BE49-F238E27FC236}">
                    <a16:creationId xmlns:a16="http://schemas.microsoft.com/office/drawing/2014/main" id="{0369F871-F392-68DA-A6B0-5B135CFDBAA2}"/>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5D3AE7">
                      <a:alpha val="100000"/>
                    </a:srgbClr>
                  </a:gs>
                  <a:gs pos="100000">
                    <a:srgbClr val="9332BD">
                      <a:alpha val="100000"/>
                    </a:srgbClr>
                  </a:gs>
                </a:gsLst>
                <a:lin ang="0"/>
              </a:gradFill>
            </p:spPr>
            <p:txBody>
              <a:bodyPr/>
              <a:lstStyle/>
              <a:p>
                <a:endParaRPr lang="en-CA"/>
              </a:p>
            </p:txBody>
          </p:sp>
          <p:sp>
            <p:nvSpPr>
              <p:cNvPr id="23" name="TextBox 23">
                <a:extLst>
                  <a:ext uri="{FF2B5EF4-FFF2-40B4-BE49-F238E27FC236}">
                    <a16:creationId xmlns:a16="http://schemas.microsoft.com/office/drawing/2014/main" id="{32988FB5-8F08-E6EE-A999-438B2EB637F6}"/>
                  </a:ext>
                </a:extLst>
              </p:cNvPr>
              <p:cNvSpPr txBox="1"/>
              <p:nvPr/>
            </p:nvSpPr>
            <p:spPr>
              <a:xfrm>
                <a:off x="76200" y="38100"/>
                <a:ext cx="660400" cy="698500"/>
              </a:xfrm>
              <a:prstGeom prst="rect">
                <a:avLst/>
              </a:prstGeom>
            </p:spPr>
            <p:txBody>
              <a:bodyPr lIns="85961" tIns="85961" rIns="85961" bIns="85961" rtlCol="0" anchor="ctr"/>
              <a:lstStyle/>
              <a:p>
                <a:pPr algn="ctr">
                  <a:lnSpc>
                    <a:spcPts val="2659"/>
                  </a:lnSpc>
                </a:pPr>
                <a:endParaRPr/>
              </a:p>
            </p:txBody>
          </p:sp>
        </p:grpSp>
      </p:grpSp>
      <p:grpSp>
        <p:nvGrpSpPr>
          <p:cNvPr id="24" name="Group 24">
            <a:extLst>
              <a:ext uri="{FF2B5EF4-FFF2-40B4-BE49-F238E27FC236}">
                <a16:creationId xmlns:a16="http://schemas.microsoft.com/office/drawing/2014/main" id="{FCF46540-446F-866A-9617-E42EC70C8CDC}"/>
              </a:ext>
            </a:extLst>
          </p:cNvPr>
          <p:cNvGrpSpPr/>
          <p:nvPr/>
        </p:nvGrpSpPr>
        <p:grpSpPr>
          <a:xfrm rot="-3207614">
            <a:off x="17455210" y="2837636"/>
            <a:ext cx="6049545" cy="3685699"/>
            <a:chOff x="0" y="0"/>
            <a:chExt cx="1593296" cy="970719"/>
          </a:xfrm>
        </p:grpSpPr>
        <p:sp>
          <p:nvSpPr>
            <p:cNvPr id="25" name="Freeform 25">
              <a:extLst>
                <a:ext uri="{FF2B5EF4-FFF2-40B4-BE49-F238E27FC236}">
                  <a16:creationId xmlns:a16="http://schemas.microsoft.com/office/drawing/2014/main" id="{1DDAEC6C-CE62-F625-3C57-65567D46F572}"/>
                </a:ext>
              </a:extLst>
            </p:cNvPr>
            <p:cNvSpPr/>
            <p:nvPr/>
          </p:nvSpPr>
          <p:spPr>
            <a:xfrm>
              <a:off x="0" y="0"/>
              <a:ext cx="1593296" cy="970719"/>
            </a:xfrm>
            <a:custGeom>
              <a:avLst/>
              <a:gdLst/>
              <a:ahLst/>
              <a:cxnLst/>
              <a:rect l="l" t="t" r="r" b="b"/>
              <a:pathLst>
                <a:path w="1593296" h="970719">
                  <a:moveTo>
                    <a:pt x="0" y="0"/>
                  </a:moveTo>
                  <a:lnTo>
                    <a:pt x="1593296" y="0"/>
                  </a:lnTo>
                  <a:lnTo>
                    <a:pt x="1593296" y="970719"/>
                  </a:lnTo>
                  <a:lnTo>
                    <a:pt x="0" y="970719"/>
                  </a:lnTo>
                  <a:close/>
                </a:path>
              </a:pathLst>
            </a:custGeom>
            <a:gradFill rotWithShape="1">
              <a:gsLst>
                <a:gs pos="0">
                  <a:srgbClr val="E8E8E8">
                    <a:alpha val="0"/>
                  </a:srgbClr>
                </a:gs>
                <a:gs pos="100000">
                  <a:srgbClr val="E8E8E8">
                    <a:alpha val="35000"/>
                  </a:srgbClr>
                </a:gs>
              </a:gsLst>
              <a:lin ang="0"/>
            </a:gradFill>
            <a:ln cap="sq">
              <a:noFill/>
              <a:prstDash val="solid"/>
              <a:miter/>
            </a:ln>
          </p:spPr>
          <p:txBody>
            <a:bodyPr/>
            <a:lstStyle/>
            <a:p>
              <a:endParaRPr lang="en-CA"/>
            </a:p>
          </p:txBody>
        </p:sp>
        <p:sp>
          <p:nvSpPr>
            <p:cNvPr id="26" name="TextBox 26">
              <a:extLst>
                <a:ext uri="{FF2B5EF4-FFF2-40B4-BE49-F238E27FC236}">
                  <a16:creationId xmlns:a16="http://schemas.microsoft.com/office/drawing/2014/main" id="{ED842417-8AD4-C49D-8DAE-3CE91F9E1753}"/>
                </a:ext>
              </a:extLst>
            </p:cNvPr>
            <p:cNvSpPr txBox="1"/>
            <p:nvPr/>
          </p:nvSpPr>
          <p:spPr>
            <a:xfrm>
              <a:off x="0" y="-38100"/>
              <a:ext cx="1593296" cy="1008819"/>
            </a:xfrm>
            <a:prstGeom prst="rect">
              <a:avLst/>
            </a:prstGeom>
          </p:spPr>
          <p:txBody>
            <a:bodyPr lIns="50800" tIns="50800" rIns="50800" bIns="50800" rtlCol="0" anchor="ctr"/>
            <a:lstStyle/>
            <a:p>
              <a:pPr algn="ctr">
                <a:lnSpc>
                  <a:spcPts val="2659"/>
                </a:lnSpc>
                <a:spcBef>
                  <a:spcPct val="0"/>
                </a:spcBef>
              </a:pPr>
              <a:endParaRPr/>
            </a:p>
          </p:txBody>
        </p:sp>
      </p:grpSp>
      <p:grpSp>
        <p:nvGrpSpPr>
          <p:cNvPr id="27" name="Group 27">
            <a:extLst>
              <a:ext uri="{FF2B5EF4-FFF2-40B4-BE49-F238E27FC236}">
                <a16:creationId xmlns:a16="http://schemas.microsoft.com/office/drawing/2014/main" id="{0A242416-CA77-F5F0-28F5-EED58EA54697}"/>
              </a:ext>
            </a:extLst>
          </p:cNvPr>
          <p:cNvGrpSpPr/>
          <p:nvPr/>
        </p:nvGrpSpPr>
        <p:grpSpPr>
          <a:xfrm rot="-3207614">
            <a:off x="13944382" y="936044"/>
            <a:ext cx="6049545" cy="3685699"/>
            <a:chOff x="0" y="0"/>
            <a:chExt cx="1593296" cy="970719"/>
          </a:xfrm>
        </p:grpSpPr>
        <p:sp>
          <p:nvSpPr>
            <p:cNvPr id="28" name="Freeform 28">
              <a:extLst>
                <a:ext uri="{FF2B5EF4-FFF2-40B4-BE49-F238E27FC236}">
                  <a16:creationId xmlns:a16="http://schemas.microsoft.com/office/drawing/2014/main" id="{B54147C0-51DA-3314-4640-BD2B06183C05}"/>
                </a:ext>
              </a:extLst>
            </p:cNvPr>
            <p:cNvSpPr/>
            <p:nvPr/>
          </p:nvSpPr>
          <p:spPr>
            <a:xfrm>
              <a:off x="0" y="0"/>
              <a:ext cx="1593296" cy="970719"/>
            </a:xfrm>
            <a:custGeom>
              <a:avLst/>
              <a:gdLst/>
              <a:ahLst/>
              <a:cxnLst/>
              <a:rect l="l" t="t" r="r" b="b"/>
              <a:pathLst>
                <a:path w="1593296" h="970719">
                  <a:moveTo>
                    <a:pt x="0" y="0"/>
                  </a:moveTo>
                  <a:lnTo>
                    <a:pt x="1593296" y="0"/>
                  </a:lnTo>
                  <a:lnTo>
                    <a:pt x="1593296" y="970719"/>
                  </a:lnTo>
                  <a:lnTo>
                    <a:pt x="0" y="970719"/>
                  </a:lnTo>
                  <a:close/>
                </a:path>
              </a:pathLst>
            </a:custGeom>
            <a:gradFill rotWithShape="1">
              <a:gsLst>
                <a:gs pos="0">
                  <a:srgbClr val="E8E8E8">
                    <a:alpha val="0"/>
                  </a:srgbClr>
                </a:gs>
                <a:gs pos="100000">
                  <a:srgbClr val="E8E8E8">
                    <a:alpha val="35000"/>
                  </a:srgbClr>
                </a:gs>
              </a:gsLst>
              <a:lin ang="0"/>
            </a:gradFill>
            <a:ln cap="sq">
              <a:noFill/>
              <a:prstDash val="solid"/>
              <a:miter/>
            </a:ln>
          </p:spPr>
          <p:txBody>
            <a:bodyPr/>
            <a:lstStyle/>
            <a:p>
              <a:endParaRPr lang="en-CA"/>
            </a:p>
          </p:txBody>
        </p:sp>
        <p:sp>
          <p:nvSpPr>
            <p:cNvPr id="29" name="TextBox 29">
              <a:extLst>
                <a:ext uri="{FF2B5EF4-FFF2-40B4-BE49-F238E27FC236}">
                  <a16:creationId xmlns:a16="http://schemas.microsoft.com/office/drawing/2014/main" id="{E8071602-8AAC-0D2D-3439-FFD655A4BFFE}"/>
                </a:ext>
              </a:extLst>
            </p:cNvPr>
            <p:cNvSpPr txBox="1"/>
            <p:nvPr/>
          </p:nvSpPr>
          <p:spPr>
            <a:xfrm>
              <a:off x="0" y="-38100"/>
              <a:ext cx="1593296" cy="1008819"/>
            </a:xfrm>
            <a:prstGeom prst="rect">
              <a:avLst/>
            </a:prstGeom>
          </p:spPr>
          <p:txBody>
            <a:bodyPr lIns="50800" tIns="50800" rIns="50800" bIns="50800" rtlCol="0" anchor="ctr"/>
            <a:lstStyle/>
            <a:p>
              <a:pPr algn="ctr">
                <a:lnSpc>
                  <a:spcPts val="2659"/>
                </a:lnSpc>
                <a:spcBef>
                  <a:spcPct val="0"/>
                </a:spcBef>
              </a:pPr>
              <a:endParaRPr/>
            </a:p>
          </p:txBody>
        </p:sp>
      </p:grpSp>
      <p:sp>
        <p:nvSpPr>
          <p:cNvPr id="30" name="Freeform 30">
            <a:extLst>
              <a:ext uri="{FF2B5EF4-FFF2-40B4-BE49-F238E27FC236}">
                <a16:creationId xmlns:a16="http://schemas.microsoft.com/office/drawing/2014/main" id="{FF25FC7A-315C-C13E-0894-0C6A2B538FCF}"/>
              </a:ext>
            </a:extLst>
          </p:cNvPr>
          <p:cNvSpPr/>
          <p:nvPr/>
        </p:nvSpPr>
        <p:spPr>
          <a:xfrm>
            <a:off x="10974337" y="2746091"/>
            <a:ext cx="6940062" cy="6940062"/>
          </a:xfrm>
          <a:custGeom>
            <a:avLst/>
            <a:gdLst/>
            <a:ahLst/>
            <a:cxnLst/>
            <a:rect l="l" t="t" r="r" b="b"/>
            <a:pathLst>
              <a:path w="6940062" h="6940062">
                <a:moveTo>
                  <a:pt x="0" y="0"/>
                </a:moveTo>
                <a:lnTo>
                  <a:pt x="6940062" y="0"/>
                </a:lnTo>
                <a:lnTo>
                  <a:pt x="6940062" y="6940063"/>
                </a:lnTo>
                <a:lnTo>
                  <a:pt x="0" y="6940063"/>
                </a:lnTo>
                <a:lnTo>
                  <a:pt x="0" y="0"/>
                </a:lnTo>
                <a:close/>
              </a:path>
            </a:pathLst>
          </a:custGeom>
          <a:blipFill>
            <a:blip r:embed="rId4"/>
            <a:stretch>
              <a:fillRect/>
            </a:stretch>
          </a:blipFill>
        </p:spPr>
        <p:txBody>
          <a:bodyPr/>
          <a:lstStyle/>
          <a:p>
            <a:endParaRPr lang="en-CA"/>
          </a:p>
        </p:txBody>
      </p:sp>
      <p:grpSp>
        <p:nvGrpSpPr>
          <p:cNvPr id="31" name="Group 31">
            <a:extLst>
              <a:ext uri="{FF2B5EF4-FFF2-40B4-BE49-F238E27FC236}">
                <a16:creationId xmlns:a16="http://schemas.microsoft.com/office/drawing/2014/main" id="{86BFC597-56A1-B71D-7921-E11EAB7CD697}"/>
              </a:ext>
            </a:extLst>
          </p:cNvPr>
          <p:cNvGrpSpPr/>
          <p:nvPr/>
        </p:nvGrpSpPr>
        <p:grpSpPr>
          <a:xfrm>
            <a:off x="11398276" y="3170031"/>
            <a:ext cx="6092184" cy="6092184"/>
            <a:chOff x="0" y="0"/>
            <a:chExt cx="812800" cy="812800"/>
          </a:xfrm>
        </p:grpSpPr>
        <p:sp>
          <p:nvSpPr>
            <p:cNvPr id="32" name="Freeform 32">
              <a:extLst>
                <a:ext uri="{FF2B5EF4-FFF2-40B4-BE49-F238E27FC236}">
                  <a16:creationId xmlns:a16="http://schemas.microsoft.com/office/drawing/2014/main" id="{AF476E58-A6AE-E9AA-C17E-6A72A76CCE62}"/>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CA"/>
            </a:p>
          </p:txBody>
        </p:sp>
        <p:sp>
          <p:nvSpPr>
            <p:cNvPr id="33" name="TextBox 33">
              <a:extLst>
                <a:ext uri="{FF2B5EF4-FFF2-40B4-BE49-F238E27FC236}">
                  <a16:creationId xmlns:a16="http://schemas.microsoft.com/office/drawing/2014/main" id="{4D77C15E-77BA-3445-9C17-EA8FED4B6177}"/>
                </a:ext>
              </a:extLst>
            </p:cNvPr>
            <p:cNvSpPr txBox="1"/>
            <p:nvPr/>
          </p:nvSpPr>
          <p:spPr>
            <a:xfrm>
              <a:off x="76200" y="38100"/>
              <a:ext cx="660400" cy="698500"/>
            </a:xfrm>
            <a:prstGeom prst="rect">
              <a:avLst/>
            </a:prstGeom>
          </p:spPr>
          <p:txBody>
            <a:bodyPr lIns="42879" tIns="42879" rIns="42879" bIns="42879" rtlCol="0" anchor="ctr"/>
            <a:lstStyle/>
            <a:p>
              <a:pPr algn="ctr">
                <a:lnSpc>
                  <a:spcPts val="2659"/>
                </a:lnSpc>
              </a:pPr>
              <a:endParaRPr/>
            </a:p>
          </p:txBody>
        </p:sp>
      </p:grpSp>
      <p:grpSp>
        <p:nvGrpSpPr>
          <p:cNvPr id="34" name="Group 34">
            <a:extLst>
              <a:ext uri="{FF2B5EF4-FFF2-40B4-BE49-F238E27FC236}">
                <a16:creationId xmlns:a16="http://schemas.microsoft.com/office/drawing/2014/main" id="{5D1A6DB0-1B6F-FCD1-CE09-5D5EE4121BCF}"/>
              </a:ext>
            </a:extLst>
          </p:cNvPr>
          <p:cNvGrpSpPr/>
          <p:nvPr/>
        </p:nvGrpSpPr>
        <p:grpSpPr>
          <a:xfrm>
            <a:off x="11640242" y="3393886"/>
            <a:ext cx="5608255" cy="5608255"/>
            <a:chOff x="0" y="0"/>
            <a:chExt cx="812800" cy="812800"/>
          </a:xfrm>
        </p:grpSpPr>
        <p:sp>
          <p:nvSpPr>
            <p:cNvPr id="35" name="Freeform 35">
              <a:extLst>
                <a:ext uri="{FF2B5EF4-FFF2-40B4-BE49-F238E27FC236}">
                  <a16:creationId xmlns:a16="http://schemas.microsoft.com/office/drawing/2014/main" id="{A8FE6D2A-276E-7616-AA29-0AD85E7495A5}"/>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5D3AE7">
                    <a:alpha val="100000"/>
                  </a:srgbClr>
                </a:gs>
                <a:gs pos="100000">
                  <a:srgbClr val="9332BD">
                    <a:alpha val="100000"/>
                  </a:srgbClr>
                </a:gs>
              </a:gsLst>
              <a:lin ang="0"/>
            </a:gradFill>
          </p:spPr>
          <p:txBody>
            <a:bodyPr/>
            <a:lstStyle/>
            <a:p>
              <a:endParaRPr lang="en-CA"/>
            </a:p>
          </p:txBody>
        </p:sp>
        <p:sp>
          <p:nvSpPr>
            <p:cNvPr id="36" name="TextBox 36">
              <a:extLst>
                <a:ext uri="{FF2B5EF4-FFF2-40B4-BE49-F238E27FC236}">
                  <a16:creationId xmlns:a16="http://schemas.microsoft.com/office/drawing/2014/main" id="{5CC3947A-7D6E-3DB7-D7AF-3534497AE8DB}"/>
                </a:ext>
              </a:extLst>
            </p:cNvPr>
            <p:cNvSpPr txBox="1"/>
            <p:nvPr/>
          </p:nvSpPr>
          <p:spPr>
            <a:xfrm>
              <a:off x="76200" y="38100"/>
              <a:ext cx="660400" cy="698500"/>
            </a:xfrm>
            <a:prstGeom prst="rect">
              <a:avLst/>
            </a:prstGeom>
          </p:spPr>
          <p:txBody>
            <a:bodyPr lIns="42879" tIns="42879" rIns="42879" bIns="42879" rtlCol="0" anchor="ctr"/>
            <a:lstStyle/>
            <a:p>
              <a:pPr algn="ctr">
                <a:lnSpc>
                  <a:spcPts val="2659"/>
                </a:lnSpc>
              </a:pPr>
              <a:endParaRPr/>
            </a:p>
          </p:txBody>
        </p:sp>
      </p:grpSp>
      <p:grpSp>
        <p:nvGrpSpPr>
          <p:cNvPr id="37" name="Group 37">
            <a:extLst>
              <a:ext uri="{FF2B5EF4-FFF2-40B4-BE49-F238E27FC236}">
                <a16:creationId xmlns:a16="http://schemas.microsoft.com/office/drawing/2014/main" id="{921CF91E-6F1F-87A3-A807-D0E37F4685E2}"/>
              </a:ext>
            </a:extLst>
          </p:cNvPr>
          <p:cNvGrpSpPr/>
          <p:nvPr/>
        </p:nvGrpSpPr>
        <p:grpSpPr>
          <a:xfrm>
            <a:off x="11878452" y="3648768"/>
            <a:ext cx="5131832" cy="5131832"/>
            <a:chOff x="0" y="0"/>
            <a:chExt cx="812800" cy="812800"/>
          </a:xfrm>
        </p:grpSpPr>
        <p:sp>
          <p:nvSpPr>
            <p:cNvPr id="38" name="Freeform 38">
              <a:extLst>
                <a:ext uri="{FF2B5EF4-FFF2-40B4-BE49-F238E27FC236}">
                  <a16:creationId xmlns:a16="http://schemas.microsoft.com/office/drawing/2014/main" id="{C61BFBB3-AB7F-EDBC-2AF3-CF8411E19942}"/>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a:stretch>
            </a:blipFill>
          </p:spPr>
          <p:txBody>
            <a:bodyPr/>
            <a:lstStyle/>
            <a:p>
              <a:endParaRPr lang="en-CA"/>
            </a:p>
          </p:txBody>
        </p:sp>
      </p:grpSp>
      <p:sp>
        <p:nvSpPr>
          <p:cNvPr id="5" name="TextBox 4">
            <a:extLst>
              <a:ext uri="{FF2B5EF4-FFF2-40B4-BE49-F238E27FC236}">
                <a16:creationId xmlns:a16="http://schemas.microsoft.com/office/drawing/2014/main" id="{B5D20D99-6499-91A5-FA3B-309015FC3C3C}"/>
              </a:ext>
            </a:extLst>
          </p:cNvPr>
          <p:cNvSpPr txBox="1"/>
          <p:nvPr/>
        </p:nvSpPr>
        <p:spPr>
          <a:xfrm>
            <a:off x="533400" y="2145244"/>
            <a:ext cx="10601118" cy="6954981"/>
          </a:xfrm>
          <a:prstGeom prst="rect">
            <a:avLst/>
          </a:prstGeom>
          <a:noFill/>
        </p:spPr>
        <p:txBody>
          <a:bodyPr wrap="square">
            <a:spAutoFit/>
          </a:bodyPr>
          <a:lstStyle/>
          <a:p>
            <a:pPr>
              <a:lnSpc>
                <a:spcPct val="107000"/>
              </a:lnSpc>
              <a:spcAft>
                <a:spcPts val="800"/>
              </a:spcAft>
            </a:pPr>
            <a:r>
              <a:rPr lang="en-US" sz="3600" b="1" kern="0" dirty="0">
                <a:latin typeface="Arial" panose="020B0604020202020204" pitchFamily="34" charset="0"/>
                <a:ea typeface="Times New Roman" panose="02020603050405020304" pitchFamily="18" charset="0"/>
                <a:cs typeface="Arial" panose="020B0604020202020204" pitchFamily="34" charset="0"/>
              </a:rPr>
              <a:t>C. The Sower is </a:t>
            </a:r>
            <a:r>
              <a:rPr lang="en-CA" sz="3600" b="1" kern="0" dirty="0">
                <a:latin typeface="Arial" panose="020B0604020202020204" pitchFamily="34" charset="0"/>
                <a:ea typeface="Times New Roman" panose="02020603050405020304" pitchFamily="18" charset="0"/>
                <a:cs typeface="Arial" panose="020B0604020202020204" pitchFamily="34" charset="0"/>
              </a:rPr>
              <a:t>Diligent and Persistent</a:t>
            </a:r>
            <a:r>
              <a:rPr lang="en-CA" sz="3600" kern="0" dirty="0">
                <a:latin typeface="Arial" panose="020B0604020202020204" pitchFamily="34" charset="0"/>
                <a:ea typeface="Times New Roman" panose="02020603050405020304" pitchFamily="18" charset="0"/>
                <a:cs typeface="Arial" panose="020B0604020202020204" pitchFamily="34" charset="0"/>
              </a:rPr>
              <a:t>.</a:t>
            </a:r>
          </a:p>
          <a:p>
            <a:pPr marL="571500" indent="-571500">
              <a:buFont typeface="Wingdings" panose="05000000000000000000" pitchFamily="2" charset="2"/>
              <a:buChar char="q"/>
            </a:pPr>
            <a:r>
              <a:rPr lang="en-CA" sz="3600" kern="0" dirty="0">
                <a:latin typeface="Arial" panose="020B0604020202020204" pitchFamily="34" charset="0"/>
                <a:ea typeface="Times New Roman" panose="02020603050405020304" pitchFamily="18" charset="0"/>
                <a:cs typeface="Arial" panose="020B0604020202020204" pitchFamily="34" charset="0"/>
              </a:rPr>
              <a:t>The Sower must overcome challenges.</a:t>
            </a:r>
          </a:p>
          <a:p>
            <a:endParaRPr lang="en-CA" sz="3600" kern="0" dirty="0">
              <a:latin typeface="Arial" panose="020B0604020202020204" pitchFamily="34" charset="0"/>
              <a:ea typeface="Times New Roman" panose="02020603050405020304" pitchFamily="18" charset="0"/>
              <a:cs typeface="Arial" panose="020B0604020202020204" pitchFamily="34" charset="0"/>
            </a:endParaRPr>
          </a:p>
          <a:p>
            <a:pPr marL="571500" indent="-571500">
              <a:buFont typeface="Wingdings" panose="05000000000000000000" pitchFamily="2" charset="2"/>
              <a:buChar char="q"/>
            </a:pPr>
            <a:r>
              <a:rPr lang="en-CA" sz="3600" kern="0" dirty="0">
                <a:latin typeface="Arial" panose="020B0604020202020204" pitchFamily="34" charset="0"/>
                <a:ea typeface="Times New Roman" panose="02020603050405020304" pitchFamily="18" charset="0"/>
                <a:cs typeface="Arial" panose="020B0604020202020204" pitchFamily="34" charset="0"/>
              </a:rPr>
              <a:t>Challenges: Harsh weather, birds stealing seed, or weeds choking out growth.</a:t>
            </a:r>
          </a:p>
          <a:p>
            <a:endParaRPr lang="en-CA" sz="3600" kern="0" dirty="0">
              <a:latin typeface="Arial" panose="020B0604020202020204" pitchFamily="34" charset="0"/>
              <a:ea typeface="Times New Roman" panose="02020603050405020304" pitchFamily="18" charset="0"/>
              <a:cs typeface="Arial" panose="020B0604020202020204" pitchFamily="34" charset="0"/>
            </a:endParaRPr>
          </a:p>
          <a:p>
            <a:pPr marL="571500" indent="-571500">
              <a:buFont typeface="Wingdings" panose="05000000000000000000" pitchFamily="2" charset="2"/>
              <a:buChar char="q"/>
            </a:pPr>
            <a:r>
              <a:rPr lang="en-CA" sz="3600" kern="0" dirty="0">
                <a:latin typeface="Arial" panose="020B0604020202020204" pitchFamily="34" charset="0"/>
                <a:ea typeface="Times New Roman" panose="02020603050405020304" pitchFamily="18" charset="0"/>
                <a:cs typeface="Arial" panose="020B0604020202020204" pitchFamily="34" charset="0"/>
              </a:rPr>
              <a:t>The Scripture encourages Sowers not to give up when results seem slow or difficult.  </a:t>
            </a:r>
          </a:p>
          <a:p>
            <a:endParaRPr lang="en-CA" sz="3600" kern="0" dirty="0">
              <a:latin typeface="Arial" panose="020B0604020202020204" pitchFamily="34" charset="0"/>
              <a:ea typeface="Times New Roman" panose="02020603050405020304" pitchFamily="18" charset="0"/>
              <a:cs typeface="Arial" panose="020B0604020202020204" pitchFamily="34" charset="0"/>
            </a:endParaRPr>
          </a:p>
          <a:p>
            <a:pPr>
              <a:lnSpc>
                <a:spcPct val="107000"/>
              </a:lnSpc>
              <a:spcAft>
                <a:spcPts val="800"/>
              </a:spcAft>
            </a:pPr>
            <a:r>
              <a:rPr lang="en-CA" sz="3600" kern="0" dirty="0">
                <a:latin typeface="Arial" panose="020B0604020202020204" pitchFamily="34" charset="0"/>
                <a:ea typeface="Times New Roman" panose="02020603050405020304" pitchFamily="18" charset="0"/>
                <a:cs typeface="Arial" panose="020B0604020202020204" pitchFamily="34" charset="0"/>
              </a:rPr>
              <a:t>"And let us not grow weary of doing good, for in due season we will reap, if we do not give up." </a:t>
            </a:r>
            <a:r>
              <a:rPr lang="en-CA" sz="3600" b="1" kern="0" dirty="0">
                <a:latin typeface="Arial" panose="020B0604020202020204" pitchFamily="34" charset="0"/>
                <a:ea typeface="Times New Roman" panose="02020603050405020304" pitchFamily="18" charset="0"/>
                <a:cs typeface="Arial" panose="020B0604020202020204" pitchFamily="34" charset="0"/>
              </a:rPr>
              <a:t>Galatians 6:9</a:t>
            </a:r>
            <a:endParaRPr lang="en-US" sz="3600" b="1" kern="0" dirty="0">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19152591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3E2AB3-0F4A-AF5C-8C20-5E05130295A5}"/>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E2CFFF38-D3E0-1992-A818-26793536BA33}"/>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39521" r="-10927"/>
            </a:stretch>
          </a:blipFill>
        </p:spPr>
        <p:txBody>
          <a:bodyPr/>
          <a:lstStyle/>
          <a:p>
            <a:endParaRPr lang="en-CA"/>
          </a:p>
        </p:txBody>
      </p:sp>
      <p:grpSp>
        <p:nvGrpSpPr>
          <p:cNvPr id="7" name="Group 7">
            <a:extLst>
              <a:ext uri="{FF2B5EF4-FFF2-40B4-BE49-F238E27FC236}">
                <a16:creationId xmlns:a16="http://schemas.microsoft.com/office/drawing/2014/main" id="{F2A177AA-8C16-3F5B-BFDC-6666591B679D}"/>
              </a:ext>
            </a:extLst>
          </p:cNvPr>
          <p:cNvGrpSpPr/>
          <p:nvPr/>
        </p:nvGrpSpPr>
        <p:grpSpPr>
          <a:xfrm>
            <a:off x="338876" y="110990"/>
            <a:ext cx="11222215" cy="10176010"/>
            <a:chOff x="0" y="0"/>
            <a:chExt cx="2274402" cy="707744"/>
          </a:xfrm>
        </p:grpSpPr>
        <p:sp>
          <p:nvSpPr>
            <p:cNvPr id="8" name="Freeform 8">
              <a:extLst>
                <a:ext uri="{FF2B5EF4-FFF2-40B4-BE49-F238E27FC236}">
                  <a16:creationId xmlns:a16="http://schemas.microsoft.com/office/drawing/2014/main" id="{3F05EB39-1DB5-39E9-A962-AB4022F5C719}"/>
                </a:ext>
              </a:extLst>
            </p:cNvPr>
            <p:cNvSpPr/>
            <p:nvPr/>
          </p:nvSpPr>
          <p:spPr>
            <a:xfrm>
              <a:off x="0" y="0"/>
              <a:ext cx="2274402" cy="707744"/>
            </a:xfrm>
            <a:custGeom>
              <a:avLst/>
              <a:gdLst/>
              <a:ahLst/>
              <a:cxnLst/>
              <a:rect l="l" t="t" r="r" b="b"/>
              <a:pathLst>
                <a:path w="2274402" h="707744">
                  <a:moveTo>
                    <a:pt x="25159" y="0"/>
                  </a:moveTo>
                  <a:lnTo>
                    <a:pt x="2249243" y="0"/>
                  </a:lnTo>
                  <a:cubicBezTo>
                    <a:pt x="2255915" y="0"/>
                    <a:pt x="2262315" y="2651"/>
                    <a:pt x="2267033" y="7369"/>
                  </a:cubicBezTo>
                  <a:cubicBezTo>
                    <a:pt x="2271751" y="12087"/>
                    <a:pt x="2274402" y="18486"/>
                    <a:pt x="2274402" y="25159"/>
                  </a:cubicBezTo>
                  <a:lnTo>
                    <a:pt x="2274402" y="682586"/>
                  </a:lnTo>
                  <a:cubicBezTo>
                    <a:pt x="2274402" y="689258"/>
                    <a:pt x="2271751" y="695657"/>
                    <a:pt x="2267033" y="700376"/>
                  </a:cubicBezTo>
                  <a:cubicBezTo>
                    <a:pt x="2262315" y="705094"/>
                    <a:pt x="2255915" y="707744"/>
                    <a:pt x="2249243" y="707744"/>
                  </a:cubicBezTo>
                  <a:lnTo>
                    <a:pt x="25159" y="707744"/>
                  </a:lnTo>
                  <a:cubicBezTo>
                    <a:pt x="18486" y="707744"/>
                    <a:pt x="12087" y="705094"/>
                    <a:pt x="7369" y="700376"/>
                  </a:cubicBezTo>
                  <a:cubicBezTo>
                    <a:pt x="2651" y="695657"/>
                    <a:pt x="0" y="689258"/>
                    <a:pt x="0" y="682586"/>
                  </a:cubicBezTo>
                  <a:lnTo>
                    <a:pt x="0" y="25159"/>
                  </a:lnTo>
                  <a:cubicBezTo>
                    <a:pt x="0" y="18486"/>
                    <a:pt x="2651" y="12087"/>
                    <a:pt x="7369" y="7369"/>
                  </a:cubicBezTo>
                  <a:cubicBezTo>
                    <a:pt x="12087" y="2651"/>
                    <a:pt x="18486" y="0"/>
                    <a:pt x="25159" y="0"/>
                  </a:cubicBezTo>
                  <a:close/>
                </a:path>
              </a:pathLst>
            </a:custGeom>
            <a:solidFill>
              <a:srgbClr val="FFFFFF"/>
            </a:solidFill>
            <a:ln w="76200" cap="rnd">
              <a:gradFill>
                <a:gsLst>
                  <a:gs pos="0">
                    <a:srgbClr val="5D3AE7">
                      <a:alpha val="100000"/>
                    </a:srgbClr>
                  </a:gs>
                  <a:gs pos="100000">
                    <a:srgbClr val="9332BD">
                      <a:alpha val="100000"/>
                    </a:srgbClr>
                  </a:gs>
                </a:gsLst>
                <a:lin ang="0"/>
              </a:gradFill>
              <a:prstDash val="solid"/>
              <a:round/>
            </a:ln>
          </p:spPr>
          <p:txBody>
            <a:bodyPr/>
            <a:lstStyle/>
            <a:p>
              <a:endParaRPr lang="en-CA"/>
            </a:p>
          </p:txBody>
        </p:sp>
        <p:sp>
          <p:nvSpPr>
            <p:cNvPr id="9" name="TextBox 9">
              <a:extLst>
                <a:ext uri="{FF2B5EF4-FFF2-40B4-BE49-F238E27FC236}">
                  <a16:creationId xmlns:a16="http://schemas.microsoft.com/office/drawing/2014/main" id="{100537CA-C8D1-28AA-D62E-EB3C64B2622E}"/>
                </a:ext>
              </a:extLst>
            </p:cNvPr>
            <p:cNvSpPr txBox="1"/>
            <p:nvPr/>
          </p:nvSpPr>
          <p:spPr>
            <a:xfrm>
              <a:off x="0" y="-38100"/>
              <a:ext cx="2274402" cy="745844"/>
            </a:xfrm>
            <a:prstGeom prst="rect">
              <a:avLst/>
            </a:prstGeom>
          </p:spPr>
          <p:txBody>
            <a:bodyPr lIns="57927" tIns="57927" rIns="57927" bIns="57927" rtlCol="0" anchor="ctr"/>
            <a:lstStyle/>
            <a:p>
              <a:pPr algn="ctr">
                <a:lnSpc>
                  <a:spcPts val="2659"/>
                </a:lnSpc>
              </a:pPr>
              <a:endParaRPr/>
            </a:p>
          </p:txBody>
        </p:sp>
      </p:grpSp>
      <p:grpSp>
        <p:nvGrpSpPr>
          <p:cNvPr id="19" name="Group 19">
            <a:extLst>
              <a:ext uri="{FF2B5EF4-FFF2-40B4-BE49-F238E27FC236}">
                <a16:creationId xmlns:a16="http://schemas.microsoft.com/office/drawing/2014/main" id="{79CF864E-06E4-C84F-43C1-EEFA6B32B079}"/>
              </a:ext>
            </a:extLst>
          </p:cNvPr>
          <p:cNvGrpSpPr/>
          <p:nvPr/>
        </p:nvGrpSpPr>
        <p:grpSpPr>
          <a:xfrm>
            <a:off x="10658240" y="-4851087"/>
            <a:ext cx="13912875" cy="13912875"/>
            <a:chOff x="0" y="0"/>
            <a:chExt cx="18550500" cy="18550500"/>
          </a:xfrm>
        </p:grpSpPr>
        <p:sp>
          <p:nvSpPr>
            <p:cNvPr id="20" name="Freeform 20">
              <a:extLst>
                <a:ext uri="{FF2B5EF4-FFF2-40B4-BE49-F238E27FC236}">
                  <a16:creationId xmlns:a16="http://schemas.microsoft.com/office/drawing/2014/main" id="{548AA75F-9F8F-C655-65AA-778E59EA7203}"/>
                </a:ext>
              </a:extLst>
            </p:cNvPr>
            <p:cNvSpPr/>
            <p:nvPr/>
          </p:nvSpPr>
          <p:spPr>
            <a:xfrm>
              <a:off x="0" y="0"/>
              <a:ext cx="18550500" cy="18550500"/>
            </a:xfrm>
            <a:custGeom>
              <a:avLst/>
              <a:gdLst/>
              <a:ahLst/>
              <a:cxnLst/>
              <a:rect l="l" t="t" r="r" b="b"/>
              <a:pathLst>
                <a:path w="18550500" h="18550500">
                  <a:moveTo>
                    <a:pt x="0" y="0"/>
                  </a:moveTo>
                  <a:lnTo>
                    <a:pt x="18550500" y="0"/>
                  </a:lnTo>
                  <a:lnTo>
                    <a:pt x="18550500" y="18550500"/>
                  </a:lnTo>
                  <a:lnTo>
                    <a:pt x="0" y="18550500"/>
                  </a:lnTo>
                  <a:lnTo>
                    <a:pt x="0" y="0"/>
                  </a:lnTo>
                  <a:close/>
                </a:path>
              </a:pathLst>
            </a:custGeom>
            <a:blipFill>
              <a:blip r:embed="rId4"/>
              <a:stretch>
                <a:fillRect/>
              </a:stretch>
            </a:blipFill>
          </p:spPr>
          <p:txBody>
            <a:bodyPr/>
            <a:lstStyle/>
            <a:p>
              <a:endParaRPr lang="en-CA"/>
            </a:p>
          </p:txBody>
        </p:sp>
        <p:grpSp>
          <p:nvGrpSpPr>
            <p:cNvPr id="21" name="Group 21">
              <a:extLst>
                <a:ext uri="{FF2B5EF4-FFF2-40B4-BE49-F238E27FC236}">
                  <a16:creationId xmlns:a16="http://schemas.microsoft.com/office/drawing/2014/main" id="{1CDC8885-309A-FF6F-23C4-05C53162AAE6}"/>
                </a:ext>
              </a:extLst>
            </p:cNvPr>
            <p:cNvGrpSpPr/>
            <p:nvPr/>
          </p:nvGrpSpPr>
          <p:grpSpPr>
            <a:xfrm>
              <a:off x="1133172" y="1133172"/>
              <a:ext cx="16284156" cy="16284156"/>
              <a:chOff x="0" y="0"/>
              <a:chExt cx="812800" cy="812800"/>
            </a:xfrm>
          </p:grpSpPr>
          <p:sp>
            <p:nvSpPr>
              <p:cNvPr id="22" name="Freeform 22">
                <a:extLst>
                  <a:ext uri="{FF2B5EF4-FFF2-40B4-BE49-F238E27FC236}">
                    <a16:creationId xmlns:a16="http://schemas.microsoft.com/office/drawing/2014/main" id="{816243E6-282E-2422-A27C-EA6764EFE944}"/>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5D3AE7">
                      <a:alpha val="100000"/>
                    </a:srgbClr>
                  </a:gs>
                  <a:gs pos="100000">
                    <a:srgbClr val="9332BD">
                      <a:alpha val="100000"/>
                    </a:srgbClr>
                  </a:gs>
                </a:gsLst>
                <a:lin ang="0"/>
              </a:gradFill>
            </p:spPr>
            <p:txBody>
              <a:bodyPr/>
              <a:lstStyle/>
              <a:p>
                <a:endParaRPr lang="en-CA"/>
              </a:p>
            </p:txBody>
          </p:sp>
          <p:sp>
            <p:nvSpPr>
              <p:cNvPr id="23" name="TextBox 23">
                <a:extLst>
                  <a:ext uri="{FF2B5EF4-FFF2-40B4-BE49-F238E27FC236}">
                    <a16:creationId xmlns:a16="http://schemas.microsoft.com/office/drawing/2014/main" id="{96747C92-7212-EC32-966F-C545EEA913C9}"/>
                  </a:ext>
                </a:extLst>
              </p:cNvPr>
              <p:cNvSpPr txBox="1"/>
              <p:nvPr/>
            </p:nvSpPr>
            <p:spPr>
              <a:xfrm>
                <a:off x="76200" y="38100"/>
                <a:ext cx="660400" cy="698500"/>
              </a:xfrm>
              <a:prstGeom prst="rect">
                <a:avLst/>
              </a:prstGeom>
            </p:spPr>
            <p:txBody>
              <a:bodyPr lIns="85961" tIns="85961" rIns="85961" bIns="85961" rtlCol="0" anchor="ctr"/>
              <a:lstStyle/>
              <a:p>
                <a:pPr algn="ctr">
                  <a:lnSpc>
                    <a:spcPts val="2659"/>
                  </a:lnSpc>
                </a:pPr>
                <a:endParaRPr/>
              </a:p>
            </p:txBody>
          </p:sp>
        </p:grpSp>
      </p:grpSp>
      <p:grpSp>
        <p:nvGrpSpPr>
          <p:cNvPr id="24" name="Group 24">
            <a:extLst>
              <a:ext uri="{FF2B5EF4-FFF2-40B4-BE49-F238E27FC236}">
                <a16:creationId xmlns:a16="http://schemas.microsoft.com/office/drawing/2014/main" id="{D3BB1E5E-60E2-0852-B958-345B0E196D64}"/>
              </a:ext>
            </a:extLst>
          </p:cNvPr>
          <p:cNvGrpSpPr/>
          <p:nvPr/>
        </p:nvGrpSpPr>
        <p:grpSpPr>
          <a:xfrm rot="-3207614">
            <a:off x="17455210" y="2837636"/>
            <a:ext cx="6049545" cy="3685699"/>
            <a:chOff x="0" y="0"/>
            <a:chExt cx="1593296" cy="970719"/>
          </a:xfrm>
        </p:grpSpPr>
        <p:sp>
          <p:nvSpPr>
            <p:cNvPr id="25" name="Freeform 25">
              <a:extLst>
                <a:ext uri="{FF2B5EF4-FFF2-40B4-BE49-F238E27FC236}">
                  <a16:creationId xmlns:a16="http://schemas.microsoft.com/office/drawing/2014/main" id="{9017B2B6-41BD-3649-8AEA-60D3AEC3CC6C}"/>
                </a:ext>
              </a:extLst>
            </p:cNvPr>
            <p:cNvSpPr/>
            <p:nvPr/>
          </p:nvSpPr>
          <p:spPr>
            <a:xfrm>
              <a:off x="0" y="0"/>
              <a:ext cx="1593296" cy="970719"/>
            </a:xfrm>
            <a:custGeom>
              <a:avLst/>
              <a:gdLst/>
              <a:ahLst/>
              <a:cxnLst/>
              <a:rect l="l" t="t" r="r" b="b"/>
              <a:pathLst>
                <a:path w="1593296" h="970719">
                  <a:moveTo>
                    <a:pt x="0" y="0"/>
                  </a:moveTo>
                  <a:lnTo>
                    <a:pt x="1593296" y="0"/>
                  </a:lnTo>
                  <a:lnTo>
                    <a:pt x="1593296" y="970719"/>
                  </a:lnTo>
                  <a:lnTo>
                    <a:pt x="0" y="970719"/>
                  </a:lnTo>
                  <a:close/>
                </a:path>
              </a:pathLst>
            </a:custGeom>
            <a:gradFill rotWithShape="1">
              <a:gsLst>
                <a:gs pos="0">
                  <a:srgbClr val="E8E8E8">
                    <a:alpha val="0"/>
                  </a:srgbClr>
                </a:gs>
                <a:gs pos="100000">
                  <a:srgbClr val="E8E8E8">
                    <a:alpha val="35000"/>
                  </a:srgbClr>
                </a:gs>
              </a:gsLst>
              <a:lin ang="0"/>
            </a:gradFill>
            <a:ln cap="sq">
              <a:noFill/>
              <a:prstDash val="solid"/>
              <a:miter/>
            </a:ln>
          </p:spPr>
          <p:txBody>
            <a:bodyPr/>
            <a:lstStyle/>
            <a:p>
              <a:endParaRPr lang="en-CA"/>
            </a:p>
          </p:txBody>
        </p:sp>
        <p:sp>
          <p:nvSpPr>
            <p:cNvPr id="26" name="TextBox 26">
              <a:extLst>
                <a:ext uri="{FF2B5EF4-FFF2-40B4-BE49-F238E27FC236}">
                  <a16:creationId xmlns:a16="http://schemas.microsoft.com/office/drawing/2014/main" id="{50390B3D-EB17-7E19-4539-7B4380376AD3}"/>
                </a:ext>
              </a:extLst>
            </p:cNvPr>
            <p:cNvSpPr txBox="1"/>
            <p:nvPr/>
          </p:nvSpPr>
          <p:spPr>
            <a:xfrm>
              <a:off x="0" y="-38100"/>
              <a:ext cx="1593296" cy="1008819"/>
            </a:xfrm>
            <a:prstGeom prst="rect">
              <a:avLst/>
            </a:prstGeom>
          </p:spPr>
          <p:txBody>
            <a:bodyPr lIns="50800" tIns="50800" rIns="50800" bIns="50800" rtlCol="0" anchor="ctr"/>
            <a:lstStyle/>
            <a:p>
              <a:pPr algn="ctr">
                <a:lnSpc>
                  <a:spcPts val="2659"/>
                </a:lnSpc>
                <a:spcBef>
                  <a:spcPct val="0"/>
                </a:spcBef>
              </a:pPr>
              <a:endParaRPr/>
            </a:p>
          </p:txBody>
        </p:sp>
      </p:grpSp>
      <p:grpSp>
        <p:nvGrpSpPr>
          <p:cNvPr id="27" name="Group 27">
            <a:extLst>
              <a:ext uri="{FF2B5EF4-FFF2-40B4-BE49-F238E27FC236}">
                <a16:creationId xmlns:a16="http://schemas.microsoft.com/office/drawing/2014/main" id="{4F86C535-7E93-C8E1-C7AA-24BEEA568756}"/>
              </a:ext>
            </a:extLst>
          </p:cNvPr>
          <p:cNvGrpSpPr/>
          <p:nvPr/>
        </p:nvGrpSpPr>
        <p:grpSpPr>
          <a:xfrm rot="-3207614">
            <a:off x="13944382" y="936044"/>
            <a:ext cx="6049545" cy="3685699"/>
            <a:chOff x="0" y="0"/>
            <a:chExt cx="1593296" cy="970719"/>
          </a:xfrm>
        </p:grpSpPr>
        <p:sp>
          <p:nvSpPr>
            <p:cNvPr id="28" name="Freeform 28">
              <a:extLst>
                <a:ext uri="{FF2B5EF4-FFF2-40B4-BE49-F238E27FC236}">
                  <a16:creationId xmlns:a16="http://schemas.microsoft.com/office/drawing/2014/main" id="{72AA20E5-0971-3AD4-D1E9-AEB51063265E}"/>
                </a:ext>
              </a:extLst>
            </p:cNvPr>
            <p:cNvSpPr/>
            <p:nvPr/>
          </p:nvSpPr>
          <p:spPr>
            <a:xfrm>
              <a:off x="0" y="0"/>
              <a:ext cx="1593296" cy="970719"/>
            </a:xfrm>
            <a:custGeom>
              <a:avLst/>
              <a:gdLst/>
              <a:ahLst/>
              <a:cxnLst/>
              <a:rect l="l" t="t" r="r" b="b"/>
              <a:pathLst>
                <a:path w="1593296" h="970719">
                  <a:moveTo>
                    <a:pt x="0" y="0"/>
                  </a:moveTo>
                  <a:lnTo>
                    <a:pt x="1593296" y="0"/>
                  </a:lnTo>
                  <a:lnTo>
                    <a:pt x="1593296" y="970719"/>
                  </a:lnTo>
                  <a:lnTo>
                    <a:pt x="0" y="970719"/>
                  </a:lnTo>
                  <a:close/>
                </a:path>
              </a:pathLst>
            </a:custGeom>
            <a:gradFill rotWithShape="1">
              <a:gsLst>
                <a:gs pos="0">
                  <a:srgbClr val="E8E8E8">
                    <a:alpha val="0"/>
                  </a:srgbClr>
                </a:gs>
                <a:gs pos="100000">
                  <a:srgbClr val="E8E8E8">
                    <a:alpha val="35000"/>
                  </a:srgbClr>
                </a:gs>
              </a:gsLst>
              <a:lin ang="0"/>
            </a:gradFill>
            <a:ln cap="sq">
              <a:noFill/>
              <a:prstDash val="solid"/>
              <a:miter/>
            </a:ln>
          </p:spPr>
          <p:txBody>
            <a:bodyPr/>
            <a:lstStyle/>
            <a:p>
              <a:endParaRPr lang="en-CA"/>
            </a:p>
          </p:txBody>
        </p:sp>
        <p:sp>
          <p:nvSpPr>
            <p:cNvPr id="29" name="TextBox 29">
              <a:extLst>
                <a:ext uri="{FF2B5EF4-FFF2-40B4-BE49-F238E27FC236}">
                  <a16:creationId xmlns:a16="http://schemas.microsoft.com/office/drawing/2014/main" id="{1C2236D0-1073-CCEB-534C-F7A590B731FA}"/>
                </a:ext>
              </a:extLst>
            </p:cNvPr>
            <p:cNvSpPr txBox="1"/>
            <p:nvPr/>
          </p:nvSpPr>
          <p:spPr>
            <a:xfrm>
              <a:off x="0" y="-38100"/>
              <a:ext cx="1593296" cy="1008819"/>
            </a:xfrm>
            <a:prstGeom prst="rect">
              <a:avLst/>
            </a:prstGeom>
          </p:spPr>
          <p:txBody>
            <a:bodyPr lIns="50800" tIns="50800" rIns="50800" bIns="50800" rtlCol="0" anchor="ctr"/>
            <a:lstStyle/>
            <a:p>
              <a:pPr algn="ctr">
                <a:lnSpc>
                  <a:spcPts val="2659"/>
                </a:lnSpc>
                <a:spcBef>
                  <a:spcPct val="0"/>
                </a:spcBef>
              </a:pPr>
              <a:endParaRPr/>
            </a:p>
          </p:txBody>
        </p:sp>
      </p:grpSp>
      <p:sp>
        <p:nvSpPr>
          <p:cNvPr id="30" name="Freeform 30">
            <a:extLst>
              <a:ext uri="{FF2B5EF4-FFF2-40B4-BE49-F238E27FC236}">
                <a16:creationId xmlns:a16="http://schemas.microsoft.com/office/drawing/2014/main" id="{7192B765-9CC8-F13F-C2D3-FC805E8F0855}"/>
              </a:ext>
            </a:extLst>
          </p:cNvPr>
          <p:cNvSpPr/>
          <p:nvPr/>
        </p:nvSpPr>
        <p:spPr>
          <a:xfrm>
            <a:off x="10974337" y="2746091"/>
            <a:ext cx="6940062" cy="6940062"/>
          </a:xfrm>
          <a:custGeom>
            <a:avLst/>
            <a:gdLst/>
            <a:ahLst/>
            <a:cxnLst/>
            <a:rect l="l" t="t" r="r" b="b"/>
            <a:pathLst>
              <a:path w="6940062" h="6940062">
                <a:moveTo>
                  <a:pt x="0" y="0"/>
                </a:moveTo>
                <a:lnTo>
                  <a:pt x="6940062" y="0"/>
                </a:lnTo>
                <a:lnTo>
                  <a:pt x="6940062" y="6940063"/>
                </a:lnTo>
                <a:lnTo>
                  <a:pt x="0" y="6940063"/>
                </a:lnTo>
                <a:lnTo>
                  <a:pt x="0" y="0"/>
                </a:lnTo>
                <a:close/>
              </a:path>
            </a:pathLst>
          </a:custGeom>
          <a:blipFill>
            <a:blip r:embed="rId4"/>
            <a:stretch>
              <a:fillRect/>
            </a:stretch>
          </a:blipFill>
        </p:spPr>
        <p:txBody>
          <a:bodyPr/>
          <a:lstStyle/>
          <a:p>
            <a:endParaRPr lang="en-CA"/>
          </a:p>
        </p:txBody>
      </p:sp>
      <p:grpSp>
        <p:nvGrpSpPr>
          <p:cNvPr id="31" name="Group 31">
            <a:extLst>
              <a:ext uri="{FF2B5EF4-FFF2-40B4-BE49-F238E27FC236}">
                <a16:creationId xmlns:a16="http://schemas.microsoft.com/office/drawing/2014/main" id="{C8A99D63-6FB6-1389-3997-F624776825BB}"/>
              </a:ext>
            </a:extLst>
          </p:cNvPr>
          <p:cNvGrpSpPr/>
          <p:nvPr/>
        </p:nvGrpSpPr>
        <p:grpSpPr>
          <a:xfrm>
            <a:off x="11398276" y="3170031"/>
            <a:ext cx="6092184" cy="6092184"/>
            <a:chOff x="0" y="0"/>
            <a:chExt cx="812800" cy="812800"/>
          </a:xfrm>
        </p:grpSpPr>
        <p:sp>
          <p:nvSpPr>
            <p:cNvPr id="32" name="Freeform 32">
              <a:extLst>
                <a:ext uri="{FF2B5EF4-FFF2-40B4-BE49-F238E27FC236}">
                  <a16:creationId xmlns:a16="http://schemas.microsoft.com/office/drawing/2014/main" id="{0CB25562-AEA3-EB60-CB18-356F2238C7AF}"/>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CA"/>
            </a:p>
          </p:txBody>
        </p:sp>
        <p:sp>
          <p:nvSpPr>
            <p:cNvPr id="33" name="TextBox 33">
              <a:extLst>
                <a:ext uri="{FF2B5EF4-FFF2-40B4-BE49-F238E27FC236}">
                  <a16:creationId xmlns:a16="http://schemas.microsoft.com/office/drawing/2014/main" id="{84F573C3-D5F6-B252-9810-BFF1C09375AA}"/>
                </a:ext>
              </a:extLst>
            </p:cNvPr>
            <p:cNvSpPr txBox="1"/>
            <p:nvPr/>
          </p:nvSpPr>
          <p:spPr>
            <a:xfrm>
              <a:off x="76200" y="38100"/>
              <a:ext cx="660400" cy="698500"/>
            </a:xfrm>
            <a:prstGeom prst="rect">
              <a:avLst/>
            </a:prstGeom>
          </p:spPr>
          <p:txBody>
            <a:bodyPr lIns="42879" tIns="42879" rIns="42879" bIns="42879" rtlCol="0" anchor="ctr"/>
            <a:lstStyle/>
            <a:p>
              <a:pPr algn="ctr">
                <a:lnSpc>
                  <a:spcPts val="2659"/>
                </a:lnSpc>
              </a:pPr>
              <a:endParaRPr/>
            </a:p>
          </p:txBody>
        </p:sp>
      </p:grpSp>
      <p:grpSp>
        <p:nvGrpSpPr>
          <p:cNvPr id="34" name="Group 34">
            <a:extLst>
              <a:ext uri="{FF2B5EF4-FFF2-40B4-BE49-F238E27FC236}">
                <a16:creationId xmlns:a16="http://schemas.microsoft.com/office/drawing/2014/main" id="{C3240467-A4CF-AA35-2BEE-050F194186F4}"/>
              </a:ext>
            </a:extLst>
          </p:cNvPr>
          <p:cNvGrpSpPr/>
          <p:nvPr/>
        </p:nvGrpSpPr>
        <p:grpSpPr>
          <a:xfrm>
            <a:off x="11640242" y="3393886"/>
            <a:ext cx="5608255" cy="5608255"/>
            <a:chOff x="0" y="0"/>
            <a:chExt cx="812800" cy="812800"/>
          </a:xfrm>
        </p:grpSpPr>
        <p:sp>
          <p:nvSpPr>
            <p:cNvPr id="35" name="Freeform 35">
              <a:extLst>
                <a:ext uri="{FF2B5EF4-FFF2-40B4-BE49-F238E27FC236}">
                  <a16:creationId xmlns:a16="http://schemas.microsoft.com/office/drawing/2014/main" id="{E0D3617D-8851-892F-26EA-4DB9CC41EC3B}"/>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5D3AE7">
                    <a:alpha val="100000"/>
                  </a:srgbClr>
                </a:gs>
                <a:gs pos="100000">
                  <a:srgbClr val="9332BD">
                    <a:alpha val="100000"/>
                  </a:srgbClr>
                </a:gs>
              </a:gsLst>
              <a:lin ang="0"/>
            </a:gradFill>
          </p:spPr>
          <p:txBody>
            <a:bodyPr/>
            <a:lstStyle/>
            <a:p>
              <a:endParaRPr lang="en-CA"/>
            </a:p>
          </p:txBody>
        </p:sp>
        <p:sp>
          <p:nvSpPr>
            <p:cNvPr id="36" name="TextBox 36">
              <a:extLst>
                <a:ext uri="{FF2B5EF4-FFF2-40B4-BE49-F238E27FC236}">
                  <a16:creationId xmlns:a16="http://schemas.microsoft.com/office/drawing/2014/main" id="{6418FA70-EC06-55BF-65DB-D7FF8DE90860}"/>
                </a:ext>
              </a:extLst>
            </p:cNvPr>
            <p:cNvSpPr txBox="1"/>
            <p:nvPr/>
          </p:nvSpPr>
          <p:spPr>
            <a:xfrm>
              <a:off x="76200" y="38100"/>
              <a:ext cx="660400" cy="698500"/>
            </a:xfrm>
            <a:prstGeom prst="rect">
              <a:avLst/>
            </a:prstGeom>
          </p:spPr>
          <p:txBody>
            <a:bodyPr lIns="42879" tIns="42879" rIns="42879" bIns="42879" rtlCol="0" anchor="ctr"/>
            <a:lstStyle/>
            <a:p>
              <a:pPr algn="ctr">
                <a:lnSpc>
                  <a:spcPts val="2659"/>
                </a:lnSpc>
              </a:pPr>
              <a:endParaRPr/>
            </a:p>
          </p:txBody>
        </p:sp>
      </p:grpSp>
      <p:grpSp>
        <p:nvGrpSpPr>
          <p:cNvPr id="37" name="Group 37">
            <a:extLst>
              <a:ext uri="{FF2B5EF4-FFF2-40B4-BE49-F238E27FC236}">
                <a16:creationId xmlns:a16="http://schemas.microsoft.com/office/drawing/2014/main" id="{D6FAD3E9-7659-283A-B65B-FDCAEF276CF8}"/>
              </a:ext>
            </a:extLst>
          </p:cNvPr>
          <p:cNvGrpSpPr/>
          <p:nvPr/>
        </p:nvGrpSpPr>
        <p:grpSpPr>
          <a:xfrm>
            <a:off x="11878452" y="3648768"/>
            <a:ext cx="5131832" cy="5131832"/>
            <a:chOff x="0" y="0"/>
            <a:chExt cx="812800" cy="812800"/>
          </a:xfrm>
        </p:grpSpPr>
        <p:sp>
          <p:nvSpPr>
            <p:cNvPr id="38" name="Freeform 38">
              <a:extLst>
                <a:ext uri="{FF2B5EF4-FFF2-40B4-BE49-F238E27FC236}">
                  <a16:creationId xmlns:a16="http://schemas.microsoft.com/office/drawing/2014/main" id="{F1ECC9F9-F0D2-008C-9181-BD138244E2AF}"/>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a:stretch>
            </a:blipFill>
          </p:spPr>
          <p:txBody>
            <a:bodyPr/>
            <a:lstStyle/>
            <a:p>
              <a:endParaRPr lang="en-CA"/>
            </a:p>
          </p:txBody>
        </p:sp>
      </p:grpSp>
      <p:sp>
        <p:nvSpPr>
          <p:cNvPr id="5" name="TextBox 4">
            <a:extLst>
              <a:ext uri="{FF2B5EF4-FFF2-40B4-BE49-F238E27FC236}">
                <a16:creationId xmlns:a16="http://schemas.microsoft.com/office/drawing/2014/main" id="{A034472E-976C-677C-4AA0-8F53DD467550}"/>
              </a:ext>
            </a:extLst>
          </p:cNvPr>
          <p:cNvSpPr txBox="1"/>
          <p:nvPr/>
        </p:nvSpPr>
        <p:spPr>
          <a:xfrm>
            <a:off x="533400" y="2145244"/>
            <a:ext cx="10601118" cy="5215338"/>
          </a:xfrm>
          <a:prstGeom prst="rect">
            <a:avLst/>
          </a:prstGeom>
          <a:noFill/>
        </p:spPr>
        <p:txBody>
          <a:bodyPr wrap="square">
            <a:spAutoFit/>
          </a:bodyPr>
          <a:lstStyle/>
          <a:p>
            <a:pPr>
              <a:lnSpc>
                <a:spcPct val="107000"/>
              </a:lnSpc>
              <a:spcAft>
                <a:spcPts val="800"/>
              </a:spcAft>
            </a:pPr>
            <a:r>
              <a:rPr lang="en-US" sz="3600" b="1" kern="0" dirty="0">
                <a:latin typeface="Arial" panose="020B0604020202020204" pitchFamily="34" charset="0"/>
                <a:ea typeface="Times New Roman" panose="02020603050405020304" pitchFamily="18" charset="0"/>
                <a:cs typeface="Arial" panose="020B0604020202020204" pitchFamily="34" charset="0"/>
              </a:rPr>
              <a:t>2. </a:t>
            </a:r>
            <a:r>
              <a:rPr lang="en-CA" sz="3600" b="1" kern="0" dirty="0">
                <a:latin typeface="Arial" panose="020B0604020202020204" pitchFamily="34" charset="0"/>
                <a:ea typeface="Times New Roman" panose="02020603050405020304" pitchFamily="18" charset="0"/>
                <a:cs typeface="Arial" panose="020B0604020202020204" pitchFamily="34" charset="0"/>
              </a:rPr>
              <a:t>THE SEED</a:t>
            </a:r>
          </a:p>
          <a:p>
            <a:r>
              <a:rPr lang="en-CA" sz="3600" kern="0" dirty="0">
                <a:latin typeface="Arial" panose="020B0604020202020204" pitchFamily="34" charset="0"/>
                <a:ea typeface="Times New Roman" panose="02020603050405020304" pitchFamily="18" charset="0"/>
                <a:cs typeface="Arial" panose="020B0604020202020204" pitchFamily="34" charset="0"/>
              </a:rPr>
              <a:t>Matthew 13:19  “When any one heareth the word of the kingdom…”</a:t>
            </a:r>
          </a:p>
          <a:p>
            <a:endParaRPr lang="en-CA" sz="3600" kern="0" dirty="0">
              <a:latin typeface="Arial" panose="020B0604020202020204" pitchFamily="34" charset="0"/>
              <a:ea typeface="Times New Roman" panose="02020603050405020304" pitchFamily="18" charset="0"/>
              <a:cs typeface="Arial" panose="020B0604020202020204" pitchFamily="34" charset="0"/>
            </a:endParaRPr>
          </a:p>
          <a:p>
            <a:pPr marL="571500" indent="-571500">
              <a:buFont typeface="Wingdings" panose="05000000000000000000" pitchFamily="2" charset="2"/>
              <a:buChar char="q"/>
            </a:pPr>
            <a:r>
              <a:rPr lang="en-CA" sz="3600" kern="0" dirty="0">
                <a:latin typeface="Arial" panose="020B0604020202020204" pitchFamily="34" charset="0"/>
                <a:ea typeface="Times New Roman" panose="02020603050405020304" pitchFamily="18" charset="0"/>
                <a:cs typeface="Arial" panose="020B0604020202020204" pitchFamily="34" charset="0"/>
              </a:rPr>
              <a:t>Jesus makes it clear that the seed represents the Word of God.</a:t>
            </a:r>
          </a:p>
          <a:p>
            <a:endParaRPr lang="en-CA" sz="3600" kern="0" dirty="0">
              <a:latin typeface="Arial" panose="020B0604020202020204" pitchFamily="34" charset="0"/>
              <a:ea typeface="Times New Roman" panose="02020603050405020304" pitchFamily="18" charset="0"/>
              <a:cs typeface="Arial" panose="020B0604020202020204" pitchFamily="34" charset="0"/>
            </a:endParaRPr>
          </a:p>
          <a:p>
            <a:pPr marL="571500" indent="-571500">
              <a:buFont typeface="Wingdings" panose="05000000000000000000" pitchFamily="2" charset="2"/>
              <a:buChar char="q"/>
            </a:pPr>
            <a:r>
              <a:rPr lang="en-CA" sz="3600" kern="0" dirty="0">
                <a:latin typeface="Arial" panose="020B0604020202020204" pitchFamily="34" charset="0"/>
                <a:ea typeface="Times New Roman" panose="02020603050405020304" pitchFamily="18" charset="0"/>
                <a:cs typeface="Arial" panose="020B0604020202020204" pitchFamily="34" charset="0"/>
              </a:rPr>
              <a:t>The seed is powerful because it contains life.</a:t>
            </a:r>
          </a:p>
          <a:p>
            <a:pPr>
              <a:lnSpc>
                <a:spcPct val="107000"/>
              </a:lnSpc>
              <a:spcAft>
                <a:spcPts val="800"/>
              </a:spcAft>
            </a:pPr>
            <a:endParaRPr lang="en-CA" sz="3600" kern="0" dirty="0">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40717145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B050B8-3E9B-1DDF-CABE-8DA25726EEB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391E1729-9B74-5F50-9295-CE8B15D16B7A}"/>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39521" r="-10927"/>
            </a:stretch>
          </a:blipFill>
        </p:spPr>
        <p:txBody>
          <a:bodyPr/>
          <a:lstStyle/>
          <a:p>
            <a:endParaRPr lang="en-CA"/>
          </a:p>
        </p:txBody>
      </p:sp>
      <p:grpSp>
        <p:nvGrpSpPr>
          <p:cNvPr id="7" name="Group 7">
            <a:extLst>
              <a:ext uri="{FF2B5EF4-FFF2-40B4-BE49-F238E27FC236}">
                <a16:creationId xmlns:a16="http://schemas.microsoft.com/office/drawing/2014/main" id="{7AB80C96-8817-A0FC-E4CE-DB3216DF2971}"/>
              </a:ext>
            </a:extLst>
          </p:cNvPr>
          <p:cNvGrpSpPr/>
          <p:nvPr/>
        </p:nvGrpSpPr>
        <p:grpSpPr>
          <a:xfrm>
            <a:off x="338876" y="110990"/>
            <a:ext cx="11222215" cy="10176010"/>
            <a:chOff x="0" y="0"/>
            <a:chExt cx="2274402" cy="707744"/>
          </a:xfrm>
        </p:grpSpPr>
        <p:sp>
          <p:nvSpPr>
            <p:cNvPr id="8" name="Freeform 8">
              <a:extLst>
                <a:ext uri="{FF2B5EF4-FFF2-40B4-BE49-F238E27FC236}">
                  <a16:creationId xmlns:a16="http://schemas.microsoft.com/office/drawing/2014/main" id="{8E87704A-4EAB-58E9-0AAC-864A60AA2802}"/>
                </a:ext>
              </a:extLst>
            </p:cNvPr>
            <p:cNvSpPr/>
            <p:nvPr/>
          </p:nvSpPr>
          <p:spPr>
            <a:xfrm>
              <a:off x="0" y="0"/>
              <a:ext cx="2274402" cy="707744"/>
            </a:xfrm>
            <a:custGeom>
              <a:avLst/>
              <a:gdLst/>
              <a:ahLst/>
              <a:cxnLst/>
              <a:rect l="l" t="t" r="r" b="b"/>
              <a:pathLst>
                <a:path w="2274402" h="707744">
                  <a:moveTo>
                    <a:pt x="25159" y="0"/>
                  </a:moveTo>
                  <a:lnTo>
                    <a:pt x="2249243" y="0"/>
                  </a:lnTo>
                  <a:cubicBezTo>
                    <a:pt x="2255915" y="0"/>
                    <a:pt x="2262315" y="2651"/>
                    <a:pt x="2267033" y="7369"/>
                  </a:cubicBezTo>
                  <a:cubicBezTo>
                    <a:pt x="2271751" y="12087"/>
                    <a:pt x="2274402" y="18486"/>
                    <a:pt x="2274402" y="25159"/>
                  </a:cubicBezTo>
                  <a:lnTo>
                    <a:pt x="2274402" y="682586"/>
                  </a:lnTo>
                  <a:cubicBezTo>
                    <a:pt x="2274402" y="689258"/>
                    <a:pt x="2271751" y="695657"/>
                    <a:pt x="2267033" y="700376"/>
                  </a:cubicBezTo>
                  <a:cubicBezTo>
                    <a:pt x="2262315" y="705094"/>
                    <a:pt x="2255915" y="707744"/>
                    <a:pt x="2249243" y="707744"/>
                  </a:cubicBezTo>
                  <a:lnTo>
                    <a:pt x="25159" y="707744"/>
                  </a:lnTo>
                  <a:cubicBezTo>
                    <a:pt x="18486" y="707744"/>
                    <a:pt x="12087" y="705094"/>
                    <a:pt x="7369" y="700376"/>
                  </a:cubicBezTo>
                  <a:cubicBezTo>
                    <a:pt x="2651" y="695657"/>
                    <a:pt x="0" y="689258"/>
                    <a:pt x="0" y="682586"/>
                  </a:cubicBezTo>
                  <a:lnTo>
                    <a:pt x="0" y="25159"/>
                  </a:lnTo>
                  <a:cubicBezTo>
                    <a:pt x="0" y="18486"/>
                    <a:pt x="2651" y="12087"/>
                    <a:pt x="7369" y="7369"/>
                  </a:cubicBezTo>
                  <a:cubicBezTo>
                    <a:pt x="12087" y="2651"/>
                    <a:pt x="18486" y="0"/>
                    <a:pt x="25159" y="0"/>
                  </a:cubicBezTo>
                  <a:close/>
                </a:path>
              </a:pathLst>
            </a:custGeom>
            <a:solidFill>
              <a:srgbClr val="FFFFFF"/>
            </a:solidFill>
            <a:ln w="76200" cap="rnd">
              <a:gradFill>
                <a:gsLst>
                  <a:gs pos="0">
                    <a:srgbClr val="5D3AE7">
                      <a:alpha val="100000"/>
                    </a:srgbClr>
                  </a:gs>
                  <a:gs pos="100000">
                    <a:srgbClr val="9332BD">
                      <a:alpha val="100000"/>
                    </a:srgbClr>
                  </a:gs>
                </a:gsLst>
                <a:lin ang="0"/>
              </a:gradFill>
              <a:prstDash val="solid"/>
              <a:round/>
            </a:ln>
          </p:spPr>
          <p:txBody>
            <a:bodyPr/>
            <a:lstStyle/>
            <a:p>
              <a:endParaRPr lang="en-CA"/>
            </a:p>
          </p:txBody>
        </p:sp>
        <p:sp>
          <p:nvSpPr>
            <p:cNvPr id="9" name="TextBox 9">
              <a:extLst>
                <a:ext uri="{FF2B5EF4-FFF2-40B4-BE49-F238E27FC236}">
                  <a16:creationId xmlns:a16="http://schemas.microsoft.com/office/drawing/2014/main" id="{C0D61AA1-F484-0B33-4B4C-D11F05418A49}"/>
                </a:ext>
              </a:extLst>
            </p:cNvPr>
            <p:cNvSpPr txBox="1"/>
            <p:nvPr/>
          </p:nvSpPr>
          <p:spPr>
            <a:xfrm>
              <a:off x="0" y="-38100"/>
              <a:ext cx="2274402" cy="745844"/>
            </a:xfrm>
            <a:prstGeom prst="rect">
              <a:avLst/>
            </a:prstGeom>
          </p:spPr>
          <p:txBody>
            <a:bodyPr lIns="57927" tIns="57927" rIns="57927" bIns="57927" rtlCol="0" anchor="ctr"/>
            <a:lstStyle/>
            <a:p>
              <a:pPr algn="ctr">
                <a:lnSpc>
                  <a:spcPts val="2659"/>
                </a:lnSpc>
              </a:pPr>
              <a:endParaRPr/>
            </a:p>
          </p:txBody>
        </p:sp>
      </p:grpSp>
      <p:grpSp>
        <p:nvGrpSpPr>
          <p:cNvPr id="19" name="Group 19">
            <a:extLst>
              <a:ext uri="{FF2B5EF4-FFF2-40B4-BE49-F238E27FC236}">
                <a16:creationId xmlns:a16="http://schemas.microsoft.com/office/drawing/2014/main" id="{6928519E-F7BC-1DD8-C76D-62974C759C81}"/>
              </a:ext>
            </a:extLst>
          </p:cNvPr>
          <p:cNvGrpSpPr/>
          <p:nvPr/>
        </p:nvGrpSpPr>
        <p:grpSpPr>
          <a:xfrm>
            <a:off x="10658240" y="-4851087"/>
            <a:ext cx="13912875" cy="13912875"/>
            <a:chOff x="0" y="0"/>
            <a:chExt cx="18550500" cy="18550500"/>
          </a:xfrm>
        </p:grpSpPr>
        <p:sp>
          <p:nvSpPr>
            <p:cNvPr id="20" name="Freeform 20">
              <a:extLst>
                <a:ext uri="{FF2B5EF4-FFF2-40B4-BE49-F238E27FC236}">
                  <a16:creationId xmlns:a16="http://schemas.microsoft.com/office/drawing/2014/main" id="{2B54A19A-ED20-DD68-FA7B-342D7FAAD88C}"/>
                </a:ext>
              </a:extLst>
            </p:cNvPr>
            <p:cNvSpPr/>
            <p:nvPr/>
          </p:nvSpPr>
          <p:spPr>
            <a:xfrm>
              <a:off x="0" y="0"/>
              <a:ext cx="18550500" cy="18550500"/>
            </a:xfrm>
            <a:custGeom>
              <a:avLst/>
              <a:gdLst/>
              <a:ahLst/>
              <a:cxnLst/>
              <a:rect l="l" t="t" r="r" b="b"/>
              <a:pathLst>
                <a:path w="18550500" h="18550500">
                  <a:moveTo>
                    <a:pt x="0" y="0"/>
                  </a:moveTo>
                  <a:lnTo>
                    <a:pt x="18550500" y="0"/>
                  </a:lnTo>
                  <a:lnTo>
                    <a:pt x="18550500" y="18550500"/>
                  </a:lnTo>
                  <a:lnTo>
                    <a:pt x="0" y="18550500"/>
                  </a:lnTo>
                  <a:lnTo>
                    <a:pt x="0" y="0"/>
                  </a:lnTo>
                  <a:close/>
                </a:path>
              </a:pathLst>
            </a:custGeom>
            <a:blipFill>
              <a:blip r:embed="rId4"/>
              <a:stretch>
                <a:fillRect/>
              </a:stretch>
            </a:blipFill>
          </p:spPr>
          <p:txBody>
            <a:bodyPr/>
            <a:lstStyle/>
            <a:p>
              <a:endParaRPr lang="en-CA"/>
            </a:p>
          </p:txBody>
        </p:sp>
        <p:grpSp>
          <p:nvGrpSpPr>
            <p:cNvPr id="21" name="Group 21">
              <a:extLst>
                <a:ext uri="{FF2B5EF4-FFF2-40B4-BE49-F238E27FC236}">
                  <a16:creationId xmlns:a16="http://schemas.microsoft.com/office/drawing/2014/main" id="{C426A221-45B4-FADA-82A2-48B52ED88852}"/>
                </a:ext>
              </a:extLst>
            </p:cNvPr>
            <p:cNvGrpSpPr/>
            <p:nvPr/>
          </p:nvGrpSpPr>
          <p:grpSpPr>
            <a:xfrm>
              <a:off x="1133172" y="1133172"/>
              <a:ext cx="16284156" cy="16284156"/>
              <a:chOff x="0" y="0"/>
              <a:chExt cx="812800" cy="812800"/>
            </a:xfrm>
          </p:grpSpPr>
          <p:sp>
            <p:nvSpPr>
              <p:cNvPr id="22" name="Freeform 22">
                <a:extLst>
                  <a:ext uri="{FF2B5EF4-FFF2-40B4-BE49-F238E27FC236}">
                    <a16:creationId xmlns:a16="http://schemas.microsoft.com/office/drawing/2014/main" id="{B38F07C6-5475-F6E0-3199-180C8CD3B727}"/>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5D3AE7">
                      <a:alpha val="100000"/>
                    </a:srgbClr>
                  </a:gs>
                  <a:gs pos="100000">
                    <a:srgbClr val="9332BD">
                      <a:alpha val="100000"/>
                    </a:srgbClr>
                  </a:gs>
                </a:gsLst>
                <a:lin ang="0"/>
              </a:gradFill>
            </p:spPr>
            <p:txBody>
              <a:bodyPr/>
              <a:lstStyle/>
              <a:p>
                <a:endParaRPr lang="en-CA"/>
              </a:p>
            </p:txBody>
          </p:sp>
          <p:sp>
            <p:nvSpPr>
              <p:cNvPr id="23" name="TextBox 23">
                <a:extLst>
                  <a:ext uri="{FF2B5EF4-FFF2-40B4-BE49-F238E27FC236}">
                    <a16:creationId xmlns:a16="http://schemas.microsoft.com/office/drawing/2014/main" id="{B5CEF9C7-D886-30BD-D67D-B80626266A4E}"/>
                  </a:ext>
                </a:extLst>
              </p:cNvPr>
              <p:cNvSpPr txBox="1"/>
              <p:nvPr/>
            </p:nvSpPr>
            <p:spPr>
              <a:xfrm>
                <a:off x="76200" y="38100"/>
                <a:ext cx="660400" cy="698500"/>
              </a:xfrm>
              <a:prstGeom prst="rect">
                <a:avLst/>
              </a:prstGeom>
            </p:spPr>
            <p:txBody>
              <a:bodyPr lIns="85961" tIns="85961" rIns="85961" bIns="85961" rtlCol="0" anchor="ctr"/>
              <a:lstStyle/>
              <a:p>
                <a:pPr algn="ctr">
                  <a:lnSpc>
                    <a:spcPts val="2659"/>
                  </a:lnSpc>
                </a:pPr>
                <a:endParaRPr/>
              </a:p>
            </p:txBody>
          </p:sp>
        </p:grpSp>
      </p:grpSp>
      <p:grpSp>
        <p:nvGrpSpPr>
          <p:cNvPr id="24" name="Group 24">
            <a:extLst>
              <a:ext uri="{FF2B5EF4-FFF2-40B4-BE49-F238E27FC236}">
                <a16:creationId xmlns:a16="http://schemas.microsoft.com/office/drawing/2014/main" id="{F1FDAD8E-6F44-FA57-230D-5409E8B9B373}"/>
              </a:ext>
            </a:extLst>
          </p:cNvPr>
          <p:cNvGrpSpPr/>
          <p:nvPr/>
        </p:nvGrpSpPr>
        <p:grpSpPr>
          <a:xfrm rot="-3207614">
            <a:off x="17455210" y="2837636"/>
            <a:ext cx="6049545" cy="3685699"/>
            <a:chOff x="0" y="0"/>
            <a:chExt cx="1593296" cy="970719"/>
          </a:xfrm>
        </p:grpSpPr>
        <p:sp>
          <p:nvSpPr>
            <p:cNvPr id="25" name="Freeform 25">
              <a:extLst>
                <a:ext uri="{FF2B5EF4-FFF2-40B4-BE49-F238E27FC236}">
                  <a16:creationId xmlns:a16="http://schemas.microsoft.com/office/drawing/2014/main" id="{6FAF3DA9-EEC5-E35F-65EE-812EB77C721B}"/>
                </a:ext>
              </a:extLst>
            </p:cNvPr>
            <p:cNvSpPr/>
            <p:nvPr/>
          </p:nvSpPr>
          <p:spPr>
            <a:xfrm>
              <a:off x="0" y="0"/>
              <a:ext cx="1593296" cy="970719"/>
            </a:xfrm>
            <a:custGeom>
              <a:avLst/>
              <a:gdLst/>
              <a:ahLst/>
              <a:cxnLst/>
              <a:rect l="l" t="t" r="r" b="b"/>
              <a:pathLst>
                <a:path w="1593296" h="970719">
                  <a:moveTo>
                    <a:pt x="0" y="0"/>
                  </a:moveTo>
                  <a:lnTo>
                    <a:pt x="1593296" y="0"/>
                  </a:lnTo>
                  <a:lnTo>
                    <a:pt x="1593296" y="970719"/>
                  </a:lnTo>
                  <a:lnTo>
                    <a:pt x="0" y="970719"/>
                  </a:lnTo>
                  <a:close/>
                </a:path>
              </a:pathLst>
            </a:custGeom>
            <a:gradFill rotWithShape="1">
              <a:gsLst>
                <a:gs pos="0">
                  <a:srgbClr val="E8E8E8">
                    <a:alpha val="0"/>
                  </a:srgbClr>
                </a:gs>
                <a:gs pos="100000">
                  <a:srgbClr val="E8E8E8">
                    <a:alpha val="35000"/>
                  </a:srgbClr>
                </a:gs>
              </a:gsLst>
              <a:lin ang="0"/>
            </a:gradFill>
            <a:ln cap="sq">
              <a:noFill/>
              <a:prstDash val="solid"/>
              <a:miter/>
            </a:ln>
          </p:spPr>
          <p:txBody>
            <a:bodyPr/>
            <a:lstStyle/>
            <a:p>
              <a:endParaRPr lang="en-CA"/>
            </a:p>
          </p:txBody>
        </p:sp>
        <p:sp>
          <p:nvSpPr>
            <p:cNvPr id="26" name="TextBox 26">
              <a:extLst>
                <a:ext uri="{FF2B5EF4-FFF2-40B4-BE49-F238E27FC236}">
                  <a16:creationId xmlns:a16="http://schemas.microsoft.com/office/drawing/2014/main" id="{01D3A049-CC72-80C9-BAC9-CF26DFC0B37C}"/>
                </a:ext>
              </a:extLst>
            </p:cNvPr>
            <p:cNvSpPr txBox="1"/>
            <p:nvPr/>
          </p:nvSpPr>
          <p:spPr>
            <a:xfrm>
              <a:off x="0" y="-38100"/>
              <a:ext cx="1593296" cy="1008819"/>
            </a:xfrm>
            <a:prstGeom prst="rect">
              <a:avLst/>
            </a:prstGeom>
          </p:spPr>
          <p:txBody>
            <a:bodyPr lIns="50800" tIns="50800" rIns="50800" bIns="50800" rtlCol="0" anchor="ctr"/>
            <a:lstStyle/>
            <a:p>
              <a:pPr algn="ctr">
                <a:lnSpc>
                  <a:spcPts val="2659"/>
                </a:lnSpc>
                <a:spcBef>
                  <a:spcPct val="0"/>
                </a:spcBef>
              </a:pPr>
              <a:endParaRPr/>
            </a:p>
          </p:txBody>
        </p:sp>
      </p:grpSp>
      <p:grpSp>
        <p:nvGrpSpPr>
          <p:cNvPr id="27" name="Group 27">
            <a:extLst>
              <a:ext uri="{FF2B5EF4-FFF2-40B4-BE49-F238E27FC236}">
                <a16:creationId xmlns:a16="http://schemas.microsoft.com/office/drawing/2014/main" id="{DAC8A632-BE75-2BBA-CA08-8A8398FF5ADB}"/>
              </a:ext>
            </a:extLst>
          </p:cNvPr>
          <p:cNvGrpSpPr/>
          <p:nvPr/>
        </p:nvGrpSpPr>
        <p:grpSpPr>
          <a:xfrm rot="-3207614">
            <a:off x="13944382" y="936044"/>
            <a:ext cx="6049545" cy="3685699"/>
            <a:chOff x="0" y="0"/>
            <a:chExt cx="1593296" cy="970719"/>
          </a:xfrm>
        </p:grpSpPr>
        <p:sp>
          <p:nvSpPr>
            <p:cNvPr id="28" name="Freeform 28">
              <a:extLst>
                <a:ext uri="{FF2B5EF4-FFF2-40B4-BE49-F238E27FC236}">
                  <a16:creationId xmlns:a16="http://schemas.microsoft.com/office/drawing/2014/main" id="{82220D84-3949-CB6A-C52E-B265BEEAE0E9}"/>
                </a:ext>
              </a:extLst>
            </p:cNvPr>
            <p:cNvSpPr/>
            <p:nvPr/>
          </p:nvSpPr>
          <p:spPr>
            <a:xfrm>
              <a:off x="0" y="0"/>
              <a:ext cx="1593296" cy="970719"/>
            </a:xfrm>
            <a:custGeom>
              <a:avLst/>
              <a:gdLst/>
              <a:ahLst/>
              <a:cxnLst/>
              <a:rect l="l" t="t" r="r" b="b"/>
              <a:pathLst>
                <a:path w="1593296" h="970719">
                  <a:moveTo>
                    <a:pt x="0" y="0"/>
                  </a:moveTo>
                  <a:lnTo>
                    <a:pt x="1593296" y="0"/>
                  </a:lnTo>
                  <a:lnTo>
                    <a:pt x="1593296" y="970719"/>
                  </a:lnTo>
                  <a:lnTo>
                    <a:pt x="0" y="970719"/>
                  </a:lnTo>
                  <a:close/>
                </a:path>
              </a:pathLst>
            </a:custGeom>
            <a:gradFill rotWithShape="1">
              <a:gsLst>
                <a:gs pos="0">
                  <a:srgbClr val="E8E8E8">
                    <a:alpha val="0"/>
                  </a:srgbClr>
                </a:gs>
                <a:gs pos="100000">
                  <a:srgbClr val="E8E8E8">
                    <a:alpha val="35000"/>
                  </a:srgbClr>
                </a:gs>
              </a:gsLst>
              <a:lin ang="0"/>
            </a:gradFill>
            <a:ln cap="sq">
              <a:noFill/>
              <a:prstDash val="solid"/>
              <a:miter/>
            </a:ln>
          </p:spPr>
          <p:txBody>
            <a:bodyPr/>
            <a:lstStyle/>
            <a:p>
              <a:endParaRPr lang="en-CA"/>
            </a:p>
          </p:txBody>
        </p:sp>
        <p:sp>
          <p:nvSpPr>
            <p:cNvPr id="29" name="TextBox 29">
              <a:extLst>
                <a:ext uri="{FF2B5EF4-FFF2-40B4-BE49-F238E27FC236}">
                  <a16:creationId xmlns:a16="http://schemas.microsoft.com/office/drawing/2014/main" id="{11399620-233F-5978-2A2E-4E48FFAA18E2}"/>
                </a:ext>
              </a:extLst>
            </p:cNvPr>
            <p:cNvSpPr txBox="1"/>
            <p:nvPr/>
          </p:nvSpPr>
          <p:spPr>
            <a:xfrm>
              <a:off x="0" y="-38100"/>
              <a:ext cx="1593296" cy="1008819"/>
            </a:xfrm>
            <a:prstGeom prst="rect">
              <a:avLst/>
            </a:prstGeom>
          </p:spPr>
          <p:txBody>
            <a:bodyPr lIns="50800" tIns="50800" rIns="50800" bIns="50800" rtlCol="0" anchor="ctr"/>
            <a:lstStyle/>
            <a:p>
              <a:pPr algn="ctr">
                <a:lnSpc>
                  <a:spcPts val="2659"/>
                </a:lnSpc>
                <a:spcBef>
                  <a:spcPct val="0"/>
                </a:spcBef>
              </a:pPr>
              <a:endParaRPr/>
            </a:p>
          </p:txBody>
        </p:sp>
      </p:grpSp>
      <p:sp>
        <p:nvSpPr>
          <p:cNvPr id="30" name="Freeform 30">
            <a:extLst>
              <a:ext uri="{FF2B5EF4-FFF2-40B4-BE49-F238E27FC236}">
                <a16:creationId xmlns:a16="http://schemas.microsoft.com/office/drawing/2014/main" id="{3118099F-A90B-4822-EC23-7361D425850D}"/>
              </a:ext>
            </a:extLst>
          </p:cNvPr>
          <p:cNvSpPr/>
          <p:nvPr/>
        </p:nvSpPr>
        <p:spPr>
          <a:xfrm>
            <a:off x="10974337" y="2746091"/>
            <a:ext cx="6940062" cy="6940062"/>
          </a:xfrm>
          <a:custGeom>
            <a:avLst/>
            <a:gdLst/>
            <a:ahLst/>
            <a:cxnLst/>
            <a:rect l="l" t="t" r="r" b="b"/>
            <a:pathLst>
              <a:path w="6940062" h="6940062">
                <a:moveTo>
                  <a:pt x="0" y="0"/>
                </a:moveTo>
                <a:lnTo>
                  <a:pt x="6940062" y="0"/>
                </a:lnTo>
                <a:lnTo>
                  <a:pt x="6940062" y="6940063"/>
                </a:lnTo>
                <a:lnTo>
                  <a:pt x="0" y="6940063"/>
                </a:lnTo>
                <a:lnTo>
                  <a:pt x="0" y="0"/>
                </a:lnTo>
                <a:close/>
              </a:path>
            </a:pathLst>
          </a:custGeom>
          <a:blipFill>
            <a:blip r:embed="rId4"/>
            <a:stretch>
              <a:fillRect/>
            </a:stretch>
          </a:blipFill>
        </p:spPr>
        <p:txBody>
          <a:bodyPr/>
          <a:lstStyle/>
          <a:p>
            <a:endParaRPr lang="en-CA"/>
          </a:p>
        </p:txBody>
      </p:sp>
      <p:grpSp>
        <p:nvGrpSpPr>
          <p:cNvPr id="31" name="Group 31">
            <a:extLst>
              <a:ext uri="{FF2B5EF4-FFF2-40B4-BE49-F238E27FC236}">
                <a16:creationId xmlns:a16="http://schemas.microsoft.com/office/drawing/2014/main" id="{DAEABA66-2F4B-1F41-CA3B-698A5D6A35B1}"/>
              </a:ext>
            </a:extLst>
          </p:cNvPr>
          <p:cNvGrpSpPr/>
          <p:nvPr/>
        </p:nvGrpSpPr>
        <p:grpSpPr>
          <a:xfrm>
            <a:off x="11398276" y="3170031"/>
            <a:ext cx="6092184" cy="6092184"/>
            <a:chOff x="0" y="0"/>
            <a:chExt cx="812800" cy="812800"/>
          </a:xfrm>
        </p:grpSpPr>
        <p:sp>
          <p:nvSpPr>
            <p:cNvPr id="32" name="Freeform 32">
              <a:extLst>
                <a:ext uri="{FF2B5EF4-FFF2-40B4-BE49-F238E27FC236}">
                  <a16:creationId xmlns:a16="http://schemas.microsoft.com/office/drawing/2014/main" id="{731A8047-8892-ED17-1F5B-BE7CB03916F6}"/>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CA"/>
            </a:p>
          </p:txBody>
        </p:sp>
        <p:sp>
          <p:nvSpPr>
            <p:cNvPr id="33" name="TextBox 33">
              <a:extLst>
                <a:ext uri="{FF2B5EF4-FFF2-40B4-BE49-F238E27FC236}">
                  <a16:creationId xmlns:a16="http://schemas.microsoft.com/office/drawing/2014/main" id="{C1207695-0623-710A-6449-DA9D9948B39E}"/>
                </a:ext>
              </a:extLst>
            </p:cNvPr>
            <p:cNvSpPr txBox="1"/>
            <p:nvPr/>
          </p:nvSpPr>
          <p:spPr>
            <a:xfrm>
              <a:off x="76200" y="38100"/>
              <a:ext cx="660400" cy="698500"/>
            </a:xfrm>
            <a:prstGeom prst="rect">
              <a:avLst/>
            </a:prstGeom>
          </p:spPr>
          <p:txBody>
            <a:bodyPr lIns="42879" tIns="42879" rIns="42879" bIns="42879" rtlCol="0" anchor="ctr"/>
            <a:lstStyle/>
            <a:p>
              <a:pPr algn="ctr">
                <a:lnSpc>
                  <a:spcPts val="2659"/>
                </a:lnSpc>
              </a:pPr>
              <a:endParaRPr/>
            </a:p>
          </p:txBody>
        </p:sp>
      </p:grpSp>
      <p:grpSp>
        <p:nvGrpSpPr>
          <p:cNvPr id="34" name="Group 34">
            <a:extLst>
              <a:ext uri="{FF2B5EF4-FFF2-40B4-BE49-F238E27FC236}">
                <a16:creationId xmlns:a16="http://schemas.microsoft.com/office/drawing/2014/main" id="{79E6A55C-2F4A-5E8D-C64B-A31A9D7E7BF2}"/>
              </a:ext>
            </a:extLst>
          </p:cNvPr>
          <p:cNvGrpSpPr/>
          <p:nvPr/>
        </p:nvGrpSpPr>
        <p:grpSpPr>
          <a:xfrm>
            <a:off x="11640242" y="3393886"/>
            <a:ext cx="5608255" cy="5608255"/>
            <a:chOff x="0" y="0"/>
            <a:chExt cx="812800" cy="812800"/>
          </a:xfrm>
        </p:grpSpPr>
        <p:sp>
          <p:nvSpPr>
            <p:cNvPr id="35" name="Freeform 35">
              <a:extLst>
                <a:ext uri="{FF2B5EF4-FFF2-40B4-BE49-F238E27FC236}">
                  <a16:creationId xmlns:a16="http://schemas.microsoft.com/office/drawing/2014/main" id="{41CBCE80-AEDD-5331-0059-29BB66D40FC0}"/>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5D3AE7">
                    <a:alpha val="100000"/>
                  </a:srgbClr>
                </a:gs>
                <a:gs pos="100000">
                  <a:srgbClr val="9332BD">
                    <a:alpha val="100000"/>
                  </a:srgbClr>
                </a:gs>
              </a:gsLst>
              <a:lin ang="0"/>
            </a:gradFill>
          </p:spPr>
          <p:txBody>
            <a:bodyPr/>
            <a:lstStyle/>
            <a:p>
              <a:endParaRPr lang="en-CA"/>
            </a:p>
          </p:txBody>
        </p:sp>
        <p:sp>
          <p:nvSpPr>
            <p:cNvPr id="36" name="TextBox 36">
              <a:extLst>
                <a:ext uri="{FF2B5EF4-FFF2-40B4-BE49-F238E27FC236}">
                  <a16:creationId xmlns:a16="http://schemas.microsoft.com/office/drawing/2014/main" id="{B94F4460-D8FC-EA5D-E922-4220D4DAB9A3}"/>
                </a:ext>
              </a:extLst>
            </p:cNvPr>
            <p:cNvSpPr txBox="1"/>
            <p:nvPr/>
          </p:nvSpPr>
          <p:spPr>
            <a:xfrm>
              <a:off x="76200" y="38100"/>
              <a:ext cx="660400" cy="698500"/>
            </a:xfrm>
            <a:prstGeom prst="rect">
              <a:avLst/>
            </a:prstGeom>
          </p:spPr>
          <p:txBody>
            <a:bodyPr lIns="42879" tIns="42879" rIns="42879" bIns="42879" rtlCol="0" anchor="ctr"/>
            <a:lstStyle/>
            <a:p>
              <a:pPr algn="ctr">
                <a:lnSpc>
                  <a:spcPts val="2659"/>
                </a:lnSpc>
              </a:pPr>
              <a:endParaRPr/>
            </a:p>
          </p:txBody>
        </p:sp>
      </p:grpSp>
      <p:grpSp>
        <p:nvGrpSpPr>
          <p:cNvPr id="37" name="Group 37">
            <a:extLst>
              <a:ext uri="{FF2B5EF4-FFF2-40B4-BE49-F238E27FC236}">
                <a16:creationId xmlns:a16="http://schemas.microsoft.com/office/drawing/2014/main" id="{EBA9446D-A773-EBF8-D278-C42DCFD51EA3}"/>
              </a:ext>
            </a:extLst>
          </p:cNvPr>
          <p:cNvGrpSpPr/>
          <p:nvPr/>
        </p:nvGrpSpPr>
        <p:grpSpPr>
          <a:xfrm>
            <a:off x="11878452" y="3648768"/>
            <a:ext cx="5131832" cy="5131832"/>
            <a:chOff x="0" y="0"/>
            <a:chExt cx="812800" cy="812800"/>
          </a:xfrm>
        </p:grpSpPr>
        <p:sp>
          <p:nvSpPr>
            <p:cNvPr id="38" name="Freeform 38">
              <a:extLst>
                <a:ext uri="{FF2B5EF4-FFF2-40B4-BE49-F238E27FC236}">
                  <a16:creationId xmlns:a16="http://schemas.microsoft.com/office/drawing/2014/main" id="{6BD941E2-8CC7-8F9E-28A8-A50FD590CE8A}"/>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a:stretch>
            </a:blipFill>
          </p:spPr>
          <p:txBody>
            <a:bodyPr/>
            <a:lstStyle/>
            <a:p>
              <a:endParaRPr lang="en-CA"/>
            </a:p>
          </p:txBody>
        </p:sp>
      </p:grpSp>
      <p:sp>
        <p:nvSpPr>
          <p:cNvPr id="5" name="TextBox 4">
            <a:extLst>
              <a:ext uri="{FF2B5EF4-FFF2-40B4-BE49-F238E27FC236}">
                <a16:creationId xmlns:a16="http://schemas.microsoft.com/office/drawing/2014/main" id="{6561B6F0-9FE6-192D-E9C1-D1ED372E5945}"/>
              </a:ext>
            </a:extLst>
          </p:cNvPr>
          <p:cNvSpPr txBox="1"/>
          <p:nvPr/>
        </p:nvSpPr>
        <p:spPr>
          <a:xfrm>
            <a:off x="797540" y="876300"/>
            <a:ext cx="10336978" cy="8680710"/>
          </a:xfrm>
          <a:prstGeom prst="rect">
            <a:avLst/>
          </a:prstGeom>
          <a:noFill/>
        </p:spPr>
        <p:txBody>
          <a:bodyPr wrap="square">
            <a:spAutoFit/>
          </a:bodyPr>
          <a:lstStyle/>
          <a:p>
            <a:pPr>
              <a:lnSpc>
                <a:spcPct val="107000"/>
              </a:lnSpc>
              <a:spcAft>
                <a:spcPts val="800"/>
              </a:spcAft>
            </a:pPr>
            <a:r>
              <a:rPr lang="en-US" sz="3600" b="1" kern="0" dirty="0">
                <a:latin typeface="Arial" panose="020B0604020202020204" pitchFamily="34" charset="0"/>
                <a:ea typeface="Times New Roman" panose="02020603050405020304" pitchFamily="18" charset="0"/>
                <a:cs typeface="Arial" panose="020B0604020202020204" pitchFamily="34" charset="0"/>
              </a:rPr>
              <a:t>2. </a:t>
            </a:r>
            <a:r>
              <a:rPr lang="en-CA" sz="3600" b="1" kern="0" dirty="0">
                <a:latin typeface="Arial" panose="020B0604020202020204" pitchFamily="34" charset="0"/>
                <a:ea typeface="Times New Roman" panose="02020603050405020304" pitchFamily="18" charset="0"/>
                <a:cs typeface="Arial" panose="020B0604020202020204" pitchFamily="34" charset="0"/>
              </a:rPr>
              <a:t>THE SEED (</a:t>
            </a:r>
            <a:r>
              <a:rPr lang="en-CA" sz="3600" b="1" kern="0" dirty="0" err="1">
                <a:latin typeface="Arial" panose="020B0604020202020204" pitchFamily="34" charset="0"/>
                <a:ea typeface="Times New Roman" panose="02020603050405020304" pitchFamily="18" charset="0"/>
                <a:cs typeface="Arial" panose="020B0604020202020204" pitchFamily="34" charset="0"/>
              </a:rPr>
              <a:t>cont</a:t>
            </a:r>
            <a:r>
              <a:rPr lang="en-CA" sz="3600" b="1" kern="0" dirty="0">
                <a:latin typeface="Arial" panose="020B0604020202020204" pitchFamily="34" charset="0"/>
                <a:ea typeface="Times New Roman" panose="02020603050405020304" pitchFamily="18" charset="0"/>
                <a:cs typeface="Arial" panose="020B0604020202020204" pitchFamily="34" charset="0"/>
              </a:rPr>
              <a:t>)</a:t>
            </a:r>
            <a:endParaRPr lang="en-CA" sz="3600" kern="0" dirty="0">
              <a:latin typeface="Arial" panose="020B0604020202020204" pitchFamily="34" charset="0"/>
              <a:ea typeface="Times New Roman" panose="02020603050405020304" pitchFamily="18" charset="0"/>
              <a:cs typeface="Arial" panose="020B0604020202020204" pitchFamily="34" charset="0"/>
            </a:endParaRPr>
          </a:p>
          <a:p>
            <a:pPr>
              <a:lnSpc>
                <a:spcPct val="107000"/>
              </a:lnSpc>
              <a:spcAft>
                <a:spcPts val="800"/>
              </a:spcAft>
            </a:pPr>
            <a:r>
              <a:rPr lang="en-CA" sz="3600" b="1" kern="0" dirty="0">
                <a:latin typeface="Arial" panose="020B0604020202020204" pitchFamily="34" charset="0"/>
                <a:ea typeface="Times New Roman" panose="02020603050405020304" pitchFamily="18" charset="0"/>
                <a:cs typeface="Arial" panose="020B0604020202020204" pitchFamily="34" charset="0"/>
              </a:rPr>
              <a:t>A. THE SEED IS GOOD</a:t>
            </a:r>
          </a:p>
          <a:p>
            <a:pPr marL="571500" indent="-571500">
              <a:buFont typeface="Wingdings" panose="05000000000000000000" pitchFamily="2" charset="2"/>
              <a:buChar char="q"/>
            </a:pPr>
            <a:r>
              <a:rPr lang="en-CA" sz="3600" kern="0" dirty="0">
                <a:latin typeface="Arial" panose="020B0604020202020204" pitchFamily="34" charset="0"/>
                <a:ea typeface="Times New Roman" panose="02020603050405020304" pitchFamily="18" charset="0"/>
                <a:cs typeface="Arial" panose="020B0604020202020204" pitchFamily="34" charset="0"/>
              </a:rPr>
              <a:t>The problem in this parable is never the seed.</a:t>
            </a:r>
          </a:p>
          <a:p>
            <a:endParaRPr lang="en-CA" sz="3600" kern="0" dirty="0">
              <a:latin typeface="Arial" panose="020B0604020202020204" pitchFamily="34" charset="0"/>
              <a:ea typeface="Times New Roman" panose="02020603050405020304" pitchFamily="18" charset="0"/>
              <a:cs typeface="Arial" panose="020B0604020202020204" pitchFamily="34" charset="0"/>
            </a:endParaRPr>
          </a:p>
          <a:p>
            <a:pPr marL="571500" indent="-571500">
              <a:buFont typeface="Wingdings" panose="05000000000000000000" pitchFamily="2" charset="2"/>
              <a:buChar char="q"/>
            </a:pPr>
            <a:r>
              <a:rPr lang="en-CA" sz="3600" kern="0" dirty="0">
                <a:latin typeface="Arial" panose="020B0604020202020204" pitchFamily="34" charset="0"/>
                <a:ea typeface="Times New Roman" panose="02020603050405020304" pitchFamily="18" charset="0"/>
                <a:cs typeface="Arial" panose="020B0604020202020204" pitchFamily="34" charset="0"/>
              </a:rPr>
              <a:t>Jesus doesn't say the Sower had defective seed.</a:t>
            </a:r>
          </a:p>
          <a:p>
            <a:endParaRPr lang="en-CA" sz="3600" kern="0" dirty="0">
              <a:latin typeface="Arial" panose="020B0604020202020204" pitchFamily="34" charset="0"/>
              <a:ea typeface="Times New Roman" panose="02020603050405020304" pitchFamily="18" charset="0"/>
              <a:cs typeface="Arial" panose="020B0604020202020204" pitchFamily="34" charset="0"/>
            </a:endParaRPr>
          </a:p>
          <a:p>
            <a:pPr marL="571500" indent="-571500">
              <a:buFont typeface="Wingdings" panose="05000000000000000000" pitchFamily="2" charset="2"/>
              <a:buChar char="q"/>
            </a:pPr>
            <a:r>
              <a:rPr lang="en-CA" sz="3600" kern="0" dirty="0">
                <a:latin typeface="Arial" panose="020B0604020202020204" pitchFamily="34" charset="0"/>
                <a:ea typeface="Times New Roman" panose="02020603050405020304" pitchFamily="18" charset="0"/>
                <a:cs typeface="Arial" panose="020B0604020202020204" pitchFamily="34" charset="0"/>
              </a:rPr>
              <a:t>The Word of God is perfect.</a:t>
            </a:r>
          </a:p>
          <a:p>
            <a:endParaRPr lang="en-CA" sz="3600" kern="0" dirty="0">
              <a:latin typeface="Arial" panose="020B0604020202020204" pitchFamily="34" charset="0"/>
              <a:ea typeface="Times New Roman" panose="02020603050405020304" pitchFamily="18" charset="0"/>
              <a:cs typeface="Arial" panose="020B0604020202020204" pitchFamily="34" charset="0"/>
            </a:endParaRPr>
          </a:p>
          <a:p>
            <a:r>
              <a:rPr lang="en-CA" sz="3600" b="1" kern="0" dirty="0">
                <a:latin typeface="Arial" panose="020B0604020202020204" pitchFamily="34" charset="0"/>
                <a:ea typeface="Times New Roman" panose="02020603050405020304" pitchFamily="18" charset="0"/>
                <a:cs typeface="Arial" panose="020B0604020202020204" pitchFamily="34" charset="0"/>
              </a:rPr>
              <a:t>Isaiah 55:11</a:t>
            </a:r>
            <a:r>
              <a:rPr lang="en-CA" sz="3600" kern="0" dirty="0">
                <a:latin typeface="Arial" panose="020B0604020202020204" pitchFamily="34" charset="0"/>
                <a:ea typeface="Times New Roman" panose="02020603050405020304" pitchFamily="18" charset="0"/>
                <a:cs typeface="Arial" panose="020B0604020202020204" pitchFamily="34" charset="0"/>
              </a:rPr>
              <a:t>: “So shall my word be that </a:t>
            </a:r>
            <a:r>
              <a:rPr lang="en-CA" sz="3600" kern="0" dirty="0" err="1">
                <a:latin typeface="Arial" panose="020B0604020202020204" pitchFamily="34" charset="0"/>
                <a:ea typeface="Times New Roman" panose="02020603050405020304" pitchFamily="18" charset="0"/>
                <a:cs typeface="Arial" panose="020B0604020202020204" pitchFamily="34" charset="0"/>
              </a:rPr>
              <a:t>goeth</a:t>
            </a:r>
            <a:r>
              <a:rPr lang="en-CA" sz="3600" kern="0" dirty="0">
                <a:latin typeface="Arial" panose="020B0604020202020204" pitchFamily="34" charset="0"/>
                <a:ea typeface="Times New Roman" panose="02020603050405020304" pitchFamily="18" charset="0"/>
                <a:cs typeface="Arial" panose="020B0604020202020204" pitchFamily="34" charset="0"/>
              </a:rPr>
              <a:t> forth out of my mouth: it shall not return unto me void”</a:t>
            </a:r>
          </a:p>
          <a:p>
            <a:endParaRPr lang="en-CA" sz="3600" kern="0" dirty="0">
              <a:latin typeface="Arial" panose="020B0604020202020204" pitchFamily="34" charset="0"/>
              <a:ea typeface="Times New Roman" panose="02020603050405020304" pitchFamily="18" charset="0"/>
              <a:cs typeface="Arial" panose="020B0604020202020204" pitchFamily="34" charset="0"/>
            </a:endParaRPr>
          </a:p>
          <a:p>
            <a:pPr marL="571500" indent="-571500">
              <a:buFont typeface="Wingdings" panose="05000000000000000000" pitchFamily="2" charset="2"/>
              <a:buChar char="q"/>
            </a:pPr>
            <a:r>
              <a:rPr lang="en-CA" sz="3600" kern="0" dirty="0">
                <a:latin typeface="Arial" panose="020B0604020202020204" pitchFamily="34" charset="0"/>
                <a:ea typeface="Times New Roman" panose="02020603050405020304" pitchFamily="18" charset="0"/>
                <a:cs typeface="Arial" panose="020B0604020202020204" pitchFamily="34" charset="0"/>
              </a:rPr>
              <a:t>The Word carries God's purpose.</a:t>
            </a:r>
          </a:p>
          <a:p>
            <a:pPr marL="571500" indent="-571500">
              <a:lnSpc>
                <a:spcPct val="107000"/>
              </a:lnSpc>
              <a:spcAft>
                <a:spcPts val="800"/>
              </a:spcAft>
              <a:buFont typeface="Wingdings" panose="05000000000000000000" pitchFamily="2" charset="2"/>
              <a:buChar char="q"/>
            </a:pPr>
            <a:endParaRPr lang="en-CA" sz="3600" kern="0" dirty="0">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42465287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4F5CEF-1423-0DC9-07B1-BCF8BB2DC92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27C5A9C8-FDA4-1EAF-570C-B8597533E498}"/>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39521" r="-10927"/>
            </a:stretch>
          </a:blipFill>
        </p:spPr>
        <p:txBody>
          <a:bodyPr/>
          <a:lstStyle/>
          <a:p>
            <a:endParaRPr lang="en-CA"/>
          </a:p>
        </p:txBody>
      </p:sp>
      <p:grpSp>
        <p:nvGrpSpPr>
          <p:cNvPr id="7" name="Group 7">
            <a:extLst>
              <a:ext uri="{FF2B5EF4-FFF2-40B4-BE49-F238E27FC236}">
                <a16:creationId xmlns:a16="http://schemas.microsoft.com/office/drawing/2014/main" id="{10188BB0-FADA-6EC7-B1B2-868FE02722F3}"/>
              </a:ext>
            </a:extLst>
          </p:cNvPr>
          <p:cNvGrpSpPr/>
          <p:nvPr/>
        </p:nvGrpSpPr>
        <p:grpSpPr>
          <a:xfrm>
            <a:off x="338876" y="110990"/>
            <a:ext cx="11222215" cy="10176010"/>
            <a:chOff x="0" y="0"/>
            <a:chExt cx="2274402" cy="707744"/>
          </a:xfrm>
        </p:grpSpPr>
        <p:sp>
          <p:nvSpPr>
            <p:cNvPr id="8" name="Freeform 8">
              <a:extLst>
                <a:ext uri="{FF2B5EF4-FFF2-40B4-BE49-F238E27FC236}">
                  <a16:creationId xmlns:a16="http://schemas.microsoft.com/office/drawing/2014/main" id="{5B79B02D-4476-FFFA-9416-0C4DA39A10A0}"/>
                </a:ext>
              </a:extLst>
            </p:cNvPr>
            <p:cNvSpPr/>
            <p:nvPr/>
          </p:nvSpPr>
          <p:spPr>
            <a:xfrm>
              <a:off x="0" y="0"/>
              <a:ext cx="2274402" cy="707744"/>
            </a:xfrm>
            <a:custGeom>
              <a:avLst/>
              <a:gdLst/>
              <a:ahLst/>
              <a:cxnLst/>
              <a:rect l="l" t="t" r="r" b="b"/>
              <a:pathLst>
                <a:path w="2274402" h="707744">
                  <a:moveTo>
                    <a:pt x="25159" y="0"/>
                  </a:moveTo>
                  <a:lnTo>
                    <a:pt x="2249243" y="0"/>
                  </a:lnTo>
                  <a:cubicBezTo>
                    <a:pt x="2255915" y="0"/>
                    <a:pt x="2262315" y="2651"/>
                    <a:pt x="2267033" y="7369"/>
                  </a:cubicBezTo>
                  <a:cubicBezTo>
                    <a:pt x="2271751" y="12087"/>
                    <a:pt x="2274402" y="18486"/>
                    <a:pt x="2274402" y="25159"/>
                  </a:cubicBezTo>
                  <a:lnTo>
                    <a:pt x="2274402" y="682586"/>
                  </a:lnTo>
                  <a:cubicBezTo>
                    <a:pt x="2274402" y="689258"/>
                    <a:pt x="2271751" y="695657"/>
                    <a:pt x="2267033" y="700376"/>
                  </a:cubicBezTo>
                  <a:cubicBezTo>
                    <a:pt x="2262315" y="705094"/>
                    <a:pt x="2255915" y="707744"/>
                    <a:pt x="2249243" y="707744"/>
                  </a:cubicBezTo>
                  <a:lnTo>
                    <a:pt x="25159" y="707744"/>
                  </a:lnTo>
                  <a:cubicBezTo>
                    <a:pt x="18486" y="707744"/>
                    <a:pt x="12087" y="705094"/>
                    <a:pt x="7369" y="700376"/>
                  </a:cubicBezTo>
                  <a:cubicBezTo>
                    <a:pt x="2651" y="695657"/>
                    <a:pt x="0" y="689258"/>
                    <a:pt x="0" y="682586"/>
                  </a:cubicBezTo>
                  <a:lnTo>
                    <a:pt x="0" y="25159"/>
                  </a:lnTo>
                  <a:cubicBezTo>
                    <a:pt x="0" y="18486"/>
                    <a:pt x="2651" y="12087"/>
                    <a:pt x="7369" y="7369"/>
                  </a:cubicBezTo>
                  <a:cubicBezTo>
                    <a:pt x="12087" y="2651"/>
                    <a:pt x="18486" y="0"/>
                    <a:pt x="25159" y="0"/>
                  </a:cubicBezTo>
                  <a:close/>
                </a:path>
              </a:pathLst>
            </a:custGeom>
            <a:solidFill>
              <a:srgbClr val="FFFFFF"/>
            </a:solidFill>
            <a:ln w="76200" cap="rnd">
              <a:gradFill>
                <a:gsLst>
                  <a:gs pos="0">
                    <a:srgbClr val="5D3AE7">
                      <a:alpha val="100000"/>
                    </a:srgbClr>
                  </a:gs>
                  <a:gs pos="100000">
                    <a:srgbClr val="9332BD">
                      <a:alpha val="100000"/>
                    </a:srgbClr>
                  </a:gs>
                </a:gsLst>
                <a:lin ang="0"/>
              </a:gradFill>
              <a:prstDash val="solid"/>
              <a:round/>
            </a:ln>
          </p:spPr>
          <p:txBody>
            <a:bodyPr/>
            <a:lstStyle/>
            <a:p>
              <a:endParaRPr lang="en-CA"/>
            </a:p>
          </p:txBody>
        </p:sp>
        <p:sp>
          <p:nvSpPr>
            <p:cNvPr id="9" name="TextBox 9">
              <a:extLst>
                <a:ext uri="{FF2B5EF4-FFF2-40B4-BE49-F238E27FC236}">
                  <a16:creationId xmlns:a16="http://schemas.microsoft.com/office/drawing/2014/main" id="{BDE6F4B2-2460-D544-1057-1FAA166C3A9D}"/>
                </a:ext>
              </a:extLst>
            </p:cNvPr>
            <p:cNvSpPr txBox="1"/>
            <p:nvPr/>
          </p:nvSpPr>
          <p:spPr>
            <a:xfrm>
              <a:off x="0" y="-38100"/>
              <a:ext cx="2274402" cy="745844"/>
            </a:xfrm>
            <a:prstGeom prst="rect">
              <a:avLst/>
            </a:prstGeom>
          </p:spPr>
          <p:txBody>
            <a:bodyPr lIns="57927" tIns="57927" rIns="57927" bIns="57927" rtlCol="0" anchor="ctr"/>
            <a:lstStyle/>
            <a:p>
              <a:pPr algn="ctr">
                <a:lnSpc>
                  <a:spcPts val="2659"/>
                </a:lnSpc>
              </a:pPr>
              <a:endParaRPr/>
            </a:p>
          </p:txBody>
        </p:sp>
      </p:grpSp>
      <p:grpSp>
        <p:nvGrpSpPr>
          <p:cNvPr id="19" name="Group 19">
            <a:extLst>
              <a:ext uri="{FF2B5EF4-FFF2-40B4-BE49-F238E27FC236}">
                <a16:creationId xmlns:a16="http://schemas.microsoft.com/office/drawing/2014/main" id="{6678E47C-68CF-CA30-9DD2-2011B219F69F}"/>
              </a:ext>
            </a:extLst>
          </p:cNvPr>
          <p:cNvGrpSpPr/>
          <p:nvPr/>
        </p:nvGrpSpPr>
        <p:grpSpPr>
          <a:xfrm>
            <a:off x="10658240" y="-4851087"/>
            <a:ext cx="13912875" cy="13912875"/>
            <a:chOff x="0" y="0"/>
            <a:chExt cx="18550500" cy="18550500"/>
          </a:xfrm>
        </p:grpSpPr>
        <p:sp>
          <p:nvSpPr>
            <p:cNvPr id="20" name="Freeform 20">
              <a:extLst>
                <a:ext uri="{FF2B5EF4-FFF2-40B4-BE49-F238E27FC236}">
                  <a16:creationId xmlns:a16="http://schemas.microsoft.com/office/drawing/2014/main" id="{F84AD378-AD48-EF4E-7589-E5DB8440ED4A}"/>
                </a:ext>
              </a:extLst>
            </p:cNvPr>
            <p:cNvSpPr/>
            <p:nvPr/>
          </p:nvSpPr>
          <p:spPr>
            <a:xfrm>
              <a:off x="0" y="0"/>
              <a:ext cx="18550500" cy="18550500"/>
            </a:xfrm>
            <a:custGeom>
              <a:avLst/>
              <a:gdLst/>
              <a:ahLst/>
              <a:cxnLst/>
              <a:rect l="l" t="t" r="r" b="b"/>
              <a:pathLst>
                <a:path w="18550500" h="18550500">
                  <a:moveTo>
                    <a:pt x="0" y="0"/>
                  </a:moveTo>
                  <a:lnTo>
                    <a:pt x="18550500" y="0"/>
                  </a:lnTo>
                  <a:lnTo>
                    <a:pt x="18550500" y="18550500"/>
                  </a:lnTo>
                  <a:lnTo>
                    <a:pt x="0" y="18550500"/>
                  </a:lnTo>
                  <a:lnTo>
                    <a:pt x="0" y="0"/>
                  </a:lnTo>
                  <a:close/>
                </a:path>
              </a:pathLst>
            </a:custGeom>
            <a:blipFill>
              <a:blip r:embed="rId4"/>
              <a:stretch>
                <a:fillRect/>
              </a:stretch>
            </a:blipFill>
          </p:spPr>
          <p:txBody>
            <a:bodyPr/>
            <a:lstStyle/>
            <a:p>
              <a:endParaRPr lang="en-CA"/>
            </a:p>
          </p:txBody>
        </p:sp>
        <p:grpSp>
          <p:nvGrpSpPr>
            <p:cNvPr id="21" name="Group 21">
              <a:extLst>
                <a:ext uri="{FF2B5EF4-FFF2-40B4-BE49-F238E27FC236}">
                  <a16:creationId xmlns:a16="http://schemas.microsoft.com/office/drawing/2014/main" id="{F4586437-E981-2BC9-A844-4BCD27429FF8}"/>
                </a:ext>
              </a:extLst>
            </p:cNvPr>
            <p:cNvGrpSpPr/>
            <p:nvPr/>
          </p:nvGrpSpPr>
          <p:grpSpPr>
            <a:xfrm>
              <a:off x="1133172" y="1133172"/>
              <a:ext cx="16284156" cy="16284156"/>
              <a:chOff x="0" y="0"/>
              <a:chExt cx="812800" cy="812800"/>
            </a:xfrm>
          </p:grpSpPr>
          <p:sp>
            <p:nvSpPr>
              <p:cNvPr id="22" name="Freeform 22">
                <a:extLst>
                  <a:ext uri="{FF2B5EF4-FFF2-40B4-BE49-F238E27FC236}">
                    <a16:creationId xmlns:a16="http://schemas.microsoft.com/office/drawing/2014/main" id="{8734966D-262C-B67D-305C-46E217FE2282}"/>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5D3AE7">
                      <a:alpha val="100000"/>
                    </a:srgbClr>
                  </a:gs>
                  <a:gs pos="100000">
                    <a:srgbClr val="9332BD">
                      <a:alpha val="100000"/>
                    </a:srgbClr>
                  </a:gs>
                </a:gsLst>
                <a:lin ang="0"/>
              </a:gradFill>
            </p:spPr>
            <p:txBody>
              <a:bodyPr/>
              <a:lstStyle/>
              <a:p>
                <a:endParaRPr lang="en-CA"/>
              </a:p>
            </p:txBody>
          </p:sp>
          <p:sp>
            <p:nvSpPr>
              <p:cNvPr id="23" name="TextBox 23">
                <a:extLst>
                  <a:ext uri="{FF2B5EF4-FFF2-40B4-BE49-F238E27FC236}">
                    <a16:creationId xmlns:a16="http://schemas.microsoft.com/office/drawing/2014/main" id="{6918449C-DB44-6DA2-9428-01C8F873484A}"/>
                  </a:ext>
                </a:extLst>
              </p:cNvPr>
              <p:cNvSpPr txBox="1"/>
              <p:nvPr/>
            </p:nvSpPr>
            <p:spPr>
              <a:xfrm>
                <a:off x="76200" y="38100"/>
                <a:ext cx="660400" cy="698500"/>
              </a:xfrm>
              <a:prstGeom prst="rect">
                <a:avLst/>
              </a:prstGeom>
            </p:spPr>
            <p:txBody>
              <a:bodyPr lIns="85961" tIns="85961" rIns="85961" bIns="85961" rtlCol="0" anchor="ctr"/>
              <a:lstStyle/>
              <a:p>
                <a:pPr algn="ctr">
                  <a:lnSpc>
                    <a:spcPts val="2659"/>
                  </a:lnSpc>
                </a:pPr>
                <a:endParaRPr/>
              </a:p>
            </p:txBody>
          </p:sp>
        </p:grpSp>
      </p:grpSp>
      <p:grpSp>
        <p:nvGrpSpPr>
          <p:cNvPr id="24" name="Group 24">
            <a:extLst>
              <a:ext uri="{FF2B5EF4-FFF2-40B4-BE49-F238E27FC236}">
                <a16:creationId xmlns:a16="http://schemas.microsoft.com/office/drawing/2014/main" id="{25DC5AD1-4394-F017-0B1F-3E2E2C8BCF9A}"/>
              </a:ext>
            </a:extLst>
          </p:cNvPr>
          <p:cNvGrpSpPr/>
          <p:nvPr/>
        </p:nvGrpSpPr>
        <p:grpSpPr>
          <a:xfrm rot="-3207614">
            <a:off x="17455210" y="2837636"/>
            <a:ext cx="6049545" cy="3685699"/>
            <a:chOff x="0" y="0"/>
            <a:chExt cx="1593296" cy="970719"/>
          </a:xfrm>
        </p:grpSpPr>
        <p:sp>
          <p:nvSpPr>
            <p:cNvPr id="25" name="Freeform 25">
              <a:extLst>
                <a:ext uri="{FF2B5EF4-FFF2-40B4-BE49-F238E27FC236}">
                  <a16:creationId xmlns:a16="http://schemas.microsoft.com/office/drawing/2014/main" id="{BC0B147B-FC43-6955-C87E-A081E07A21A1}"/>
                </a:ext>
              </a:extLst>
            </p:cNvPr>
            <p:cNvSpPr/>
            <p:nvPr/>
          </p:nvSpPr>
          <p:spPr>
            <a:xfrm>
              <a:off x="0" y="0"/>
              <a:ext cx="1593296" cy="970719"/>
            </a:xfrm>
            <a:custGeom>
              <a:avLst/>
              <a:gdLst/>
              <a:ahLst/>
              <a:cxnLst/>
              <a:rect l="l" t="t" r="r" b="b"/>
              <a:pathLst>
                <a:path w="1593296" h="970719">
                  <a:moveTo>
                    <a:pt x="0" y="0"/>
                  </a:moveTo>
                  <a:lnTo>
                    <a:pt x="1593296" y="0"/>
                  </a:lnTo>
                  <a:lnTo>
                    <a:pt x="1593296" y="970719"/>
                  </a:lnTo>
                  <a:lnTo>
                    <a:pt x="0" y="970719"/>
                  </a:lnTo>
                  <a:close/>
                </a:path>
              </a:pathLst>
            </a:custGeom>
            <a:gradFill rotWithShape="1">
              <a:gsLst>
                <a:gs pos="0">
                  <a:srgbClr val="E8E8E8">
                    <a:alpha val="0"/>
                  </a:srgbClr>
                </a:gs>
                <a:gs pos="100000">
                  <a:srgbClr val="E8E8E8">
                    <a:alpha val="35000"/>
                  </a:srgbClr>
                </a:gs>
              </a:gsLst>
              <a:lin ang="0"/>
            </a:gradFill>
            <a:ln cap="sq">
              <a:noFill/>
              <a:prstDash val="solid"/>
              <a:miter/>
            </a:ln>
          </p:spPr>
          <p:txBody>
            <a:bodyPr/>
            <a:lstStyle/>
            <a:p>
              <a:endParaRPr lang="en-CA"/>
            </a:p>
          </p:txBody>
        </p:sp>
        <p:sp>
          <p:nvSpPr>
            <p:cNvPr id="26" name="TextBox 26">
              <a:extLst>
                <a:ext uri="{FF2B5EF4-FFF2-40B4-BE49-F238E27FC236}">
                  <a16:creationId xmlns:a16="http://schemas.microsoft.com/office/drawing/2014/main" id="{3D9F8C41-8491-D452-7F3B-DE935D2E3B17}"/>
                </a:ext>
              </a:extLst>
            </p:cNvPr>
            <p:cNvSpPr txBox="1"/>
            <p:nvPr/>
          </p:nvSpPr>
          <p:spPr>
            <a:xfrm>
              <a:off x="0" y="-38100"/>
              <a:ext cx="1593296" cy="1008819"/>
            </a:xfrm>
            <a:prstGeom prst="rect">
              <a:avLst/>
            </a:prstGeom>
          </p:spPr>
          <p:txBody>
            <a:bodyPr lIns="50800" tIns="50800" rIns="50800" bIns="50800" rtlCol="0" anchor="ctr"/>
            <a:lstStyle/>
            <a:p>
              <a:pPr algn="ctr">
                <a:lnSpc>
                  <a:spcPts val="2659"/>
                </a:lnSpc>
                <a:spcBef>
                  <a:spcPct val="0"/>
                </a:spcBef>
              </a:pPr>
              <a:endParaRPr/>
            </a:p>
          </p:txBody>
        </p:sp>
      </p:grpSp>
      <p:grpSp>
        <p:nvGrpSpPr>
          <p:cNvPr id="27" name="Group 27">
            <a:extLst>
              <a:ext uri="{FF2B5EF4-FFF2-40B4-BE49-F238E27FC236}">
                <a16:creationId xmlns:a16="http://schemas.microsoft.com/office/drawing/2014/main" id="{8288C2B4-F7CF-4222-01A4-F942E301C907}"/>
              </a:ext>
            </a:extLst>
          </p:cNvPr>
          <p:cNvGrpSpPr/>
          <p:nvPr/>
        </p:nvGrpSpPr>
        <p:grpSpPr>
          <a:xfrm rot="-3207614">
            <a:off x="13944382" y="936044"/>
            <a:ext cx="6049545" cy="3685699"/>
            <a:chOff x="0" y="0"/>
            <a:chExt cx="1593296" cy="970719"/>
          </a:xfrm>
        </p:grpSpPr>
        <p:sp>
          <p:nvSpPr>
            <p:cNvPr id="28" name="Freeform 28">
              <a:extLst>
                <a:ext uri="{FF2B5EF4-FFF2-40B4-BE49-F238E27FC236}">
                  <a16:creationId xmlns:a16="http://schemas.microsoft.com/office/drawing/2014/main" id="{8E720918-72A2-C456-970C-7DCB88A09902}"/>
                </a:ext>
              </a:extLst>
            </p:cNvPr>
            <p:cNvSpPr/>
            <p:nvPr/>
          </p:nvSpPr>
          <p:spPr>
            <a:xfrm>
              <a:off x="0" y="0"/>
              <a:ext cx="1593296" cy="970719"/>
            </a:xfrm>
            <a:custGeom>
              <a:avLst/>
              <a:gdLst/>
              <a:ahLst/>
              <a:cxnLst/>
              <a:rect l="l" t="t" r="r" b="b"/>
              <a:pathLst>
                <a:path w="1593296" h="970719">
                  <a:moveTo>
                    <a:pt x="0" y="0"/>
                  </a:moveTo>
                  <a:lnTo>
                    <a:pt x="1593296" y="0"/>
                  </a:lnTo>
                  <a:lnTo>
                    <a:pt x="1593296" y="970719"/>
                  </a:lnTo>
                  <a:lnTo>
                    <a:pt x="0" y="970719"/>
                  </a:lnTo>
                  <a:close/>
                </a:path>
              </a:pathLst>
            </a:custGeom>
            <a:gradFill rotWithShape="1">
              <a:gsLst>
                <a:gs pos="0">
                  <a:srgbClr val="E8E8E8">
                    <a:alpha val="0"/>
                  </a:srgbClr>
                </a:gs>
                <a:gs pos="100000">
                  <a:srgbClr val="E8E8E8">
                    <a:alpha val="35000"/>
                  </a:srgbClr>
                </a:gs>
              </a:gsLst>
              <a:lin ang="0"/>
            </a:gradFill>
            <a:ln cap="sq">
              <a:noFill/>
              <a:prstDash val="solid"/>
              <a:miter/>
            </a:ln>
          </p:spPr>
          <p:txBody>
            <a:bodyPr/>
            <a:lstStyle/>
            <a:p>
              <a:endParaRPr lang="en-CA"/>
            </a:p>
          </p:txBody>
        </p:sp>
        <p:sp>
          <p:nvSpPr>
            <p:cNvPr id="29" name="TextBox 29">
              <a:extLst>
                <a:ext uri="{FF2B5EF4-FFF2-40B4-BE49-F238E27FC236}">
                  <a16:creationId xmlns:a16="http://schemas.microsoft.com/office/drawing/2014/main" id="{29C190F3-7EC2-8810-FA79-ED44B3C2D720}"/>
                </a:ext>
              </a:extLst>
            </p:cNvPr>
            <p:cNvSpPr txBox="1"/>
            <p:nvPr/>
          </p:nvSpPr>
          <p:spPr>
            <a:xfrm>
              <a:off x="0" y="-38100"/>
              <a:ext cx="1593296" cy="1008819"/>
            </a:xfrm>
            <a:prstGeom prst="rect">
              <a:avLst/>
            </a:prstGeom>
          </p:spPr>
          <p:txBody>
            <a:bodyPr lIns="50800" tIns="50800" rIns="50800" bIns="50800" rtlCol="0" anchor="ctr"/>
            <a:lstStyle/>
            <a:p>
              <a:pPr algn="ctr">
                <a:lnSpc>
                  <a:spcPts val="2659"/>
                </a:lnSpc>
                <a:spcBef>
                  <a:spcPct val="0"/>
                </a:spcBef>
              </a:pPr>
              <a:endParaRPr/>
            </a:p>
          </p:txBody>
        </p:sp>
      </p:grpSp>
      <p:sp>
        <p:nvSpPr>
          <p:cNvPr id="30" name="Freeform 30">
            <a:extLst>
              <a:ext uri="{FF2B5EF4-FFF2-40B4-BE49-F238E27FC236}">
                <a16:creationId xmlns:a16="http://schemas.microsoft.com/office/drawing/2014/main" id="{A1FE1D69-E26E-68AB-A392-E3FAE56AF3F9}"/>
              </a:ext>
            </a:extLst>
          </p:cNvPr>
          <p:cNvSpPr/>
          <p:nvPr/>
        </p:nvSpPr>
        <p:spPr>
          <a:xfrm>
            <a:off x="10974337" y="2746091"/>
            <a:ext cx="6940062" cy="6940062"/>
          </a:xfrm>
          <a:custGeom>
            <a:avLst/>
            <a:gdLst/>
            <a:ahLst/>
            <a:cxnLst/>
            <a:rect l="l" t="t" r="r" b="b"/>
            <a:pathLst>
              <a:path w="6940062" h="6940062">
                <a:moveTo>
                  <a:pt x="0" y="0"/>
                </a:moveTo>
                <a:lnTo>
                  <a:pt x="6940062" y="0"/>
                </a:lnTo>
                <a:lnTo>
                  <a:pt x="6940062" y="6940063"/>
                </a:lnTo>
                <a:lnTo>
                  <a:pt x="0" y="6940063"/>
                </a:lnTo>
                <a:lnTo>
                  <a:pt x="0" y="0"/>
                </a:lnTo>
                <a:close/>
              </a:path>
            </a:pathLst>
          </a:custGeom>
          <a:blipFill>
            <a:blip r:embed="rId4"/>
            <a:stretch>
              <a:fillRect/>
            </a:stretch>
          </a:blipFill>
        </p:spPr>
        <p:txBody>
          <a:bodyPr/>
          <a:lstStyle/>
          <a:p>
            <a:endParaRPr lang="en-CA"/>
          </a:p>
        </p:txBody>
      </p:sp>
      <p:grpSp>
        <p:nvGrpSpPr>
          <p:cNvPr id="31" name="Group 31">
            <a:extLst>
              <a:ext uri="{FF2B5EF4-FFF2-40B4-BE49-F238E27FC236}">
                <a16:creationId xmlns:a16="http://schemas.microsoft.com/office/drawing/2014/main" id="{8BC31949-C0F0-E90D-424A-F87203DC7C5B}"/>
              </a:ext>
            </a:extLst>
          </p:cNvPr>
          <p:cNvGrpSpPr/>
          <p:nvPr/>
        </p:nvGrpSpPr>
        <p:grpSpPr>
          <a:xfrm>
            <a:off x="11398276" y="3170031"/>
            <a:ext cx="6092184" cy="6092184"/>
            <a:chOff x="0" y="0"/>
            <a:chExt cx="812800" cy="812800"/>
          </a:xfrm>
        </p:grpSpPr>
        <p:sp>
          <p:nvSpPr>
            <p:cNvPr id="32" name="Freeform 32">
              <a:extLst>
                <a:ext uri="{FF2B5EF4-FFF2-40B4-BE49-F238E27FC236}">
                  <a16:creationId xmlns:a16="http://schemas.microsoft.com/office/drawing/2014/main" id="{ED63DE04-FF89-0F0A-4AFE-53823B011010}"/>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CA"/>
            </a:p>
          </p:txBody>
        </p:sp>
        <p:sp>
          <p:nvSpPr>
            <p:cNvPr id="33" name="TextBox 33">
              <a:extLst>
                <a:ext uri="{FF2B5EF4-FFF2-40B4-BE49-F238E27FC236}">
                  <a16:creationId xmlns:a16="http://schemas.microsoft.com/office/drawing/2014/main" id="{BB4DC76E-D722-889F-1B9D-2472021C12C2}"/>
                </a:ext>
              </a:extLst>
            </p:cNvPr>
            <p:cNvSpPr txBox="1"/>
            <p:nvPr/>
          </p:nvSpPr>
          <p:spPr>
            <a:xfrm>
              <a:off x="76200" y="38100"/>
              <a:ext cx="660400" cy="698500"/>
            </a:xfrm>
            <a:prstGeom prst="rect">
              <a:avLst/>
            </a:prstGeom>
          </p:spPr>
          <p:txBody>
            <a:bodyPr lIns="42879" tIns="42879" rIns="42879" bIns="42879" rtlCol="0" anchor="ctr"/>
            <a:lstStyle/>
            <a:p>
              <a:pPr algn="ctr">
                <a:lnSpc>
                  <a:spcPts val="2659"/>
                </a:lnSpc>
              </a:pPr>
              <a:endParaRPr/>
            </a:p>
          </p:txBody>
        </p:sp>
      </p:grpSp>
      <p:grpSp>
        <p:nvGrpSpPr>
          <p:cNvPr id="34" name="Group 34">
            <a:extLst>
              <a:ext uri="{FF2B5EF4-FFF2-40B4-BE49-F238E27FC236}">
                <a16:creationId xmlns:a16="http://schemas.microsoft.com/office/drawing/2014/main" id="{7DD7A67E-C1B5-8F16-93BF-2A9070C2FB83}"/>
              </a:ext>
            </a:extLst>
          </p:cNvPr>
          <p:cNvGrpSpPr/>
          <p:nvPr/>
        </p:nvGrpSpPr>
        <p:grpSpPr>
          <a:xfrm>
            <a:off x="11640242" y="3393886"/>
            <a:ext cx="5608255" cy="5608255"/>
            <a:chOff x="0" y="0"/>
            <a:chExt cx="812800" cy="812800"/>
          </a:xfrm>
        </p:grpSpPr>
        <p:sp>
          <p:nvSpPr>
            <p:cNvPr id="35" name="Freeform 35">
              <a:extLst>
                <a:ext uri="{FF2B5EF4-FFF2-40B4-BE49-F238E27FC236}">
                  <a16:creationId xmlns:a16="http://schemas.microsoft.com/office/drawing/2014/main" id="{0260F5B2-7536-448B-E6F2-C02A9712C1B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5D3AE7">
                    <a:alpha val="100000"/>
                  </a:srgbClr>
                </a:gs>
                <a:gs pos="100000">
                  <a:srgbClr val="9332BD">
                    <a:alpha val="100000"/>
                  </a:srgbClr>
                </a:gs>
              </a:gsLst>
              <a:lin ang="0"/>
            </a:gradFill>
          </p:spPr>
          <p:txBody>
            <a:bodyPr/>
            <a:lstStyle/>
            <a:p>
              <a:endParaRPr lang="en-CA"/>
            </a:p>
          </p:txBody>
        </p:sp>
        <p:sp>
          <p:nvSpPr>
            <p:cNvPr id="36" name="TextBox 36">
              <a:extLst>
                <a:ext uri="{FF2B5EF4-FFF2-40B4-BE49-F238E27FC236}">
                  <a16:creationId xmlns:a16="http://schemas.microsoft.com/office/drawing/2014/main" id="{640D6EC3-21D4-53DA-DE2D-E3CF3C8F2D20}"/>
                </a:ext>
              </a:extLst>
            </p:cNvPr>
            <p:cNvSpPr txBox="1"/>
            <p:nvPr/>
          </p:nvSpPr>
          <p:spPr>
            <a:xfrm>
              <a:off x="76200" y="38100"/>
              <a:ext cx="660400" cy="698500"/>
            </a:xfrm>
            <a:prstGeom prst="rect">
              <a:avLst/>
            </a:prstGeom>
          </p:spPr>
          <p:txBody>
            <a:bodyPr lIns="42879" tIns="42879" rIns="42879" bIns="42879" rtlCol="0" anchor="ctr"/>
            <a:lstStyle/>
            <a:p>
              <a:pPr algn="ctr">
                <a:lnSpc>
                  <a:spcPts val="2659"/>
                </a:lnSpc>
              </a:pPr>
              <a:endParaRPr/>
            </a:p>
          </p:txBody>
        </p:sp>
      </p:grpSp>
      <p:grpSp>
        <p:nvGrpSpPr>
          <p:cNvPr id="37" name="Group 37">
            <a:extLst>
              <a:ext uri="{FF2B5EF4-FFF2-40B4-BE49-F238E27FC236}">
                <a16:creationId xmlns:a16="http://schemas.microsoft.com/office/drawing/2014/main" id="{35B31DCD-32F9-5639-15BF-1E12C732177D}"/>
              </a:ext>
            </a:extLst>
          </p:cNvPr>
          <p:cNvGrpSpPr/>
          <p:nvPr/>
        </p:nvGrpSpPr>
        <p:grpSpPr>
          <a:xfrm>
            <a:off x="11878452" y="3648768"/>
            <a:ext cx="5131832" cy="5131832"/>
            <a:chOff x="0" y="0"/>
            <a:chExt cx="812800" cy="812800"/>
          </a:xfrm>
        </p:grpSpPr>
        <p:sp>
          <p:nvSpPr>
            <p:cNvPr id="38" name="Freeform 38">
              <a:extLst>
                <a:ext uri="{FF2B5EF4-FFF2-40B4-BE49-F238E27FC236}">
                  <a16:creationId xmlns:a16="http://schemas.microsoft.com/office/drawing/2014/main" id="{D68C9AD1-6B2F-3E2E-C040-5624CA08C5FB}"/>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a:stretch>
            </a:blipFill>
          </p:spPr>
          <p:txBody>
            <a:bodyPr/>
            <a:lstStyle/>
            <a:p>
              <a:endParaRPr lang="en-CA"/>
            </a:p>
          </p:txBody>
        </p:sp>
      </p:grpSp>
      <p:sp>
        <p:nvSpPr>
          <p:cNvPr id="5" name="TextBox 4">
            <a:extLst>
              <a:ext uri="{FF2B5EF4-FFF2-40B4-BE49-F238E27FC236}">
                <a16:creationId xmlns:a16="http://schemas.microsoft.com/office/drawing/2014/main" id="{608476B4-026F-1A0D-0CB9-CA8ACDF3F1B7}"/>
              </a:ext>
            </a:extLst>
          </p:cNvPr>
          <p:cNvSpPr txBox="1"/>
          <p:nvPr/>
        </p:nvSpPr>
        <p:spPr>
          <a:xfrm>
            <a:off x="533401" y="1866900"/>
            <a:ext cx="10864875" cy="6877332"/>
          </a:xfrm>
          <a:prstGeom prst="rect">
            <a:avLst/>
          </a:prstGeom>
          <a:noFill/>
        </p:spPr>
        <p:txBody>
          <a:bodyPr wrap="square">
            <a:spAutoFit/>
          </a:bodyPr>
          <a:lstStyle/>
          <a:p>
            <a:pPr>
              <a:lnSpc>
                <a:spcPct val="107000"/>
              </a:lnSpc>
              <a:spcAft>
                <a:spcPts val="800"/>
              </a:spcAft>
            </a:pPr>
            <a:r>
              <a:rPr lang="en-CA" sz="3600" b="1" kern="0" dirty="0">
                <a:latin typeface="Arial" panose="020B0604020202020204" pitchFamily="34" charset="0"/>
                <a:ea typeface="Times New Roman" panose="02020603050405020304" pitchFamily="18" charset="0"/>
                <a:cs typeface="Arial" panose="020B0604020202020204" pitchFamily="34" charset="0"/>
              </a:rPr>
              <a:t>B. The Seed is Pure and Undefiled</a:t>
            </a:r>
          </a:p>
          <a:p>
            <a:pPr marL="571500" indent="-571500">
              <a:buFont typeface="Wingdings" panose="05000000000000000000" pitchFamily="2" charset="2"/>
              <a:buChar char="q"/>
            </a:pPr>
            <a:r>
              <a:rPr lang="en-CA" sz="3600" kern="0" dirty="0">
                <a:latin typeface="Arial" panose="020B0604020202020204" pitchFamily="34" charset="0"/>
                <a:ea typeface="Times New Roman" panose="02020603050405020304" pitchFamily="18" charset="0"/>
                <a:cs typeface="Arial" panose="020B0604020202020204" pitchFamily="34" charset="0"/>
              </a:rPr>
              <a:t>The seed of God's Word is inherently untainted, perfect, and holy. </a:t>
            </a:r>
          </a:p>
          <a:p>
            <a:endParaRPr lang="en-CA" sz="3600" kern="0" dirty="0">
              <a:latin typeface="Arial" panose="020B0604020202020204" pitchFamily="34" charset="0"/>
              <a:ea typeface="Times New Roman" panose="02020603050405020304" pitchFamily="18" charset="0"/>
              <a:cs typeface="Arial" panose="020B0604020202020204" pitchFamily="34" charset="0"/>
            </a:endParaRPr>
          </a:p>
          <a:p>
            <a:pPr marL="571500" indent="-571500">
              <a:buFont typeface="Wingdings" panose="05000000000000000000" pitchFamily="2" charset="2"/>
              <a:buChar char="q"/>
            </a:pPr>
            <a:r>
              <a:rPr lang="en-CA" sz="3600" kern="0" dirty="0">
                <a:latin typeface="Arial" panose="020B0604020202020204" pitchFamily="34" charset="0"/>
                <a:ea typeface="Times New Roman" panose="02020603050405020304" pitchFamily="18" charset="0"/>
                <a:cs typeface="Arial" panose="020B0604020202020204" pitchFamily="34" charset="0"/>
              </a:rPr>
              <a:t>It does not carry error or deception, making it completely reliable for producing spiritual life and righteousness.</a:t>
            </a:r>
          </a:p>
          <a:p>
            <a:endParaRPr lang="en-CA" sz="3600" kern="0" dirty="0">
              <a:latin typeface="Arial" panose="020B0604020202020204" pitchFamily="34" charset="0"/>
              <a:ea typeface="Times New Roman" panose="02020603050405020304" pitchFamily="18" charset="0"/>
              <a:cs typeface="Arial" panose="020B0604020202020204" pitchFamily="34" charset="0"/>
            </a:endParaRPr>
          </a:p>
          <a:p>
            <a:r>
              <a:rPr lang="en-CA" sz="3600" kern="0" dirty="0">
                <a:latin typeface="Arial" panose="020B0604020202020204" pitchFamily="34" charset="0"/>
                <a:ea typeface="Times New Roman" panose="02020603050405020304" pitchFamily="18" charset="0"/>
                <a:cs typeface="Arial" panose="020B0604020202020204" pitchFamily="34" charset="0"/>
              </a:rPr>
              <a:t>"The words of the Lord are pure words, like silver tried in a furnace of earth, purified seven times."  </a:t>
            </a:r>
            <a:r>
              <a:rPr lang="en-CA" sz="3600" b="1" kern="0" dirty="0">
                <a:latin typeface="Arial" panose="020B0604020202020204" pitchFamily="34" charset="0"/>
                <a:ea typeface="Times New Roman" panose="02020603050405020304" pitchFamily="18" charset="0"/>
                <a:cs typeface="Arial" panose="020B0604020202020204" pitchFamily="34" charset="0"/>
              </a:rPr>
              <a:t>Psalm 12:6</a:t>
            </a:r>
          </a:p>
          <a:p>
            <a:pPr>
              <a:lnSpc>
                <a:spcPct val="107000"/>
              </a:lnSpc>
              <a:spcAft>
                <a:spcPts val="800"/>
              </a:spcAft>
            </a:pPr>
            <a:endParaRPr lang="en-US" sz="3600" kern="0" dirty="0">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15835055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1C065D-63B9-5792-1690-BF3A194D7F07}"/>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BEA4232A-8362-988D-9709-648074D80DDF}"/>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39521" r="-10927"/>
            </a:stretch>
          </a:blipFill>
        </p:spPr>
        <p:txBody>
          <a:bodyPr/>
          <a:lstStyle/>
          <a:p>
            <a:endParaRPr lang="en-CA"/>
          </a:p>
        </p:txBody>
      </p:sp>
      <p:grpSp>
        <p:nvGrpSpPr>
          <p:cNvPr id="7" name="Group 7">
            <a:extLst>
              <a:ext uri="{FF2B5EF4-FFF2-40B4-BE49-F238E27FC236}">
                <a16:creationId xmlns:a16="http://schemas.microsoft.com/office/drawing/2014/main" id="{8299777F-59A5-BC5B-5586-DC439EF0E605}"/>
              </a:ext>
            </a:extLst>
          </p:cNvPr>
          <p:cNvGrpSpPr/>
          <p:nvPr/>
        </p:nvGrpSpPr>
        <p:grpSpPr>
          <a:xfrm>
            <a:off x="338876" y="110990"/>
            <a:ext cx="11222215" cy="10176010"/>
            <a:chOff x="0" y="0"/>
            <a:chExt cx="2274402" cy="707744"/>
          </a:xfrm>
        </p:grpSpPr>
        <p:sp>
          <p:nvSpPr>
            <p:cNvPr id="8" name="Freeform 8">
              <a:extLst>
                <a:ext uri="{FF2B5EF4-FFF2-40B4-BE49-F238E27FC236}">
                  <a16:creationId xmlns:a16="http://schemas.microsoft.com/office/drawing/2014/main" id="{38256717-D461-BFB6-0786-56ECE43FE9F3}"/>
                </a:ext>
              </a:extLst>
            </p:cNvPr>
            <p:cNvSpPr/>
            <p:nvPr/>
          </p:nvSpPr>
          <p:spPr>
            <a:xfrm>
              <a:off x="0" y="0"/>
              <a:ext cx="2274402" cy="707744"/>
            </a:xfrm>
            <a:custGeom>
              <a:avLst/>
              <a:gdLst/>
              <a:ahLst/>
              <a:cxnLst/>
              <a:rect l="l" t="t" r="r" b="b"/>
              <a:pathLst>
                <a:path w="2274402" h="707744">
                  <a:moveTo>
                    <a:pt x="25159" y="0"/>
                  </a:moveTo>
                  <a:lnTo>
                    <a:pt x="2249243" y="0"/>
                  </a:lnTo>
                  <a:cubicBezTo>
                    <a:pt x="2255915" y="0"/>
                    <a:pt x="2262315" y="2651"/>
                    <a:pt x="2267033" y="7369"/>
                  </a:cubicBezTo>
                  <a:cubicBezTo>
                    <a:pt x="2271751" y="12087"/>
                    <a:pt x="2274402" y="18486"/>
                    <a:pt x="2274402" y="25159"/>
                  </a:cubicBezTo>
                  <a:lnTo>
                    <a:pt x="2274402" y="682586"/>
                  </a:lnTo>
                  <a:cubicBezTo>
                    <a:pt x="2274402" y="689258"/>
                    <a:pt x="2271751" y="695657"/>
                    <a:pt x="2267033" y="700376"/>
                  </a:cubicBezTo>
                  <a:cubicBezTo>
                    <a:pt x="2262315" y="705094"/>
                    <a:pt x="2255915" y="707744"/>
                    <a:pt x="2249243" y="707744"/>
                  </a:cubicBezTo>
                  <a:lnTo>
                    <a:pt x="25159" y="707744"/>
                  </a:lnTo>
                  <a:cubicBezTo>
                    <a:pt x="18486" y="707744"/>
                    <a:pt x="12087" y="705094"/>
                    <a:pt x="7369" y="700376"/>
                  </a:cubicBezTo>
                  <a:cubicBezTo>
                    <a:pt x="2651" y="695657"/>
                    <a:pt x="0" y="689258"/>
                    <a:pt x="0" y="682586"/>
                  </a:cubicBezTo>
                  <a:lnTo>
                    <a:pt x="0" y="25159"/>
                  </a:lnTo>
                  <a:cubicBezTo>
                    <a:pt x="0" y="18486"/>
                    <a:pt x="2651" y="12087"/>
                    <a:pt x="7369" y="7369"/>
                  </a:cubicBezTo>
                  <a:cubicBezTo>
                    <a:pt x="12087" y="2651"/>
                    <a:pt x="18486" y="0"/>
                    <a:pt x="25159" y="0"/>
                  </a:cubicBezTo>
                  <a:close/>
                </a:path>
              </a:pathLst>
            </a:custGeom>
            <a:solidFill>
              <a:srgbClr val="FFFFFF"/>
            </a:solidFill>
            <a:ln w="76200" cap="rnd">
              <a:gradFill>
                <a:gsLst>
                  <a:gs pos="0">
                    <a:srgbClr val="5D3AE7">
                      <a:alpha val="100000"/>
                    </a:srgbClr>
                  </a:gs>
                  <a:gs pos="100000">
                    <a:srgbClr val="9332BD">
                      <a:alpha val="100000"/>
                    </a:srgbClr>
                  </a:gs>
                </a:gsLst>
                <a:lin ang="0"/>
              </a:gradFill>
              <a:prstDash val="solid"/>
              <a:round/>
            </a:ln>
          </p:spPr>
          <p:txBody>
            <a:bodyPr/>
            <a:lstStyle/>
            <a:p>
              <a:endParaRPr lang="en-CA"/>
            </a:p>
          </p:txBody>
        </p:sp>
        <p:sp>
          <p:nvSpPr>
            <p:cNvPr id="9" name="TextBox 9">
              <a:extLst>
                <a:ext uri="{FF2B5EF4-FFF2-40B4-BE49-F238E27FC236}">
                  <a16:creationId xmlns:a16="http://schemas.microsoft.com/office/drawing/2014/main" id="{5D301013-D8AA-122D-B105-6A05800A334A}"/>
                </a:ext>
              </a:extLst>
            </p:cNvPr>
            <p:cNvSpPr txBox="1"/>
            <p:nvPr/>
          </p:nvSpPr>
          <p:spPr>
            <a:xfrm>
              <a:off x="0" y="-38100"/>
              <a:ext cx="2274402" cy="745844"/>
            </a:xfrm>
            <a:prstGeom prst="rect">
              <a:avLst/>
            </a:prstGeom>
          </p:spPr>
          <p:txBody>
            <a:bodyPr lIns="57927" tIns="57927" rIns="57927" bIns="57927" rtlCol="0" anchor="ctr"/>
            <a:lstStyle/>
            <a:p>
              <a:pPr algn="ctr">
                <a:lnSpc>
                  <a:spcPts val="2659"/>
                </a:lnSpc>
              </a:pPr>
              <a:endParaRPr/>
            </a:p>
          </p:txBody>
        </p:sp>
      </p:grpSp>
      <p:grpSp>
        <p:nvGrpSpPr>
          <p:cNvPr id="19" name="Group 19">
            <a:extLst>
              <a:ext uri="{FF2B5EF4-FFF2-40B4-BE49-F238E27FC236}">
                <a16:creationId xmlns:a16="http://schemas.microsoft.com/office/drawing/2014/main" id="{87B9B074-B998-FC60-5BF8-9C2710E0F510}"/>
              </a:ext>
            </a:extLst>
          </p:cNvPr>
          <p:cNvGrpSpPr/>
          <p:nvPr/>
        </p:nvGrpSpPr>
        <p:grpSpPr>
          <a:xfrm>
            <a:off x="10658240" y="-4851087"/>
            <a:ext cx="13912875" cy="13912875"/>
            <a:chOff x="0" y="0"/>
            <a:chExt cx="18550500" cy="18550500"/>
          </a:xfrm>
        </p:grpSpPr>
        <p:sp>
          <p:nvSpPr>
            <p:cNvPr id="20" name="Freeform 20">
              <a:extLst>
                <a:ext uri="{FF2B5EF4-FFF2-40B4-BE49-F238E27FC236}">
                  <a16:creationId xmlns:a16="http://schemas.microsoft.com/office/drawing/2014/main" id="{EFD33929-29AF-91D4-52EA-7322B7CFFCA2}"/>
                </a:ext>
              </a:extLst>
            </p:cNvPr>
            <p:cNvSpPr/>
            <p:nvPr/>
          </p:nvSpPr>
          <p:spPr>
            <a:xfrm>
              <a:off x="0" y="0"/>
              <a:ext cx="18550500" cy="18550500"/>
            </a:xfrm>
            <a:custGeom>
              <a:avLst/>
              <a:gdLst/>
              <a:ahLst/>
              <a:cxnLst/>
              <a:rect l="l" t="t" r="r" b="b"/>
              <a:pathLst>
                <a:path w="18550500" h="18550500">
                  <a:moveTo>
                    <a:pt x="0" y="0"/>
                  </a:moveTo>
                  <a:lnTo>
                    <a:pt x="18550500" y="0"/>
                  </a:lnTo>
                  <a:lnTo>
                    <a:pt x="18550500" y="18550500"/>
                  </a:lnTo>
                  <a:lnTo>
                    <a:pt x="0" y="18550500"/>
                  </a:lnTo>
                  <a:lnTo>
                    <a:pt x="0" y="0"/>
                  </a:lnTo>
                  <a:close/>
                </a:path>
              </a:pathLst>
            </a:custGeom>
            <a:blipFill>
              <a:blip r:embed="rId4"/>
              <a:stretch>
                <a:fillRect/>
              </a:stretch>
            </a:blipFill>
          </p:spPr>
          <p:txBody>
            <a:bodyPr/>
            <a:lstStyle/>
            <a:p>
              <a:endParaRPr lang="en-CA"/>
            </a:p>
          </p:txBody>
        </p:sp>
        <p:grpSp>
          <p:nvGrpSpPr>
            <p:cNvPr id="21" name="Group 21">
              <a:extLst>
                <a:ext uri="{FF2B5EF4-FFF2-40B4-BE49-F238E27FC236}">
                  <a16:creationId xmlns:a16="http://schemas.microsoft.com/office/drawing/2014/main" id="{96998C6D-BC44-502B-0D51-A7B9286FFECA}"/>
                </a:ext>
              </a:extLst>
            </p:cNvPr>
            <p:cNvGrpSpPr/>
            <p:nvPr/>
          </p:nvGrpSpPr>
          <p:grpSpPr>
            <a:xfrm>
              <a:off x="1133172" y="1133172"/>
              <a:ext cx="16284156" cy="16284156"/>
              <a:chOff x="0" y="0"/>
              <a:chExt cx="812800" cy="812800"/>
            </a:xfrm>
          </p:grpSpPr>
          <p:sp>
            <p:nvSpPr>
              <p:cNvPr id="22" name="Freeform 22">
                <a:extLst>
                  <a:ext uri="{FF2B5EF4-FFF2-40B4-BE49-F238E27FC236}">
                    <a16:creationId xmlns:a16="http://schemas.microsoft.com/office/drawing/2014/main" id="{3AB837BB-E850-83CC-6DB8-82C4D3166955}"/>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5D3AE7">
                      <a:alpha val="100000"/>
                    </a:srgbClr>
                  </a:gs>
                  <a:gs pos="100000">
                    <a:srgbClr val="9332BD">
                      <a:alpha val="100000"/>
                    </a:srgbClr>
                  </a:gs>
                </a:gsLst>
                <a:lin ang="0"/>
              </a:gradFill>
            </p:spPr>
            <p:txBody>
              <a:bodyPr/>
              <a:lstStyle/>
              <a:p>
                <a:endParaRPr lang="en-CA"/>
              </a:p>
            </p:txBody>
          </p:sp>
          <p:sp>
            <p:nvSpPr>
              <p:cNvPr id="23" name="TextBox 23">
                <a:extLst>
                  <a:ext uri="{FF2B5EF4-FFF2-40B4-BE49-F238E27FC236}">
                    <a16:creationId xmlns:a16="http://schemas.microsoft.com/office/drawing/2014/main" id="{4D519709-CCC8-B6D0-9C60-A3F752C33686}"/>
                  </a:ext>
                </a:extLst>
              </p:cNvPr>
              <p:cNvSpPr txBox="1"/>
              <p:nvPr/>
            </p:nvSpPr>
            <p:spPr>
              <a:xfrm>
                <a:off x="76200" y="38100"/>
                <a:ext cx="660400" cy="698500"/>
              </a:xfrm>
              <a:prstGeom prst="rect">
                <a:avLst/>
              </a:prstGeom>
            </p:spPr>
            <p:txBody>
              <a:bodyPr lIns="85961" tIns="85961" rIns="85961" bIns="85961" rtlCol="0" anchor="ctr"/>
              <a:lstStyle/>
              <a:p>
                <a:pPr algn="ctr">
                  <a:lnSpc>
                    <a:spcPts val="2659"/>
                  </a:lnSpc>
                </a:pPr>
                <a:endParaRPr/>
              </a:p>
            </p:txBody>
          </p:sp>
        </p:grpSp>
      </p:grpSp>
      <p:grpSp>
        <p:nvGrpSpPr>
          <p:cNvPr id="24" name="Group 24">
            <a:extLst>
              <a:ext uri="{FF2B5EF4-FFF2-40B4-BE49-F238E27FC236}">
                <a16:creationId xmlns:a16="http://schemas.microsoft.com/office/drawing/2014/main" id="{646F5963-DF80-476D-F64E-3161CF00BEC6}"/>
              </a:ext>
            </a:extLst>
          </p:cNvPr>
          <p:cNvGrpSpPr/>
          <p:nvPr/>
        </p:nvGrpSpPr>
        <p:grpSpPr>
          <a:xfrm rot="-3207614">
            <a:off x="17455210" y="2837636"/>
            <a:ext cx="6049545" cy="3685699"/>
            <a:chOff x="0" y="0"/>
            <a:chExt cx="1593296" cy="970719"/>
          </a:xfrm>
        </p:grpSpPr>
        <p:sp>
          <p:nvSpPr>
            <p:cNvPr id="25" name="Freeform 25">
              <a:extLst>
                <a:ext uri="{FF2B5EF4-FFF2-40B4-BE49-F238E27FC236}">
                  <a16:creationId xmlns:a16="http://schemas.microsoft.com/office/drawing/2014/main" id="{285221FD-42F7-9B8A-B2C2-6BE5F78521B2}"/>
                </a:ext>
              </a:extLst>
            </p:cNvPr>
            <p:cNvSpPr/>
            <p:nvPr/>
          </p:nvSpPr>
          <p:spPr>
            <a:xfrm>
              <a:off x="0" y="0"/>
              <a:ext cx="1593296" cy="970719"/>
            </a:xfrm>
            <a:custGeom>
              <a:avLst/>
              <a:gdLst/>
              <a:ahLst/>
              <a:cxnLst/>
              <a:rect l="l" t="t" r="r" b="b"/>
              <a:pathLst>
                <a:path w="1593296" h="970719">
                  <a:moveTo>
                    <a:pt x="0" y="0"/>
                  </a:moveTo>
                  <a:lnTo>
                    <a:pt x="1593296" y="0"/>
                  </a:lnTo>
                  <a:lnTo>
                    <a:pt x="1593296" y="970719"/>
                  </a:lnTo>
                  <a:lnTo>
                    <a:pt x="0" y="970719"/>
                  </a:lnTo>
                  <a:close/>
                </a:path>
              </a:pathLst>
            </a:custGeom>
            <a:gradFill rotWithShape="1">
              <a:gsLst>
                <a:gs pos="0">
                  <a:srgbClr val="E8E8E8">
                    <a:alpha val="0"/>
                  </a:srgbClr>
                </a:gs>
                <a:gs pos="100000">
                  <a:srgbClr val="E8E8E8">
                    <a:alpha val="35000"/>
                  </a:srgbClr>
                </a:gs>
              </a:gsLst>
              <a:lin ang="0"/>
            </a:gradFill>
            <a:ln cap="sq">
              <a:noFill/>
              <a:prstDash val="solid"/>
              <a:miter/>
            </a:ln>
          </p:spPr>
          <p:txBody>
            <a:bodyPr/>
            <a:lstStyle/>
            <a:p>
              <a:endParaRPr lang="en-CA"/>
            </a:p>
          </p:txBody>
        </p:sp>
        <p:sp>
          <p:nvSpPr>
            <p:cNvPr id="26" name="TextBox 26">
              <a:extLst>
                <a:ext uri="{FF2B5EF4-FFF2-40B4-BE49-F238E27FC236}">
                  <a16:creationId xmlns:a16="http://schemas.microsoft.com/office/drawing/2014/main" id="{C87FD2BB-9D31-FB4C-CEB9-86DB7EBA8990}"/>
                </a:ext>
              </a:extLst>
            </p:cNvPr>
            <p:cNvSpPr txBox="1"/>
            <p:nvPr/>
          </p:nvSpPr>
          <p:spPr>
            <a:xfrm>
              <a:off x="0" y="-38100"/>
              <a:ext cx="1593296" cy="1008819"/>
            </a:xfrm>
            <a:prstGeom prst="rect">
              <a:avLst/>
            </a:prstGeom>
          </p:spPr>
          <p:txBody>
            <a:bodyPr lIns="50800" tIns="50800" rIns="50800" bIns="50800" rtlCol="0" anchor="ctr"/>
            <a:lstStyle/>
            <a:p>
              <a:pPr algn="ctr">
                <a:lnSpc>
                  <a:spcPts val="2659"/>
                </a:lnSpc>
                <a:spcBef>
                  <a:spcPct val="0"/>
                </a:spcBef>
              </a:pPr>
              <a:endParaRPr/>
            </a:p>
          </p:txBody>
        </p:sp>
      </p:grpSp>
      <p:grpSp>
        <p:nvGrpSpPr>
          <p:cNvPr id="27" name="Group 27">
            <a:extLst>
              <a:ext uri="{FF2B5EF4-FFF2-40B4-BE49-F238E27FC236}">
                <a16:creationId xmlns:a16="http://schemas.microsoft.com/office/drawing/2014/main" id="{CC3CEAF5-9700-4078-60FA-47A11BCD8C78}"/>
              </a:ext>
            </a:extLst>
          </p:cNvPr>
          <p:cNvGrpSpPr/>
          <p:nvPr/>
        </p:nvGrpSpPr>
        <p:grpSpPr>
          <a:xfrm rot="-3207614">
            <a:off x="13944382" y="936044"/>
            <a:ext cx="6049545" cy="3685699"/>
            <a:chOff x="0" y="0"/>
            <a:chExt cx="1593296" cy="970719"/>
          </a:xfrm>
        </p:grpSpPr>
        <p:sp>
          <p:nvSpPr>
            <p:cNvPr id="28" name="Freeform 28">
              <a:extLst>
                <a:ext uri="{FF2B5EF4-FFF2-40B4-BE49-F238E27FC236}">
                  <a16:creationId xmlns:a16="http://schemas.microsoft.com/office/drawing/2014/main" id="{8E61A8C1-1404-A3A2-8014-51407723423F}"/>
                </a:ext>
              </a:extLst>
            </p:cNvPr>
            <p:cNvSpPr/>
            <p:nvPr/>
          </p:nvSpPr>
          <p:spPr>
            <a:xfrm>
              <a:off x="0" y="0"/>
              <a:ext cx="1593296" cy="970719"/>
            </a:xfrm>
            <a:custGeom>
              <a:avLst/>
              <a:gdLst/>
              <a:ahLst/>
              <a:cxnLst/>
              <a:rect l="l" t="t" r="r" b="b"/>
              <a:pathLst>
                <a:path w="1593296" h="970719">
                  <a:moveTo>
                    <a:pt x="0" y="0"/>
                  </a:moveTo>
                  <a:lnTo>
                    <a:pt x="1593296" y="0"/>
                  </a:lnTo>
                  <a:lnTo>
                    <a:pt x="1593296" y="970719"/>
                  </a:lnTo>
                  <a:lnTo>
                    <a:pt x="0" y="970719"/>
                  </a:lnTo>
                  <a:close/>
                </a:path>
              </a:pathLst>
            </a:custGeom>
            <a:gradFill rotWithShape="1">
              <a:gsLst>
                <a:gs pos="0">
                  <a:srgbClr val="E8E8E8">
                    <a:alpha val="0"/>
                  </a:srgbClr>
                </a:gs>
                <a:gs pos="100000">
                  <a:srgbClr val="E8E8E8">
                    <a:alpha val="35000"/>
                  </a:srgbClr>
                </a:gs>
              </a:gsLst>
              <a:lin ang="0"/>
            </a:gradFill>
            <a:ln cap="sq">
              <a:noFill/>
              <a:prstDash val="solid"/>
              <a:miter/>
            </a:ln>
          </p:spPr>
          <p:txBody>
            <a:bodyPr/>
            <a:lstStyle/>
            <a:p>
              <a:endParaRPr lang="en-CA"/>
            </a:p>
          </p:txBody>
        </p:sp>
        <p:sp>
          <p:nvSpPr>
            <p:cNvPr id="29" name="TextBox 29">
              <a:extLst>
                <a:ext uri="{FF2B5EF4-FFF2-40B4-BE49-F238E27FC236}">
                  <a16:creationId xmlns:a16="http://schemas.microsoft.com/office/drawing/2014/main" id="{59C8811A-4F8E-5410-ABB7-C0B1689DC0DA}"/>
                </a:ext>
              </a:extLst>
            </p:cNvPr>
            <p:cNvSpPr txBox="1"/>
            <p:nvPr/>
          </p:nvSpPr>
          <p:spPr>
            <a:xfrm>
              <a:off x="0" y="-38100"/>
              <a:ext cx="1593296" cy="1008819"/>
            </a:xfrm>
            <a:prstGeom prst="rect">
              <a:avLst/>
            </a:prstGeom>
          </p:spPr>
          <p:txBody>
            <a:bodyPr lIns="50800" tIns="50800" rIns="50800" bIns="50800" rtlCol="0" anchor="ctr"/>
            <a:lstStyle/>
            <a:p>
              <a:pPr algn="ctr">
                <a:lnSpc>
                  <a:spcPts val="2659"/>
                </a:lnSpc>
                <a:spcBef>
                  <a:spcPct val="0"/>
                </a:spcBef>
              </a:pPr>
              <a:endParaRPr/>
            </a:p>
          </p:txBody>
        </p:sp>
      </p:grpSp>
      <p:sp>
        <p:nvSpPr>
          <p:cNvPr id="30" name="Freeform 30">
            <a:extLst>
              <a:ext uri="{FF2B5EF4-FFF2-40B4-BE49-F238E27FC236}">
                <a16:creationId xmlns:a16="http://schemas.microsoft.com/office/drawing/2014/main" id="{7351D8E6-CAF2-EE84-FC5D-191B67E22905}"/>
              </a:ext>
            </a:extLst>
          </p:cNvPr>
          <p:cNvSpPr/>
          <p:nvPr/>
        </p:nvSpPr>
        <p:spPr>
          <a:xfrm>
            <a:off x="10974337" y="2746091"/>
            <a:ext cx="6940062" cy="6940062"/>
          </a:xfrm>
          <a:custGeom>
            <a:avLst/>
            <a:gdLst/>
            <a:ahLst/>
            <a:cxnLst/>
            <a:rect l="l" t="t" r="r" b="b"/>
            <a:pathLst>
              <a:path w="6940062" h="6940062">
                <a:moveTo>
                  <a:pt x="0" y="0"/>
                </a:moveTo>
                <a:lnTo>
                  <a:pt x="6940062" y="0"/>
                </a:lnTo>
                <a:lnTo>
                  <a:pt x="6940062" y="6940063"/>
                </a:lnTo>
                <a:lnTo>
                  <a:pt x="0" y="6940063"/>
                </a:lnTo>
                <a:lnTo>
                  <a:pt x="0" y="0"/>
                </a:lnTo>
                <a:close/>
              </a:path>
            </a:pathLst>
          </a:custGeom>
          <a:blipFill>
            <a:blip r:embed="rId4"/>
            <a:stretch>
              <a:fillRect/>
            </a:stretch>
          </a:blipFill>
        </p:spPr>
        <p:txBody>
          <a:bodyPr/>
          <a:lstStyle/>
          <a:p>
            <a:endParaRPr lang="en-CA"/>
          </a:p>
        </p:txBody>
      </p:sp>
      <p:grpSp>
        <p:nvGrpSpPr>
          <p:cNvPr id="31" name="Group 31">
            <a:extLst>
              <a:ext uri="{FF2B5EF4-FFF2-40B4-BE49-F238E27FC236}">
                <a16:creationId xmlns:a16="http://schemas.microsoft.com/office/drawing/2014/main" id="{CB4059CD-6010-BA11-9A94-052BBDD61A21}"/>
              </a:ext>
            </a:extLst>
          </p:cNvPr>
          <p:cNvGrpSpPr/>
          <p:nvPr/>
        </p:nvGrpSpPr>
        <p:grpSpPr>
          <a:xfrm>
            <a:off x="11398276" y="3170031"/>
            <a:ext cx="6092184" cy="6092184"/>
            <a:chOff x="0" y="0"/>
            <a:chExt cx="812800" cy="812800"/>
          </a:xfrm>
        </p:grpSpPr>
        <p:sp>
          <p:nvSpPr>
            <p:cNvPr id="32" name="Freeform 32">
              <a:extLst>
                <a:ext uri="{FF2B5EF4-FFF2-40B4-BE49-F238E27FC236}">
                  <a16:creationId xmlns:a16="http://schemas.microsoft.com/office/drawing/2014/main" id="{78551582-C93A-E08F-0A55-35B0175BC5DE}"/>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CA"/>
            </a:p>
          </p:txBody>
        </p:sp>
        <p:sp>
          <p:nvSpPr>
            <p:cNvPr id="33" name="TextBox 33">
              <a:extLst>
                <a:ext uri="{FF2B5EF4-FFF2-40B4-BE49-F238E27FC236}">
                  <a16:creationId xmlns:a16="http://schemas.microsoft.com/office/drawing/2014/main" id="{7AF86705-CAE0-C7FF-BF73-7CD72E4C7E62}"/>
                </a:ext>
              </a:extLst>
            </p:cNvPr>
            <p:cNvSpPr txBox="1"/>
            <p:nvPr/>
          </p:nvSpPr>
          <p:spPr>
            <a:xfrm>
              <a:off x="76200" y="38100"/>
              <a:ext cx="660400" cy="698500"/>
            </a:xfrm>
            <a:prstGeom prst="rect">
              <a:avLst/>
            </a:prstGeom>
          </p:spPr>
          <p:txBody>
            <a:bodyPr lIns="42879" tIns="42879" rIns="42879" bIns="42879" rtlCol="0" anchor="ctr"/>
            <a:lstStyle/>
            <a:p>
              <a:pPr algn="ctr">
                <a:lnSpc>
                  <a:spcPts val="2659"/>
                </a:lnSpc>
              </a:pPr>
              <a:endParaRPr/>
            </a:p>
          </p:txBody>
        </p:sp>
      </p:grpSp>
      <p:grpSp>
        <p:nvGrpSpPr>
          <p:cNvPr id="34" name="Group 34">
            <a:extLst>
              <a:ext uri="{FF2B5EF4-FFF2-40B4-BE49-F238E27FC236}">
                <a16:creationId xmlns:a16="http://schemas.microsoft.com/office/drawing/2014/main" id="{4BE97283-4869-BA84-505B-F5FF95F1944B}"/>
              </a:ext>
            </a:extLst>
          </p:cNvPr>
          <p:cNvGrpSpPr/>
          <p:nvPr/>
        </p:nvGrpSpPr>
        <p:grpSpPr>
          <a:xfrm>
            <a:off x="11640242" y="3393886"/>
            <a:ext cx="5608255" cy="5608255"/>
            <a:chOff x="0" y="0"/>
            <a:chExt cx="812800" cy="812800"/>
          </a:xfrm>
        </p:grpSpPr>
        <p:sp>
          <p:nvSpPr>
            <p:cNvPr id="35" name="Freeform 35">
              <a:extLst>
                <a:ext uri="{FF2B5EF4-FFF2-40B4-BE49-F238E27FC236}">
                  <a16:creationId xmlns:a16="http://schemas.microsoft.com/office/drawing/2014/main" id="{3C10CC25-8BD3-048A-7499-C75BA682C6BA}"/>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5D3AE7">
                    <a:alpha val="100000"/>
                  </a:srgbClr>
                </a:gs>
                <a:gs pos="100000">
                  <a:srgbClr val="9332BD">
                    <a:alpha val="100000"/>
                  </a:srgbClr>
                </a:gs>
              </a:gsLst>
              <a:lin ang="0"/>
            </a:gradFill>
          </p:spPr>
          <p:txBody>
            <a:bodyPr/>
            <a:lstStyle/>
            <a:p>
              <a:endParaRPr lang="en-CA"/>
            </a:p>
          </p:txBody>
        </p:sp>
        <p:sp>
          <p:nvSpPr>
            <p:cNvPr id="36" name="TextBox 36">
              <a:extLst>
                <a:ext uri="{FF2B5EF4-FFF2-40B4-BE49-F238E27FC236}">
                  <a16:creationId xmlns:a16="http://schemas.microsoft.com/office/drawing/2014/main" id="{5CED4E54-C60B-47C7-9169-013A7E00D263}"/>
                </a:ext>
              </a:extLst>
            </p:cNvPr>
            <p:cNvSpPr txBox="1"/>
            <p:nvPr/>
          </p:nvSpPr>
          <p:spPr>
            <a:xfrm>
              <a:off x="76200" y="38100"/>
              <a:ext cx="660400" cy="698500"/>
            </a:xfrm>
            <a:prstGeom prst="rect">
              <a:avLst/>
            </a:prstGeom>
          </p:spPr>
          <p:txBody>
            <a:bodyPr lIns="42879" tIns="42879" rIns="42879" bIns="42879" rtlCol="0" anchor="ctr"/>
            <a:lstStyle/>
            <a:p>
              <a:pPr algn="ctr">
                <a:lnSpc>
                  <a:spcPts val="2659"/>
                </a:lnSpc>
              </a:pPr>
              <a:endParaRPr/>
            </a:p>
          </p:txBody>
        </p:sp>
      </p:grpSp>
      <p:grpSp>
        <p:nvGrpSpPr>
          <p:cNvPr id="37" name="Group 37">
            <a:extLst>
              <a:ext uri="{FF2B5EF4-FFF2-40B4-BE49-F238E27FC236}">
                <a16:creationId xmlns:a16="http://schemas.microsoft.com/office/drawing/2014/main" id="{D0517A2D-D3F8-CCBC-D9BB-8AEDD30AD646}"/>
              </a:ext>
            </a:extLst>
          </p:cNvPr>
          <p:cNvGrpSpPr/>
          <p:nvPr/>
        </p:nvGrpSpPr>
        <p:grpSpPr>
          <a:xfrm>
            <a:off x="11878452" y="3648768"/>
            <a:ext cx="5131832" cy="5131832"/>
            <a:chOff x="0" y="0"/>
            <a:chExt cx="812800" cy="812800"/>
          </a:xfrm>
        </p:grpSpPr>
        <p:sp>
          <p:nvSpPr>
            <p:cNvPr id="38" name="Freeform 38">
              <a:extLst>
                <a:ext uri="{FF2B5EF4-FFF2-40B4-BE49-F238E27FC236}">
                  <a16:creationId xmlns:a16="http://schemas.microsoft.com/office/drawing/2014/main" id="{59CF94EE-94CA-3446-EA96-E0655B1F952A}"/>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a:stretch>
            </a:blipFill>
          </p:spPr>
          <p:txBody>
            <a:bodyPr/>
            <a:lstStyle/>
            <a:p>
              <a:endParaRPr lang="en-CA"/>
            </a:p>
          </p:txBody>
        </p:sp>
      </p:grpSp>
      <p:sp>
        <p:nvSpPr>
          <p:cNvPr id="5" name="TextBox 4">
            <a:extLst>
              <a:ext uri="{FF2B5EF4-FFF2-40B4-BE49-F238E27FC236}">
                <a16:creationId xmlns:a16="http://schemas.microsoft.com/office/drawing/2014/main" id="{CF993F2F-9637-B42D-7772-538C948646A7}"/>
              </a:ext>
            </a:extLst>
          </p:cNvPr>
          <p:cNvSpPr txBox="1"/>
          <p:nvPr/>
        </p:nvSpPr>
        <p:spPr>
          <a:xfrm>
            <a:off x="533400" y="1943100"/>
            <a:ext cx="10864876" cy="5773696"/>
          </a:xfrm>
          <a:prstGeom prst="rect">
            <a:avLst/>
          </a:prstGeom>
          <a:noFill/>
        </p:spPr>
        <p:txBody>
          <a:bodyPr wrap="square">
            <a:spAutoFit/>
          </a:bodyPr>
          <a:lstStyle/>
          <a:p>
            <a:pPr>
              <a:lnSpc>
                <a:spcPct val="107000"/>
              </a:lnSpc>
              <a:spcAft>
                <a:spcPts val="800"/>
              </a:spcAft>
            </a:pPr>
            <a:r>
              <a:rPr lang="en-US" sz="3600" b="1" kern="0" dirty="0">
                <a:latin typeface="Arial" panose="020B0604020202020204" pitchFamily="34" charset="0"/>
                <a:ea typeface="Times New Roman" panose="02020603050405020304" pitchFamily="18" charset="0"/>
                <a:cs typeface="Arial" panose="020B0604020202020204" pitchFamily="34" charset="0"/>
              </a:rPr>
              <a:t>C. </a:t>
            </a:r>
            <a:r>
              <a:rPr lang="en-CA" sz="3600" b="1" kern="0" dirty="0">
                <a:latin typeface="Arial" panose="020B0604020202020204" pitchFamily="34" charset="0"/>
                <a:ea typeface="Times New Roman" panose="02020603050405020304" pitchFamily="18" charset="0"/>
                <a:cs typeface="Arial" panose="020B0604020202020204" pitchFamily="34" charset="0"/>
              </a:rPr>
              <a:t>The Seed Must Be Given Time To Grow</a:t>
            </a:r>
          </a:p>
          <a:p>
            <a:pPr marL="571500" indent="-571500">
              <a:buFont typeface="Wingdings" panose="05000000000000000000" pitchFamily="2" charset="2"/>
              <a:buChar char="q"/>
            </a:pPr>
            <a:r>
              <a:rPr lang="en-CA" sz="3600" kern="0" dirty="0">
                <a:latin typeface="Arial" panose="020B0604020202020204" pitchFamily="34" charset="0"/>
                <a:ea typeface="Times New Roman" panose="02020603050405020304" pitchFamily="18" charset="0"/>
                <a:cs typeface="Arial" panose="020B0604020202020204" pitchFamily="34" charset="0"/>
              </a:rPr>
              <a:t>Seeds don't become harvests overnight.</a:t>
            </a:r>
          </a:p>
          <a:p>
            <a:endParaRPr lang="en-CA" sz="3600" kern="0" dirty="0">
              <a:latin typeface="Arial" panose="020B0604020202020204" pitchFamily="34" charset="0"/>
              <a:ea typeface="Times New Roman" panose="02020603050405020304" pitchFamily="18" charset="0"/>
              <a:cs typeface="Arial" panose="020B0604020202020204" pitchFamily="34" charset="0"/>
            </a:endParaRPr>
          </a:p>
          <a:p>
            <a:pPr marL="571500" indent="-571500">
              <a:buFont typeface="Wingdings" panose="05000000000000000000" pitchFamily="2" charset="2"/>
              <a:buChar char="q"/>
            </a:pPr>
            <a:r>
              <a:rPr lang="en-CA" sz="3600" kern="0" dirty="0">
                <a:latin typeface="Arial" panose="020B0604020202020204" pitchFamily="34" charset="0"/>
                <a:ea typeface="Times New Roman" panose="02020603050405020304" pitchFamily="18" charset="0"/>
                <a:cs typeface="Arial" panose="020B0604020202020204" pitchFamily="34" charset="0"/>
              </a:rPr>
              <a:t>The process. </a:t>
            </a:r>
            <a:r>
              <a:rPr lang="en-CA" sz="3600" b="1" kern="0" dirty="0">
                <a:latin typeface="Arial" panose="020B0604020202020204" pitchFamily="34" charset="0"/>
                <a:ea typeface="Times New Roman" panose="02020603050405020304" pitchFamily="18" charset="0"/>
                <a:cs typeface="Arial" panose="020B0604020202020204" pitchFamily="34" charset="0"/>
              </a:rPr>
              <a:t>Mark 4:28: </a:t>
            </a:r>
            <a:r>
              <a:rPr lang="en-CA" sz="3600" kern="0" dirty="0">
                <a:latin typeface="Arial" panose="020B0604020202020204" pitchFamily="34" charset="0"/>
                <a:ea typeface="Times New Roman" panose="02020603050405020304" pitchFamily="18" charset="0"/>
                <a:cs typeface="Arial" panose="020B0604020202020204" pitchFamily="34" charset="0"/>
              </a:rPr>
              <a:t>“First the blade, then the ear, after that the full corn in the ear.”</a:t>
            </a:r>
          </a:p>
          <a:p>
            <a:endParaRPr lang="en-CA" sz="3600" kern="0" dirty="0">
              <a:latin typeface="Arial" panose="020B0604020202020204" pitchFamily="34" charset="0"/>
              <a:ea typeface="Times New Roman" panose="02020603050405020304" pitchFamily="18" charset="0"/>
              <a:cs typeface="Arial" panose="020B0604020202020204" pitchFamily="34" charset="0"/>
            </a:endParaRPr>
          </a:p>
          <a:p>
            <a:pPr marL="571500" indent="-571500">
              <a:buFont typeface="Wingdings" panose="05000000000000000000" pitchFamily="2" charset="2"/>
              <a:buChar char="q"/>
            </a:pPr>
            <a:r>
              <a:rPr lang="en-CA" sz="3600" kern="0" dirty="0">
                <a:latin typeface="Arial" panose="020B0604020202020204" pitchFamily="34" charset="0"/>
                <a:ea typeface="Times New Roman" panose="02020603050405020304" pitchFamily="18" charset="0"/>
                <a:cs typeface="Arial" panose="020B0604020202020204" pitchFamily="34" charset="0"/>
              </a:rPr>
              <a:t>Don't despise small beginnings.</a:t>
            </a:r>
          </a:p>
          <a:p>
            <a:endParaRPr lang="en-CA" sz="3600" kern="0" dirty="0">
              <a:latin typeface="Arial" panose="020B0604020202020204" pitchFamily="34" charset="0"/>
              <a:ea typeface="Times New Roman" panose="02020603050405020304" pitchFamily="18" charset="0"/>
              <a:cs typeface="Arial" panose="020B0604020202020204" pitchFamily="34" charset="0"/>
            </a:endParaRPr>
          </a:p>
          <a:p>
            <a:pPr marL="571500" indent="-571500">
              <a:buFont typeface="Wingdings" panose="05000000000000000000" pitchFamily="2" charset="2"/>
              <a:buChar char="q"/>
            </a:pPr>
            <a:r>
              <a:rPr lang="en-CA" sz="3600" kern="0" dirty="0">
                <a:latin typeface="Arial" panose="020B0604020202020204" pitchFamily="34" charset="0"/>
                <a:ea typeface="Times New Roman" panose="02020603050405020304" pitchFamily="18" charset="0"/>
                <a:cs typeface="Arial" panose="020B0604020202020204" pitchFamily="34" charset="0"/>
              </a:rPr>
              <a:t>A decision today can become life changing tomorrow.</a:t>
            </a:r>
          </a:p>
        </p:txBody>
      </p:sp>
    </p:spTree>
    <p:extLst>
      <p:ext uri="{BB962C8B-B14F-4D97-AF65-F5344CB8AC3E}">
        <p14:creationId xmlns:p14="http://schemas.microsoft.com/office/powerpoint/2010/main" val="3389588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20C7AB-5D95-1C83-5388-25EA2D5A4015}"/>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DC75FEEC-83CB-E61E-DB00-682E42B2334F}"/>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39521" r="-10927"/>
            </a:stretch>
          </a:blipFill>
        </p:spPr>
        <p:txBody>
          <a:bodyPr/>
          <a:lstStyle/>
          <a:p>
            <a:endParaRPr lang="en-CA"/>
          </a:p>
        </p:txBody>
      </p:sp>
      <p:grpSp>
        <p:nvGrpSpPr>
          <p:cNvPr id="7" name="Group 7">
            <a:extLst>
              <a:ext uri="{FF2B5EF4-FFF2-40B4-BE49-F238E27FC236}">
                <a16:creationId xmlns:a16="http://schemas.microsoft.com/office/drawing/2014/main" id="{70F5DBF1-504B-AF55-45B3-7EDFEFC97BE8}"/>
              </a:ext>
            </a:extLst>
          </p:cNvPr>
          <p:cNvGrpSpPr/>
          <p:nvPr/>
        </p:nvGrpSpPr>
        <p:grpSpPr>
          <a:xfrm>
            <a:off x="338876" y="110990"/>
            <a:ext cx="11222215" cy="10176010"/>
            <a:chOff x="0" y="0"/>
            <a:chExt cx="2274402" cy="707744"/>
          </a:xfrm>
        </p:grpSpPr>
        <p:sp>
          <p:nvSpPr>
            <p:cNvPr id="8" name="Freeform 8">
              <a:extLst>
                <a:ext uri="{FF2B5EF4-FFF2-40B4-BE49-F238E27FC236}">
                  <a16:creationId xmlns:a16="http://schemas.microsoft.com/office/drawing/2014/main" id="{000E442E-2E92-B5D8-74CE-02F565648C2C}"/>
                </a:ext>
              </a:extLst>
            </p:cNvPr>
            <p:cNvSpPr/>
            <p:nvPr/>
          </p:nvSpPr>
          <p:spPr>
            <a:xfrm>
              <a:off x="0" y="0"/>
              <a:ext cx="2274402" cy="707744"/>
            </a:xfrm>
            <a:custGeom>
              <a:avLst/>
              <a:gdLst/>
              <a:ahLst/>
              <a:cxnLst/>
              <a:rect l="l" t="t" r="r" b="b"/>
              <a:pathLst>
                <a:path w="2274402" h="707744">
                  <a:moveTo>
                    <a:pt x="25159" y="0"/>
                  </a:moveTo>
                  <a:lnTo>
                    <a:pt x="2249243" y="0"/>
                  </a:lnTo>
                  <a:cubicBezTo>
                    <a:pt x="2255915" y="0"/>
                    <a:pt x="2262315" y="2651"/>
                    <a:pt x="2267033" y="7369"/>
                  </a:cubicBezTo>
                  <a:cubicBezTo>
                    <a:pt x="2271751" y="12087"/>
                    <a:pt x="2274402" y="18486"/>
                    <a:pt x="2274402" y="25159"/>
                  </a:cubicBezTo>
                  <a:lnTo>
                    <a:pt x="2274402" y="682586"/>
                  </a:lnTo>
                  <a:cubicBezTo>
                    <a:pt x="2274402" y="689258"/>
                    <a:pt x="2271751" y="695657"/>
                    <a:pt x="2267033" y="700376"/>
                  </a:cubicBezTo>
                  <a:cubicBezTo>
                    <a:pt x="2262315" y="705094"/>
                    <a:pt x="2255915" y="707744"/>
                    <a:pt x="2249243" y="707744"/>
                  </a:cubicBezTo>
                  <a:lnTo>
                    <a:pt x="25159" y="707744"/>
                  </a:lnTo>
                  <a:cubicBezTo>
                    <a:pt x="18486" y="707744"/>
                    <a:pt x="12087" y="705094"/>
                    <a:pt x="7369" y="700376"/>
                  </a:cubicBezTo>
                  <a:cubicBezTo>
                    <a:pt x="2651" y="695657"/>
                    <a:pt x="0" y="689258"/>
                    <a:pt x="0" y="682586"/>
                  </a:cubicBezTo>
                  <a:lnTo>
                    <a:pt x="0" y="25159"/>
                  </a:lnTo>
                  <a:cubicBezTo>
                    <a:pt x="0" y="18486"/>
                    <a:pt x="2651" y="12087"/>
                    <a:pt x="7369" y="7369"/>
                  </a:cubicBezTo>
                  <a:cubicBezTo>
                    <a:pt x="12087" y="2651"/>
                    <a:pt x="18486" y="0"/>
                    <a:pt x="25159" y="0"/>
                  </a:cubicBezTo>
                  <a:close/>
                </a:path>
              </a:pathLst>
            </a:custGeom>
            <a:solidFill>
              <a:srgbClr val="FFFFFF"/>
            </a:solidFill>
            <a:ln w="76200" cap="rnd">
              <a:gradFill>
                <a:gsLst>
                  <a:gs pos="0">
                    <a:srgbClr val="5D3AE7">
                      <a:alpha val="100000"/>
                    </a:srgbClr>
                  </a:gs>
                  <a:gs pos="100000">
                    <a:srgbClr val="9332BD">
                      <a:alpha val="100000"/>
                    </a:srgbClr>
                  </a:gs>
                </a:gsLst>
                <a:lin ang="0"/>
              </a:gradFill>
              <a:prstDash val="solid"/>
              <a:round/>
            </a:ln>
          </p:spPr>
          <p:txBody>
            <a:bodyPr/>
            <a:lstStyle/>
            <a:p>
              <a:endParaRPr lang="en-CA"/>
            </a:p>
          </p:txBody>
        </p:sp>
        <p:sp>
          <p:nvSpPr>
            <p:cNvPr id="9" name="TextBox 9">
              <a:extLst>
                <a:ext uri="{FF2B5EF4-FFF2-40B4-BE49-F238E27FC236}">
                  <a16:creationId xmlns:a16="http://schemas.microsoft.com/office/drawing/2014/main" id="{6204893F-9FFC-F72B-DE0C-8DE4FE703CF8}"/>
                </a:ext>
              </a:extLst>
            </p:cNvPr>
            <p:cNvSpPr txBox="1"/>
            <p:nvPr/>
          </p:nvSpPr>
          <p:spPr>
            <a:xfrm>
              <a:off x="0" y="-38100"/>
              <a:ext cx="2274402" cy="745844"/>
            </a:xfrm>
            <a:prstGeom prst="rect">
              <a:avLst/>
            </a:prstGeom>
          </p:spPr>
          <p:txBody>
            <a:bodyPr lIns="57927" tIns="57927" rIns="57927" bIns="57927" rtlCol="0" anchor="ctr"/>
            <a:lstStyle/>
            <a:p>
              <a:pPr algn="ctr">
                <a:lnSpc>
                  <a:spcPts val="2659"/>
                </a:lnSpc>
              </a:pPr>
              <a:endParaRPr/>
            </a:p>
          </p:txBody>
        </p:sp>
      </p:grpSp>
      <p:grpSp>
        <p:nvGrpSpPr>
          <p:cNvPr id="19" name="Group 19">
            <a:extLst>
              <a:ext uri="{FF2B5EF4-FFF2-40B4-BE49-F238E27FC236}">
                <a16:creationId xmlns:a16="http://schemas.microsoft.com/office/drawing/2014/main" id="{DB214D1B-0F75-E034-B984-6320399297E7}"/>
              </a:ext>
            </a:extLst>
          </p:cNvPr>
          <p:cNvGrpSpPr/>
          <p:nvPr/>
        </p:nvGrpSpPr>
        <p:grpSpPr>
          <a:xfrm>
            <a:off x="10658240" y="-4851087"/>
            <a:ext cx="13912875" cy="13912875"/>
            <a:chOff x="0" y="0"/>
            <a:chExt cx="18550500" cy="18550500"/>
          </a:xfrm>
        </p:grpSpPr>
        <p:sp>
          <p:nvSpPr>
            <p:cNvPr id="20" name="Freeform 20">
              <a:extLst>
                <a:ext uri="{FF2B5EF4-FFF2-40B4-BE49-F238E27FC236}">
                  <a16:creationId xmlns:a16="http://schemas.microsoft.com/office/drawing/2014/main" id="{FD4431FF-930A-0B17-D47A-AB35F3A324C9}"/>
                </a:ext>
              </a:extLst>
            </p:cNvPr>
            <p:cNvSpPr/>
            <p:nvPr/>
          </p:nvSpPr>
          <p:spPr>
            <a:xfrm>
              <a:off x="0" y="0"/>
              <a:ext cx="18550500" cy="18550500"/>
            </a:xfrm>
            <a:custGeom>
              <a:avLst/>
              <a:gdLst/>
              <a:ahLst/>
              <a:cxnLst/>
              <a:rect l="l" t="t" r="r" b="b"/>
              <a:pathLst>
                <a:path w="18550500" h="18550500">
                  <a:moveTo>
                    <a:pt x="0" y="0"/>
                  </a:moveTo>
                  <a:lnTo>
                    <a:pt x="18550500" y="0"/>
                  </a:lnTo>
                  <a:lnTo>
                    <a:pt x="18550500" y="18550500"/>
                  </a:lnTo>
                  <a:lnTo>
                    <a:pt x="0" y="18550500"/>
                  </a:lnTo>
                  <a:lnTo>
                    <a:pt x="0" y="0"/>
                  </a:lnTo>
                  <a:close/>
                </a:path>
              </a:pathLst>
            </a:custGeom>
            <a:blipFill>
              <a:blip r:embed="rId4"/>
              <a:stretch>
                <a:fillRect/>
              </a:stretch>
            </a:blipFill>
          </p:spPr>
          <p:txBody>
            <a:bodyPr/>
            <a:lstStyle/>
            <a:p>
              <a:endParaRPr lang="en-CA"/>
            </a:p>
          </p:txBody>
        </p:sp>
        <p:grpSp>
          <p:nvGrpSpPr>
            <p:cNvPr id="21" name="Group 21">
              <a:extLst>
                <a:ext uri="{FF2B5EF4-FFF2-40B4-BE49-F238E27FC236}">
                  <a16:creationId xmlns:a16="http://schemas.microsoft.com/office/drawing/2014/main" id="{07DD43B2-274D-6006-2E68-DDF4ED450F5B}"/>
                </a:ext>
              </a:extLst>
            </p:cNvPr>
            <p:cNvGrpSpPr/>
            <p:nvPr/>
          </p:nvGrpSpPr>
          <p:grpSpPr>
            <a:xfrm>
              <a:off x="1133172" y="1133172"/>
              <a:ext cx="16284156" cy="16284156"/>
              <a:chOff x="0" y="0"/>
              <a:chExt cx="812800" cy="812800"/>
            </a:xfrm>
          </p:grpSpPr>
          <p:sp>
            <p:nvSpPr>
              <p:cNvPr id="22" name="Freeform 22">
                <a:extLst>
                  <a:ext uri="{FF2B5EF4-FFF2-40B4-BE49-F238E27FC236}">
                    <a16:creationId xmlns:a16="http://schemas.microsoft.com/office/drawing/2014/main" id="{D0F28C3D-AFAD-1504-86AB-FCB3A3D7A23E}"/>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5D3AE7">
                      <a:alpha val="100000"/>
                    </a:srgbClr>
                  </a:gs>
                  <a:gs pos="100000">
                    <a:srgbClr val="9332BD">
                      <a:alpha val="100000"/>
                    </a:srgbClr>
                  </a:gs>
                </a:gsLst>
                <a:lin ang="0"/>
              </a:gradFill>
            </p:spPr>
            <p:txBody>
              <a:bodyPr/>
              <a:lstStyle/>
              <a:p>
                <a:endParaRPr lang="en-CA"/>
              </a:p>
            </p:txBody>
          </p:sp>
          <p:sp>
            <p:nvSpPr>
              <p:cNvPr id="23" name="TextBox 23">
                <a:extLst>
                  <a:ext uri="{FF2B5EF4-FFF2-40B4-BE49-F238E27FC236}">
                    <a16:creationId xmlns:a16="http://schemas.microsoft.com/office/drawing/2014/main" id="{9F0CCE1F-D231-A4F6-EB7A-E60AC641A3F4}"/>
                  </a:ext>
                </a:extLst>
              </p:cNvPr>
              <p:cNvSpPr txBox="1"/>
              <p:nvPr/>
            </p:nvSpPr>
            <p:spPr>
              <a:xfrm>
                <a:off x="76200" y="38100"/>
                <a:ext cx="660400" cy="698500"/>
              </a:xfrm>
              <a:prstGeom prst="rect">
                <a:avLst/>
              </a:prstGeom>
            </p:spPr>
            <p:txBody>
              <a:bodyPr lIns="85961" tIns="85961" rIns="85961" bIns="85961" rtlCol="0" anchor="ctr"/>
              <a:lstStyle/>
              <a:p>
                <a:pPr algn="ctr">
                  <a:lnSpc>
                    <a:spcPts val="2659"/>
                  </a:lnSpc>
                </a:pPr>
                <a:endParaRPr/>
              </a:p>
            </p:txBody>
          </p:sp>
        </p:grpSp>
      </p:grpSp>
      <p:grpSp>
        <p:nvGrpSpPr>
          <p:cNvPr id="24" name="Group 24">
            <a:extLst>
              <a:ext uri="{FF2B5EF4-FFF2-40B4-BE49-F238E27FC236}">
                <a16:creationId xmlns:a16="http://schemas.microsoft.com/office/drawing/2014/main" id="{AD745A09-2C32-38F6-EAC3-CFE0547FC68C}"/>
              </a:ext>
            </a:extLst>
          </p:cNvPr>
          <p:cNvGrpSpPr/>
          <p:nvPr/>
        </p:nvGrpSpPr>
        <p:grpSpPr>
          <a:xfrm rot="-3207614">
            <a:off x="17455210" y="2837636"/>
            <a:ext cx="6049545" cy="3685699"/>
            <a:chOff x="0" y="0"/>
            <a:chExt cx="1593296" cy="970719"/>
          </a:xfrm>
        </p:grpSpPr>
        <p:sp>
          <p:nvSpPr>
            <p:cNvPr id="25" name="Freeform 25">
              <a:extLst>
                <a:ext uri="{FF2B5EF4-FFF2-40B4-BE49-F238E27FC236}">
                  <a16:creationId xmlns:a16="http://schemas.microsoft.com/office/drawing/2014/main" id="{36179B21-BC93-6881-9402-707826D28D5B}"/>
                </a:ext>
              </a:extLst>
            </p:cNvPr>
            <p:cNvSpPr/>
            <p:nvPr/>
          </p:nvSpPr>
          <p:spPr>
            <a:xfrm>
              <a:off x="0" y="0"/>
              <a:ext cx="1593296" cy="970719"/>
            </a:xfrm>
            <a:custGeom>
              <a:avLst/>
              <a:gdLst/>
              <a:ahLst/>
              <a:cxnLst/>
              <a:rect l="l" t="t" r="r" b="b"/>
              <a:pathLst>
                <a:path w="1593296" h="970719">
                  <a:moveTo>
                    <a:pt x="0" y="0"/>
                  </a:moveTo>
                  <a:lnTo>
                    <a:pt x="1593296" y="0"/>
                  </a:lnTo>
                  <a:lnTo>
                    <a:pt x="1593296" y="970719"/>
                  </a:lnTo>
                  <a:lnTo>
                    <a:pt x="0" y="970719"/>
                  </a:lnTo>
                  <a:close/>
                </a:path>
              </a:pathLst>
            </a:custGeom>
            <a:gradFill rotWithShape="1">
              <a:gsLst>
                <a:gs pos="0">
                  <a:srgbClr val="E8E8E8">
                    <a:alpha val="0"/>
                  </a:srgbClr>
                </a:gs>
                <a:gs pos="100000">
                  <a:srgbClr val="E8E8E8">
                    <a:alpha val="35000"/>
                  </a:srgbClr>
                </a:gs>
              </a:gsLst>
              <a:lin ang="0"/>
            </a:gradFill>
            <a:ln cap="sq">
              <a:noFill/>
              <a:prstDash val="solid"/>
              <a:miter/>
            </a:ln>
          </p:spPr>
          <p:txBody>
            <a:bodyPr/>
            <a:lstStyle/>
            <a:p>
              <a:endParaRPr lang="en-CA"/>
            </a:p>
          </p:txBody>
        </p:sp>
        <p:sp>
          <p:nvSpPr>
            <p:cNvPr id="26" name="TextBox 26">
              <a:extLst>
                <a:ext uri="{FF2B5EF4-FFF2-40B4-BE49-F238E27FC236}">
                  <a16:creationId xmlns:a16="http://schemas.microsoft.com/office/drawing/2014/main" id="{F8F13876-B99C-53A2-FB89-BCB853761435}"/>
                </a:ext>
              </a:extLst>
            </p:cNvPr>
            <p:cNvSpPr txBox="1"/>
            <p:nvPr/>
          </p:nvSpPr>
          <p:spPr>
            <a:xfrm>
              <a:off x="0" y="-38100"/>
              <a:ext cx="1593296" cy="1008819"/>
            </a:xfrm>
            <a:prstGeom prst="rect">
              <a:avLst/>
            </a:prstGeom>
          </p:spPr>
          <p:txBody>
            <a:bodyPr lIns="50800" tIns="50800" rIns="50800" bIns="50800" rtlCol="0" anchor="ctr"/>
            <a:lstStyle/>
            <a:p>
              <a:pPr algn="ctr">
                <a:lnSpc>
                  <a:spcPts val="2659"/>
                </a:lnSpc>
                <a:spcBef>
                  <a:spcPct val="0"/>
                </a:spcBef>
              </a:pPr>
              <a:endParaRPr/>
            </a:p>
          </p:txBody>
        </p:sp>
      </p:grpSp>
      <p:grpSp>
        <p:nvGrpSpPr>
          <p:cNvPr id="27" name="Group 27">
            <a:extLst>
              <a:ext uri="{FF2B5EF4-FFF2-40B4-BE49-F238E27FC236}">
                <a16:creationId xmlns:a16="http://schemas.microsoft.com/office/drawing/2014/main" id="{1C0C9A8E-7872-C149-5972-ED4765F48EF7}"/>
              </a:ext>
            </a:extLst>
          </p:cNvPr>
          <p:cNvGrpSpPr/>
          <p:nvPr/>
        </p:nvGrpSpPr>
        <p:grpSpPr>
          <a:xfrm rot="-3207614">
            <a:off x="13944382" y="936044"/>
            <a:ext cx="6049545" cy="3685699"/>
            <a:chOff x="0" y="0"/>
            <a:chExt cx="1593296" cy="970719"/>
          </a:xfrm>
        </p:grpSpPr>
        <p:sp>
          <p:nvSpPr>
            <p:cNvPr id="28" name="Freeform 28">
              <a:extLst>
                <a:ext uri="{FF2B5EF4-FFF2-40B4-BE49-F238E27FC236}">
                  <a16:creationId xmlns:a16="http://schemas.microsoft.com/office/drawing/2014/main" id="{B0E1A47F-B13A-2655-FA63-278A6AF68387}"/>
                </a:ext>
              </a:extLst>
            </p:cNvPr>
            <p:cNvSpPr/>
            <p:nvPr/>
          </p:nvSpPr>
          <p:spPr>
            <a:xfrm>
              <a:off x="0" y="0"/>
              <a:ext cx="1593296" cy="970719"/>
            </a:xfrm>
            <a:custGeom>
              <a:avLst/>
              <a:gdLst/>
              <a:ahLst/>
              <a:cxnLst/>
              <a:rect l="l" t="t" r="r" b="b"/>
              <a:pathLst>
                <a:path w="1593296" h="970719">
                  <a:moveTo>
                    <a:pt x="0" y="0"/>
                  </a:moveTo>
                  <a:lnTo>
                    <a:pt x="1593296" y="0"/>
                  </a:lnTo>
                  <a:lnTo>
                    <a:pt x="1593296" y="970719"/>
                  </a:lnTo>
                  <a:lnTo>
                    <a:pt x="0" y="970719"/>
                  </a:lnTo>
                  <a:close/>
                </a:path>
              </a:pathLst>
            </a:custGeom>
            <a:gradFill rotWithShape="1">
              <a:gsLst>
                <a:gs pos="0">
                  <a:srgbClr val="E8E8E8">
                    <a:alpha val="0"/>
                  </a:srgbClr>
                </a:gs>
                <a:gs pos="100000">
                  <a:srgbClr val="E8E8E8">
                    <a:alpha val="35000"/>
                  </a:srgbClr>
                </a:gs>
              </a:gsLst>
              <a:lin ang="0"/>
            </a:gradFill>
            <a:ln cap="sq">
              <a:noFill/>
              <a:prstDash val="solid"/>
              <a:miter/>
            </a:ln>
          </p:spPr>
          <p:txBody>
            <a:bodyPr/>
            <a:lstStyle/>
            <a:p>
              <a:endParaRPr lang="en-CA"/>
            </a:p>
          </p:txBody>
        </p:sp>
        <p:sp>
          <p:nvSpPr>
            <p:cNvPr id="29" name="TextBox 29">
              <a:extLst>
                <a:ext uri="{FF2B5EF4-FFF2-40B4-BE49-F238E27FC236}">
                  <a16:creationId xmlns:a16="http://schemas.microsoft.com/office/drawing/2014/main" id="{8D532721-DC92-1082-8E88-E3680DDF3653}"/>
                </a:ext>
              </a:extLst>
            </p:cNvPr>
            <p:cNvSpPr txBox="1"/>
            <p:nvPr/>
          </p:nvSpPr>
          <p:spPr>
            <a:xfrm>
              <a:off x="0" y="-38100"/>
              <a:ext cx="1593296" cy="1008819"/>
            </a:xfrm>
            <a:prstGeom prst="rect">
              <a:avLst/>
            </a:prstGeom>
          </p:spPr>
          <p:txBody>
            <a:bodyPr lIns="50800" tIns="50800" rIns="50800" bIns="50800" rtlCol="0" anchor="ctr"/>
            <a:lstStyle/>
            <a:p>
              <a:pPr algn="ctr">
                <a:lnSpc>
                  <a:spcPts val="2659"/>
                </a:lnSpc>
                <a:spcBef>
                  <a:spcPct val="0"/>
                </a:spcBef>
              </a:pPr>
              <a:endParaRPr/>
            </a:p>
          </p:txBody>
        </p:sp>
      </p:grpSp>
      <p:sp>
        <p:nvSpPr>
          <p:cNvPr id="30" name="Freeform 30">
            <a:extLst>
              <a:ext uri="{FF2B5EF4-FFF2-40B4-BE49-F238E27FC236}">
                <a16:creationId xmlns:a16="http://schemas.microsoft.com/office/drawing/2014/main" id="{5A1CA44A-EE36-F832-730D-83A5169E607E}"/>
              </a:ext>
            </a:extLst>
          </p:cNvPr>
          <p:cNvSpPr/>
          <p:nvPr/>
        </p:nvSpPr>
        <p:spPr>
          <a:xfrm>
            <a:off x="10974337" y="2746091"/>
            <a:ext cx="6940062" cy="6940062"/>
          </a:xfrm>
          <a:custGeom>
            <a:avLst/>
            <a:gdLst/>
            <a:ahLst/>
            <a:cxnLst/>
            <a:rect l="l" t="t" r="r" b="b"/>
            <a:pathLst>
              <a:path w="6940062" h="6940062">
                <a:moveTo>
                  <a:pt x="0" y="0"/>
                </a:moveTo>
                <a:lnTo>
                  <a:pt x="6940062" y="0"/>
                </a:lnTo>
                <a:lnTo>
                  <a:pt x="6940062" y="6940063"/>
                </a:lnTo>
                <a:lnTo>
                  <a:pt x="0" y="6940063"/>
                </a:lnTo>
                <a:lnTo>
                  <a:pt x="0" y="0"/>
                </a:lnTo>
                <a:close/>
              </a:path>
            </a:pathLst>
          </a:custGeom>
          <a:blipFill>
            <a:blip r:embed="rId4"/>
            <a:stretch>
              <a:fillRect/>
            </a:stretch>
          </a:blipFill>
        </p:spPr>
        <p:txBody>
          <a:bodyPr/>
          <a:lstStyle/>
          <a:p>
            <a:endParaRPr lang="en-CA"/>
          </a:p>
        </p:txBody>
      </p:sp>
      <p:grpSp>
        <p:nvGrpSpPr>
          <p:cNvPr id="31" name="Group 31">
            <a:extLst>
              <a:ext uri="{FF2B5EF4-FFF2-40B4-BE49-F238E27FC236}">
                <a16:creationId xmlns:a16="http://schemas.microsoft.com/office/drawing/2014/main" id="{523F1CFA-08A5-B7B8-6D5F-12E16090189D}"/>
              </a:ext>
            </a:extLst>
          </p:cNvPr>
          <p:cNvGrpSpPr/>
          <p:nvPr/>
        </p:nvGrpSpPr>
        <p:grpSpPr>
          <a:xfrm>
            <a:off x="11398276" y="3170031"/>
            <a:ext cx="6092184" cy="6092184"/>
            <a:chOff x="0" y="0"/>
            <a:chExt cx="812800" cy="812800"/>
          </a:xfrm>
        </p:grpSpPr>
        <p:sp>
          <p:nvSpPr>
            <p:cNvPr id="32" name="Freeform 32">
              <a:extLst>
                <a:ext uri="{FF2B5EF4-FFF2-40B4-BE49-F238E27FC236}">
                  <a16:creationId xmlns:a16="http://schemas.microsoft.com/office/drawing/2014/main" id="{EF540CD9-D7B7-200A-FB91-8FAE4552F9F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CA"/>
            </a:p>
          </p:txBody>
        </p:sp>
        <p:sp>
          <p:nvSpPr>
            <p:cNvPr id="33" name="TextBox 33">
              <a:extLst>
                <a:ext uri="{FF2B5EF4-FFF2-40B4-BE49-F238E27FC236}">
                  <a16:creationId xmlns:a16="http://schemas.microsoft.com/office/drawing/2014/main" id="{45F5504C-8BE1-6EFB-3E16-306BD95223B1}"/>
                </a:ext>
              </a:extLst>
            </p:cNvPr>
            <p:cNvSpPr txBox="1"/>
            <p:nvPr/>
          </p:nvSpPr>
          <p:spPr>
            <a:xfrm>
              <a:off x="76200" y="38100"/>
              <a:ext cx="660400" cy="698500"/>
            </a:xfrm>
            <a:prstGeom prst="rect">
              <a:avLst/>
            </a:prstGeom>
          </p:spPr>
          <p:txBody>
            <a:bodyPr lIns="42879" tIns="42879" rIns="42879" bIns="42879" rtlCol="0" anchor="ctr"/>
            <a:lstStyle/>
            <a:p>
              <a:pPr algn="ctr">
                <a:lnSpc>
                  <a:spcPts val="2659"/>
                </a:lnSpc>
              </a:pPr>
              <a:endParaRPr/>
            </a:p>
          </p:txBody>
        </p:sp>
      </p:grpSp>
      <p:grpSp>
        <p:nvGrpSpPr>
          <p:cNvPr id="34" name="Group 34">
            <a:extLst>
              <a:ext uri="{FF2B5EF4-FFF2-40B4-BE49-F238E27FC236}">
                <a16:creationId xmlns:a16="http://schemas.microsoft.com/office/drawing/2014/main" id="{3FDA691F-0878-139B-DBDE-B592746509A8}"/>
              </a:ext>
            </a:extLst>
          </p:cNvPr>
          <p:cNvGrpSpPr/>
          <p:nvPr/>
        </p:nvGrpSpPr>
        <p:grpSpPr>
          <a:xfrm>
            <a:off x="11640242" y="3393886"/>
            <a:ext cx="5608255" cy="5608255"/>
            <a:chOff x="0" y="0"/>
            <a:chExt cx="812800" cy="812800"/>
          </a:xfrm>
        </p:grpSpPr>
        <p:sp>
          <p:nvSpPr>
            <p:cNvPr id="35" name="Freeform 35">
              <a:extLst>
                <a:ext uri="{FF2B5EF4-FFF2-40B4-BE49-F238E27FC236}">
                  <a16:creationId xmlns:a16="http://schemas.microsoft.com/office/drawing/2014/main" id="{7BEADB8B-B5C1-1E09-06B5-814236ECC0E6}"/>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5D3AE7">
                    <a:alpha val="100000"/>
                  </a:srgbClr>
                </a:gs>
                <a:gs pos="100000">
                  <a:srgbClr val="9332BD">
                    <a:alpha val="100000"/>
                  </a:srgbClr>
                </a:gs>
              </a:gsLst>
              <a:lin ang="0"/>
            </a:gradFill>
          </p:spPr>
          <p:txBody>
            <a:bodyPr/>
            <a:lstStyle/>
            <a:p>
              <a:endParaRPr lang="en-CA"/>
            </a:p>
          </p:txBody>
        </p:sp>
        <p:sp>
          <p:nvSpPr>
            <p:cNvPr id="36" name="TextBox 36">
              <a:extLst>
                <a:ext uri="{FF2B5EF4-FFF2-40B4-BE49-F238E27FC236}">
                  <a16:creationId xmlns:a16="http://schemas.microsoft.com/office/drawing/2014/main" id="{71A082D8-794A-72F2-BE48-C9A4C4B5C153}"/>
                </a:ext>
              </a:extLst>
            </p:cNvPr>
            <p:cNvSpPr txBox="1"/>
            <p:nvPr/>
          </p:nvSpPr>
          <p:spPr>
            <a:xfrm>
              <a:off x="76200" y="38100"/>
              <a:ext cx="660400" cy="698500"/>
            </a:xfrm>
            <a:prstGeom prst="rect">
              <a:avLst/>
            </a:prstGeom>
          </p:spPr>
          <p:txBody>
            <a:bodyPr lIns="42879" tIns="42879" rIns="42879" bIns="42879" rtlCol="0" anchor="ctr"/>
            <a:lstStyle/>
            <a:p>
              <a:pPr algn="ctr">
                <a:lnSpc>
                  <a:spcPts val="2659"/>
                </a:lnSpc>
              </a:pPr>
              <a:endParaRPr/>
            </a:p>
          </p:txBody>
        </p:sp>
      </p:grpSp>
      <p:grpSp>
        <p:nvGrpSpPr>
          <p:cNvPr id="37" name="Group 37">
            <a:extLst>
              <a:ext uri="{FF2B5EF4-FFF2-40B4-BE49-F238E27FC236}">
                <a16:creationId xmlns:a16="http://schemas.microsoft.com/office/drawing/2014/main" id="{5060F367-2736-490D-E517-6BC0485C0E5C}"/>
              </a:ext>
            </a:extLst>
          </p:cNvPr>
          <p:cNvGrpSpPr/>
          <p:nvPr/>
        </p:nvGrpSpPr>
        <p:grpSpPr>
          <a:xfrm>
            <a:off x="11878452" y="3648768"/>
            <a:ext cx="5131832" cy="5131832"/>
            <a:chOff x="0" y="0"/>
            <a:chExt cx="812800" cy="812800"/>
          </a:xfrm>
        </p:grpSpPr>
        <p:sp>
          <p:nvSpPr>
            <p:cNvPr id="38" name="Freeform 38">
              <a:extLst>
                <a:ext uri="{FF2B5EF4-FFF2-40B4-BE49-F238E27FC236}">
                  <a16:creationId xmlns:a16="http://schemas.microsoft.com/office/drawing/2014/main" id="{65016B10-41F5-0204-BE63-108CEE3CF21E}"/>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a:stretch>
            </a:blipFill>
          </p:spPr>
          <p:txBody>
            <a:bodyPr/>
            <a:lstStyle/>
            <a:p>
              <a:endParaRPr lang="en-CA"/>
            </a:p>
          </p:txBody>
        </p:sp>
      </p:grpSp>
      <p:sp>
        <p:nvSpPr>
          <p:cNvPr id="5" name="TextBox 4">
            <a:extLst>
              <a:ext uri="{FF2B5EF4-FFF2-40B4-BE49-F238E27FC236}">
                <a16:creationId xmlns:a16="http://schemas.microsoft.com/office/drawing/2014/main" id="{049FEEC0-96CD-D634-CF78-09E6FDC48FC1}"/>
              </a:ext>
            </a:extLst>
          </p:cNvPr>
          <p:cNvSpPr txBox="1"/>
          <p:nvPr/>
        </p:nvSpPr>
        <p:spPr>
          <a:xfrm>
            <a:off x="533399" y="1866900"/>
            <a:ext cx="10601119" cy="5812489"/>
          </a:xfrm>
          <a:prstGeom prst="rect">
            <a:avLst/>
          </a:prstGeom>
          <a:noFill/>
        </p:spPr>
        <p:txBody>
          <a:bodyPr wrap="square">
            <a:spAutoFit/>
          </a:bodyPr>
          <a:lstStyle/>
          <a:p>
            <a:pPr>
              <a:lnSpc>
                <a:spcPct val="107000"/>
              </a:lnSpc>
              <a:spcAft>
                <a:spcPts val="800"/>
              </a:spcAft>
            </a:pPr>
            <a:r>
              <a:rPr lang="en-US" sz="3600" b="1" kern="0" dirty="0">
                <a:latin typeface="Arial" panose="020B0604020202020204" pitchFamily="34" charset="0"/>
                <a:ea typeface="Times New Roman" panose="02020603050405020304" pitchFamily="18" charset="0"/>
                <a:cs typeface="Arial" panose="020B0604020202020204" pitchFamily="34" charset="0"/>
              </a:rPr>
              <a:t>C. </a:t>
            </a:r>
            <a:r>
              <a:rPr lang="en-CA" sz="3600" b="1" kern="0" dirty="0">
                <a:latin typeface="Arial" panose="020B0604020202020204" pitchFamily="34" charset="0"/>
                <a:ea typeface="Times New Roman" panose="02020603050405020304" pitchFamily="18" charset="0"/>
                <a:cs typeface="Arial" panose="020B0604020202020204" pitchFamily="34" charset="0"/>
              </a:rPr>
              <a:t>The Seed Must Be Given Time To Grow (</a:t>
            </a:r>
            <a:r>
              <a:rPr lang="en-CA" sz="3600" b="1" kern="0" dirty="0" err="1">
                <a:latin typeface="Arial" panose="020B0604020202020204" pitchFamily="34" charset="0"/>
                <a:ea typeface="Times New Roman" panose="02020603050405020304" pitchFamily="18" charset="0"/>
                <a:cs typeface="Arial" panose="020B0604020202020204" pitchFamily="34" charset="0"/>
              </a:rPr>
              <a:t>cont</a:t>
            </a:r>
            <a:r>
              <a:rPr lang="en-CA" sz="3600" b="1" kern="0" dirty="0">
                <a:latin typeface="Arial" panose="020B0604020202020204" pitchFamily="34" charset="0"/>
                <a:ea typeface="Times New Roman" panose="02020603050405020304" pitchFamily="18" charset="0"/>
                <a:cs typeface="Arial" panose="020B0604020202020204" pitchFamily="34" charset="0"/>
              </a:rPr>
              <a:t>)</a:t>
            </a:r>
          </a:p>
          <a:p>
            <a:pPr marL="571500" indent="-571500">
              <a:buFont typeface="Wingdings" panose="05000000000000000000" pitchFamily="2" charset="2"/>
              <a:buChar char="q"/>
            </a:pPr>
            <a:r>
              <a:rPr lang="en-CA" sz="3600" kern="0" dirty="0">
                <a:latin typeface="Arial" panose="020B0604020202020204" pitchFamily="34" charset="0"/>
                <a:ea typeface="Times New Roman" panose="02020603050405020304" pitchFamily="18" charset="0"/>
                <a:cs typeface="Arial" panose="020B0604020202020204" pitchFamily="34" charset="0"/>
              </a:rPr>
              <a:t>A prayer today can become breakthrough tomorrow.</a:t>
            </a:r>
          </a:p>
          <a:p>
            <a:endParaRPr lang="en-CA" sz="3600" kern="0" dirty="0">
              <a:latin typeface="Arial" panose="020B0604020202020204" pitchFamily="34" charset="0"/>
              <a:ea typeface="Times New Roman" panose="02020603050405020304" pitchFamily="18" charset="0"/>
              <a:cs typeface="Arial" panose="020B0604020202020204" pitchFamily="34" charset="0"/>
            </a:endParaRPr>
          </a:p>
          <a:p>
            <a:pPr marL="571500" indent="-571500">
              <a:buFont typeface="Wingdings" panose="05000000000000000000" pitchFamily="2" charset="2"/>
              <a:buChar char="q"/>
            </a:pPr>
            <a:r>
              <a:rPr lang="en-CA" sz="3600" kern="0" dirty="0">
                <a:latin typeface="Arial" panose="020B0604020202020204" pitchFamily="34" charset="0"/>
                <a:ea typeface="Times New Roman" panose="02020603050405020304" pitchFamily="18" charset="0"/>
                <a:cs typeface="Arial" panose="020B0604020202020204" pitchFamily="34" charset="0"/>
              </a:rPr>
              <a:t>A Word received today can produce fruit years from now.</a:t>
            </a:r>
          </a:p>
          <a:p>
            <a:endParaRPr lang="en-CA" sz="3600" kern="0" dirty="0">
              <a:latin typeface="Arial" panose="020B0604020202020204" pitchFamily="34" charset="0"/>
              <a:ea typeface="Times New Roman" panose="02020603050405020304" pitchFamily="18" charset="0"/>
              <a:cs typeface="Arial" panose="020B0604020202020204" pitchFamily="34" charset="0"/>
            </a:endParaRPr>
          </a:p>
          <a:p>
            <a:pPr marL="571500" indent="-571500">
              <a:buFont typeface="Wingdings" panose="05000000000000000000" pitchFamily="2" charset="2"/>
              <a:buChar char="q"/>
            </a:pPr>
            <a:r>
              <a:rPr lang="en-CA" sz="3600" kern="0" dirty="0">
                <a:latin typeface="Arial" panose="020B0604020202020204" pitchFamily="34" charset="0"/>
                <a:ea typeface="Times New Roman" panose="02020603050405020304" pitchFamily="18" charset="0"/>
                <a:cs typeface="Arial" panose="020B0604020202020204" pitchFamily="34" charset="0"/>
              </a:rPr>
              <a:t>Never underestimate what God can do with one Word planted in a receptive heart.</a:t>
            </a:r>
          </a:p>
        </p:txBody>
      </p:sp>
    </p:spTree>
    <p:extLst>
      <p:ext uri="{BB962C8B-B14F-4D97-AF65-F5344CB8AC3E}">
        <p14:creationId xmlns:p14="http://schemas.microsoft.com/office/powerpoint/2010/main" val="18487290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12107F-FB70-FE05-69FF-AAE4133C23CB}"/>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328E680C-D9BF-130B-87DA-5C057D54F94A}"/>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39521" r="-10927"/>
            </a:stretch>
          </a:blipFill>
        </p:spPr>
        <p:txBody>
          <a:bodyPr/>
          <a:lstStyle/>
          <a:p>
            <a:endParaRPr lang="en-CA"/>
          </a:p>
        </p:txBody>
      </p:sp>
      <p:grpSp>
        <p:nvGrpSpPr>
          <p:cNvPr id="7" name="Group 7">
            <a:extLst>
              <a:ext uri="{FF2B5EF4-FFF2-40B4-BE49-F238E27FC236}">
                <a16:creationId xmlns:a16="http://schemas.microsoft.com/office/drawing/2014/main" id="{85C54B8A-2D00-09C6-A7CC-029AD7F5F228}"/>
              </a:ext>
            </a:extLst>
          </p:cNvPr>
          <p:cNvGrpSpPr/>
          <p:nvPr/>
        </p:nvGrpSpPr>
        <p:grpSpPr>
          <a:xfrm>
            <a:off x="338876" y="110990"/>
            <a:ext cx="11222215" cy="10176010"/>
            <a:chOff x="0" y="0"/>
            <a:chExt cx="2274402" cy="707744"/>
          </a:xfrm>
        </p:grpSpPr>
        <p:sp>
          <p:nvSpPr>
            <p:cNvPr id="8" name="Freeform 8">
              <a:extLst>
                <a:ext uri="{FF2B5EF4-FFF2-40B4-BE49-F238E27FC236}">
                  <a16:creationId xmlns:a16="http://schemas.microsoft.com/office/drawing/2014/main" id="{486D245E-E1C9-F152-5B28-959921B96DCE}"/>
                </a:ext>
              </a:extLst>
            </p:cNvPr>
            <p:cNvSpPr/>
            <p:nvPr/>
          </p:nvSpPr>
          <p:spPr>
            <a:xfrm>
              <a:off x="0" y="0"/>
              <a:ext cx="2274402" cy="707744"/>
            </a:xfrm>
            <a:custGeom>
              <a:avLst/>
              <a:gdLst/>
              <a:ahLst/>
              <a:cxnLst/>
              <a:rect l="l" t="t" r="r" b="b"/>
              <a:pathLst>
                <a:path w="2274402" h="707744">
                  <a:moveTo>
                    <a:pt x="25159" y="0"/>
                  </a:moveTo>
                  <a:lnTo>
                    <a:pt x="2249243" y="0"/>
                  </a:lnTo>
                  <a:cubicBezTo>
                    <a:pt x="2255915" y="0"/>
                    <a:pt x="2262315" y="2651"/>
                    <a:pt x="2267033" y="7369"/>
                  </a:cubicBezTo>
                  <a:cubicBezTo>
                    <a:pt x="2271751" y="12087"/>
                    <a:pt x="2274402" y="18486"/>
                    <a:pt x="2274402" y="25159"/>
                  </a:cubicBezTo>
                  <a:lnTo>
                    <a:pt x="2274402" y="682586"/>
                  </a:lnTo>
                  <a:cubicBezTo>
                    <a:pt x="2274402" y="689258"/>
                    <a:pt x="2271751" y="695657"/>
                    <a:pt x="2267033" y="700376"/>
                  </a:cubicBezTo>
                  <a:cubicBezTo>
                    <a:pt x="2262315" y="705094"/>
                    <a:pt x="2255915" y="707744"/>
                    <a:pt x="2249243" y="707744"/>
                  </a:cubicBezTo>
                  <a:lnTo>
                    <a:pt x="25159" y="707744"/>
                  </a:lnTo>
                  <a:cubicBezTo>
                    <a:pt x="18486" y="707744"/>
                    <a:pt x="12087" y="705094"/>
                    <a:pt x="7369" y="700376"/>
                  </a:cubicBezTo>
                  <a:cubicBezTo>
                    <a:pt x="2651" y="695657"/>
                    <a:pt x="0" y="689258"/>
                    <a:pt x="0" y="682586"/>
                  </a:cubicBezTo>
                  <a:lnTo>
                    <a:pt x="0" y="25159"/>
                  </a:lnTo>
                  <a:cubicBezTo>
                    <a:pt x="0" y="18486"/>
                    <a:pt x="2651" y="12087"/>
                    <a:pt x="7369" y="7369"/>
                  </a:cubicBezTo>
                  <a:cubicBezTo>
                    <a:pt x="12087" y="2651"/>
                    <a:pt x="18486" y="0"/>
                    <a:pt x="25159" y="0"/>
                  </a:cubicBezTo>
                  <a:close/>
                </a:path>
              </a:pathLst>
            </a:custGeom>
            <a:solidFill>
              <a:srgbClr val="FFFFFF"/>
            </a:solidFill>
            <a:ln w="76200" cap="rnd">
              <a:gradFill>
                <a:gsLst>
                  <a:gs pos="0">
                    <a:srgbClr val="5D3AE7">
                      <a:alpha val="100000"/>
                    </a:srgbClr>
                  </a:gs>
                  <a:gs pos="100000">
                    <a:srgbClr val="9332BD">
                      <a:alpha val="100000"/>
                    </a:srgbClr>
                  </a:gs>
                </a:gsLst>
                <a:lin ang="0"/>
              </a:gradFill>
              <a:prstDash val="solid"/>
              <a:round/>
            </a:ln>
          </p:spPr>
          <p:txBody>
            <a:bodyPr/>
            <a:lstStyle/>
            <a:p>
              <a:endParaRPr lang="en-CA"/>
            </a:p>
          </p:txBody>
        </p:sp>
        <p:sp>
          <p:nvSpPr>
            <p:cNvPr id="9" name="TextBox 9">
              <a:extLst>
                <a:ext uri="{FF2B5EF4-FFF2-40B4-BE49-F238E27FC236}">
                  <a16:creationId xmlns:a16="http://schemas.microsoft.com/office/drawing/2014/main" id="{9B72FCFE-4D28-2D38-D691-72FBCFC26EF1}"/>
                </a:ext>
              </a:extLst>
            </p:cNvPr>
            <p:cNvSpPr txBox="1"/>
            <p:nvPr/>
          </p:nvSpPr>
          <p:spPr>
            <a:xfrm>
              <a:off x="0" y="-38100"/>
              <a:ext cx="2274402" cy="745844"/>
            </a:xfrm>
            <a:prstGeom prst="rect">
              <a:avLst/>
            </a:prstGeom>
          </p:spPr>
          <p:txBody>
            <a:bodyPr lIns="57927" tIns="57927" rIns="57927" bIns="57927" rtlCol="0" anchor="ctr"/>
            <a:lstStyle/>
            <a:p>
              <a:pPr algn="ctr">
                <a:lnSpc>
                  <a:spcPts val="2659"/>
                </a:lnSpc>
              </a:pPr>
              <a:endParaRPr/>
            </a:p>
          </p:txBody>
        </p:sp>
      </p:grpSp>
      <p:grpSp>
        <p:nvGrpSpPr>
          <p:cNvPr id="19" name="Group 19">
            <a:extLst>
              <a:ext uri="{FF2B5EF4-FFF2-40B4-BE49-F238E27FC236}">
                <a16:creationId xmlns:a16="http://schemas.microsoft.com/office/drawing/2014/main" id="{0A49CD46-650D-F166-C597-BDC5C8AC1AD6}"/>
              </a:ext>
            </a:extLst>
          </p:cNvPr>
          <p:cNvGrpSpPr/>
          <p:nvPr/>
        </p:nvGrpSpPr>
        <p:grpSpPr>
          <a:xfrm>
            <a:off x="10658240" y="-4851087"/>
            <a:ext cx="13912875" cy="13912875"/>
            <a:chOff x="0" y="0"/>
            <a:chExt cx="18550500" cy="18550500"/>
          </a:xfrm>
        </p:grpSpPr>
        <p:sp>
          <p:nvSpPr>
            <p:cNvPr id="20" name="Freeform 20">
              <a:extLst>
                <a:ext uri="{FF2B5EF4-FFF2-40B4-BE49-F238E27FC236}">
                  <a16:creationId xmlns:a16="http://schemas.microsoft.com/office/drawing/2014/main" id="{71B23095-4B53-E7F0-45DA-6E6172B09F1B}"/>
                </a:ext>
              </a:extLst>
            </p:cNvPr>
            <p:cNvSpPr/>
            <p:nvPr/>
          </p:nvSpPr>
          <p:spPr>
            <a:xfrm>
              <a:off x="0" y="0"/>
              <a:ext cx="18550500" cy="18550500"/>
            </a:xfrm>
            <a:custGeom>
              <a:avLst/>
              <a:gdLst/>
              <a:ahLst/>
              <a:cxnLst/>
              <a:rect l="l" t="t" r="r" b="b"/>
              <a:pathLst>
                <a:path w="18550500" h="18550500">
                  <a:moveTo>
                    <a:pt x="0" y="0"/>
                  </a:moveTo>
                  <a:lnTo>
                    <a:pt x="18550500" y="0"/>
                  </a:lnTo>
                  <a:lnTo>
                    <a:pt x="18550500" y="18550500"/>
                  </a:lnTo>
                  <a:lnTo>
                    <a:pt x="0" y="18550500"/>
                  </a:lnTo>
                  <a:lnTo>
                    <a:pt x="0" y="0"/>
                  </a:lnTo>
                  <a:close/>
                </a:path>
              </a:pathLst>
            </a:custGeom>
            <a:blipFill>
              <a:blip r:embed="rId4"/>
              <a:stretch>
                <a:fillRect/>
              </a:stretch>
            </a:blipFill>
          </p:spPr>
          <p:txBody>
            <a:bodyPr/>
            <a:lstStyle/>
            <a:p>
              <a:endParaRPr lang="en-CA"/>
            </a:p>
          </p:txBody>
        </p:sp>
        <p:grpSp>
          <p:nvGrpSpPr>
            <p:cNvPr id="21" name="Group 21">
              <a:extLst>
                <a:ext uri="{FF2B5EF4-FFF2-40B4-BE49-F238E27FC236}">
                  <a16:creationId xmlns:a16="http://schemas.microsoft.com/office/drawing/2014/main" id="{3A9200D1-C128-7AF4-CDC4-469CFFB9ECBA}"/>
                </a:ext>
              </a:extLst>
            </p:cNvPr>
            <p:cNvGrpSpPr/>
            <p:nvPr/>
          </p:nvGrpSpPr>
          <p:grpSpPr>
            <a:xfrm>
              <a:off x="1133172" y="1133172"/>
              <a:ext cx="16284156" cy="16284156"/>
              <a:chOff x="0" y="0"/>
              <a:chExt cx="812800" cy="812800"/>
            </a:xfrm>
          </p:grpSpPr>
          <p:sp>
            <p:nvSpPr>
              <p:cNvPr id="22" name="Freeform 22">
                <a:extLst>
                  <a:ext uri="{FF2B5EF4-FFF2-40B4-BE49-F238E27FC236}">
                    <a16:creationId xmlns:a16="http://schemas.microsoft.com/office/drawing/2014/main" id="{D2F88057-4967-33DE-C3DB-54F28EFEA2EA}"/>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5D3AE7">
                      <a:alpha val="100000"/>
                    </a:srgbClr>
                  </a:gs>
                  <a:gs pos="100000">
                    <a:srgbClr val="9332BD">
                      <a:alpha val="100000"/>
                    </a:srgbClr>
                  </a:gs>
                </a:gsLst>
                <a:lin ang="0"/>
              </a:gradFill>
            </p:spPr>
            <p:txBody>
              <a:bodyPr/>
              <a:lstStyle/>
              <a:p>
                <a:endParaRPr lang="en-CA"/>
              </a:p>
            </p:txBody>
          </p:sp>
          <p:sp>
            <p:nvSpPr>
              <p:cNvPr id="23" name="TextBox 23">
                <a:extLst>
                  <a:ext uri="{FF2B5EF4-FFF2-40B4-BE49-F238E27FC236}">
                    <a16:creationId xmlns:a16="http://schemas.microsoft.com/office/drawing/2014/main" id="{C0194326-15DD-953E-6645-BD0339C5828F}"/>
                  </a:ext>
                </a:extLst>
              </p:cNvPr>
              <p:cNvSpPr txBox="1"/>
              <p:nvPr/>
            </p:nvSpPr>
            <p:spPr>
              <a:xfrm>
                <a:off x="76200" y="38100"/>
                <a:ext cx="660400" cy="698500"/>
              </a:xfrm>
              <a:prstGeom prst="rect">
                <a:avLst/>
              </a:prstGeom>
            </p:spPr>
            <p:txBody>
              <a:bodyPr lIns="85961" tIns="85961" rIns="85961" bIns="85961" rtlCol="0" anchor="ctr"/>
              <a:lstStyle/>
              <a:p>
                <a:pPr algn="ctr">
                  <a:lnSpc>
                    <a:spcPts val="2659"/>
                  </a:lnSpc>
                </a:pPr>
                <a:endParaRPr/>
              </a:p>
            </p:txBody>
          </p:sp>
        </p:grpSp>
      </p:grpSp>
      <p:grpSp>
        <p:nvGrpSpPr>
          <p:cNvPr id="24" name="Group 24">
            <a:extLst>
              <a:ext uri="{FF2B5EF4-FFF2-40B4-BE49-F238E27FC236}">
                <a16:creationId xmlns:a16="http://schemas.microsoft.com/office/drawing/2014/main" id="{73739271-24A8-624A-D842-E1C1B2C08102}"/>
              </a:ext>
            </a:extLst>
          </p:cNvPr>
          <p:cNvGrpSpPr/>
          <p:nvPr/>
        </p:nvGrpSpPr>
        <p:grpSpPr>
          <a:xfrm rot="-3207614">
            <a:off x="17455210" y="2837636"/>
            <a:ext cx="6049545" cy="3685699"/>
            <a:chOff x="0" y="0"/>
            <a:chExt cx="1593296" cy="970719"/>
          </a:xfrm>
        </p:grpSpPr>
        <p:sp>
          <p:nvSpPr>
            <p:cNvPr id="25" name="Freeform 25">
              <a:extLst>
                <a:ext uri="{FF2B5EF4-FFF2-40B4-BE49-F238E27FC236}">
                  <a16:creationId xmlns:a16="http://schemas.microsoft.com/office/drawing/2014/main" id="{E6881772-C31A-E038-4D31-861AF38C2590}"/>
                </a:ext>
              </a:extLst>
            </p:cNvPr>
            <p:cNvSpPr/>
            <p:nvPr/>
          </p:nvSpPr>
          <p:spPr>
            <a:xfrm>
              <a:off x="0" y="0"/>
              <a:ext cx="1593296" cy="970719"/>
            </a:xfrm>
            <a:custGeom>
              <a:avLst/>
              <a:gdLst/>
              <a:ahLst/>
              <a:cxnLst/>
              <a:rect l="l" t="t" r="r" b="b"/>
              <a:pathLst>
                <a:path w="1593296" h="970719">
                  <a:moveTo>
                    <a:pt x="0" y="0"/>
                  </a:moveTo>
                  <a:lnTo>
                    <a:pt x="1593296" y="0"/>
                  </a:lnTo>
                  <a:lnTo>
                    <a:pt x="1593296" y="970719"/>
                  </a:lnTo>
                  <a:lnTo>
                    <a:pt x="0" y="970719"/>
                  </a:lnTo>
                  <a:close/>
                </a:path>
              </a:pathLst>
            </a:custGeom>
            <a:gradFill rotWithShape="1">
              <a:gsLst>
                <a:gs pos="0">
                  <a:srgbClr val="E8E8E8">
                    <a:alpha val="0"/>
                  </a:srgbClr>
                </a:gs>
                <a:gs pos="100000">
                  <a:srgbClr val="E8E8E8">
                    <a:alpha val="35000"/>
                  </a:srgbClr>
                </a:gs>
              </a:gsLst>
              <a:lin ang="0"/>
            </a:gradFill>
            <a:ln cap="sq">
              <a:noFill/>
              <a:prstDash val="solid"/>
              <a:miter/>
            </a:ln>
          </p:spPr>
          <p:txBody>
            <a:bodyPr/>
            <a:lstStyle/>
            <a:p>
              <a:endParaRPr lang="en-CA"/>
            </a:p>
          </p:txBody>
        </p:sp>
        <p:sp>
          <p:nvSpPr>
            <p:cNvPr id="26" name="TextBox 26">
              <a:extLst>
                <a:ext uri="{FF2B5EF4-FFF2-40B4-BE49-F238E27FC236}">
                  <a16:creationId xmlns:a16="http://schemas.microsoft.com/office/drawing/2014/main" id="{652A29FA-6538-1B47-3EEA-F6173E16B70F}"/>
                </a:ext>
              </a:extLst>
            </p:cNvPr>
            <p:cNvSpPr txBox="1"/>
            <p:nvPr/>
          </p:nvSpPr>
          <p:spPr>
            <a:xfrm>
              <a:off x="0" y="-38100"/>
              <a:ext cx="1593296" cy="1008819"/>
            </a:xfrm>
            <a:prstGeom prst="rect">
              <a:avLst/>
            </a:prstGeom>
          </p:spPr>
          <p:txBody>
            <a:bodyPr lIns="50800" tIns="50800" rIns="50800" bIns="50800" rtlCol="0" anchor="ctr"/>
            <a:lstStyle/>
            <a:p>
              <a:pPr algn="ctr">
                <a:lnSpc>
                  <a:spcPts val="2659"/>
                </a:lnSpc>
                <a:spcBef>
                  <a:spcPct val="0"/>
                </a:spcBef>
              </a:pPr>
              <a:endParaRPr/>
            </a:p>
          </p:txBody>
        </p:sp>
      </p:grpSp>
      <p:grpSp>
        <p:nvGrpSpPr>
          <p:cNvPr id="27" name="Group 27">
            <a:extLst>
              <a:ext uri="{FF2B5EF4-FFF2-40B4-BE49-F238E27FC236}">
                <a16:creationId xmlns:a16="http://schemas.microsoft.com/office/drawing/2014/main" id="{1B77702C-9F65-C232-D887-87D247B9DD62}"/>
              </a:ext>
            </a:extLst>
          </p:cNvPr>
          <p:cNvGrpSpPr/>
          <p:nvPr/>
        </p:nvGrpSpPr>
        <p:grpSpPr>
          <a:xfrm rot="-3207614">
            <a:off x="13944382" y="936044"/>
            <a:ext cx="6049545" cy="3685699"/>
            <a:chOff x="0" y="0"/>
            <a:chExt cx="1593296" cy="970719"/>
          </a:xfrm>
        </p:grpSpPr>
        <p:sp>
          <p:nvSpPr>
            <p:cNvPr id="28" name="Freeform 28">
              <a:extLst>
                <a:ext uri="{FF2B5EF4-FFF2-40B4-BE49-F238E27FC236}">
                  <a16:creationId xmlns:a16="http://schemas.microsoft.com/office/drawing/2014/main" id="{8C954B32-34CB-9ADD-7C41-E845895CCCBD}"/>
                </a:ext>
              </a:extLst>
            </p:cNvPr>
            <p:cNvSpPr/>
            <p:nvPr/>
          </p:nvSpPr>
          <p:spPr>
            <a:xfrm>
              <a:off x="0" y="0"/>
              <a:ext cx="1593296" cy="970719"/>
            </a:xfrm>
            <a:custGeom>
              <a:avLst/>
              <a:gdLst/>
              <a:ahLst/>
              <a:cxnLst/>
              <a:rect l="l" t="t" r="r" b="b"/>
              <a:pathLst>
                <a:path w="1593296" h="970719">
                  <a:moveTo>
                    <a:pt x="0" y="0"/>
                  </a:moveTo>
                  <a:lnTo>
                    <a:pt x="1593296" y="0"/>
                  </a:lnTo>
                  <a:lnTo>
                    <a:pt x="1593296" y="970719"/>
                  </a:lnTo>
                  <a:lnTo>
                    <a:pt x="0" y="970719"/>
                  </a:lnTo>
                  <a:close/>
                </a:path>
              </a:pathLst>
            </a:custGeom>
            <a:gradFill rotWithShape="1">
              <a:gsLst>
                <a:gs pos="0">
                  <a:srgbClr val="E8E8E8">
                    <a:alpha val="0"/>
                  </a:srgbClr>
                </a:gs>
                <a:gs pos="100000">
                  <a:srgbClr val="E8E8E8">
                    <a:alpha val="35000"/>
                  </a:srgbClr>
                </a:gs>
              </a:gsLst>
              <a:lin ang="0"/>
            </a:gradFill>
            <a:ln cap="sq">
              <a:noFill/>
              <a:prstDash val="solid"/>
              <a:miter/>
            </a:ln>
          </p:spPr>
          <p:txBody>
            <a:bodyPr/>
            <a:lstStyle/>
            <a:p>
              <a:endParaRPr lang="en-CA"/>
            </a:p>
          </p:txBody>
        </p:sp>
        <p:sp>
          <p:nvSpPr>
            <p:cNvPr id="29" name="TextBox 29">
              <a:extLst>
                <a:ext uri="{FF2B5EF4-FFF2-40B4-BE49-F238E27FC236}">
                  <a16:creationId xmlns:a16="http://schemas.microsoft.com/office/drawing/2014/main" id="{DE5AD07A-3A58-726A-BE31-D775E328C3A9}"/>
                </a:ext>
              </a:extLst>
            </p:cNvPr>
            <p:cNvSpPr txBox="1"/>
            <p:nvPr/>
          </p:nvSpPr>
          <p:spPr>
            <a:xfrm>
              <a:off x="0" y="-38100"/>
              <a:ext cx="1593296" cy="1008819"/>
            </a:xfrm>
            <a:prstGeom prst="rect">
              <a:avLst/>
            </a:prstGeom>
          </p:spPr>
          <p:txBody>
            <a:bodyPr lIns="50800" tIns="50800" rIns="50800" bIns="50800" rtlCol="0" anchor="ctr"/>
            <a:lstStyle/>
            <a:p>
              <a:pPr algn="ctr">
                <a:lnSpc>
                  <a:spcPts val="2659"/>
                </a:lnSpc>
                <a:spcBef>
                  <a:spcPct val="0"/>
                </a:spcBef>
              </a:pPr>
              <a:endParaRPr/>
            </a:p>
          </p:txBody>
        </p:sp>
      </p:grpSp>
      <p:sp>
        <p:nvSpPr>
          <p:cNvPr id="30" name="Freeform 30">
            <a:extLst>
              <a:ext uri="{FF2B5EF4-FFF2-40B4-BE49-F238E27FC236}">
                <a16:creationId xmlns:a16="http://schemas.microsoft.com/office/drawing/2014/main" id="{54449FD7-FD49-D50A-78DB-668D16D98FBA}"/>
              </a:ext>
            </a:extLst>
          </p:cNvPr>
          <p:cNvSpPr/>
          <p:nvPr/>
        </p:nvSpPr>
        <p:spPr>
          <a:xfrm>
            <a:off x="10974337" y="2746091"/>
            <a:ext cx="6940062" cy="6940062"/>
          </a:xfrm>
          <a:custGeom>
            <a:avLst/>
            <a:gdLst/>
            <a:ahLst/>
            <a:cxnLst/>
            <a:rect l="l" t="t" r="r" b="b"/>
            <a:pathLst>
              <a:path w="6940062" h="6940062">
                <a:moveTo>
                  <a:pt x="0" y="0"/>
                </a:moveTo>
                <a:lnTo>
                  <a:pt x="6940062" y="0"/>
                </a:lnTo>
                <a:lnTo>
                  <a:pt x="6940062" y="6940063"/>
                </a:lnTo>
                <a:lnTo>
                  <a:pt x="0" y="6940063"/>
                </a:lnTo>
                <a:lnTo>
                  <a:pt x="0" y="0"/>
                </a:lnTo>
                <a:close/>
              </a:path>
            </a:pathLst>
          </a:custGeom>
          <a:blipFill>
            <a:blip r:embed="rId4"/>
            <a:stretch>
              <a:fillRect/>
            </a:stretch>
          </a:blipFill>
        </p:spPr>
        <p:txBody>
          <a:bodyPr/>
          <a:lstStyle/>
          <a:p>
            <a:endParaRPr lang="en-CA"/>
          </a:p>
        </p:txBody>
      </p:sp>
      <p:grpSp>
        <p:nvGrpSpPr>
          <p:cNvPr id="31" name="Group 31">
            <a:extLst>
              <a:ext uri="{FF2B5EF4-FFF2-40B4-BE49-F238E27FC236}">
                <a16:creationId xmlns:a16="http://schemas.microsoft.com/office/drawing/2014/main" id="{1BA47EEB-DD30-867A-4828-931A1E9BC0B4}"/>
              </a:ext>
            </a:extLst>
          </p:cNvPr>
          <p:cNvGrpSpPr/>
          <p:nvPr/>
        </p:nvGrpSpPr>
        <p:grpSpPr>
          <a:xfrm>
            <a:off x="11398276" y="3170031"/>
            <a:ext cx="6092184" cy="6092184"/>
            <a:chOff x="0" y="0"/>
            <a:chExt cx="812800" cy="812800"/>
          </a:xfrm>
        </p:grpSpPr>
        <p:sp>
          <p:nvSpPr>
            <p:cNvPr id="32" name="Freeform 32">
              <a:extLst>
                <a:ext uri="{FF2B5EF4-FFF2-40B4-BE49-F238E27FC236}">
                  <a16:creationId xmlns:a16="http://schemas.microsoft.com/office/drawing/2014/main" id="{A1C4FE93-2AA1-7F20-2134-14A44389E264}"/>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CA"/>
            </a:p>
          </p:txBody>
        </p:sp>
        <p:sp>
          <p:nvSpPr>
            <p:cNvPr id="33" name="TextBox 33">
              <a:extLst>
                <a:ext uri="{FF2B5EF4-FFF2-40B4-BE49-F238E27FC236}">
                  <a16:creationId xmlns:a16="http://schemas.microsoft.com/office/drawing/2014/main" id="{2658C236-A9DC-D18B-96B5-1A989EF6E063}"/>
                </a:ext>
              </a:extLst>
            </p:cNvPr>
            <p:cNvSpPr txBox="1"/>
            <p:nvPr/>
          </p:nvSpPr>
          <p:spPr>
            <a:xfrm>
              <a:off x="76200" y="38100"/>
              <a:ext cx="660400" cy="698500"/>
            </a:xfrm>
            <a:prstGeom prst="rect">
              <a:avLst/>
            </a:prstGeom>
          </p:spPr>
          <p:txBody>
            <a:bodyPr lIns="42879" tIns="42879" rIns="42879" bIns="42879" rtlCol="0" anchor="ctr"/>
            <a:lstStyle/>
            <a:p>
              <a:pPr algn="ctr">
                <a:lnSpc>
                  <a:spcPts val="2659"/>
                </a:lnSpc>
              </a:pPr>
              <a:endParaRPr/>
            </a:p>
          </p:txBody>
        </p:sp>
      </p:grpSp>
      <p:grpSp>
        <p:nvGrpSpPr>
          <p:cNvPr id="34" name="Group 34">
            <a:extLst>
              <a:ext uri="{FF2B5EF4-FFF2-40B4-BE49-F238E27FC236}">
                <a16:creationId xmlns:a16="http://schemas.microsoft.com/office/drawing/2014/main" id="{AC2A1807-3E12-B288-5A72-BCC410CCC2DC}"/>
              </a:ext>
            </a:extLst>
          </p:cNvPr>
          <p:cNvGrpSpPr/>
          <p:nvPr/>
        </p:nvGrpSpPr>
        <p:grpSpPr>
          <a:xfrm>
            <a:off x="11640242" y="3393886"/>
            <a:ext cx="5608255" cy="5608255"/>
            <a:chOff x="0" y="0"/>
            <a:chExt cx="812800" cy="812800"/>
          </a:xfrm>
        </p:grpSpPr>
        <p:sp>
          <p:nvSpPr>
            <p:cNvPr id="35" name="Freeform 35">
              <a:extLst>
                <a:ext uri="{FF2B5EF4-FFF2-40B4-BE49-F238E27FC236}">
                  <a16:creationId xmlns:a16="http://schemas.microsoft.com/office/drawing/2014/main" id="{D3810E5A-7082-FB32-506D-8EE0CA451CDA}"/>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5D3AE7">
                    <a:alpha val="100000"/>
                  </a:srgbClr>
                </a:gs>
                <a:gs pos="100000">
                  <a:srgbClr val="9332BD">
                    <a:alpha val="100000"/>
                  </a:srgbClr>
                </a:gs>
              </a:gsLst>
              <a:lin ang="0"/>
            </a:gradFill>
          </p:spPr>
          <p:txBody>
            <a:bodyPr/>
            <a:lstStyle/>
            <a:p>
              <a:endParaRPr lang="en-CA"/>
            </a:p>
          </p:txBody>
        </p:sp>
        <p:sp>
          <p:nvSpPr>
            <p:cNvPr id="36" name="TextBox 36">
              <a:extLst>
                <a:ext uri="{FF2B5EF4-FFF2-40B4-BE49-F238E27FC236}">
                  <a16:creationId xmlns:a16="http://schemas.microsoft.com/office/drawing/2014/main" id="{95BFD910-4066-4900-B362-750A91E82911}"/>
                </a:ext>
              </a:extLst>
            </p:cNvPr>
            <p:cNvSpPr txBox="1"/>
            <p:nvPr/>
          </p:nvSpPr>
          <p:spPr>
            <a:xfrm>
              <a:off x="76200" y="38100"/>
              <a:ext cx="660400" cy="698500"/>
            </a:xfrm>
            <a:prstGeom prst="rect">
              <a:avLst/>
            </a:prstGeom>
          </p:spPr>
          <p:txBody>
            <a:bodyPr lIns="42879" tIns="42879" rIns="42879" bIns="42879" rtlCol="0" anchor="ctr"/>
            <a:lstStyle/>
            <a:p>
              <a:pPr algn="ctr">
                <a:lnSpc>
                  <a:spcPts val="2659"/>
                </a:lnSpc>
              </a:pPr>
              <a:endParaRPr/>
            </a:p>
          </p:txBody>
        </p:sp>
      </p:grpSp>
      <p:grpSp>
        <p:nvGrpSpPr>
          <p:cNvPr id="37" name="Group 37">
            <a:extLst>
              <a:ext uri="{FF2B5EF4-FFF2-40B4-BE49-F238E27FC236}">
                <a16:creationId xmlns:a16="http://schemas.microsoft.com/office/drawing/2014/main" id="{D37FE8AC-87E8-622D-68F7-D75AF618462F}"/>
              </a:ext>
            </a:extLst>
          </p:cNvPr>
          <p:cNvGrpSpPr/>
          <p:nvPr/>
        </p:nvGrpSpPr>
        <p:grpSpPr>
          <a:xfrm>
            <a:off x="11878452" y="3648768"/>
            <a:ext cx="5131832" cy="5131832"/>
            <a:chOff x="0" y="0"/>
            <a:chExt cx="812800" cy="812800"/>
          </a:xfrm>
        </p:grpSpPr>
        <p:sp>
          <p:nvSpPr>
            <p:cNvPr id="38" name="Freeform 38">
              <a:extLst>
                <a:ext uri="{FF2B5EF4-FFF2-40B4-BE49-F238E27FC236}">
                  <a16:creationId xmlns:a16="http://schemas.microsoft.com/office/drawing/2014/main" id="{8E276CD7-105D-A119-1A6C-2323FB9212CE}"/>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a:stretch>
            </a:blipFill>
          </p:spPr>
          <p:txBody>
            <a:bodyPr/>
            <a:lstStyle/>
            <a:p>
              <a:endParaRPr lang="en-CA"/>
            </a:p>
          </p:txBody>
        </p:sp>
      </p:grpSp>
      <p:sp>
        <p:nvSpPr>
          <p:cNvPr id="5" name="TextBox 4">
            <a:extLst>
              <a:ext uri="{FF2B5EF4-FFF2-40B4-BE49-F238E27FC236}">
                <a16:creationId xmlns:a16="http://schemas.microsoft.com/office/drawing/2014/main" id="{59BCF2EF-0002-BE6C-1503-BDE515DCE555}"/>
              </a:ext>
            </a:extLst>
          </p:cNvPr>
          <p:cNvSpPr txBox="1"/>
          <p:nvPr/>
        </p:nvSpPr>
        <p:spPr>
          <a:xfrm>
            <a:off x="373601" y="342900"/>
            <a:ext cx="10760917" cy="11038086"/>
          </a:xfrm>
          <a:prstGeom prst="rect">
            <a:avLst/>
          </a:prstGeom>
          <a:noFill/>
        </p:spPr>
        <p:txBody>
          <a:bodyPr wrap="square">
            <a:spAutoFit/>
          </a:bodyPr>
          <a:lstStyle/>
          <a:p>
            <a:pPr>
              <a:lnSpc>
                <a:spcPct val="107000"/>
              </a:lnSpc>
              <a:spcAft>
                <a:spcPts val="800"/>
              </a:spcAft>
            </a:pPr>
            <a:r>
              <a:rPr lang="en-US" sz="3600" b="1" kern="0" dirty="0">
                <a:latin typeface="Arial" panose="020B0604020202020204" pitchFamily="34" charset="0"/>
                <a:ea typeface="Times New Roman" panose="02020603050405020304" pitchFamily="18" charset="0"/>
                <a:cs typeface="Arial" panose="020B0604020202020204" pitchFamily="34" charset="0"/>
              </a:rPr>
              <a:t>3. </a:t>
            </a:r>
            <a:r>
              <a:rPr lang="en-CA" sz="3600" b="1" kern="0" dirty="0">
                <a:latin typeface="Arial" panose="020B0604020202020204" pitchFamily="34" charset="0"/>
                <a:ea typeface="Times New Roman" panose="02020603050405020304" pitchFamily="18" charset="0"/>
                <a:cs typeface="Arial" panose="020B0604020202020204" pitchFamily="34" charset="0"/>
              </a:rPr>
              <a:t>THE SOIL</a:t>
            </a:r>
          </a:p>
          <a:p>
            <a:r>
              <a:rPr lang="en-CA" sz="3600" b="1" kern="0" dirty="0">
                <a:latin typeface="Arial" panose="020B0604020202020204" pitchFamily="34" charset="0"/>
                <a:ea typeface="Times New Roman" panose="02020603050405020304" pitchFamily="18" charset="0"/>
                <a:cs typeface="Arial" panose="020B0604020202020204" pitchFamily="34" charset="0"/>
              </a:rPr>
              <a:t>Matthew 13:4, 19 </a:t>
            </a:r>
            <a:r>
              <a:rPr lang="en-CA" sz="3600" kern="0" dirty="0">
                <a:latin typeface="Arial" panose="020B0604020202020204" pitchFamily="34" charset="0"/>
                <a:ea typeface="Times New Roman" panose="02020603050405020304" pitchFamily="18" charset="0"/>
                <a:cs typeface="Arial" panose="020B0604020202020204" pitchFamily="34" charset="0"/>
              </a:rPr>
              <a:t>“When any one heareth the word of the kingdom, and </a:t>
            </a:r>
            <a:r>
              <a:rPr lang="en-CA" sz="3600" kern="0" dirty="0" err="1">
                <a:latin typeface="Arial" panose="020B0604020202020204" pitchFamily="34" charset="0"/>
                <a:ea typeface="Times New Roman" panose="02020603050405020304" pitchFamily="18" charset="0"/>
                <a:cs typeface="Arial" panose="020B0604020202020204" pitchFamily="34" charset="0"/>
              </a:rPr>
              <a:t>understandeth</a:t>
            </a:r>
            <a:r>
              <a:rPr lang="en-CA" sz="3600" kern="0" dirty="0">
                <a:latin typeface="Arial" panose="020B0604020202020204" pitchFamily="34" charset="0"/>
                <a:ea typeface="Times New Roman" panose="02020603050405020304" pitchFamily="18" charset="0"/>
                <a:cs typeface="Arial" panose="020B0604020202020204" pitchFamily="34" charset="0"/>
              </a:rPr>
              <a:t> it not, then cometh the wicked one”</a:t>
            </a:r>
          </a:p>
          <a:p>
            <a:pPr marL="571500" indent="-571500">
              <a:buFont typeface="Wingdings" panose="05000000000000000000" pitchFamily="2" charset="2"/>
              <a:buChar char="q"/>
            </a:pPr>
            <a:r>
              <a:rPr lang="en-CA" sz="3600" kern="0" dirty="0">
                <a:latin typeface="Arial" panose="020B0604020202020204" pitchFamily="34" charset="0"/>
                <a:ea typeface="Times New Roman" panose="02020603050405020304" pitchFamily="18" charset="0"/>
                <a:cs typeface="Arial" panose="020B0604020202020204" pitchFamily="34" charset="0"/>
              </a:rPr>
              <a:t>The first soil represents the hardened heart.</a:t>
            </a:r>
          </a:p>
          <a:p>
            <a:endParaRPr lang="en-CA" sz="3600" kern="0" dirty="0">
              <a:latin typeface="Arial" panose="020B0604020202020204" pitchFamily="34" charset="0"/>
              <a:ea typeface="Times New Roman" panose="02020603050405020304" pitchFamily="18" charset="0"/>
              <a:cs typeface="Arial" panose="020B0604020202020204" pitchFamily="34" charset="0"/>
            </a:endParaRPr>
          </a:p>
          <a:p>
            <a:pPr marL="571500" indent="-571500">
              <a:buFont typeface="Wingdings" panose="05000000000000000000" pitchFamily="2" charset="2"/>
              <a:buChar char="q"/>
            </a:pPr>
            <a:r>
              <a:rPr lang="en-CA" sz="3600" kern="0" dirty="0">
                <a:latin typeface="Arial" panose="020B0604020202020204" pitchFamily="34" charset="0"/>
                <a:ea typeface="Times New Roman" panose="02020603050405020304" pitchFamily="18" charset="0"/>
                <a:cs typeface="Arial" panose="020B0604020202020204" pitchFamily="34" charset="0"/>
              </a:rPr>
              <a:t>The seed lands on the surface but never gets inside.</a:t>
            </a:r>
          </a:p>
          <a:p>
            <a:endParaRPr lang="en-CA" sz="3600" kern="0" dirty="0">
              <a:latin typeface="Arial" panose="020B0604020202020204" pitchFamily="34" charset="0"/>
              <a:ea typeface="Times New Roman" panose="02020603050405020304" pitchFamily="18" charset="0"/>
              <a:cs typeface="Arial" panose="020B0604020202020204" pitchFamily="34" charset="0"/>
            </a:endParaRPr>
          </a:p>
          <a:p>
            <a:r>
              <a:rPr lang="en-CA" sz="3600" b="1" kern="0" dirty="0">
                <a:latin typeface="Arial" panose="020B0604020202020204" pitchFamily="34" charset="0"/>
                <a:ea typeface="Times New Roman" panose="02020603050405020304" pitchFamily="18" charset="0"/>
                <a:cs typeface="Arial" panose="020B0604020202020204" pitchFamily="34" charset="0"/>
              </a:rPr>
              <a:t>A. THE WORD IS HEARD BUT NOT UNDERSTOOD</a:t>
            </a:r>
          </a:p>
          <a:p>
            <a:pPr marL="571500" indent="-571500">
              <a:buFont typeface="Wingdings" panose="05000000000000000000" pitchFamily="2" charset="2"/>
              <a:buChar char="q"/>
            </a:pPr>
            <a:r>
              <a:rPr lang="en-CA" sz="3600" kern="0" dirty="0">
                <a:latin typeface="Arial" panose="020B0604020202020204" pitchFamily="34" charset="0"/>
                <a:ea typeface="Times New Roman" panose="02020603050405020304" pitchFamily="18" charset="0"/>
                <a:cs typeface="Arial" panose="020B0604020202020204" pitchFamily="34" charset="0"/>
              </a:rPr>
              <a:t>There is a difference between physical hearing and spiritual hearing.</a:t>
            </a:r>
          </a:p>
          <a:p>
            <a:endParaRPr lang="en-CA" sz="3600" kern="0" dirty="0">
              <a:latin typeface="Arial" panose="020B0604020202020204" pitchFamily="34" charset="0"/>
              <a:ea typeface="Times New Roman" panose="02020603050405020304" pitchFamily="18" charset="0"/>
              <a:cs typeface="Arial" panose="020B0604020202020204" pitchFamily="34" charset="0"/>
            </a:endParaRPr>
          </a:p>
          <a:p>
            <a:pPr marL="571500" indent="-571500">
              <a:buFont typeface="Wingdings" panose="05000000000000000000" pitchFamily="2" charset="2"/>
              <a:buChar char="q"/>
            </a:pPr>
            <a:r>
              <a:rPr lang="en-CA" sz="3600" kern="0" dirty="0">
                <a:latin typeface="Arial" panose="020B0604020202020204" pitchFamily="34" charset="0"/>
                <a:ea typeface="Times New Roman" panose="02020603050405020304" pitchFamily="18" charset="0"/>
                <a:cs typeface="Arial" panose="020B0604020202020204" pitchFamily="34" charset="0"/>
              </a:rPr>
              <a:t>The issue is not whether we have ears.</a:t>
            </a:r>
          </a:p>
          <a:p>
            <a:endParaRPr lang="en-CA" sz="3600" kern="0" dirty="0">
              <a:latin typeface="Arial" panose="020B0604020202020204" pitchFamily="34" charset="0"/>
              <a:ea typeface="Times New Roman" panose="02020603050405020304" pitchFamily="18" charset="0"/>
              <a:cs typeface="Arial" panose="020B0604020202020204" pitchFamily="34" charset="0"/>
            </a:endParaRPr>
          </a:p>
          <a:p>
            <a:pPr marL="571500" indent="-571500">
              <a:lnSpc>
                <a:spcPct val="107000"/>
              </a:lnSpc>
              <a:spcAft>
                <a:spcPts val="800"/>
              </a:spcAft>
              <a:buFont typeface="Wingdings" panose="05000000000000000000" pitchFamily="2" charset="2"/>
              <a:buChar char="q"/>
            </a:pPr>
            <a:r>
              <a:rPr lang="en-CA" sz="3600" kern="0" dirty="0">
                <a:latin typeface="Arial" panose="020B0604020202020204" pitchFamily="34" charset="0"/>
                <a:ea typeface="Times New Roman" panose="02020603050405020304" pitchFamily="18" charset="0"/>
                <a:cs typeface="Arial" panose="020B0604020202020204" pitchFamily="34" charset="0"/>
              </a:rPr>
              <a:t>The issue is whether we have receptive hearts.</a:t>
            </a:r>
          </a:p>
          <a:p>
            <a:pPr marL="571500" indent="-571500">
              <a:lnSpc>
                <a:spcPct val="107000"/>
              </a:lnSpc>
              <a:spcAft>
                <a:spcPts val="800"/>
              </a:spcAft>
              <a:buFont typeface="Wingdings" panose="05000000000000000000" pitchFamily="2" charset="2"/>
              <a:buChar char="q"/>
            </a:pPr>
            <a:endParaRPr lang="en-CA" sz="3600" kern="0" dirty="0">
              <a:latin typeface="Arial" panose="020B0604020202020204" pitchFamily="34" charset="0"/>
              <a:ea typeface="Times New Roman" panose="02020603050405020304" pitchFamily="18" charset="0"/>
              <a:cs typeface="Arial" panose="020B0604020202020204" pitchFamily="34" charset="0"/>
            </a:endParaRPr>
          </a:p>
          <a:p>
            <a:pPr marL="571500" indent="-571500">
              <a:lnSpc>
                <a:spcPct val="107000"/>
              </a:lnSpc>
              <a:spcAft>
                <a:spcPts val="800"/>
              </a:spcAft>
              <a:buFont typeface="Wingdings" panose="05000000000000000000" pitchFamily="2" charset="2"/>
              <a:buChar char="q"/>
            </a:pPr>
            <a:endParaRPr lang="en-CA" sz="3600" kern="0" dirty="0">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26531499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631B5A-1953-95D7-5C93-F5A2EE367D1B}"/>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9C8CE2BD-C095-7263-9959-5B003A501B50}"/>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39521" r="-10927"/>
            </a:stretch>
          </a:blipFill>
        </p:spPr>
        <p:txBody>
          <a:bodyPr/>
          <a:lstStyle/>
          <a:p>
            <a:endParaRPr lang="en-CA"/>
          </a:p>
        </p:txBody>
      </p:sp>
      <p:grpSp>
        <p:nvGrpSpPr>
          <p:cNvPr id="7" name="Group 7">
            <a:extLst>
              <a:ext uri="{FF2B5EF4-FFF2-40B4-BE49-F238E27FC236}">
                <a16:creationId xmlns:a16="http://schemas.microsoft.com/office/drawing/2014/main" id="{3FA6DA8A-269B-FFD6-CB59-A51EBD56765C}"/>
              </a:ext>
            </a:extLst>
          </p:cNvPr>
          <p:cNvGrpSpPr/>
          <p:nvPr/>
        </p:nvGrpSpPr>
        <p:grpSpPr>
          <a:xfrm>
            <a:off x="338876" y="110990"/>
            <a:ext cx="11222215" cy="10176010"/>
            <a:chOff x="0" y="0"/>
            <a:chExt cx="2274402" cy="707744"/>
          </a:xfrm>
        </p:grpSpPr>
        <p:sp>
          <p:nvSpPr>
            <p:cNvPr id="8" name="Freeform 8">
              <a:extLst>
                <a:ext uri="{FF2B5EF4-FFF2-40B4-BE49-F238E27FC236}">
                  <a16:creationId xmlns:a16="http://schemas.microsoft.com/office/drawing/2014/main" id="{EB549558-C6BF-C76E-E1A0-40776BD90F5E}"/>
                </a:ext>
              </a:extLst>
            </p:cNvPr>
            <p:cNvSpPr/>
            <p:nvPr/>
          </p:nvSpPr>
          <p:spPr>
            <a:xfrm>
              <a:off x="0" y="0"/>
              <a:ext cx="2274402" cy="707744"/>
            </a:xfrm>
            <a:custGeom>
              <a:avLst/>
              <a:gdLst/>
              <a:ahLst/>
              <a:cxnLst/>
              <a:rect l="l" t="t" r="r" b="b"/>
              <a:pathLst>
                <a:path w="2274402" h="707744">
                  <a:moveTo>
                    <a:pt x="25159" y="0"/>
                  </a:moveTo>
                  <a:lnTo>
                    <a:pt x="2249243" y="0"/>
                  </a:lnTo>
                  <a:cubicBezTo>
                    <a:pt x="2255915" y="0"/>
                    <a:pt x="2262315" y="2651"/>
                    <a:pt x="2267033" y="7369"/>
                  </a:cubicBezTo>
                  <a:cubicBezTo>
                    <a:pt x="2271751" y="12087"/>
                    <a:pt x="2274402" y="18486"/>
                    <a:pt x="2274402" y="25159"/>
                  </a:cubicBezTo>
                  <a:lnTo>
                    <a:pt x="2274402" y="682586"/>
                  </a:lnTo>
                  <a:cubicBezTo>
                    <a:pt x="2274402" y="689258"/>
                    <a:pt x="2271751" y="695657"/>
                    <a:pt x="2267033" y="700376"/>
                  </a:cubicBezTo>
                  <a:cubicBezTo>
                    <a:pt x="2262315" y="705094"/>
                    <a:pt x="2255915" y="707744"/>
                    <a:pt x="2249243" y="707744"/>
                  </a:cubicBezTo>
                  <a:lnTo>
                    <a:pt x="25159" y="707744"/>
                  </a:lnTo>
                  <a:cubicBezTo>
                    <a:pt x="18486" y="707744"/>
                    <a:pt x="12087" y="705094"/>
                    <a:pt x="7369" y="700376"/>
                  </a:cubicBezTo>
                  <a:cubicBezTo>
                    <a:pt x="2651" y="695657"/>
                    <a:pt x="0" y="689258"/>
                    <a:pt x="0" y="682586"/>
                  </a:cubicBezTo>
                  <a:lnTo>
                    <a:pt x="0" y="25159"/>
                  </a:lnTo>
                  <a:cubicBezTo>
                    <a:pt x="0" y="18486"/>
                    <a:pt x="2651" y="12087"/>
                    <a:pt x="7369" y="7369"/>
                  </a:cubicBezTo>
                  <a:cubicBezTo>
                    <a:pt x="12087" y="2651"/>
                    <a:pt x="18486" y="0"/>
                    <a:pt x="25159" y="0"/>
                  </a:cubicBezTo>
                  <a:close/>
                </a:path>
              </a:pathLst>
            </a:custGeom>
            <a:solidFill>
              <a:srgbClr val="FFFFFF"/>
            </a:solidFill>
            <a:ln w="76200" cap="rnd">
              <a:gradFill>
                <a:gsLst>
                  <a:gs pos="0">
                    <a:srgbClr val="5D3AE7">
                      <a:alpha val="100000"/>
                    </a:srgbClr>
                  </a:gs>
                  <a:gs pos="100000">
                    <a:srgbClr val="9332BD">
                      <a:alpha val="100000"/>
                    </a:srgbClr>
                  </a:gs>
                </a:gsLst>
                <a:lin ang="0"/>
              </a:gradFill>
              <a:prstDash val="solid"/>
              <a:round/>
            </a:ln>
          </p:spPr>
          <p:txBody>
            <a:bodyPr/>
            <a:lstStyle/>
            <a:p>
              <a:endParaRPr lang="en-CA"/>
            </a:p>
          </p:txBody>
        </p:sp>
        <p:sp>
          <p:nvSpPr>
            <p:cNvPr id="9" name="TextBox 9">
              <a:extLst>
                <a:ext uri="{FF2B5EF4-FFF2-40B4-BE49-F238E27FC236}">
                  <a16:creationId xmlns:a16="http://schemas.microsoft.com/office/drawing/2014/main" id="{7EF52C0E-29B0-2FBD-F31C-A42F08480E17}"/>
                </a:ext>
              </a:extLst>
            </p:cNvPr>
            <p:cNvSpPr txBox="1"/>
            <p:nvPr/>
          </p:nvSpPr>
          <p:spPr>
            <a:xfrm>
              <a:off x="0" y="-38100"/>
              <a:ext cx="2274402" cy="745844"/>
            </a:xfrm>
            <a:prstGeom prst="rect">
              <a:avLst/>
            </a:prstGeom>
          </p:spPr>
          <p:txBody>
            <a:bodyPr lIns="57927" tIns="57927" rIns="57927" bIns="57927" rtlCol="0" anchor="ctr"/>
            <a:lstStyle/>
            <a:p>
              <a:pPr algn="ctr">
                <a:lnSpc>
                  <a:spcPts val="2659"/>
                </a:lnSpc>
              </a:pPr>
              <a:endParaRPr/>
            </a:p>
          </p:txBody>
        </p:sp>
      </p:grpSp>
      <p:grpSp>
        <p:nvGrpSpPr>
          <p:cNvPr id="19" name="Group 19">
            <a:extLst>
              <a:ext uri="{FF2B5EF4-FFF2-40B4-BE49-F238E27FC236}">
                <a16:creationId xmlns:a16="http://schemas.microsoft.com/office/drawing/2014/main" id="{E7F0DFFC-7A50-C17A-ADA6-5EC186BBFDF9}"/>
              </a:ext>
            </a:extLst>
          </p:cNvPr>
          <p:cNvGrpSpPr/>
          <p:nvPr/>
        </p:nvGrpSpPr>
        <p:grpSpPr>
          <a:xfrm>
            <a:off x="10658240" y="-4851087"/>
            <a:ext cx="13912875" cy="13912875"/>
            <a:chOff x="0" y="0"/>
            <a:chExt cx="18550500" cy="18550500"/>
          </a:xfrm>
        </p:grpSpPr>
        <p:sp>
          <p:nvSpPr>
            <p:cNvPr id="20" name="Freeform 20">
              <a:extLst>
                <a:ext uri="{FF2B5EF4-FFF2-40B4-BE49-F238E27FC236}">
                  <a16:creationId xmlns:a16="http://schemas.microsoft.com/office/drawing/2014/main" id="{D92BDAC0-C76A-1F10-BF8A-D6CE50B07FC3}"/>
                </a:ext>
              </a:extLst>
            </p:cNvPr>
            <p:cNvSpPr/>
            <p:nvPr/>
          </p:nvSpPr>
          <p:spPr>
            <a:xfrm>
              <a:off x="0" y="0"/>
              <a:ext cx="18550500" cy="18550500"/>
            </a:xfrm>
            <a:custGeom>
              <a:avLst/>
              <a:gdLst/>
              <a:ahLst/>
              <a:cxnLst/>
              <a:rect l="l" t="t" r="r" b="b"/>
              <a:pathLst>
                <a:path w="18550500" h="18550500">
                  <a:moveTo>
                    <a:pt x="0" y="0"/>
                  </a:moveTo>
                  <a:lnTo>
                    <a:pt x="18550500" y="0"/>
                  </a:lnTo>
                  <a:lnTo>
                    <a:pt x="18550500" y="18550500"/>
                  </a:lnTo>
                  <a:lnTo>
                    <a:pt x="0" y="18550500"/>
                  </a:lnTo>
                  <a:lnTo>
                    <a:pt x="0" y="0"/>
                  </a:lnTo>
                  <a:close/>
                </a:path>
              </a:pathLst>
            </a:custGeom>
            <a:blipFill>
              <a:blip r:embed="rId4"/>
              <a:stretch>
                <a:fillRect/>
              </a:stretch>
            </a:blipFill>
          </p:spPr>
          <p:txBody>
            <a:bodyPr/>
            <a:lstStyle/>
            <a:p>
              <a:endParaRPr lang="en-CA"/>
            </a:p>
          </p:txBody>
        </p:sp>
        <p:grpSp>
          <p:nvGrpSpPr>
            <p:cNvPr id="21" name="Group 21">
              <a:extLst>
                <a:ext uri="{FF2B5EF4-FFF2-40B4-BE49-F238E27FC236}">
                  <a16:creationId xmlns:a16="http://schemas.microsoft.com/office/drawing/2014/main" id="{9699C28B-8077-A2B7-E954-4C5120C2A43D}"/>
                </a:ext>
              </a:extLst>
            </p:cNvPr>
            <p:cNvGrpSpPr/>
            <p:nvPr/>
          </p:nvGrpSpPr>
          <p:grpSpPr>
            <a:xfrm>
              <a:off x="1133172" y="1133172"/>
              <a:ext cx="16284156" cy="16284156"/>
              <a:chOff x="0" y="0"/>
              <a:chExt cx="812800" cy="812800"/>
            </a:xfrm>
          </p:grpSpPr>
          <p:sp>
            <p:nvSpPr>
              <p:cNvPr id="22" name="Freeform 22">
                <a:extLst>
                  <a:ext uri="{FF2B5EF4-FFF2-40B4-BE49-F238E27FC236}">
                    <a16:creationId xmlns:a16="http://schemas.microsoft.com/office/drawing/2014/main" id="{AF1DD8F6-FC54-4404-3A36-27B5A8739A0B}"/>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5D3AE7">
                      <a:alpha val="100000"/>
                    </a:srgbClr>
                  </a:gs>
                  <a:gs pos="100000">
                    <a:srgbClr val="9332BD">
                      <a:alpha val="100000"/>
                    </a:srgbClr>
                  </a:gs>
                </a:gsLst>
                <a:lin ang="0"/>
              </a:gradFill>
            </p:spPr>
            <p:txBody>
              <a:bodyPr/>
              <a:lstStyle/>
              <a:p>
                <a:endParaRPr lang="en-CA"/>
              </a:p>
            </p:txBody>
          </p:sp>
          <p:sp>
            <p:nvSpPr>
              <p:cNvPr id="23" name="TextBox 23">
                <a:extLst>
                  <a:ext uri="{FF2B5EF4-FFF2-40B4-BE49-F238E27FC236}">
                    <a16:creationId xmlns:a16="http://schemas.microsoft.com/office/drawing/2014/main" id="{156DC712-987E-D971-EC7B-30757EC7687F}"/>
                  </a:ext>
                </a:extLst>
              </p:cNvPr>
              <p:cNvSpPr txBox="1"/>
              <p:nvPr/>
            </p:nvSpPr>
            <p:spPr>
              <a:xfrm>
                <a:off x="76200" y="38100"/>
                <a:ext cx="660400" cy="698500"/>
              </a:xfrm>
              <a:prstGeom prst="rect">
                <a:avLst/>
              </a:prstGeom>
            </p:spPr>
            <p:txBody>
              <a:bodyPr lIns="85961" tIns="85961" rIns="85961" bIns="85961" rtlCol="0" anchor="ctr"/>
              <a:lstStyle/>
              <a:p>
                <a:pPr algn="ctr">
                  <a:lnSpc>
                    <a:spcPts val="2659"/>
                  </a:lnSpc>
                </a:pPr>
                <a:endParaRPr/>
              </a:p>
            </p:txBody>
          </p:sp>
        </p:grpSp>
      </p:grpSp>
      <p:grpSp>
        <p:nvGrpSpPr>
          <p:cNvPr id="24" name="Group 24">
            <a:extLst>
              <a:ext uri="{FF2B5EF4-FFF2-40B4-BE49-F238E27FC236}">
                <a16:creationId xmlns:a16="http://schemas.microsoft.com/office/drawing/2014/main" id="{9550E47A-D7DC-FFE7-134F-4F4D6764B17E}"/>
              </a:ext>
            </a:extLst>
          </p:cNvPr>
          <p:cNvGrpSpPr/>
          <p:nvPr/>
        </p:nvGrpSpPr>
        <p:grpSpPr>
          <a:xfrm rot="-3207614">
            <a:off x="17455210" y="2837636"/>
            <a:ext cx="6049545" cy="3685699"/>
            <a:chOff x="0" y="0"/>
            <a:chExt cx="1593296" cy="970719"/>
          </a:xfrm>
        </p:grpSpPr>
        <p:sp>
          <p:nvSpPr>
            <p:cNvPr id="25" name="Freeform 25">
              <a:extLst>
                <a:ext uri="{FF2B5EF4-FFF2-40B4-BE49-F238E27FC236}">
                  <a16:creationId xmlns:a16="http://schemas.microsoft.com/office/drawing/2014/main" id="{6AE71AFF-8103-6EE3-12D3-74A326E0F49C}"/>
                </a:ext>
              </a:extLst>
            </p:cNvPr>
            <p:cNvSpPr/>
            <p:nvPr/>
          </p:nvSpPr>
          <p:spPr>
            <a:xfrm>
              <a:off x="0" y="0"/>
              <a:ext cx="1593296" cy="970719"/>
            </a:xfrm>
            <a:custGeom>
              <a:avLst/>
              <a:gdLst/>
              <a:ahLst/>
              <a:cxnLst/>
              <a:rect l="l" t="t" r="r" b="b"/>
              <a:pathLst>
                <a:path w="1593296" h="970719">
                  <a:moveTo>
                    <a:pt x="0" y="0"/>
                  </a:moveTo>
                  <a:lnTo>
                    <a:pt x="1593296" y="0"/>
                  </a:lnTo>
                  <a:lnTo>
                    <a:pt x="1593296" y="970719"/>
                  </a:lnTo>
                  <a:lnTo>
                    <a:pt x="0" y="970719"/>
                  </a:lnTo>
                  <a:close/>
                </a:path>
              </a:pathLst>
            </a:custGeom>
            <a:gradFill rotWithShape="1">
              <a:gsLst>
                <a:gs pos="0">
                  <a:srgbClr val="E8E8E8">
                    <a:alpha val="0"/>
                  </a:srgbClr>
                </a:gs>
                <a:gs pos="100000">
                  <a:srgbClr val="E8E8E8">
                    <a:alpha val="35000"/>
                  </a:srgbClr>
                </a:gs>
              </a:gsLst>
              <a:lin ang="0"/>
            </a:gradFill>
            <a:ln cap="sq">
              <a:noFill/>
              <a:prstDash val="solid"/>
              <a:miter/>
            </a:ln>
          </p:spPr>
          <p:txBody>
            <a:bodyPr/>
            <a:lstStyle/>
            <a:p>
              <a:endParaRPr lang="en-CA"/>
            </a:p>
          </p:txBody>
        </p:sp>
        <p:sp>
          <p:nvSpPr>
            <p:cNvPr id="26" name="TextBox 26">
              <a:extLst>
                <a:ext uri="{FF2B5EF4-FFF2-40B4-BE49-F238E27FC236}">
                  <a16:creationId xmlns:a16="http://schemas.microsoft.com/office/drawing/2014/main" id="{32ABB254-87E7-E6A5-AD49-C147C396B30F}"/>
                </a:ext>
              </a:extLst>
            </p:cNvPr>
            <p:cNvSpPr txBox="1"/>
            <p:nvPr/>
          </p:nvSpPr>
          <p:spPr>
            <a:xfrm>
              <a:off x="0" y="-38100"/>
              <a:ext cx="1593296" cy="1008819"/>
            </a:xfrm>
            <a:prstGeom prst="rect">
              <a:avLst/>
            </a:prstGeom>
          </p:spPr>
          <p:txBody>
            <a:bodyPr lIns="50800" tIns="50800" rIns="50800" bIns="50800" rtlCol="0" anchor="ctr"/>
            <a:lstStyle/>
            <a:p>
              <a:pPr algn="ctr">
                <a:lnSpc>
                  <a:spcPts val="2659"/>
                </a:lnSpc>
                <a:spcBef>
                  <a:spcPct val="0"/>
                </a:spcBef>
              </a:pPr>
              <a:endParaRPr/>
            </a:p>
          </p:txBody>
        </p:sp>
      </p:grpSp>
      <p:grpSp>
        <p:nvGrpSpPr>
          <p:cNvPr id="27" name="Group 27">
            <a:extLst>
              <a:ext uri="{FF2B5EF4-FFF2-40B4-BE49-F238E27FC236}">
                <a16:creationId xmlns:a16="http://schemas.microsoft.com/office/drawing/2014/main" id="{3CAF0539-0DA9-7D7F-BD36-9592E0EBAA8D}"/>
              </a:ext>
            </a:extLst>
          </p:cNvPr>
          <p:cNvGrpSpPr/>
          <p:nvPr/>
        </p:nvGrpSpPr>
        <p:grpSpPr>
          <a:xfrm rot="-3207614">
            <a:off x="13944382" y="936044"/>
            <a:ext cx="6049545" cy="3685699"/>
            <a:chOff x="0" y="0"/>
            <a:chExt cx="1593296" cy="970719"/>
          </a:xfrm>
        </p:grpSpPr>
        <p:sp>
          <p:nvSpPr>
            <p:cNvPr id="28" name="Freeform 28">
              <a:extLst>
                <a:ext uri="{FF2B5EF4-FFF2-40B4-BE49-F238E27FC236}">
                  <a16:creationId xmlns:a16="http://schemas.microsoft.com/office/drawing/2014/main" id="{8CFF29D1-284F-5DAE-60A3-F2F50EDD7B04}"/>
                </a:ext>
              </a:extLst>
            </p:cNvPr>
            <p:cNvSpPr/>
            <p:nvPr/>
          </p:nvSpPr>
          <p:spPr>
            <a:xfrm>
              <a:off x="0" y="0"/>
              <a:ext cx="1593296" cy="970719"/>
            </a:xfrm>
            <a:custGeom>
              <a:avLst/>
              <a:gdLst/>
              <a:ahLst/>
              <a:cxnLst/>
              <a:rect l="l" t="t" r="r" b="b"/>
              <a:pathLst>
                <a:path w="1593296" h="970719">
                  <a:moveTo>
                    <a:pt x="0" y="0"/>
                  </a:moveTo>
                  <a:lnTo>
                    <a:pt x="1593296" y="0"/>
                  </a:lnTo>
                  <a:lnTo>
                    <a:pt x="1593296" y="970719"/>
                  </a:lnTo>
                  <a:lnTo>
                    <a:pt x="0" y="970719"/>
                  </a:lnTo>
                  <a:close/>
                </a:path>
              </a:pathLst>
            </a:custGeom>
            <a:gradFill rotWithShape="1">
              <a:gsLst>
                <a:gs pos="0">
                  <a:srgbClr val="E8E8E8">
                    <a:alpha val="0"/>
                  </a:srgbClr>
                </a:gs>
                <a:gs pos="100000">
                  <a:srgbClr val="E8E8E8">
                    <a:alpha val="35000"/>
                  </a:srgbClr>
                </a:gs>
              </a:gsLst>
              <a:lin ang="0"/>
            </a:gradFill>
            <a:ln cap="sq">
              <a:noFill/>
              <a:prstDash val="solid"/>
              <a:miter/>
            </a:ln>
          </p:spPr>
          <p:txBody>
            <a:bodyPr/>
            <a:lstStyle/>
            <a:p>
              <a:endParaRPr lang="en-CA"/>
            </a:p>
          </p:txBody>
        </p:sp>
        <p:sp>
          <p:nvSpPr>
            <p:cNvPr id="29" name="TextBox 29">
              <a:extLst>
                <a:ext uri="{FF2B5EF4-FFF2-40B4-BE49-F238E27FC236}">
                  <a16:creationId xmlns:a16="http://schemas.microsoft.com/office/drawing/2014/main" id="{C9CF3AB0-8C8B-3F92-027E-86FA79396652}"/>
                </a:ext>
              </a:extLst>
            </p:cNvPr>
            <p:cNvSpPr txBox="1"/>
            <p:nvPr/>
          </p:nvSpPr>
          <p:spPr>
            <a:xfrm>
              <a:off x="0" y="-38100"/>
              <a:ext cx="1593296" cy="1008819"/>
            </a:xfrm>
            <a:prstGeom prst="rect">
              <a:avLst/>
            </a:prstGeom>
          </p:spPr>
          <p:txBody>
            <a:bodyPr lIns="50800" tIns="50800" rIns="50800" bIns="50800" rtlCol="0" anchor="ctr"/>
            <a:lstStyle/>
            <a:p>
              <a:pPr algn="ctr">
                <a:lnSpc>
                  <a:spcPts val="2659"/>
                </a:lnSpc>
                <a:spcBef>
                  <a:spcPct val="0"/>
                </a:spcBef>
              </a:pPr>
              <a:endParaRPr/>
            </a:p>
          </p:txBody>
        </p:sp>
      </p:grpSp>
      <p:sp>
        <p:nvSpPr>
          <p:cNvPr id="30" name="Freeform 30">
            <a:extLst>
              <a:ext uri="{FF2B5EF4-FFF2-40B4-BE49-F238E27FC236}">
                <a16:creationId xmlns:a16="http://schemas.microsoft.com/office/drawing/2014/main" id="{CB0962C9-626F-AD7D-C7E1-A3AA6FB31820}"/>
              </a:ext>
            </a:extLst>
          </p:cNvPr>
          <p:cNvSpPr/>
          <p:nvPr/>
        </p:nvSpPr>
        <p:spPr>
          <a:xfrm>
            <a:off x="10974337" y="2746091"/>
            <a:ext cx="6940062" cy="6940062"/>
          </a:xfrm>
          <a:custGeom>
            <a:avLst/>
            <a:gdLst/>
            <a:ahLst/>
            <a:cxnLst/>
            <a:rect l="l" t="t" r="r" b="b"/>
            <a:pathLst>
              <a:path w="6940062" h="6940062">
                <a:moveTo>
                  <a:pt x="0" y="0"/>
                </a:moveTo>
                <a:lnTo>
                  <a:pt x="6940062" y="0"/>
                </a:lnTo>
                <a:lnTo>
                  <a:pt x="6940062" y="6940063"/>
                </a:lnTo>
                <a:lnTo>
                  <a:pt x="0" y="6940063"/>
                </a:lnTo>
                <a:lnTo>
                  <a:pt x="0" y="0"/>
                </a:lnTo>
                <a:close/>
              </a:path>
            </a:pathLst>
          </a:custGeom>
          <a:blipFill>
            <a:blip r:embed="rId4"/>
            <a:stretch>
              <a:fillRect/>
            </a:stretch>
          </a:blipFill>
        </p:spPr>
        <p:txBody>
          <a:bodyPr/>
          <a:lstStyle/>
          <a:p>
            <a:endParaRPr lang="en-CA"/>
          </a:p>
        </p:txBody>
      </p:sp>
      <p:grpSp>
        <p:nvGrpSpPr>
          <p:cNvPr id="31" name="Group 31">
            <a:extLst>
              <a:ext uri="{FF2B5EF4-FFF2-40B4-BE49-F238E27FC236}">
                <a16:creationId xmlns:a16="http://schemas.microsoft.com/office/drawing/2014/main" id="{17BD756F-2C4E-0683-6258-D2620F624E85}"/>
              </a:ext>
            </a:extLst>
          </p:cNvPr>
          <p:cNvGrpSpPr/>
          <p:nvPr/>
        </p:nvGrpSpPr>
        <p:grpSpPr>
          <a:xfrm>
            <a:off x="11398276" y="3170031"/>
            <a:ext cx="6092184" cy="6092184"/>
            <a:chOff x="0" y="0"/>
            <a:chExt cx="812800" cy="812800"/>
          </a:xfrm>
        </p:grpSpPr>
        <p:sp>
          <p:nvSpPr>
            <p:cNvPr id="32" name="Freeform 32">
              <a:extLst>
                <a:ext uri="{FF2B5EF4-FFF2-40B4-BE49-F238E27FC236}">
                  <a16:creationId xmlns:a16="http://schemas.microsoft.com/office/drawing/2014/main" id="{D165285B-E2CF-B4FD-56E3-157976EBAE14}"/>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CA"/>
            </a:p>
          </p:txBody>
        </p:sp>
        <p:sp>
          <p:nvSpPr>
            <p:cNvPr id="33" name="TextBox 33">
              <a:extLst>
                <a:ext uri="{FF2B5EF4-FFF2-40B4-BE49-F238E27FC236}">
                  <a16:creationId xmlns:a16="http://schemas.microsoft.com/office/drawing/2014/main" id="{39D92ADF-86E3-0C72-18B2-F26E66C67F8A}"/>
                </a:ext>
              </a:extLst>
            </p:cNvPr>
            <p:cNvSpPr txBox="1"/>
            <p:nvPr/>
          </p:nvSpPr>
          <p:spPr>
            <a:xfrm>
              <a:off x="76200" y="38100"/>
              <a:ext cx="660400" cy="698500"/>
            </a:xfrm>
            <a:prstGeom prst="rect">
              <a:avLst/>
            </a:prstGeom>
          </p:spPr>
          <p:txBody>
            <a:bodyPr lIns="42879" tIns="42879" rIns="42879" bIns="42879" rtlCol="0" anchor="ctr"/>
            <a:lstStyle/>
            <a:p>
              <a:pPr algn="ctr">
                <a:lnSpc>
                  <a:spcPts val="2659"/>
                </a:lnSpc>
              </a:pPr>
              <a:endParaRPr/>
            </a:p>
          </p:txBody>
        </p:sp>
      </p:grpSp>
      <p:grpSp>
        <p:nvGrpSpPr>
          <p:cNvPr id="34" name="Group 34">
            <a:extLst>
              <a:ext uri="{FF2B5EF4-FFF2-40B4-BE49-F238E27FC236}">
                <a16:creationId xmlns:a16="http://schemas.microsoft.com/office/drawing/2014/main" id="{2FE6CF62-D5E4-D592-A5D8-02E4F468C766}"/>
              </a:ext>
            </a:extLst>
          </p:cNvPr>
          <p:cNvGrpSpPr/>
          <p:nvPr/>
        </p:nvGrpSpPr>
        <p:grpSpPr>
          <a:xfrm>
            <a:off x="11640242" y="3393886"/>
            <a:ext cx="5608255" cy="5608255"/>
            <a:chOff x="0" y="0"/>
            <a:chExt cx="812800" cy="812800"/>
          </a:xfrm>
        </p:grpSpPr>
        <p:sp>
          <p:nvSpPr>
            <p:cNvPr id="35" name="Freeform 35">
              <a:extLst>
                <a:ext uri="{FF2B5EF4-FFF2-40B4-BE49-F238E27FC236}">
                  <a16:creationId xmlns:a16="http://schemas.microsoft.com/office/drawing/2014/main" id="{2B550D99-D938-FC30-9175-4164AC4898FC}"/>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5D3AE7">
                    <a:alpha val="100000"/>
                  </a:srgbClr>
                </a:gs>
                <a:gs pos="100000">
                  <a:srgbClr val="9332BD">
                    <a:alpha val="100000"/>
                  </a:srgbClr>
                </a:gs>
              </a:gsLst>
              <a:lin ang="0"/>
            </a:gradFill>
          </p:spPr>
          <p:txBody>
            <a:bodyPr/>
            <a:lstStyle/>
            <a:p>
              <a:endParaRPr lang="en-CA"/>
            </a:p>
          </p:txBody>
        </p:sp>
        <p:sp>
          <p:nvSpPr>
            <p:cNvPr id="36" name="TextBox 36">
              <a:extLst>
                <a:ext uri="{FF2B5EF4-FFF2-40B4-BE49-F238E27FC236}">
                  <a16:creationId xmlns:a16="http://schemas.microsoft.com/office/drawing/2014/main" id="{F8F534C0-23E5-8C7A-AEF9-6602E9CCDF16}"/>
                </a:ext>
              </a:extLst>
            </p:cNvPr>
            <p:cNvSpPr txBox="1"/>
            <p:nvPr/>
          </p:nvSpPr>
          <p:spPr>
            <a:xfrm>
              <a:off x="76200" y="38100"/>
              <a:ext cx="660400" cy="698500"/>
            </a:xfrm>
            <a:prstGeom prst="rect">
              <a:avLst/>
            </a:prstGeom>
          </p:spPr>
          <p:txBody>
            <a:bodyPr lIns="42879" tIns="42879" rIns="42879" bIns="42879" rtlCol="0" anchor="ctr"/>
            <a:lstStyle/>
            <a:p>
              <a:pPr algn="ctr">
                <a:lnSpc>
                  <a:spcPts val="2659"/>
                </a:lnSpc>
              </a:pPr>
              <a:endParaRPr/>
            </a:p>
          </p:txBody>
        </p:sp>
      </p:grpSp>
      <p:grpSp>
        <p:nvGrpSpPr>
          <p:cNvPr id="37" name="Group 37">
            <a:extLst>
              <a:ext uri="{FF2B5EF4-FFF2-40B4-BE49-F238E27FC236}">
                <a16:creationId xmlns:a16="http://schemas.microsoft.com/office/drawing/2014/main" id="{86D1CA2D-08D9-6A79-C0A9-8EE20939E7F6}"/>
              </a:ext>
            </a:extLst>
          </p:cNvPr>
          <p:cNvGrpSpPr/>
          <p:nvPr/>
        </p:nvGrpSpPr>
        <p:grpSpPr>
          <a:xfrm>
            <a:off x="11878452" y="3648768"/>
            <a:ext cx="5131832" cy="5131832"/>
            <a:chOff x="0" y="0"/>
            <a:chExt cx="812800" cy="812800"/>
          </a:xfrm>
        </p:grpSpPr>
        <p:sp>
          <p:nvSpPr>
            <p:cNvPr id="38" name="Freeform 38">
              <a:extLst>
                <a:ext uri="{FF2B5EF4-FFF2-40B4-BE49-F238E27FC236}">
                  <a16:creationId xmlns:a16="http://schemas.microsoft.com/office/drawing/2014/main" id="{2206D12A-6A9C-391A-93CA-06ADFE3A8011}"/>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a:stretch>
            </a:blipFill>
          </p:spPr>
          <p:txBody>
            <a:bodyPr/>
            <a:lstStyle/>
            <a:p>
              <a:endParaRPr lang="en-CA"/>
            </a:p>
          </p:txBody>
        </p:sp>
      </p:grpSp>
      <p:sp>
        <p:nvSpPr>
          <p:cNvPr id="5" name="TextBox 4">
            <a:extLst>
              <a:ext uri="{FF2B5EF4-FFF2-40B4-BE49-F238E27FC236}">
                <a16:creationId xmlns:a16="http://schemas.microsoft.com/office/drawing/2014/main" id="{7534A53D-8C2E-37DA-66AA-430E7E127B92}"/>
              </a:ext>
            </a:extLst>
          </p:cNvPr>
          <p:cNvSpPr txBox="1"/>
          <p:nvPr/>
        </p:nvSpPr>
        <p:spPr>
          <a:xfrm>
            <a:off x="609600" y="1485900"/>
            <a:ext cx="10524918" cy="7985328"/>
          </a:xfrm>
          <a:prstGeom prst="rect">
            <a:avLst/>
          </a:prstGeom>
          <a:noFill/>
        </p:spPr>
        <p:txBody>
          <a:bodyPr wrap="square">
            <a:spAutoFit/>
          </a:bodyPr>
          <a:lstStyle/>
          <a:p>
            <a:pPr>
              <a:lnSpc>
                <a:spcPct val="107000"/>
              </a:lnSpc>
              <a:spcAft>
                <a:spcPts val="800"/>
              </a:spcAft>
            </a:pPr>
            <a:r>
              <a:rPr lang="en-US" sz="3600" b="1" kern="0" dirty="0">
                <a:latin typeface="Arial" panose="020B0604020202020204" pitchFamily="34" charset="0"/>
                <a:ea typeface="Times New Roman" panose="02020603050405020304" pitchFamily="18" charset="0"/>
                <a:cs typeface="Arial" panose="020B0604020202020204" pitchFamily="34" charset="0"/>
              </a:rPr>
              <a:t>B. The Soil has </a:t>
            </a:r>
            <a:r>
              <a:rPr lang="en-CA" sz="3600" b="1" kern="0" dirty="0">
                <a:latin typeface="Arial" panose="020B0604020202020204" pitchFamily="34" charset="0"/>
                <a:ea typeface="Times New Roman" panose="02020603050405020304" pitchFamily="18" charset="0"/>
                <a:cs typeface="Arial" panose="020B0604020202020204" pitchFamily="34" charset="0"/>
              </a:rPr>
              <a:t>Receptive Capacity</a:t>
            </a:r>
          </a:p>
          <a:p>
            <a:pPr marL="571500" indent="-571500">
              <a:buFont typeface="Wingdings" panose="05000000000000000000" pitchFamily="2" charset="2"/>
              <a:buChar char="q"/>
            </a:pPr>
            <a:r>
              <a:rPr lang="en-CA" sz="3600" kern="0" dirty="0">
                <a:latin typeface="Arial" panose="020B0604020202020204" pitchFamily="34" charset="0"/>
                <a:ea typeface="Times New Roman" panose="02020603050405020304" pitchFamily="18" charset="0"/>
                <a:cs typeface="Arial" panose="020B0604020202020204" pitchFamily="34" charset="0"/>
              </a:rPr>
              <a:t>The primary function of soil in the parable is its ability to receive the seed. </a:t>
            </a:r>
          </a:p>
          <a:p>
            <a:endParaRPr lang="en-CA" sz="3600" kern="0" dirty="0">
              <a:latin typeface="Arial" panose="020B0604020202020204" pitchFamily="34" charset="0"/>
              <a:ea typeface="Times New Roman" panose="02020603050405020304" pitchFamily="18" charset="0"/>
              <a:cs typeface="Arial" panose="020B0604020202020204" pitchFamily="34" charset="0"/>
            </a:endParaRPr>
          </a:p>
          <a:p>
            <a:pPr marL="571500" indent="-571500">
              <a:buFont typeface="Wingdings" panose="05000000000000000000" pitchFamily="2" charset="2"/>
              <a:buChar char="q"/>
            </a:pPr>
            <a:r>
              <a:rPr lang="en-CA" sz="3600" kern="0" dirty="0">
                <a:latin typeface="Arial" panose="020B0604020202020204" pitchFamily="34" charset="0"/>
                <a:ea typeface="Times New Roman" panose="02020603050405020304" pitchFamily="18" charset="0"/>
                <a:cs typeface="Arial" panose="020B0604020202020204" pitchFamily="34" charset="0"/>
              </a:rPr>
              <a:t>The condition of the soil determines whether the seed can gain entry, take root, or be rejected immediately. </a:t>
            </a:r>
          </a:p>
          <a:p>
            <a:endParaRPr lang="en-CA" sz="3600" kern="0" dirty="0">
              <a:latin typeface="Arial" panose="020B0604020202020204" pitchFamily="34" charset="0"/>
              <a:ea typeface="Times New Roman" panose="02020603050405020304" pitchFamily="18" charset="0"/>
              <a:cs typeface="Arial" panose="020B0604020202020204" pitchFamily="34" charset="0"/>
            </a:endParaRPr>
          </a:p>
          <a:p>
            <a:pPr marL="571500" indent="-571500">
              <a:buFont typeface="Wingdings" panose="05000000000000000000" pitchFamily="2" charset="2"/>
              <a:buChar char="q"/>
            </a:pPr>
            <a:r>
              <a:rPr lang="en-CA" sz="3600" kern="0" dirty="0">
                <a:latin typeface="Arial" panose="020B0604020202020204" pitchFamily="34" charset="0"/>
                <a:ea typeface="Times New Roman" panose="02020603050405020304" pitchFamily="18" charset="0"/>
                <a:cs typeface="Arial" panose="020B0604020202020204" pitchFamily="34" charset="0"/>
              </a:rPr>
              <a:t>This reflects the openness, willingness, and humility of a person's heart toward God's truth.</a:t>
            </a:r>
          </a:p>
          <a:p>
            <a:endParaRPr lang="en-CA" sz="3600" kern="0" dirty="0">
              <a:latin typeface="Arial" panose="020B0604020202020204" pitchFamily="34" charset="0"/>
              <a:ea typeface="Times New Roman" panose="02020603050405020304" pitchFamily="18" charset="0"/>
              <a:cs typeface="Arial" panose="020B0604020202020204" pitchFamily="34" charset="0"/>
            </a:endParaRPr>
          </a:p>
          <a:p>
            <a:r>
              <a:rPr lang="en-CA" sz="3600" kern="0" dirty="0">
                <a:latin typeface="Arial" panose="020B0604020202020204" pitchFamily="34" charset="0"/>
                <a:ea typeface="Times New Roman" panose="02020603050405020304" pitchFamily="18" charset="0"/>
                <a:cs typeface="Arial" panose="020B0604020202020204" pitchFamily="34" charset="0"/>
              </a:rPr>
              <a:t>"Receive with meekness the implanted word, which is able to save your souls."  </a:t>
            </a:r>
            <a:r>
              <a:rPr lang="en-CA" sz="3600" b="1" kern="0" dirty="0">
                <a:latin typeface="Arial" panose="020B0604020202020204" pitchFamily="34" charset="0"/>
                <a:ea typeface="Times New Roman" panose="02020603050405020304" pitchFamily="18" charset="0"/>
                <a:cs typeface="Arial" panose="020B0604020202020204" pitchFamily="34" charset="0"/>
              </a:rPr>
              <a:t>James 1:21</a:t>
            </a:r>
          </a:p>
          <a:p>
            <a:pPr>
              <a:lnSpc>
                <a:spcPct val="107000"/>
              </a:lnSpc>
              <a:spcAft>
                <a:spcPts val="800"/>
              </a:spcAft>
            </a:pPr>
            <a:endParaRPr lang="en-US" sz="3600" kern="0" dirty="0">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32291834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7238DC-9309-59A1-2EF3-9C5E26B0078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7991C097-3F9A-0695-1002-E1028EB8B7D6}"/>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39521" r="-10927"/>
            </a:stretch>
          </a:blipFill>
        </p:spPr>
        <p:txBody>
          <a:bodyPr/>
          <a:lstStyle/>
          <a:p>
            <a:endParaRPr lang="en-CA"/>
          </a:p>
        </p:txBody>
      </p:sp>
      <p:grpSp>
        <p:nvGrpSpPr>
          <p:cNvPr id="7" name="Group 7">
            <a:extLst>
              <a:ext uri="{FF2B5EF4-FFF2-40B4-BE49-F238E27FC236}">
                <a16:creationId xmlns:a16="http://schemas.microsoft.com/office/drawing/2014/main" id="{877F37FB-BB72-9A73-E8CE-0D4A16040412}"/>
              </a:ext>
            </a:extLst>
          </p:cNvPr>
          <p:cNvGrpSpPr/>
          <p:nvPr/>
        </p:nvGrpSpPr>
        <p:grpSpPr>
          <a:xfrm>
            <a:off x="338876" y="110990"/>
            <a:ext cx="11222215" cy="10176010"/>
            <a:chOff x="0" y="0"/>
            <a:chExt cx="2274402" cy="707744"/>
          </a:xfrm>
        </p:grpSpPr>
        <p:sp>
          <p:nvSpPr>
            <p:cNvPr id="8" name="Freeform 8">
              <a:extLst>
                <a:ext uri="{FF2B5EF4-FFF2-40B4-BE49-F238E27FC236}">
                  <a16:creationId xmlns:a16="http://schemas.microsoft.com/office/drawing/2014/main" id="{1032DCEA-137C-01AC-85E1-3AA1E2B6D5E8}"/>
                </a:ext>
              </a:extLst>
            </p:cNvPr>
            <p:cNvSpPr/>
            <p:nvPr/>
          </p:nvSpPr>
          <p:spPr>
            <a:xfrm>
              <a:off x="0" y="0"/>
              <a:ext cx="2274402" cy="707744"/>
            </a:xfrm>
            <a:custGeom>
              <a:avLst/>
              <a:gdLst/>
              <a:ahLst/>
              <a:cxnLst/>
              <a:rect l="l" t="t" r="r" b="b"/>
              <a:pathLst>
                <a:path w="2274402" h="707744">
                  <a:moveTo>
                    <a:pt x="25159" y="0"/>
                  </a:moveTo>
                  <a:lnTo>
                    <a:pt x="2249243" y="0"/>
                  </a:lnTo>
                  <a:cubicBezTo>
                    <a:pt x="2255915" y="0"/>
                    <a:pt x="2262315" y="2651"/>
                    <a:pt x="2267033" y="7369"/>
                  </a:cubicBezTo>
                  <a:cubicBezTo>
                    <a:pt x="2271751" y="12087"/>
                    <a:pt x="2274402" y="18486"/>
                    <a:pt x="2274402" y="25159"/>
                  </a:cubicBezTo>
                  <a:lnTo>
                    <a:pt x="2274402" y="682586"/>
                  </a:lnTo>
                  <a:cubicBezTo>
                    <a:pt x="2274402" y="689258"/>
                    <a:pt x="2271751" y="695657"/>
                    <a:pt x="2267033" y="700376"/>
                  </a:cubicBezTo>
                  <a:cubicBezTo>
                    <a:pt x="2262315" y="705094"/>
                    <a:pt x="2255915" y="707744"/>
                    <a:pt x="2249243" y="707744"/>
                  </a:cubicBezTo>
                  <a:lnTo>
                    <a:pt x="25159" y="707744"/>
                  </a:lnTo>
                  <a:cubicBezTo>
                    <a:pt x="18486" y="707744"/>
                    <a:pt x="12087" y="705094"/>
                    <a:pt x="7369" y="700376"/>
                  </a:cubicBezTo>
                  <a:cubicBezTo>
                    <a:pt x="2651" y="695657"/>
                    <a:pt x="0" y="689258"/>
                    <a:pt x="0" y="682586"/>
                  </a:cubicBezTo>
                  <a:lnTo>
                    <a:pt x="0" y="25159"/>
                  </a:lnTo>
                  <a:cubicBezTo>
                    <a:pt x="0" y="18486"/>
                    <a:pt x="2651" y="12087"/>
                    <a:pt x="7369" y="7369"/>
                  </a:cubicBezTo>
                  <a:cubicBezTo>
                    <a:pt x="12087" y="2651"/>
                    <a:pt x="18486" y="0"/>
                    <a:pt x="25159" y="0"/>
                  </a:cubicBezTo>
                  <a:close/>
                </a:path>
              </a:pathLst>
            </a:custGeom>
            <a:solidFill>
              <a:srgbClr val="FFFFFF"/>
            </a:solidFill>
            <a:ln w="76200" cap="rnd">
              <a:gradFill>
                <a:gsLst>
                  <a:gs pos="0">
                    <a:srgbClr val="5D3AE7">
                      <a:alpha val="100000"/>
                    </a:srgbClr>
                  </a:gs>
                  <a:gs pos="100000">
                    <a:srgbClr val="9332BD">
                      <a:alpha val="100000"/>
                    </a:srgbClr>
                  </a:gs>
                </a:gsLst>
                <a:lin ang="0"/>
              </a:gradFill>
              <a:prstDash val="solid"/>
              <a:round/>
            </a:ln>
          </p:spPr>
          <p:txBody>
            <a:bodyPr/>
            <a:lstStyle/>
            <a:p>
              <a:endParaRPr lang="en-CA"/>
            </a:p>
          </p:txBody>
        </p:sp>
        <p:sp>
          <p:nvSpPr>
            <p:cNvPr id="9" name="TextBox 9">
              <a:extLst>
                <a:ext uri="{FF2B5EF4-FFF2-40B4-BE49-F238E27FC236}">
                  <a16:creationId xmlns:a16="http://schemas.microsoft.com/office/drawing/2014/main" id="{0692B74C-BCEA-086C-5621-26103650A17D}"/>
                </a:ext>
              </a:extLst>
            </p:cNvPr>
            <p:cNvSpPr txBox="1"/>
            <p:nvPr/>
          </p:nvSpPr>
          <p:spPr>
            <a:xfrm>
              <a:off x="0" y="-38100"/>
              <a:ext cx="2274402" cy="745844"/>
            </a:xfrm>
            <a:prstGeom prst="rect">
              <a:avLst/>
            </a:prstGeom>
          </p:spPr>
          <p:txBody>
            <a:bodyPr lIns="57927" tIns="57927" rIns="57927" bIns="57927" rtlCol="0" anchor="ctr"/>
            <a:lstStyle/>
            <a:p>
              <a:pPr algn="ctr">
                <a:lnSpc>
                  <a:spcPts val="2659"/>
                </a:lnSpc>
              </a:pPr>
              <a:endParaRPr/>
            </a:p>
          </p:txBody>
        </p:sp>
      </p:grpSp>
      <p:grpSp>
        <p:nvGrpSpPr>
          <p:cNvPr id="19" name="Group 19">
            <a:extLst>
              <a:ext uri="{FF2B5EF4-FFF2-40B4-BE49-F238E27FC236}">
                <a16:creationId xmlns:a16="http://schemas.microsoft.com/office/drawing/2014/main" id="{51B2867B-4F48-4135-7820-C1A7FA0F5AA3}"/>
              </a:ext>
            </a:extLst>
          </p:cNvPr>
          <p:cNvGrpSpPr/>
          <p:nvPr/>
        </p:nvGrpSpPr>
        <p:grpSpPr>
          <a:xfrm>
            <a:off x="10658240" y="-4851087"/>
            <a:ext cx="13912875" cy="13912875"/>
            <a:chOff x="0" y="0"/>
            <a:chExt cx="18550500" cy="18550500"/>
          </a:xfrm>
        </p:grpSpPr>
        <p:sp>
          <p:nvSpPr>
            <p:cNvPr id="20" name="Freeform 20">
              <a:extLst>
                <a:ext uri="{FF2B5EF4-FFF2-40B4-BE49-F238E27FC236}">
                  <a16:creationId xmlns:a16="http://schemas.microsoft.com/office/drawing/2014/main" id="{846F40F2-9E4F-361A-7D5B-8AD60937B60F}"/>
                </a:ext>
              </a:extLst>
            </p:cNvPr>
            <p:cNvSpPr/>
            <p:nvPr/>
          </p:nvSpPr>
          <p:spPr>
            <a:xfrm>
              <a:off x="0" y="0"/>
              <a:ext cx="18550500" cy="18550500"/>
            </a:xfrm>
            <a:custGeom>
              <a:avLst/>
              <a:gdLst/>
              <a:ahLst/>
              <a:cxnLst/>
              <a:rect l="l" t="t" r="r" b="b"/>
              <a:pathLst>
                <a:path w="18550500" h="18550500">
                  <a:moveTo>
                    <a:pt x="0" y="0"/>
                  </a:moveTo>
                  <a:lnTo>
                    <a:pt x="18550500" y="0"/>
                  </a:lnTo>
                  <a:lnTo>
                    <a:pt x="18550500" y="18550500"/>
                  </a:lnTo>
                  <a:lnTo>
                    <a:pt x="0" y="18550500"/>
                  </a:lnTo>
                  <a:lnTo>
                    <a:pt x="0" y="0"/>
                  </a:lnTo>
                  <a:close/>
                </a:path>
              </a:pathLst>
            </a:custGeom>
            <a:blipFill>
              <a:blip r:embed="rId4"/>
              <a:stretch>
                <a:fillRect/>
              </a:stretch>
            </a:blipFill>
          </p:spPr>
          <p:txBody>
            <a:bodyPr/>
            <a:lstStyle/>
            <a:p>
              <a:endParaRPr lang="en-CA"/>
            </a:p>
          </p:txBody>
        </p:sp>
        <p:grpSp>
          <p:nvGrpSpPr>
            <p:cNvPr id="21" name="Group 21">
              <a:extLst>
                <a:ext uri="{FF2B5EF4-FFF2-40B4-BE49-F238E27FC236}">
                  <a16:creationId xmlns:a16="http://schemas.microsoft.com/office/drawing/2014/main" id="{FC9C98BC-50CA-7462-C2B7-66FACD090678}"/>
                </a:ext>
              </a:extLst>
            </p:cNvPr>
            <p:cNvGrpSpPr/>
            <p:nvPr/>
          </p:nvGrpSpPr>
          <p:grpSpPr>
            <a:xfrm>
              <a:off x="1133172" y="1133172"/>
              <a:ext cx="16284156" cy="16284156"/>
              <a:chOff x="0" y="0"/>
              <a:chExt cx="812800" cy="812800"/>
            </a:xfrm>
          </p:grpSpPr>
          <p:sp>
            <p:nvSpPr>
              <p:cNvPr id="22" name="Freeform 22">
                <a:extLst>
                  <a:ext uri="{FF2B5EF4-FFF2-40B4-BE49-F238E27FC236}">
                    <a16:creationId xmlns:a16="http://schemas.microsoft.com/office/drawing/2014/main" id="{FF49FAE0-0661-9888-00EC-B343D88A4089}"/>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5D3AE7">
                      <a:alpha val="100000"/>
                    </a:srgbClr>
                  </a:gs>
                  <a:gs pos="100000">
                    <a:srgbClr val="9332BD">
                      <a:alpha val="100000"/>
                    </a:srgbClr>
                  </a:gs>
                </a:gsLst>
                <a:lin ang="0"/>
              </a:gradFill>
            </p:spPr>
            <p:txBody>
              <a:bodyPr/>
              <a:lstStyle/>
              <a:p>
                <a:endParaRPr lang="en-CA"/>
              </a:p>
            </p:txBody>
          </p:sp>
          <p:sp>
            <p:nvSpPr>
              <p:cNvPr id="23" name="TextBox 23">
                <a:extLst>
                  <a:ext uri="{FF2B5EF4-FFF2-40B4-BE49-F238E27FC236}">
                    <a16:creationId xmlns:a16="http://schemas.microsoft.com/office/drawing/2014/main" id="{6269D8DC-904B-B875-2C30-D582F6B57654}"/>
                  </a:ext>
                </a:extLst>
              </p:cNvPr>
              <p:cNvSpPr txBox="1"/>
              <p:nvPr/>
            </p:nvSpPr>
            <p:spPr>
              <a:xfrm>
                <a:off x="76200" y="38100"/>
                <a:ext cx="660400" cy="698500"/>
              </a:xfrm>
              <a:prstGeom prst="rect">
                <a:avLst/>
              </a:prstGeom>
            </p:spPr>
            <p:txBody>
              <a:bodyPr lIns="85961" tIns="85961" rIns="85961" bIns="85961" rtlCol="0" anchor="ctr"/>
              <a:lstStyle/>
              <a:p>
                <a:pPr algn="ctr">
                  <a:lnSpc>
                    <a:spcPts val="2659"/>
                  </a:lnSpc>
                </a:pPr>
                <a:endParaRPr/>
              </a:p>
            </p:txBody>
          </p:sp>
        </p:grpSp>
      </p:grpSp>
      <p:grpSp>
        <p:nvGrpSpPr>
          <p:cNvPr id="24" name="Group 24">
            <a:extLst>
              <a:ext uri="{FF2B5EF4-FFF2-40B4-BE49-F238E27FC236}">
                <a16:creationId xmlns:a16="http://schemas.microsoft.com/office/drawing/2014/main" id="{ACA1BFFB-B246-E794-AE3F-E6AF15F6A358}"/>
              </a:ext>
            </a:extLst>
          </p:cNvPr>
          <p:cNvGrpSpPr/>
          <p:nvPr/>
        </p:nvGrpSpPr>
        <p:grpSpPr>
          <a:xfrm rot="-3207614">
            <a:off x="17455210" y="2837636"/>
            <a:ext cx="6049545" cy="3685699"/>
            <a:chOff x="0" y="0"/>
            <a:chExt cx="1593296" cy="970719"/>
          </a:xfrm>
        </p:grpSpPr>
        <p:sp>
          <p:nvSpPr>
            <p:cNvPr id="25" name="Freeform 25">
              <a:extLst>
                <a:ext uri="{FF2B5EF4-FFF2-40B4-BE49-F238E27FC236}">
                  <a16:creationId xmlns:a16="http://schemas.microsoft.com/office/drawing/2014/main" id="{1EA7FE18-C02C-06AB-402D-C759E451160A}"/>
                </a:ext>
              </a:extLst>
            </p:cNvPr>
            <p:cNvSpPr/>
            <p:nvPr/>
          </p:nvSpPr>
          <p:spPr>
            <a:xfrm>
              <a:off x="0" y="0"/>
              <a:ext cx="1593296" cy="970719"/>
            </a:xfrm>
            <a:custGeom>
              <a:avLst/>
              <a:gdLst/>
              <a:ahLst/>
              <a:cxnLst/>
              <a:rect l="l" t="t" r="r" b="b"/>
              <a:pathLst>
                <a:path w="1593296" h="970719">
                  <a:moveTo>
                    <a:pt x="0" y="0"/>
                  </a:moveTo>
                  <a:lnTo>
                    <a:pt x="1593296" y="0"/>
                  </a:lnTo>
                  <a:lnTo>
                    <a:pt x="1593296" y="970719"/>
                  </a:lnTo>
                  <a:lnTo>
                    <a:pt x="0" y="970719"/>
                  </a:lnTo>
                  <a:close/>
                </a:path>
              </a:pathLst>
            </a:custGeom>
            <a:gradFill rotWithShape="1">
              <a:gsLst>
                <a:gs pos="0">
                  <a:srgbClr val="E8E8E8">
                    <a:alpha val="0"/>
                  </a:srgbClr>
                </a:gs>
                <a:gs pos="100000">
                  <a:srgbClr val="E8E8E8">
                    <a:alpha val="35000"/>
                  </a:srgbClr>
                </a:gs>
              </a:gsLst>
              <a:lin ang="0"/>
            </a:gradFill>
            <a:ln cap="sq">
              <a:noFill/>
              <a:prstDash val="solid"/>
              <a:miter/>
            </a:ln>
          </p:spPr>
          <p:txBody>
            <a:bodyPr/>
            <a:lstStyle/>
            <a:p>
              <a:endParaRPr lang="en-CA"/>
            </a:p>
          </p:txBody>
        </p:sp>
        <p:sp>
          <p:nvSpPr>
            <p:cNvPr id="26" name="TextBox 26">
              <a:extLst>
                <a:ext uri="{FF2B5EF4-FFF2-40B4-BE49-F238E27FC236}">
                  <a16:creationId xmlns:a16="http://schemas.microsoft.com/office/drawing/2014/main" id="{E5B97F5E-8494-67E2-0E86-FD0553655744}"/>
                </a:ext>
              </a:extLst>
            </p:cNvPr>
            <p:cNvSpPr txBox="1"/>
            <p:nvPr/>
          </p:nvSpPr>
          <p:spPr>
            <a:xfrm>
              <a:off x="0" y="-38100"/>
              <a:ext cx="1593296" cy="1008819"/>
            </a:xfrm>
            <a:prstGeom prst="rect">
              <a:avLst/>
            </a:prstGeom>
          </p:spPr>
          <p:txBody>
            <a:bodyPr lIns="50800" tIns="50800" rIns="50800" bIns="50800" rtlCol="0" anchor="ctr"/>
            <a:lstStyle/>
            <a:p>
              <a:pPr algn="ctr">
                <a:lnSpc>
                  <a:spcPts val="2659"/>
                </a:lnSpc>
                <a:spcBef>
                  <a:spcPct val="0"/>
                </a:spcBef>
              </a:pPr>
              <a:endParaRPr/>
            </a:p>
          </p:txBody>
        </p:sp>
      </p:grpSp>
      <p:grpSp>
        <p:nvGrpSpPr>
          <p:cNvPr id="27" name="Group 27">
            <a:extLst>
              <a:ext uri="{FF2B5EF4-FFF2-40B4-BE49-F238E27FC236}">
                <a16:creationId xmlns:a16="http://schemas.microsoft.com/office/drawing/2014/main" id="{A6D83040-59DA-9A70-EDF9-7AACBF2668FD}"/>
              </a:ext>
            </a:extLst>
          </p:cNvPr>
          <p:cNvGrpSpPr/>
          <p:nvPr/>
        </p:nvGrpSpPr>
        <p:grpSpPr>
          <a:xfrm rot="-3207614">
            <a:off x="13944382" y="936044"/>
            <a:ext cx="6049545" cy="3685699"/>
            <a:chOff x="0" y="0"/>
            <a:chExt cx="1593296" cy="970719"/>
          </a:xfrm>
        </p:grpSpPr>
        <p:sp>
          <p:nvSpPr>
            <p:cNvPr id="28" name="Freeform 28">
              <a:extLst>
                <a:ext uri="{FF2B5EF4-FFF2-40B4-BE49-F238E27FC236}">
                  <a16:creationId xmlns:a16="http://schemas.microsoft.com/office/drawing/2014/main" id="{E08DEEF2-6C73-9479-181E-30395AF1D7E9}"/>
                </a:ext>
              </a:extLst>
            </p:cNvPr>
            <p:cNvSpPr/>
            <p:nvPr/>
          </p:nvSpPr>
          <p:spPr>
            <a:xfrm>
              <a:off x="0" y="0"/>
              <a:ext cx="1593296" cy="970719"/>
            </a:xfrm>
            <a:custGeom>
              <a:avLst/>
              <a:gdLst/>
              <a:ahLst/>
              <a:cxnLst/>
              <a:rect l="l" t="t" r="r" b="b"/>
              <a:pathLst>
                <a:path w="1593296" h="970719">
                  <a:moveTo>
                    <a:pt x="0" y="0"/>
                  </a:moveTo>
                  <a:lnTo>
                    <a:pt x="1593296" y="0"/>
                  </a:lnTo>
                  <a:lnTo>
                    <a:pt x="1593296" y="970719"/>
                  </a:lnTo>
                  <a:lnTo>
                    <a:pt x="0" y="970719"/>
                  </a:lnTo>
                  <a:close/>
                </a:path>
              </a:pathLst>
            </a:custGeom>
            <a:gradFill rotWithShape="1">
              <a:gsLst>
                <a:gs pos="0">
                  <a:srgbClr val="E8E8E8">
                    <a:alpha val="0"/>
                  </a:srgbClr>
                </a:gs>
                <a:gs pos="100000">
                  <a:srgbClr val="E8E8E8">
                    <a:alpha val="35000"/>
                  </a:srgbClr>
                </a:gs>
              </a:gsLst>
              <a:lin ang="0"/>
            </a:gradFill>
            <a:ln cap="sq">
              <a:noFill/>
              <a:prstDash val="solid"/>
              <a:miter/>
            </a:ln>
          </p:spPr>
          <p:txBody>
            <a:bodyPr/>
            <a:lstStyle/>
            <a:p>
              <a:endParaRPr lang="en-CA"/>
            </a:p>
          </p:txBody>
        </p:sp>
        <p:sp>
          <p:nvSpPr>
            <p:cNvPr id="29" name="TextBox 29">
              <a:extLst>
                <a:ext uri="{FF2B5EF4-FFF2-40B4-BE49-F238E27FC236}">
                  <a16:creationId xmlns:a16="http://schemas.microsoft.com/office/drawing/2014/main" id="{248C4DB3-0AE0-6176-08FD-C283888FA896}"/>
                </a:ext>
              </a:extLst>
            </p:cNvPr>
            <p:cNvSpPr txBox="1"/>
            <p:nvPr/>
          </p:nvSpPr>
          <p:spPr>
            <a:xfrm>
              <a:off x="0" y="-38100"/>
              <a:ext cx="1593296" cy="1008819"/>
            </a:xfrm>
            <a:prstGeom prst="rect">
              <a:avLst/>
            </a:prstGeom>
          </p:spPr>
          <p:txBody>
            <a:bodyPr lIns="50800" tIns="50800" rIns="50800" bIns="50800" rtlCol="0" anchor="ctr"/>
            <a:lstStyle/>
            <a:p>
              <a:pPr algn="ctr">
                <a:lnSpc>
                  <a:spcPts val="2659"/>
                </a:lnSpc>
                <a:spcBef>
                  <a:spcPct val="0"/>
                </a:spcBef>
              </a:pPr>
              <a:endParaRPr/>
            </a:p>
          </p:txBody>
        </p:sp>
      </p:grpSp>
      <p:sp>
        <p:nvSpPr>
          <p:cNvPr id="30" name="Freeform 30">
            <a:extLst>
              <a:ext uri="{FF2B5EF4-FFF2-40B4-BE49-F238E27FC236}">
                <a16:creationId xmlns:a16="http://schemas.microsoft.com/office/drawing/2014/main" id="{F0B2E6E3-A044-5F07-C19A-34679A0AD0E0}"/>
              </a:ext>
            </a:extLst>
          </p:cNvPr>
          <p:cNvSpPr/>
          <p:nvPr/>
        </p:nvSpPr>
        <p:spPr>
          <a:xfrm>
            <a:off x="10974337" y="2746091"/>
            <a:ext cx="6940062" cy="6940062"/>
          </a:xfrm>
          <a:custGeom>
            <a:avLst/>
            <a:gdLst/>
            <a:ahLst/>
            <a:cxnLst/>
            <a:rect l="l" t="t" r="r" b="b"/>
            <a:pathLst>
              <a:path w="6940062" h="6940062">
                <a:moveTo>
                  <a:pt x="0" y="0"/>
                </a:moveTo>
                <a:lnTo>
                  <a:pt x="6940062" y="0"/>
                </a:lnTo>
                <a:lnTo>
                  <a:pt x="6940062" y="6940063"/>
                </a:lnTo>
                <a:lnTo>
                  <a:pt x="0" y="6940063"/>
                </a:lnTo>
                <a:lnTo>
                  <a:pt x="0" y="0"/>
                </a:lnTo>
                <a:close/>
              </a:path>
            </a:pathLst>
          </a:custGeom>
          <a:blipFill>
            <a:blip r:embed="rId4"/>
            <a:stretch>
              <a:fillRect/>
            </a:stretch>
          </a:blipFill>
        </p:spPr>
        <p:txBody>
          <a:bodyPr/>
          <a:lstStyle/>
          <a:p>
            <a:endParaRPr lang="en-CA"/>
          </a:p>
        </p:txBody>
      </p:sp>
      <p:grpSp>
        <p:nvGrpSpPr>
          <p:cNvPr id="31" name="Group 31">
            <a:extLst>
              <a:ext uri="{FF2B5EF4-FFF2-40B4-BE49-F238E27FC236}">
                <a16:creationId xmlns:a16="http://schemas.microsoft.com/office/drawing/2014/main" id="{29497481-9F24-8AC6-F0F2-D398CE3C4C7B}"/>
              </a:ext>
            </a:extLst>
          </p:cNvPr>
          <p:cNvGrpSpPr/>
          <p:nvPr/>
        </p:nvGrpSpPr>
        <p:grpSpPr>
          <a:xfrm>
            <a:off x="11398276" y="3170031"/>
            <a:ext cx="6092184" cy="6092184"/>
            <a:chOff x="0" y="0"/>
            <a:chExt cx="812800" cy="812800"/>
          </a:xfrm>
        </p:grpSpPr>
        <p:sp>
          <p:nvSpPr>
            <p:cNvPr id="32" name="Freeform 32">
              <a:extLst>
                <a:ext uri="{FF2B5EF4-FFF2-40B4-BE49-F238E27FC236}">
                  <a16:creationId xmlns:a16="http://schemas.microsoft.com/office/drawing/2014/main" id="{4488FFC0-DCF7-D802-4337-588EC8FBDC4E}"/>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CA"/>
            </a:p>
          </p:txBody>
        </p:sp>
        <p:sp>
          <p:nvSpPr>
            <p:cNvPr id="33" name="TextBox 33">
              <a:extLst>
                <a:ext uri="{FF2B5EF4-FFF2-40B4-BE49-F238E27FC236}">
                  <a16:creationId xmlns:a16="http://schemas.microsoft.com/office/drawing/2014/main" id="{23339B63-D77B-62A5-7205-64B0F3278305}"/>
                </a:ext>
              </a:extLst>
            </p:cNvPr>
            <p:cNvSpPr txBox="1"/>
            <p:nvPr/>
          </p:nvSpPr>
          <p:spPr>
            <a:xfrm>
              <a:off x="76200" y="38100"/>
              <a:ext cx="660400" cy="698500"/>
            </a:xfrm>
            <a:prstGeom prst="rect">
              <a:avLst/>
            </a:prstGeom>
          </p:spPr>
          <p:txBody>
            <a:bodyPr lIns="42879" tIns="42879" rIns="42879" bIns="42879" rtlCol="0" anchor="ctr"/>
            <a:lstStyle/>
            <a:p>
              <a:pPr algn="ctr">
                <a:lnSpc>
                  <a:spcPts val="2659"/>
                </a:lnSpc>
              </a:pPr>
              <a:endParaRPr/>
            </a:p>
          </p:txBody>
        </p:sp>
      </p:grpSp>
      <p:grpSp>
        <p:nvGrpSpPr>
          <p:cNvPr id="34" name="Group 34">
            <a:extLst>
              <a:ext uri="{FF2B5EF4-FFF2-40B4-BE49-F238E27FC236}">
                <a16:creationId xmlns:a16="http://schemas.microsoft.com/office/drawing/2014/main" id="{D0C8E04B-FA81-E507-9C41-6F202E67FED0}"/>
              </a:ext>
            </a:extLst>
          </p:cNvPr>
          <p:cNvGrpSpPr/>
          <p:nvPr/>
        </p:nvGrpSpPr>
        <p:grpSpPr>
          <a:xfrm>
            <a:off x="11640242" y="3393886"/>
            <a:ext cx="5608255" cy="5608255"/>
            <a:chOff x="0" y="0"/>
            <a:chExt cx="812800" cy="812800"/>
          </a:xfrm>
        </p:grpSpPr>
        <p:sp>
          <p:nvSpPr>
            <p:cNvPr id="35" name="Freeform 35">
              <a:extLst>
                <a:ext uri="{FF2B5EF4-FFF2-40B4-BE49-F238E27FC236}">
                  <a16:creationId xmlns:a16="http://schemas.microsoft.com/office/drawing/2014/main" id="{C69F629B-ABC8-F063-46FC-738BCDFFA13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5D3AE7">
                    <a:alpha val="100000"/>
                  </a:srgbClr>
                </a:gs>
                <a:gs pos="100000">
                  <a:srgbClr val="9332BD">
                    <a:alpha val="100000"/>
                  </a:srgbClr>
                </a:gs>
              </a:gsLst>
              <a:lin ang="0"/>
            </a:gradFill>
          </p:spPr>
          <p:txBody>
            <a:bodyPr/>
            <a:lstStyle/>
            <a:p>
              <a:endParaRPr lang="en-CA"/>
            </a:p>
          </p:txBody>
        </p:sp>
        <p:sp>
          <p:nvSpPr>
            <p:cNvPr id="36" name="TextBox 36">
              <a:extLst>
                <a:ext uri="{FF2B5EF4-FFF2-40B4-BE49-F238E27FC236}">
                  <a16:creationId xmlns:a16="http://schemas.microsoft.com/office/drawing/2014/main" id="{A8471DBB-88EA-2E5F-5DC5-3DC7A9FECEDE}"/>
                </a:ext>
              </a:extLst>
            </p:cNvPr>
            <p:cNvSpPr txBox="1"/>
            <p:nvPr/>
          </p:nvSpPr>
          <p:spPr>
            <a:xfrm>
              <a:off x="76200" y="38100"/>
              <a:ext cx="660400" cy="698500"/>
            </a:xfrm>
            <a:prstGeom prst="rect">
              <a:avLst/>
            </a:prstGeom>
          </p:spPr>
          <p:txBody>
            <a:bodyPr lIns="42879" tIns="42879" rIns="42879" bIns="42879" rtlCol="0" anchor="ctr"/>
            <a:lstStyle/>
            <a:p>
              <a:pPr algn="ctr">
                <a:lnSpc>
                  <a:spcPts val="2659"/>
                </a:lnSpc>
              </a:pPr>
              <a:endParaRPr/>
            </a:p>
          </p:txBody>
        </p:sp>
      </p:grpSp>
      <p:grpSp>
        <p:nvGrpSpPr>
          <p:cNvPr id="37" name="Group 37">
            <a:extLst>
              <a:ext uri="{FF2B5EF4-FFF2-40B4-BE49-F238E27FC236}">
                <a16:creationId xmlns:a16="http://schemas.microsoft.com/office/drawing/2014/main" id="{E80A4440-C744-D5E2-56EB-C5456EEF0F46}"/>
              </a:ext>
            </a:extLst>
          </p:cNvPr>
          <p:cNvGrpSpPr/>
          <p:nvPr/>
        </p:nvGrpSpPr>
        <p:grpSpPr>
          <a:xfrm>
            <a:off x="11878452" y="3648768"/>
            <a:ext cx="5131832" cy="5131832"/>
            <a:chOff x="0" y="0"/>
            <a:chExt cx="812800" cy="812800"/>
          </a:xfrm>
        </p:grpSpPr>
        <p:sp>
          <p:nvSpPr>
            <p:cNvPr id="38" name="Freeform 38">
              <a:extLst>
                <a:ext uri="{FF2B5EF4-FFF2-40B4-BE49-F238E27FC236}">
                  <a16:creationId xmlns:a16="http://schemas.microsoft.com/office/drawing/2014/main" id="{9A1814F7-3106-3BE4-7A04-DF917388C8FD}"/>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a:stretch>
            </a:blipFill>
          </p:spPr>
          <p:txBody>
            <a:bodyPr/>
            <a:lstStyle/>
            <a:p>
              <a:endParaRPr lang="en-CA"/>
            </a:p>
          </p:txBody>
        </p:sp>
      </p:grpSp>
      <p:sp>
        <p:nvSpPr>
          <p:cNvPr id="5" name="TextBox 4">
            <a:extLst>
              <a:ext uri="{FF2B5EF4-FFF2-40B4-BE49-F238E27FC236}">
                <a16:creationId xmlns:a16="http://schemas.microsoft.com/office/drawing/2014/main" id="{3E2FC6C3-334B-0E82-00DA-B9616A3D69A6}"/>
              </a:ext>
            </a:extLst>
          </p:cNvPr>
          <p:cNvSpPr txBox="1"/>
          <p:nvPr/>
        </p:nvSpPr>
        <p:spPr>
          <a:xfrm>
            <a:off x="373601" y="224171"/>
            <a:ext cx="10933709" cy="9274432"/>
          </a:xfrm>
          <a:prstGeom prst="rect">
            <a:avLst/>
          </a:prstGeom>
          <a:noFill/>
        </p:spPr>
        <p:txBody>
          <a:bodyPr wrap="square">
            <a:spAutoFit/>
          </a:bodyPr>
          <a:lstStyle/>
          <a:p>
            <a:pPr>
              <a:lnSpc>
                <a:spcPct val="107000"/>
              </a:lnSpc>
              <a:spcAft>
                <a:spcPts val="800"/>
              </a:spcAft>
            </a:pPr>
            <a:r>
              <a:rPr lang="en-US" sz="3600" b="1" kern="0" dirty="0">
                <a:latin typeface="Arial" panose="020B0604020202020204" pitchFamily="34" charset="0"/>
                <a:ea typeface="Times New Roman" panose="02020603050405020304" pitchFamily="18" charset="0"/>
                <a:cs typeface="Arial" panose="020B0604020202020204" pitchFamily="34" charset="0"/>
              </a:rPr>
              <a:t>C. The Soil is Asses by it’s </a:t>
            </a:r>
            <a:r>
              <a:rPr lang="en-CA" sz="3600" b="1" kern="0" dirty="0">
                <a:latin typeface="Arial" panose="020B0604020202020204" pitchFamily="34" charset="0"/>
                <a:ea typeface="Times New Roman" panose="02020603050405020304" pitchFamily="18" charset="0"/>
                <a:cs typeface="Arial" panose="020B0604020202020204" pitchFamily="34" charset="0"/>
              </a:rPr>
              <a:t>Depth and Vulnerability</a:t>
            </a:r>
          </a:p>
          <a:p>
            <a:pPr marL="571500" indent="-571500">
              <a:buFont typeface="Wingdings" panose="05000000000000000000" pitchFamily="2" charset="2"/>
              <a:buChar char="q"/>
            </a:pPr>
            <a:r>
              <a:rPr lang="en-CA" sz="3600" kern="0" dirty="0">
                <a:latin typeface="Arial" panose="020B0604020202020204" pitchFamily="34" charset="0"/>
                <a:ea typeface="Times New Roman" panose="02020603050405020304" pitchFamily="18" charset="0"/>
                <a:cs typeface="Arial" panose="020B0604020202020204" pitchFamily="34" charset="0"/>
              </a:rPr>
              <a:t>Soil can be shallow, like the rocky ground, where there is only a thin layer of dirt over hard stone. </a:t>
            </a:r>
          </a:p>
          <a:p>
            <a:endParaRPr lang="en-CA" sz="3600" kern="0" dirty="0">
              <a:latin typeface="Arial" panose="020B0604020202020204" pitchFamily="34" charset="0"/>
              <a:ea typeface="Times New Roman" panose="02020603050405020304" pitchFamily="18" charset="0"/>
              <a:cs typeface="Arial" panose="020B0604020202020204" pitchFamily="34" charset="0"/>
            </a:endParaRPr>
          </a:p>
          <a:p>
            <a:pPr marL="571500" indent="-571500">
              <a:buFont typeface="Wingdings" panose="05000000000000000000" pitchFamily="2" charset="2"/>
              <a:buChar char="q"/>
            </a:pPr>
            <a:r>
              <a:rPr lang="en-CA" sz="3600" kern="0" dirty="0">
                <a:latin typeface="Arial" panose="020B0604020202020204" pitchFamily="34" charset="0"/>
                <a:ea typeface="Times New Roman" panose="02020603050405020304" pitchFamily="18" charset="0"/>
                <a:cs typeface="Arial" panose="020B0604020202020204" pitchFamily="34" charset="0"/>
              </a:rPr>
              <a:t>This represents a heart that responds with immediate emotional joy but lacks deep conviction or roots. </a:t>
            </a:r>
          </a:p>
          <a:p>
            <a:endParaRPr lang="en-CA" sz="3600" kern="0" dirty="0">
              <a:latin typeface="Arial" panose="020B0604020202020204" pitchFamily="34" charset="0"/>
              <a:ea typeface="Times New Roman" panose="02020603050405020304" pitchFamily="18" charset="0"/>
              <a:cs typeface="Arial" panose="020B0604020202020204" pitchFamily="34" charset="0"/>
            </a:endParaRPr>
          </a:p>
          <a:p>
            <a:pPr marL="571500" indent="-571500">
              <a:buFont typeface="Wingdings" panose="05000000000000000000" pitchFamily="2" charset="2"/>
              <a:buChar char="q"/>
            </a:pPr>
            <a:r>
              <a:rPr lang="en-CA" sz="3600" kern="0" dirty="0">
                <a:latin typeface="Arial" panose="020B0604020202020204" pitchFamily="34" charset="0"/>
                <a:ea typeface="Times New Roman" panose="02020603050405020304" pitchFamily="18" charset="0"/>
                <a:cs typeface="Arial" panose="020B0604020202020204" pitchFamily="34" charset="0"/>
              </a:rPr>
              <a:t>When trial, opposition, or persecution comes, the lack of depth causes the plant to wither quickly.</a:t>
            </a:r>
          </a:p>
          <a:p>
            <a:endParaRPr lang="en-CA" sz="3600" kern="0" dirty="0">
              <a:latin typeface="Arial" panose="020B0604020202020204" pitchFamily="34" charset="0"/>
              <a:ea typeface="Times New Roman" panose="02020603050405020304" pitchFamily="18" charset="0"/>
              <a:cs typeface="Arial" panose="020B0604020202020204" pitchFamily="34" charset="0"/>
            </a:endParaRPr>
          </a:p>
          <a:p>
            <a:r>
              <a:rPr lang="en-CA" sz="3600" kern="0" dirty="0">
                <a:latin typeface="Arial" panose="020B0604020202020204" pitchFamily="34" charset="0"/>
                <a:ea typeface="Times New Roman" panose="02020603050405020304" pitchFamily="18" charset="0"/>
                <a:cs typeface="Arial" panose="020B0604020202020204" pitchFamily="34" charset="0"/>
              </a:rPr>
              <a:t>"As for what was sown on rocky ground, this is the one who hears the word and immediately receives it with joy, yet he has no root in himself, but endures for a while" </a:t>
            </a:r>
            <a:r>
              <a:rPr lang="en-CA" sz="3600" b="1" kern="0" dirty="0">
                <a:latin typeface="Arial" panose="020B0604020202020204" pitchFamily="34" charset="0"/>
                <a:ea typeface="Times New Roman" panose="02020603050405020304" pitchFamily="18" charset="0"/>
                <a:cs typeface="Arial" panose="020B0604020202020204" pitchFamily="34" charset="0"/>
              </a:rPr>
              <a:t>Matthew 13:20–21</a:t>
            </a:r>
            <a:endParaRPr lang="en-US" sz="3600" b="1" kern="0" dirty="0">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23756186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A77D19-50F6-9C3F-FD74-CFCD2602C656}"/>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D78076C0-85E4-620E-EE26-5A82239F8C63}"/>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39521" r="-10927"/>
            </a:stretch>
          </a:blipFill>
        </p:spPr>
        <p:txBody>
          <a:bodyPr/>
          <a:lstStyle/>
          <a:p>
            <a:endParaRPr lang="en-CA"/>
          </a:p>
        </p:txBody>
      </p:sp>
      <p:grpSp>
        <p:nvGrpSpPr>
          <p:cNvPr id="7" name="Group 7">
            <a:extLst>
              <a:ext uri="{FF2B5EF4-FFF2-40B4-BE49-F238E27FC236}">
                <a16:creationId xmlns:a16="http://schemas.microsoft.com/office/drawing/2014/main" id="{7BEDAEF7-91C1-EF01-07F9-F63998260B62}"/>
              </a:ext>
            </a:extLst>
          </p:cNvPr>
          <p:cNvGrpSpPr/>
          <p:nvPr/>
        </p:nvGrpSpPr>
        <p:grpSpPr>
          <a:xfrm>
            <a:off x="338876" y="110990"/>
            <a:ext cx="11222215" cy="10176010"/>
            <a:chOff x="0" y="0"/>
            <a:chExt cx="2274402" cy="707744"/>
          </a:xfrm>
        </p:grpSpPr>
        <p:sp>
          <p:nvSpPr>
            <p:cNvPr id="8" name="Freeform 8">
              <a:extLst>
                <a:ext uri="{FF2B5EF4-FFF2-40B4-BE49-F238E27FC236}">
                  <a16:creationId xmlns:a16="http://schemas.microsoft.com/office/drawing/2014/main" id="{58FD3FC0-30E1-8EE9-D802-F9F907F3D9C1}"/>
                </a:ext>
              </a:extLst>
            </p:cNvPr>
            <p:cNvSpPr/>
            <p:nvPr/>
          </p:nvSpPr>
          <p:spPr>
            <a:xfrm>
              <a:off x="0" y="0"/>
              <a:ext cx="2274402" cy="707744"/>
            </a:xfrm>
            <a:custGeom>
              <a:avLst/>
              <a:gdLst/>
              <a:ahLst/>
              <a:cxnLst/>
              <a:rect l="l" t="t" r="r" b="b"/>
              <a:pathLst>
                <a:path w="2274402" h="707744">
                  <a:moveTo>
                    <a:pt x="25159" y="0"/>
                  </a:moveTo>
                  <a:lnTo>
                    <a:pt x="2249243" y="0"/>
                  </a:lnTo>
                  <a:cubicBezTo>
                    <a:pt x="2255915" y="0"/>
                    <a:pt x="2262315" y="2651"/>
                    <a:pt x="2267033" y="7369"/>
                  </a:cubicBezTo>
                  <a:cubicBezTo>
                    <a:pt x="2271751" y="12087"/>
                    <a:pt x="2274402" y="18486"/>
                    <a:pt x="2274402" y="25159"/>
                  </a:cubicBezTo>
                  <a:lnTo>
                    <a:pt x="2274402" y="682586"/>
                  </a:lnTo>
                  <a:cubicBezTo>
                    <a:pt x="2274402" y="689258"/>
                    <a:pt x="2271751" y="695657"/>
                    <a:pt x="2267033" y="700376"/>
                  </a:cubicBezTo>
                  <a:cubicBezTo>
                    <a:pt x="2262315" y="705094"/>
                    <a:pt x="2255915" y="707744"/>
                    <a:pt x="2249243" y="707744"/>
                  </a:cubicBezTo>
                  <a:lnTo>
                    <a:pt x="25159" y="707744"/>
                  </a:lnTo>
                  <a:cubicBezTo>
                    <a:pt x="18486" y="707744"/>
                    <a:pt x="12087" y="705094"/>
                    <a:pt x="7369" y="700376"/>
                  </a:cubicBezTo>
                  <a:cubicBezTo>
                    <a:pt x="2651" y="695657"/>
                    <a:pt x="0" y="689258"/>
                    <a:pt x="0" y="682586"/>
                  </a:cubicBezTo>
                  <a:lnTo>
                    <a:pt x="0" y="25159"/>
                  </a:lnTo>
                  <a:cubicBezTo>
                    <a:pt x="0" y="18486"/>
                    <a:pt x="2651" y="12087"/>
                    <a:pt x="7369" y="7369"/>
                  </a:cubicBezTo>
                  <a:cubicBezTo>
                    <a:pt x="12087" y="2651"/>
                    <a:pt x="18486" y="0"/>
                    <a:pt x="25159" y="0"/>
                  </a:cubicBezTo>
                  <a:close/>
                </a:path>
              </a:pathLst>
            </a:custGeom>
            <a:solidFill>
              <a:srgbClr val="FFFFFF"/>
            </a:solidFill>
            <a:ln w="76200" cap="rnd">
              <a:gradFill>
                <a:gsLst>
                  <a:gs pos="0">
                    <a:srgbClr val="5D3AE7">
                      <a:alpha val="100000"/>
                    </a:srgbClr>
                  </a:gs>
                  <a:gs pos="100000">
                    <a:srgbClr val="9332BD">
                      <a:alpha val="100000"/>
                    </a:srgbClr>
                  </a:gs>
                </a:gsLst>
                <a:lin ang="0"/>
              </a:gradFill>
              <a:prstDash val="solid"/>
              <a:round/>
            </a:ln>
          </p:spPr>
          <p:txBody>
            <a:bodyPr/>
            <a:lstStyle/>
            <a:p>
              <a:endParaRPr lang="en-CA"/>
            </a:p>
          </p:txBody>
        </p:sp>
        <p:sp>
          <p:nvSpPr>
            <p:cNvPr id="9" name="TextBox 9">
              <a:extLst>
                <a:ext uri="{FF2B5EF4-FFF2-40B4-BE49-F238E27FC236}">
                  <a16:creationId xmlns:a16="http://schemas.microsoft.com/office/drawing/2014/main" id="{07B07F3E-61EC-6A1D-05CB-69B2DB1D163C}"/>
                </a:ext>
              </a:extLst>
            </p:cNvPr>
            <p:cNvSpPr txBox="1"/>
            <p:nvPr/>
          </p:nvSpPr>
          <p:spPr>
            <a:xfrm>
              <a:off x="0" y="-38100"/>
              <a:ext cx="2274402" cy="745844"/>
            </a:xfrm>
            <a:prstGeom prst="rect">
              <a:avLst/>
            </a:prstGeom>
          </p:spPr>
          <p:txBody>
            <a:bodyPr lIns="57927" tIns="57927" rIns="57927" bIns="57927" rtlCol="0" anchor="ctr"/>
            <a:lstStyle/>
            <a:p>
              <a:pPr algn="ctr">
                <a:lnSpc>
                  <a:spcPts val="2659"/>
                </a:lnSpc>
              </a:pPr>
              <a:endParaRPr/>
            </a:p>
          </p:txBody>
        </p:sp>
      </p:grpSp>
      <p:grpSp>
        <p:nvGrpSpPr>
          <p:cNvPr id="19" name="Group 19">
            <a:extLst>
              <a:ext uri="{FF2B5EF4-FFF2-40B4-BE49-F238E27FC236}">
                <a16:creationId xmlns:a16="http://schemas.microsoft.com/office/drawing/2014/main" id="{DCB3EBF9-CBD7-B358-3AD0-5528CE55BF24}"/>
              </a:ext>
            </a:extLst>
          </p:cNvPr>
          <p:cNvGrpSpPr/>
          <p:nvPr/>
        </p:nvGrpSpPr>
        <p:grpSpPr>
          <a:xfrm>
            <a:off x="10658240" y="-4851087"/>
            <a:ext cx="13912875" cy="13912875"/>
            <a:chOff x="0" y="0"/>
            <a:chExt cx="18550500" cy="18550500"/>
          </a:xfrm>
        </p:grpSpPr>
        <p:sp>
          <p:nvSpPr>
            <p:cNvPr id="20" name="Freeform 20">
              <a:extLst>
                <a:ext uri="{FF2B5EF4-FFF2-40B4-BE49-F238E27FC236}">
                  <a16:creationId xmlns:a16="http://schemas.microsoft.com/office/drawing/2014/main" id="{E58FB4B3-03C1-FDFC-9318-C11B90258C36}"/>
                </a:ext>
              </a:extLst>
            </p:cNvPr>
            <p:cNvSpPr/>
            <p:nvPr/>
          </p:nvSpPr>
          <p:spPr>
            <a:xfrm>
              <a:off x="0" y="0"/>
              <a:ext cx="18550500" cy="18550500"/>
            </a:xfrm>
            <a:custGeom>
              <a:avLst/>
              <a:gdLst/>
              <a:ahLst/>
              <a:cxnLst/>
              <a:rect l="l" t="t" r="r" b="b"/>
              <a:pathLst>
                <a:path w="18550500" h="18550500">
                  <a:moveTo>
                    <a:pt x="0" y="0"/>
                  </a:moveTo>
                  <a:lnTo>
                    <a:pt x="18550500" y="0"/>
                  </a:lnTo>
                  <a:lnTo>
                    <a:pt x="18550500" y="18550500"/>
                  </a:lnTo>
                  <a:lnTo>
                    <a:pt x="0" y="18550500"/>
                  </a:lnTo>
                  <a:lnTo>
                    <a:pt x="0" y="0"/>
                  </a:lnTo>
                  <a:close/>
                </a:path>
              </a:pathLst>
            </a:custGeom>
            <a:blipFill>
              <a:blip r:embed="rId4"/>
              <a:stretch>
                <a:fillRect/>
              </a:stretch>
            </a:blipFill>
          </p:spPr>
          <p:txBody>
            <a:bodyPr/>
            <a:lstStyle/>
            <a:p>
              <a:endParaRPr lang="en-CA"/>
            </a:p>
          </p:txBody>
        </p:sp>
        <p:grpSp>
          <p:nvGrpSpPr>
            <p:cNvPr id="21" name="Group 21">
              <a:extLst>
                <a:ext uri="{FF2B5EF4-FFF2-40B4-BE49-F238E27FC236}">
                  <a16:creationId xmlns:a16="http://schemas.microsoft.com/office/drawing/2014/main" id="{B8C7D5BD-718B-96C2-0904-171CCF19252B}"/>
                </a:ext>
              </a:extLst>
            </p:cNvPr>
            <p:cNvGrpSpPr/>
            <p:nvPr/>
          </p:nvGrpSpPr>
          <p:grpSpPr>
            <a:xfrm>
              <a:off x="1133172" y="1133172"/>
              <a:ext cx="16284156" cy="16284156"/>
              <a:chOff x="0" y="0"/>
              <a:chExt cx="812800" cy="812800"/>
            </a:xfrm>
          </p:grpSpPr>
          <p:sp>
            <p:nvSpPr>
              <p:cNvPr id="22" name="Freeform 22">
                <a:extLst>
                  <a:ext uri="{FF2B5EF4-FFF2-40B4-BE49-F238E27FC236}">
                    <a16:creationId xmlns:a16="http://schemas.microsoft.com/office/drawing/2014/main" id="{17E68673-3EF5-5799-FBE1-1E29B899FF5E}"/>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5D3AE7">
                      <a:alpha val="100000"/>
                    </a:srgbClr>
                  </a:gs>
                  <a:gs pos="100000">
                    <a:srgbClr val="9332BD">
                      <a:alpha val="100000"/>
                    </a:srgbClr>
                  </a:gs>
                </a:gsLst>
                <a:lin ang="0"/>
              </a:gradFill>
            </p:spPr>
            <p:txBody>
              <a:bodyPr/>
              <a:lstStyle/>
              <a:p>
                <a:endParaRPr lang="en-CA"/>
              </a:p>
            </p:txBody>
          </p:sp>
          <p:sp>
            <p:nvSpPr>
              <p:cNvPr id="23" name="TextBox 23">
                <a:extLst>
                  <a:ext uri="{FF2B5EF4-FFF2-40B4-BE49-F238E27FC236}">
                    <a16:creationId xmlns:a16="http://schemas.microsoft.com/office/drawing/2014/main" id="{B6A9CE16-30FF-9458-C3A1-DAC5E471B8E7}"/>
                  </a:ext>
                </a:extLst>
              </p:cNvPr>
              <p:cNvSpPr txBox="1"/>
              <p:nvPr/>
            </p:nvSpPr>
            <p:spPr>
              <a:xfrm>
                <a:off x="76200" y="38100"/>
                <a:ext cx="660400" cy="698500"/>
              </a:xfrm>
              <a:prstGeom prst="rect">
                <a:avLst/>
              </a:prstGeom>
            </p:spPr>
            <p:txBody>
              <a:bodyPr lIns="85961" tIns="85961" rIns="85961" bIns="85961" rtlCol="0" anchor="ctr"/>
              <a:lstStyle/>
              <a:p>
                <a:pPr algn="ctr">
                  <a:lnSpc>
                    <a:spcPts val="2659"/>
                  </a:lnSpc>
                </a:pPr>
                <a:endParaRPr/>
              </a:p>
            </p:txBody>
          </p:sp>
        </p:grpSp>
      </p:grpSp>
      <p:grpSp>
        <p:nvGrpSpPr>
          <p:cNvPr id="24" name="Group 24">
            <a:extLst>
              <a:ext uri="{FF2B5EF4-FFF2-40B4-BE49-F238E27FC236}">
                <a16:creationId xmlns:a16="http://schemas.microsoft.com/office/drawing/2014/main" id="{09A6EEA6-BBE3-9A7E-D95B-A1E81B232E31}"/>
              </a:ext>
            </a:extLst>
          </p:cNvPr>
          <p:cNvGrpSpPr/>
          <p:nvPr/>
        </p:nvGrpSpPr>
        <p:grpSpPr>
          <a:xfrm rot="-3207614">
            <a:off x="17455210" y="2837636"/>
            <a:ext cx="6049545" cy="3685699"/>
            <a:chOff x="0" y="0"/>
            <a:chExt cx="1593296" cy="970719"/>
          </a:xfrm>
        </p:grpSpPr>
        <p:sp>
          <p:nvSpPr>
            <p:cNvPr id="25" name="Freeform 25">
              <a:extLst>
                <a:ext uri="{FF2B5EF4-FFF2-40B4-BE49-F238E27FC236}">
                  <a16:creationId xmlns:a16="http://schemas.microsoft.com/office/drawing/2014/main" id="{D27612A4-68FD-03F4-3753-2C33196BCDF7}"/>
                </a:ext>
              </a:extLst>
            </p:cNvPr>
            <p:cNvSpPr/>
            <p:nvPr/>
          </p:nvSpPr>
          <p:spPr>
            <a:xfrm>
              <a:off x="0" y="0"/>
              <a:ext cx="1593296" cy="970719"/>
            </a:xfrm>
            <a:custGeom>
              <a:avLst/>
              <a:gdLst/>
              <a:ahLst/>
              <a:cxnLst/>
              <a:rect l="l" t="t" r="r" b="b"/>
              <a:pathLst>
                <a:path w="1593296" h="970719">
                  <a:moveTo>
                    <a:pt x="0" y="0"/>
                  </a:moveTo>
                  <a:lnTo>
                    <a:pt x="1593296" y="0"/>
                  </a:lnTo>
                  <a:lnTo>
                    <a:pt x="1593296" y="970719"/>
                  </a:lnTo>
                  <a:lnTo>
                    <a:pt x="0" y="970719"/>
                  </a:lnTo>
                  <a:close/>
                </a:path>
              </a:pathLst>
            </a:custGeom>
            <a:gradFill rotWithShape="1">
              <a:gsLst>
                <a:gs pos="0">
                  <a:srgbClr val="E8E8E8">
                    <a:alpha val="0"/>
                  </a:srgbClr>
                </a:gs>
                <a:gs pos="100000">
                  <a:srgbClr val="E8E8E8">
                    <a:alpha val="35000"/>
                  </a:srgbClr>
                </a:gs>
              </a:gsLst>
              <a:lin ang="0"/>
            </a:gradFill>
            <a:ln cap="sq">
              <a:noFill/>
              <a:prstDash val="solid"/>
              <a:miter/>
            </a:ln>
          </p:spPr>
          <p:txBody>
            <a:bodyPr/>
            <a:lstStyle/>
            <a:p>
              <a:endParaRPr lang="en-CA"/>
            </a:p>
          </p:txBody>
        </p:sp>
        <p:sp>
          <p:nvSpPr>
            <p:cNvPr id="26" name="TextBox 26">
              <a:extLst>
                <a:ext uri="{FF2B5EF4-FFF2-40B4-BE49-F238E27FC236}">
                  <a16:creationId xmlns:a16="http://schemas.microsoft.com/office/drawing/2014/main" id="{DA40B2A6-65E0-2559-7F7C-79FFA0FA60B5}"/>
                </a:ext>
              </a:extLst>
            </p:cNvPr>
            <p:cNvSpPr txBox="1"/>
            <p:nvPr/>
          </p:nvSpPr>
          <p:spPr>
            <a:xfrm>
              <a:off x="0" y="-38100"/>
              <a:ext cx="1593296" cy="1008819"/>
            </a:xfrm>
            <a:prstGeom prst="rect">
              <a:avLst/>
            </a:prstGeom>
          </p:spPr>
          <p:txBody>
            <a:bodyPr lIns="50800" tIns="50800" rIns="50800" bIns="50800" rtlCol="0" anchor="ctr"/>
            <a:lstStyle/>
            <a:p>
              <a:pPr algn="ctr">
                <a:lnSpc>
                  <a:spcPts val="2659"/>
                </a:lnSpc>
                <a:spcBef>
                  <a:spcPct val="0"/>
                </a:spcBef>
              </a:pPr>
              <a:endParaRPr/>
            </a:p>
          </p:txBody>
        </p:sp>
      </p:grpSp>
      <p:grpSp>
        <p:nvGrpSpPr>
          <p:cNvPr id="27" name="Group 27">
            <a:extLst>
              <a:ext uri="{FF2B5EF4-FFF2-40B4-BE49-F238E27FC236}">
                <a16:creationId xmlns:a16="http://schemas.microsoft.com/office/drawing/2014/main" id="{90288899-0F8B-4D0A-8FBB-5FDEEEE4D419}"/>
              </a:ext>
            </a:extLst>
          </p:cNvPr>
          <p:cNvGrpSpPr/>
          <p:nvPr/>
        </p:nvGrpSpPr>
        <p:grpSpPr>
          <a:xfrm rot="-3207614">
            <a:off x="13944382" y="936044"/>
            <a:ext cx="6049545" cy="3685699"/>
            <a:chOff x="0" y="0"/>
            <a:chExt cx="1593296" cy="970719"/>
          </a:xfrm>
        </p:grpSpPr>
        <p:sp>
          <p:nvSpPr>
            <p:cNvPr id="28" name="Freeform 28">
              <a:extLst>
                <a:ext uri="{FF2B5EF4-FFF2-40B4-BE49-F238E27FC236}">
                  <a16:creationId xmlns:a16="http://schemas.microsoft.com/office/drawing/2014/main" id="{A5D09F8F-EBA8-66F9-D923-CCE4E767569B}"/>
                </a:ext>
              </a:extLst>
            </p:cNvPr>
            <p:cNvSpPr/>
            <p:nvPr/>
          </p:nvSpPr>
          <p:spPr>
            <a:xfrm>
              <a:off x="0" y="0"/>
              <a:ext cx="1593296" cy="970719"/>
            </a:xfrm>
            <a:custGeom>
              <a:avLst/>
              <a:gdLst/>
              <a:ahLst/>
              <a:cxnLst/>
              <a:rect l="l" t="t" r="r" b="b"/>
              <a:pathLst>
                <a:path w="1593296" h="970719">
                  <a:moveTo>
                    <a:pt x="0" y="0"/>
                  </a:moveTo>
                  <a:lnTo>
                    <a:pt x="1593296" y="0"/>
                  </a:lnTo>
                  <a:lnTo>
                    <a:pt x="1593296" y="970719"/>
                  </a:lnTo>
                  <a:lnTo>
                    <a:pt x="0" y="970719"/>
                  </a:lnTo>
                  <a:close/>
                </a:path>
              </a:pathLst>
            </a:custGeom>
            <a:gradFill rotWithShape="1">
              <a:gsLst>
                <a:gs pos="0">
                  <a:srgbClr val="E8E8E8">
                    <a:alpha val="0"/>
                  </a:srgbClr>
                </a:gs>
                <a:gs pos="100000">
                  <a:srgbClr val="E8E8E8">
                    <a:alpha val="35000"/>
                  </a:srgbClr>
                </a:gs>
              </a:gsLst>
              <a:lin ang="0"/>
            </a:gradFill>
            <a:ln cap="sq">
              <a:noFill/>
              <a:prstDash val="solid"/>
              <a:miter/>
            </a:ln>
          </p:spPr>
          <p:txBody>
            <a:bodyPr/>
            <a:lstStyle/>
            <a:p>
              <a:endParaRPr lang="en-CA"/>
            </a:p>
          </p:txBody>
        </p:sp>
        <p:sp>
          <p:nvSpPr>
            <p:cNvPr id="29" name="TextBox 29">
              <a:extLst>
                <a:ext uri="{FF2B5EF4-FFF2-40B4-BE49-F238E27FC236}">
                  <a16:creationId xmlns:a16="http://schemas.microsoft.com/office/drawing/2014/main" id="{695CC7E9-8E74-E456-DC71-F9BC3A537426}"/>
                </a:ext>
              </a:extLst>
            </p:cNvPr>
            <p:cNvSpPr txBox="1"/>
            <p:nvPr/>
          </p:nvSpPr>
          <p:spPr>
            <a:xfrm>
              <a:off x="0" y="-38100"/>
              <a:ext cx="1593296" cy="1008819"/>
            </a:xfrm>
            <a:prstGeom prst="rect">
              <a:avLst/>
            </a:prstGeom>
          </p:spPr>
          <p:txBody>
            <a:bodyPr lIns="50800" tIns="50800" rIns="50800" bIns="50800" rtlCol="0" anchor="ctr"/>
            <a:lstStyle/>
            <a:p>
              <a:pPr algn="ctr">
                <a:lnSpc>
                  <a:spcPts val="2659"/>
                </a:lnSpc>
                <a:spcBef>
                  <a:spcPct val="0"/>
                </a:spcBef>
              </a:pPr>
              <a:endParaRPr/>
            </a:p>
          </p:txBody>
        </p:sp>
      </p:grpSp>
      <p:sp>
        <p:nvSpPr>
          <p:cNvPr id="30" name="Freeform 30">
            <a:extLst>
              <a:ext uri="{FF2B5EF4-FFF2-40B4-BE49-F238E27FC236}">
                <a16:creationId xmlns:a16="http://schemas.microsoft.com/office/drawing/2014/main" id="{29BF2565-0661-7E2E-8A8A-0AB3D4A1FD11}"/>
              </a:ext>
            </a:extLst>
          </p:cNvPr>
          <p:cNvSpPr/>
          <p:nvPr/>
        </p:nvSpPr>
        <p:spPr>
          <a:xfrm>
            <a:off x="10974337" y="2746091"/>
            <a:ext cx="6940062" cy="6940062"/>
          </a:xfrm>
          <a:custGeom>
            <a:avLst/>
            <a:gdLst/>
            <a:ahLst/>
            <a:cxnLst/>
            <a:rect l="l" t="t" r="r" b="b"/>
            <a:pathLst>
              <a:path w="6940062" h="6940062">
                <a:moveTo>
                  <a:pt x="0" y="0"/>
                </a:moveTo>
                <a:lnTo>
                  <a:pt x="6940062" y="0"/>
                </a:lnTo>
                <a:lnTo>
                  <a:pt x="6940062" y="6940063"/>
                </a:lnTo>
                <a:lnTo>
                  <a:pt x="0" y="6940063"/>
                </a:lnTo>
                <a:lnTo>
                  <a:pt x="0" y="0"/>
                </a:lnTo>
                <a:close/>
              </a:path>
            </a:pathLst>
          </a:custGeom>
          <a:blipFill>
            <a:blip r:embed="rId4"/>
            <a:stretch>
              <a:fillRect/>
            </a:stretch>
          </a:blipFill>
        </p:spPr>
        <p:txBody>
          <a:bodyPr/>
          <a:lstStyle/>
          <a:p>
            <a:endParaRPr lang="en-CA"/>
          </a:p>
        </p:txBody>
      </p:sp>
      <p:grpSp>
        <p:nvGrpSpPr>
          <p:cNvPr id="31" name="Group 31">
            <a:extLst>
              <a:ext uri="{FF2B5EF4-FFF2-40B4-BE49-F238E27FC236}">
                <a16:creationId xmlns:a16="http://schemas.microsoft.com/office/drawing/2014/main" id="{4C922395-FC88-8B3E-4D52-5F76796DBAE5}"/>
              </a:ext>
            </a:extLst>
          </p:cNvPr>
          <p:cNvGrpSpPr/>
          <p:nvPr/>
        </p:nvGrpSpPr>
        <p:grpSpPr>
          <a:xfrm>
            <a:off x="11398276" y="3170031"/>
            <a:ext cx="6092184" cy="6092184"/>
            <a:chOff x="0" y="0"/>
            <a:chExt cx="812800" cy="812800"/>
          </a:xfrm>
        </p:grpSpPr>
        <p:sp>
          <p:nvSpPr>
            <p:cNvPr id="32" name="Freeform 32">
              <a:extLst>
                <a:ext uri="{FF2B5EF4-FFF2-40B4-BE49-F238E27FC236}">
                  <a16:creationId xmlns:a16="http://schemas.microsoft.com/office/drawing/2014/main" id="{F6E7BFB1-A48F-F6D7-C086-F80E72D2D687}"/>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CA"/>
            </a:p>
          </p:txBody>
        </p:sp>
        <p:sp>
          <p:nvSpPr>
            <p:cNvPr id="33" name="TextBox 33">
              <a:extLst>
                <a:ext uri="{FF2B5EF4-FFF2-40B4-BE49-F238E27FC236}">
                  <a16:creationId xmlns:a16="http://schemas.microsoft.com/office/drawing/2014/main" id="{D504154D-8F3B-E588-AC15-5E44204E8348}"/>
                </a:ext>
              </a:extLst>
            </p:cNvPr>
            <p:cNvSpPr txBox="1"/>
            <p:nvPr/>
          </p:nvSpPr>
          <p:spPr>
            <a:xfrm>
              <a:off x="76200" y="38100"/>
              <a:ext cx="660400" cy="698500"/>
            </a:xfrm>
            <a:prstGeom prst="rect">
              <a:avLst/>
            </a:prstGeom>
          </p:spPr>
          <p:txBody>
            <a:bodyPr lIns="42879" tIns="42879" rIns="42879" bIns="42879" rtlCol="0" anchor="ctr"/>
            <a:lstStyle/>
            <a:p>
              <a:pPr algn="ctr">
                <a:lnSpc>
                  <a:spcPts val="2659"/>
                </a:lnSpc>
              </a:pPr>
              <a:endParaRPr/>
            </a:p>
          </p:txBody>
        </p:sp>
      </p:grpSp>
      <p:grpSp>
        <p:nvGrpSpPr>
          <p:cNvPr id="34" name="Group 34">
            <a:extLst>
              <a:ext uri="{FF2B5EF4-FFF2-40B4-BE49-F238E27FC236}">
                <a16:creationId xmlns:a16="http://schemas.microsoft.com/office/drawing/2014/main" id="{1CDCC880-5C78-84F2-961F-A228C46C2B55}"/>
              </a:ext>
            </a:extLst>
          </p:cNvPr>
          <p:cNvGrpSpPr/>
          <p:nvPr/>
        </p:nvGrpSpPr>
        <p:grpSpPr>
          <a:xfrm>
            <a:off x="11640242" y="3393886"/>
            <a:ext cx="5608255" cy="5608255"/>
            <a:chOff x="0" y="0"/>
            <a:chExt cx="812800" cy="812800"/>
          </a:xfrm>
        </p:grpSpPr>
        <p:sp>
          <p:nvSpPr>
            <p:cNvPr id="35" name="Freeform 35">
              <a:extLst>
                <a:ext uri="{FF2B5EF4-FFF2-40B4-BE49-F238E27FC236}">
                  <a16:creationId xmlns:a16="http://schemas.microsoft.com/office/drawing/2014/main" id="{52CA3F3F-13B1-F909-992A-06161BA7FD5F}"/>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5D3AE7">
                    <a:alpha val="100000"/>
                  </a:srgbClr>
                </a:gs>
                <a:gs pos="100000">
                  <a:srgbClr val="9332BD">
                    <a:alpha val="100000"/>
                  </a:srgbClr>
                </a:gs>
              </a:gsLst>
              <a:lin ang="0"/>
            </a:gradFill>
          </p:spPr>
          <p:txBody>
            <a:bodyPr/>
            <a:lstStyle/>
            <a:p>
              <a:endParaRPr lang="en-CA"/>
            </a:p>
          </p:txBody>
        </p:sp>
        <p:sp>
          <p:nvSpPr>
            <p:cNvPr id="36" name="TextBox 36">
              <a:extLst>
                <a:ext uri="{FF2B5EF4-FFF2-40B4-BE49-F238E27FC236}">
                  <a16:creationId xmlns:a16="http://schemas.microsoft.com/office/drawing/2014/main" id="{2BA98EE4-0B28-9CCD-401E-452CE4E66B76}"/>
                </a:ext>
              </a:extLst>
            </p:cNvPr>
            <p:cNvSpPr txBox="1"/>
            <p:nvPr/>
          </p:nvSpPr>
          <p:spPr>
            <a:xfrm>
              <a:off x="76200" y="38100"/>
              <a:ext cx="660400" cy="698500"/>
            </a:xfrm>
            <a:prstGeom prst="rect">
              <a:avLst/>
            </a:prstGeom>
          </p:spPr>
          <p:txBody>
            <a:bodyPr lIns="42879" tIns="42879" rIns="42879" bIns="42879" rtlCol="0" anchor="ctr"/>
            <a:lstStyle/>
            <a:p>
              <a:pPr algn="ctr">
                <a:lnSpc>
                  <a:spcPts val="2659"/>
                </a:lnSpc>
              </a:pPr>
              <a:endParaRPr/>
            </a:p>
          </p:txBody>
        </p:sp>
      </p:grpSp>
      <p:grpSp>
        <p:nvGrpSpPr>
          <p:cNvPr id="37" name="Group 37">
            <a:extLst>
              <a:ext uri="{FF2B5EF4-FFF2-40B4-BE49-F238E27FC236}">
                <a16:creationId xmlns:a16="http://schemas.microsoft.com/office/drawing/2014/main" id="{32CDF311-4211-A1AD-8052-0D2E33C8FE50}"/>
              </a:ext>
            </a:extLst>
          </p:cNvPr>
          <p:cNvGrpSpPr/>
          <p:nvPr/>
        </p:nvGrpSpPr>
        <p:grpSpPr>
          <a:xfrm>
            <a:off x="11878452" y="3648768"/>
            <a:ext cx="5131832" cy="5131832"/>
            <a:chOff x="0" y="0"/>
            <a:chExt cx="812800" cy="812800"/>
          </a:xfrm>
        </p:grpSpPr>
        <p:sp>
          <p:nvSpPr>
            <p:cNvPr id="38" name="Freeform 38">
              <a:extLst>
                <a:ext uri="{FF2B5EF4-FFF2-40B4-BE49-F238E27FC236}">
                  <a16:creationId xmlns:a16="http://schemas.microsoft.com/office/drawing/2014/main" id="{B524321E-BDF9-FDA9-E4E6-6B93C031619E}"/>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a:stretch>
            </a:blipFill>
          </p:spPr>
          <p:txBody>
            <a:bodyPr/>
            <a:lstStyle/>
            <a:p>
              <a:endParaRPr lang="en-CA"/>
            </a:p>
          </p:txBody>
        </p:sp>
      </p:grpSp>
      <p:sp>
        <p:nvSpPr>
          <p:cNvPr id="5" name="TextBox 4">
            <a:extLst>
              <a:ext uri="{FF2B5EF4-FFF2-40B4-BE49-F238E27FC236}">
                <a16:creationId xmlns:a16="http://schemas.microsoft.com/office/drawing/2014/main" id="{688D81EC-96BD-5D1F-2120-848FAF0E6512}"/>
              </a:ext>
            </a:extLst>
          </p:cNvPr>
          <p:cNvSpPr txBox="1"/>
          <p:nvPr/>
        </p:nvSpPr>
        <p:spPr>
          <a:xfrm>
            <a:off x="533400" y="800100"/>
            <a:ext cx="10732756" cy="8582478"/>
          </a:xfrm>
          <a:prstGeom prst="rect">
            <a:avLst/>
          </a:prstGeom>
          <a:noFill/>
        </p:spPr>
        <p:txBody>
          <a:bodyPr wrap="square">
            <a:spAutoFit/>
          </a:bodyPr>
          <a:lstStyle/>
          <a:p>
            <a:pPr>
              <a:lnSpc>
                <a:spcPct val="107000"/>
              </a:lnSpc>
              <a:spcAft>
                <a:spcPts val="800"/>
              </a:spcAft>
            </a:pPr>
            <a:r>
              <a:rPr lang="en-US" sz="3600" b="1" kern="0" dirty="0">
                <a:latin typeface="Arial" panose="020B0604020202020204" pitchFamily="34" charset="0"/>
                <a:ea typeface="Times New Roman" panose="02020603050405020304" pitchFamily="18" charset="0"/>
                <a:cs typeface="Arial" panose="020B0604020202020204" pitchFamily="34" charset="0"/>
              </a:rPr>
              <a:t>D. The Soil can be </a:t>
            </a:r>
            <a:r>
              <a:rPr lang="en-CA" sz="3600" b="1" kern="0" dirty="0">
                <a:latin typeface="Arial" panose="020B0604020202020204" pitchFamily="34" charset="0"/>
                <a:ea typeface="Times New Roman" panose="02020603050405020304" pitchFamily="18" charset="0"/>
                <a:cs typeface="Arial" panose="020B0604020202020204" pitchFamily="34" charset="0"/>
              </a:rPr>
              <a:t>Susceptibility to Overgrowth and Distraction</a:t>
            </a:r>
          </a:p>
          <a:p>
            <a:pPr marL="571500" indent="-571500">
              <a:buFont typeface="Wingdings" panose="05000000000000000000" pitchFamily="2" charset="2"/>
              <a:buChar char="q"/>
            </a:pPr>
            <a:r>
              <a:rPr lang="en-CA" sz="3600" kern="0" dirty="0">
                <a:latin typeface="Arial" panose="020B0604020202020204" pitchFamily="34" charset="0"/>
                <a:ea typeface="Times New Roman" panose="02020603050405020304" pitchFamily="18" charset="0"/>
                <a:cs typeface="Arial" panose="020B0604020202020204" pitchFamily="34" charset="0"/>
              </a:rPr>
              <a:t>Soil does not exist in a vacuum; it can be crowded by weeds and thorns that compete for sunlight, moisture, and nutrients. </a:t>
            </a:r>
          </a:p>
          <a:p>
            <a:endParaRPr lang="en-CA" sz="3600" kern="0" dirty="0">
              <a:latin typeface="Arial" panose="020B0604020202020204" pitchFamily="34" charset="0"/>
              <a:ea typeface="Times New Roman" panose="02020603050405020304" pitchFamily="18" charset="0"/>
              <a:cs typeface="Arial" panose="020B0604020202020204" pitchFamily="34" charset="0"/>
            </a:endParaRPr>
          </a:p>
          <a:p>
            <a:pPr marL="571500" indent="-571500">
              <a:buFont typeface="Wingdings" panose="05000000000000000000" pitchFamily="2" charset="2"/>
              <a:buChar char="q"/>
            </a:pPr>
            <a:r>
              <a:rPr lang="en-CA" sz="3600" kern="0" dirty="0">
                <a:latin typeface="Arial" panose="020B0604020202020204" pitchFamily="34" charset="0"/>
                <a:ea typeface="Times New Roman" panose="02020603050405020304" pitchFamily="18" charset="0"/>
                <a:cs typeface="Arial" panose="020B0604020202020204" pitchFamily="34" charset="0"/>
              </a:rPr>
              <a:t>Soil choked by thorns represents a heart overwhelmed by worldly cares, the deceitfulness of wealth, and physical pleasures, which choke out spiritual fruitfulness.</a:t>
            </a:r>
          </a:p>
          <a:p>
            <a:endParaRPr lang="en-CA" sz="3600" kern="0" dirty="0">
              <a:latin typeface="Arial" panose="020B0604020202020204" pitchFamily="34" charset="0"/>
              <a:ea typeface="Times New Roman" panose="02020603050405020304" pitchFamily="18" charset="0"/>
              <a:cs typeface="Arial" panose="020B0604020202020204" pitchFamily="34" charset="0"/>
            </a:endParaRPr>
          </a:p>
          <a:p>
            <a:r>
              <a:rPr lang="en-CA" sz="3600" kern="0" dirty="0">
                <a:latin typeface="Arial" panose="020B0604020202020204" pitchFamily="34" charset="0"/>
                <a:ea typeface="Times New Roman" panose="02020603050405020304" pitchFamily="18" charset="0"/>
                <a:cs typeface="Arial" panose="020B0604020202020204" pitchFamily="34" charset="0"/>
              </a:rPr>
              <a:t>"And as for what fell among the thorns, they are those who hear, but as they go on their way they are choked by the cares and riches and pleasures of life, and their fruit does not mature."  </a:t>
            </a:r>
            <a:r>
              <a:rPr lang="en-CA" sz="3600" b="1" kern="0" dirty="0">
                <a:latin typeface="Arial" panose="020B0604020202020204" pitchFamily="34" charset="0"/>
                <a:ea typeface="Times New Roman" panose="02020603050405020304" pitchFamily="18" charset="0"/>
                <a:cs typeface="Arial" panose="020B0604020202020204" pitchFamily="34" charset="0"/>
              </a:rPr>
              <a:t>Luke 8:14</a:t>
            </a:r>
            <a:endParaRPr lang="en-US" sz="3600" b="1" kern="0" dirty="0">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15668029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212417-FD6B-1EF8-2A02-26D2C3DFF5F5}"/>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335481C-7BA2-15B8-5D68-9AA485DE1F01}"/>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39521" r="-10927"/>
            </a:stretch>
          </a:blipFill>
        </p:spPr>
        <p:txBody>
          <a:bodyPr/>
          <a:lstStyle/>
          <a:p>
            <a:endParaRPr lang="en-CA"/>
          </a:p>
        </p:txBody>
      </p:sp>
      <p:grpSp>
        <p:nvGrpSpPr>
          <p:cNvPr id="7" name="Group 7">
            <a:extLst>
              <a:ext uri="{FF2B5EF4-FFF2-40B4-BE49-F238E27FC236}">
                <a16:creationId xmlns:a16="http://schemas.microsoft.com/office/drawing/2014/main" id="{96767004-A98F-8DF8-8788-C822B691E1AA}"/>
              </a:ext>
            </a:extLst>
          </p:cNvPr>
          <p:cNvGrpSpPr/>
          <p:nvPr/>
        </p:nvGrpSpPr>
        <p:grpSpPr>
          <a:xfrm>
            <a:off x="338876" y="110990"/>
            <a:ext cx="11222215" cy="10176010"/>
            <a:chOff x="0" y="0"/>
            <a:chExt cx="2274402" cy="707744"/>
          </a:xfrm>
        </p:grpSpPr>
        <p:sp>
          <p:nvSpPr>
            <p:cNvPr id="8" name="Freeform 8">
              <a:extLst>
                <a:ext uri="{FF2B5EF4-FFF2-40B4-BE49-F238E27FC236}">
                  <a16:creationId xmlns:a16="http://schemas.microsoft.com/office/drawing/2014/main" id="{B3C2C9A2-CE0D-82B4-C0E2-7C97DA95D720}"/>
                </a:ext>
              </a:extLst>
            </p:cNvPr>
            <p:cNvSpPr/>
            <p:nvPr/>
          </p:nvSpPr>
          <p:spPr>
            <a:xfrm>
              <a:off x="0" y="0"/>
              <a:ext cx="2274402" cy="707744"/>
            </a:xfrm>
            <a:custGeom>
              <a:avLst/>
              <a:gdLst/>
              <a:ahLst/>
              <a:cxnLst/>
              <a:rect l="l" t="t" r="r" b="b"/>
              <a:pathLst>
                <a:path w="2274402" h="707744">
                  <a:moveTo>
                    <a:pt x="25159" y="0"/>
                  </a:moveTo>
                  <a:lnTo>
                    <a:pt x="2249243" y="0"/>
                  </a:lnTo>
                  <a:cubicBezTo>
                    <a:pt x="2255915" y="0"/>
                    <a:pt x="2262315" y="2651"/>
                    <a:pt x="2267033" y="7369"/>
                  </a:cubicBezTo>
                  <a:cubicBezTo>
                    <a:pt x="2271751" y="12087"/>
                    <a:pt x="2274402" y="18486"/>
                    <a:pt x="2274402" y="25159"/>
                  </a:cubicBezTo>
                  <a:lnTo>
                    <a:pt x="2274402" y="682586"/>
                  </a:lnTo>
                  <a:cubicBezTo>
                    <a:pt x="2274402" y="689258"/>
                    <a:pt x="2271751" y="695657"/>
                    <a:pt x="2267033" y="700376"/>
                  </a:cubicBezTo>
                  <a:cubicBezTo>
                    <a:pt x="2262315" y="705094"/>
                    <a:pt x="2255915" y="707744"/>
                    <a:pt x="2249243" y="707744"/>
                  </a:cubicBezTo>
                  <a:lnTo>
                    <a:pt x="25159" y="707744"/>
                  </a:lnTo>
                  <a:cubicBezTo>
                    <a:pt x="18486" y="707744"/>
                    <a:pt x="12087" y="705094"/>
                    <a:pt x="7369" y="700376"/>
                  </a:cubicBezTo>
                  <a:cubicBezTo>
                    <a:pt x="2651" y="695657"/>
                    <a:pt x="0" y="689258"/>
                    <a:pt x="0" y="682586"/>
                  </a:cubicBezTo>
                  <a:lnTo>
                    <a:pt x="0" y="25159"/>
                  </a:lnTo>
                  <a:cubicBezTo>
                    <a:pt x="0" y="18486"/>
                    <a:pt x="2651" y="12087"/>
                    <a:pt x="7369" y="7369"/>
                  </a:cubicBezTo>
                  <a:cubicBezTo>
                    <a:pt x="12087" y="2651"/>
                    <a:pt x="18486" y="0"/>
                    <a:pt x="25159" y="0"/>
                  </a:cubicBezTo>
                  <a:close/>
                </a:path>
              </a:pathLst>
            </a:custGeom>
            <a:solidFill>
              <a:srgbClr val="FFFFFF"/>
            </a:solidFill>
            <a:ln w="76200" cap="rnd">
              <a:gradFill>
                <a:gsLst>
                  <a:gs pos="0">
                    <a:srgbClr val="5D3AE7">
                      <a:alpha val="100000"/>
                    </a:srgbClr>
                  </a:gs>
                  <a:gs pos="100000">
                    <a:srgbClr val="9332BD">
                      <a:alpha val="100000"/>
                    </a:srgbClr>
                  </a:gs>
                </a:gsLst>
                <a:lin ang="0"/>
              </a:gradFill>
              <a:prstDash val="solid"/>
              <a:round/>
            </a:ln>
          </p:spPr>
          <p:txBody>
            <a:bodyPr/>
            <a:lstStyle/>
            <a:p>
              <a:endParaRPr lang="en-CA"/>
            </a:p>
          </p:txBody>
        </p:sp>
        <p:sp>
          <p:nvSpPr>
            <p:cNvPr id="9" name="TextBox 9">
              <a:extLst>
                <a:ext uri="{FF2B5EF4-FFF2-40B4-BE49-F238E27FC236}">
                  <a16:creationId xmlns:a16="http://schemas.microsoft.com/office/drawing/2014/main" id="{60FAC6BA-BEC4-EEBD-7219-9C1A801A8A41}"/>
                </a:ext>
              </a:extLst>
            </p:cNvPr>
            <p:cNvSpPr txBox="1"/>
            <p:nvPr/>
          </p:nvSpPr>
          <p:spPr>
            <a:xfrm>
              <a:off x="0" y="-38100"/>
              <a:ext cx="2274402" cy="745844"/>
            </a:xfrm>
            <a:prstGeom prst="rect">
              <a:avLst/>
            </a:prstGeom>
          </p:spPr>
          <p:txBody>
            <a:bodyPr lIns="57927" tIns="57927" rIns="57927" bIns="57927" rtlCol="0" anchor="ctr"/>
            <a:lstStyle/>
            <a:p>
              <a:pPr algn="ctr">
                <a:lnSpc>
                  <a:spcPts val="2659"/>
                </a:lnSpc>
              </a:pPr>
              <a:endParaRPr/>
            </a:p>
          </p:txBody>
        </p:sp>
      </p:grpSp>
      <p:grpSp>
        <p:nvGrpSpPr>
          <p:cNvPr id="19" name="Group 19">
            <a:extLst>
              <a:ext uri="{FF2B5EF4-FFF2-40B4-BE49-F238E27FC236}">
                <a16:creationId xmlns:a16="http://schemas.microsoft.com/office/drawing/2014/main" id="{6DD33AB0-4680-859C-E257-061D2F1556F9}"/>
              </a:ext>
            </a:extLst>
          </p:cNvPr>
          <p:cNvGrpSpPr/>
          <p:nvPr/>
        </p:nvGrpSpPr>
        <p:grpSpPr>
          <a:xfrm>
            <a:off x="10658240" y="-4851087"/>
            <a:ext cx="13912875" cy="13912875"/>
            <a:chOff x="0" y="0"/>
            <a:chExt cx="18550500" cy="18550500"/>
          </a:xfrm>
        </p:grpSpPr>
        <p:sp>
          <p:nvSpPr>
            <p:cNvPr id="20" name="Freeform 20">
              <a:extLst>
                <a:ext uri="{FF2B5EF4-FFF2-40B4-BE49-F238E27FC236}">
                  <a16:creationId xmlns:a16="http://schemas.microsoft.com/office/drawing/2014/main" id="{5E8DCD36-5F6F-90FD-FA9A-0C838CBA5DCE}"/>
                </a:ext>
              </a:extLst>
            </p:cNvPr>
            <p:cNvSpPr/>
            <p:nvPr/>
          </p:nvSpPr>
          <p:spPr>
            <a:xfrm>
              <a:off x="0" y="0"/>
              <a:ext cx="18550500" cy="18550500"/>
            </a:xfrm>
            <a:custGeom>
              <a:avLst/>
              <a:gdLst/>
              <a:ahLst/>
              <a:cxnLst/>
              <a:rect l="l" t="t" r="r" b="b"/>
              <a:pathLst>
                <a:path w="18550500" h="18550500">
                  <a:moveTo>
                    <a:pt x="0" y="0"/>
                  </a:moveTo>
                  <a:lnTo>
                    <a:pt x="18550500" y="0"/>
                  </a:lnTo>
                  <a:lnTo>
                    <a:pt x="18550500" y="18550500"/>
                  </a:lnTo>
                  <a:lnTo>
                    <a:pt x="0" y="18550500"/>
                  </a:lnTo>
                  <a:lnTo>
                    <a:pt x="0" y="0"/>
                  </a:lnTo>
                  <a:close/>
                </a:path>
              </a:pathLst>
            </a:custGeom>
            <a:blipFill>
              <a:blip r:embed="rId4"/>
              <a:stretch>
                <a:fillRect/>
              </a:stretch>
            </a:blipFill>
          </p:spPr>
          <p:txBody>
            <a:bodyPr/>
            <a:lstStyle/>
            <a:p>
              <a:endParaRPr lang="en-CA"/>
            </a:p>
          </p:txBody>
        </p:sp>
        <p:grpSp>
          <p:nvGrpSpPr>
            <p:cNvPr id="21" name="Group 21">
              <a:extLst>
                <a:ext uri="{FF2B5EF4-FFF2-40B4-BE49-F238E27FC236}">
                  <a16:creationId xmlns:a16="http://schemas.microsoft.com/office/drawing/2014/main" id="{013FAD43-A3D6-6E19-CDF1-4B51A66B71AD}"/>
                </a:ext>
              </a:extLst>
            </p:cNvPr>
            <p:cNvGrpSpPr/>
            <p:nvPr/>
          </p:nvGrpSpPr>
          <p:grpSpPr>
            <a:xfrm>
              <a:off x="1133172" y="1133172"/>
              <a:ext cx="16284156" cy="16284156"/>
              <a:chOff x="0" y="0"/>
              <a:chExt cx="812800" cy="812800"/>
            </a:xfrm>
          </p:grpSpPr>
          <p:sp>
            <p:nvSpPr>
              <p:cNvPr id="22" name="Freeform 22">
                <a:extLst>
                  <a:ext uri="{FF2B5EF4-FFF2-40B4-BE49-F238E27FC236}">
                    <a16:creationId xmlns:a16="http://schemas.microsoft.com/office/drawing/2014/main" id="{C540EA3E-6802-224A-77AE-6376722164C2}"/>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5D3AE7">
                      <a:alpha val="100000"/>
                    </a:srgbClr>
                  </a:gs>
                  <a:gs pos="100000">
                    <a:srgbClr val="9332BD">
                      <a:alpha val="100000"/>
                    </a:srgbClr>
                  </a:gs>
                </a:gsLst>
                <a:lin ang="0"/>
              </a:gradFill>
            </p:spPr>
            <p:txBody>
              <a:bodyPr/>
              <a:lstStyle/>
              <a:p>
                <a:endParaRPr lang="en-CA"/>
              </a:p>
            </p:txBody>
          </p:sp>
          <p:sp>
            <p:nvSpPr>
              <p:cNvPr id="23" name="TextBox 23">
                <a:extLst>
                  <a:ext uri="{FF2B5EF4-FFF2-40B4-BE49-F238E27FC236}">
                    <a16:creationId xmlns:a16="http://schemas.microsoft.com/office/drawing/2014/main" id="{01A837B0-5235-A82E-7A61-EFB1B5A6B0A3}"/>
                  </a:ext>
                </a:extLst>
              </p:cNvPr>
              <p:cNvSpPr txBox="1"/>
              <p:nvPr/>
            </p:nvSpPr>
            <p:spPr>
              <a:xfrm>
                <a:off x="76200" y="38100"/>
                <a:ext cx="660400" cy="698500"/>
              </a:xfrm>
              <a:prstGeom prst="rect">
                <a:avLst/>
              </a:prstGeom>
            </p:spPr>
            <p:txBody>
              <a:bodyPr lIns="85961" tIns="85961" rIns="85961" bIns="85961" rtlCol="0" anchor="ctr"/>
              <a:lstStyle/>
              <a:p>
                <a:pPr algn="ctr">
                  <a:lnSpc>
                    <a:spcPts val="2659"/>
                  </a:lnSpc>
                </a:pPr>
                <a:endParaRPr/>
              </a:p>
            </p:txBody>
          </p:sp>
        </p:grpSp>
      </p:grpSp>
      <p:grpSp>
        <p:nvGrpSpPr>
          <p:cNvPr id="24" name="Group 24">
            <a:extLst>
              <a:ext uri="{FF2B5EF4-FFF2-40B4-BE49-F238E27FC236}">
                <a16:creationId xmlns:a16="http://schemas.microsoft.com/office/drawing/2014/main" id="{12A4583F-ED9D-57E8-2BB8-A14EDFC13601}"/>
              </a:ext>
            </a:extLst>
          </p:cNvPr>
          <p:cNvGrpSpPr/>
          <p:nvPr/>
        </p:nvGrpSpPr>
        <p:grpSpPr>
          <a:xfrm rot="-3207614">
            <a:off x="17455210" y="2837636"/>
            <a:ext cx="6049545" cy="3685699"/>
            <a:chOff x="0" y="0"/>
            <a:chExt cx="1593296" cy="970719"/>
          </a:xfrm>
        </p:grpSpPr>
        <p:sp>
          <p:nvSpPr>
            <p:cNvPr id="25" name="Freeform 25">
              <a:extLst>
                <a:ext uri="{FF2B5EF4-FFF2-40B4-BE49-F238E27FC236}">
                  <a16:creationId xmlns:a16="http://schemas.microsoft.com/office/drawing/2014/main" id="{EF72BFF0-A08F-08CB-6F97-3F16260C39EC}"/>
                </a:ext>
              </a:extLst>
            </p:cNvPr>
            <p:cNvSpPr/>
            <p:nvPr/>
          </p:nvSpPr>
          <p:spPr>
            <a:xfrm>
              <a:off x="0" y="0"/>
              <a:ext cx="1593296" cy="970719"/>
            </a:xfrm>
            <a:custGeom>
              <a:avLst/>
              <a:gdLst/>
              <a:ahLst/>
              <a:cxnLst/>
              <a:rect l="l" t="t" r="r" b="b"/>
              <a:pathLst>
                <a:path w="1593296" h="970719">
                  <a:moveTo>
                    <a:pt x="0" y="0"/>
                  </a:moveTo>
                  <a:lnTo>
                    <a:pt x="1593296" y="0"/>
                  </a:lnTo>
                  <a:lnTo>
                    <a:pt x="1593296" y="970719"/>
                  </a:lnTo>
                  <a:lnTo>
                    <a:pt x="0" y="970719"/>
                  </a:lnTo>
                  <a:close/>
                </a:path>
              </a:pathLst>
            </a:custGeom>
            <a:gradFill rotWithShape="1">
              <a:gsLst>
                <a:gs pos="0">
                  <a:srgbClr val="E8E8E8">
                    <a:alpha val="0"/>
                  </a:srgbClr>
                </a:gs>
                <a:gs pos="100000">
                  <a:srgbClr val="E8E8E8">
                    <a:alpha val="35000"/>
                  </a:srgbClr>
                </a:gs>
              </a:gsLst>
              <a:lin ang="0"/>
            </a:gradFill>
            <a:ln cap="sq">
              <a:noFill/>
              <a:prstDash val="solid"/>
              <a:miter/>
            </a:ln>
          </p:spPr>
          <p:txBody>
            <a:bodyPr/>
            <a:lstStyle/>
            <a:p>
              <a:endParaRPr lang="en-CA"/>
            </a:p>
          </p:txBody>
        </p:sp>
        <p:sp>
          <p:nvSpPr>
            <p:cNvPr id="26" name="TextBox 26">
              <a:extLst>
                <a:ext uri="{FF2B5EF4-FFF2-40B4-BE49-F238E27FC236}">
                  <a16:creationId xmlns:a16="http://schemas.microsoft.com/office/drawing/2014/main" id="{9A4C47D5-91D7-78AA-3963-48041638BCF2}"/>
                </a:ext>
              </a:extLst>
            </p:cNvPr>
            <p:cNvSpPr txBox="1"/>
            <p:nvPr/>
          </p:nvSpPr>
          <p:spPr>
            <a:xfrm>
              <a:off x="0" y="-38100"/>
              <a:ext cx="1593296" cy="1008819"/>
            </a:xfrm>
            <a:prstGeom prst="rect">
              <a:avLst/>
            </a:prstGeom>
          </p:spPr>
          <p:txBody>
            <a:bodyPr lIns="50800" tIns="50800" rIns="50800" bIns="50800" rtlCol="0" anchor="ctr"/>
            <a:lstStyle/>
            <a:p>
              <a:pPr algn="ctr">
                <a:lnSpc>
                  <a:spcPts val="2659"/>
                </a:lnSpc>
                <a:spcBef>
                  <a:spcPct val="0"/>
                </a:spcBef>
              </a:pPr>
              <a:endParaRPr/>
            </a:p>
          </p:txBody>
        </p:sp>
      </p:grpSp>
      <p:grpSp>
        <p:nvGrpSpPr>
          <p:cNvPr id="27" name="Group 27">
            <a:extLst>
              <a:ext uri="{FF2B5EF4-FFF2-40B4-BE49-F238E27FC236}">
                <a16:creationId xmlns:a16="http://schemas.microsoft.com/office/drawing/2014/main" id="{9B0E5248-00BB-8320-CEFD-07AF9CE53C1B}"/>
              </a:ext>
            </a:extLst>
          </p:cNvPr>
          <p:cNvGrpSpPr/>
          <p:nvPr/>
        </p:nvGrpSpPr>
        <p:grpSpPr>
          <a:xfrm rot="-3207614">
            <a:off x="13944382" y="936044"/>
            <a:ext cx="6049545" cy="3685699"/>
            <a:chOff x="0" y="0"/>
            <a:chExt cx="1593296" cy="970719"/>
          </a:xfrm>
        </p:grpSpPr>
        <p:sp>
          <p:nvSpPr>
            <p:cNvPr id="28" name="Freeform 28">
              <a:extLst>
                <a:ext uri="{FF2B5EF4-FFF2-40B4-BE49-F238E27FC236}">
                  <a16:creationId xmlns:a16="http://schemas.microsoft.com/office/drawing/2014/main" id="{08FA0C05-4582-E7EA-0120-FED69ACE57C2}"/>
                </a:ext>
              </a:extLst>
            </p:cNvPr>
            <p:cNvSpPr/>
            <p:nvPr/>
          </p:nvSpPr>
          <p:spPr>
            <a:xfrm>
              <a:off x="0" y="0"/>
              <a:ext cx="1593296" cy="970719"/>
            </a:xfrm>
            <a:custGeom>
              <a:avLst/>
              <a:gdLst/>
              <a:ahLst/>
              <a:cxnLst/>
              <a:rect l="l" t="t" r="r" b="b"/>
              <a:pathLst>
                <a:path w="1593296" h="970719">
                  <a:moveTo>
                    <a:pt x="0" y="0"/>
                  </a:moveTo>
                  <a:lnTo>
                    <a:pt x="1593296" y="0"/>
                  </a:lnTo>
                  <a:lnTo>
                    <a:pt x="1593296" y="970719"/>
                  </a:lnTo>
                  <a:lnTo>
                    <a:pt x="0" y="970719"/>
                  </a:lnTo>
                  <a:close/>
                </a:path>
              </a:pathLst>
            </a:custGeom>
            <a:gradFill rotWithShape="1">
              <a:gsLst>
                <a:gs pos="0">
                  <a:srgbClr val="E8E8E8">
                    <a:alpha val="0"/>
                  </a:srgbClr>
                </a:gs>
                <a:gs pos="100000">
                  <a:srgbClr val="E8E8E8">
                    <a:alpha val="35000"/>
                  </a:srgbClr>
                </a:gs>
              </a:gsLst>
              <a:lin ang="0"/>
            </a:gradFill>
            <a:ln cap="sq">
              <a:noFill/>
              <a:prstDash val="solid"/>
              <a:miter/>
            </a:ln>
          </p:spPr>
          <p:txBody>
            <a:bodyPr/>
            <a:lstStyle/>
            <a:p>
              <a:endParaRPr lang="en-CA"/>
            </a:p>
          </p:txBody>
        </p:sp>
        <p:sp>
          <p:nvSpPr>
            <p:cNvPr id="29" name="TextBox 29">
              <a:extLst>
                <a:ext uri="{FF2B5EF4-FFF2-40B4-BE49-F238E27FC236}">
                  <a16:creationId xmlns:a16="http://schemas.microsoft.com/office/drawing/2014/main" id="{0BD0098E-31CA-FA84-D78F-4A195B60CEBB}"/>
                </a:ext>
              </a:extLst>
            </p:cNvPr>
            <p:cNvSpPr txBox="1"/>
            <p:nvPr/>
          </p:nvSpPr>
          <p:spPr>
            <a:xfrm>
              <a:off x="0" y="-38100"/>
              <a:ext cx="1593296" cy="1008819"/>
            </a:xfrm>
            <a:prstGeom prst="rect">
              <a:avLst/>
            </a:prstGeom>
          </p:spPr>
          <p:txBody>
            <a:bodyPr lIns="50800" tIns="50800" rIns="50800" bIns="50800" rtlCol="0" anchor="ctr"/>
            <a:lstStyle/>
            <a:p>
              <a:pPr algn="ctr">
                <a:lnSpc>
                  <a:spcPts val="2659"/>
                </a:lnSpc>
                <a:spcBef>
                  <a:spcPct val="0"/>
                </a:spcBef>
              </a:pPr>
              <a:endParaRPr/>
            </a:p>
          </p:txBody>
        </p:sp>
      </p:grpSp>
      <p:sp>
        <p:nvSpPr>
          <p:cNvPr id="30" name="Freeform 30">
            <a:extLst>
              <a:ext uri="{FF2B5EF4-FFF2-40B4-BE49-F238E27FC236}">
                <a16:creationId xmlns:a16="http://schemas.microsoft.com/office/drawing/2014/main" id="{90293D39-2AB5-2017-76B1-501F5A64A625}"/>
              </a:ext>
            </a:extLst>
          </p:cNvPr>
          <p:cNvSpPr/>
          <p:nvPr/>
        </p:nvSpPr>
        <p:spPr>
          <a:xfrm>
            <a:off x="10974337" y="2746091"/>
            <a:ext cx="6940062" cy="6940062"/>
          </a:xfrm>
          <a:custGeom>
            <a:avLst/>
            <a:gdLst/>
            <a:ahLst/>
            <a:cxnLst/>
            <a:rect l="l" t="t" r="r" b="b"/>
            <a:pathLst>
              <a:path w="6940062" h="6940062">
                <a:moveTo>
                  <a:pt x="0" y="0"/>
                </a:moveTo>
                <a:lnTo>
                  <a:pt x="6940062" y="0"/>
                </a:lnTo>
                <a:lnTo>
                  <a:pt x="6940062" y="6940063"/>
                </a:lnTo>
                <a:lnTo>
                  <a:pt x="0" y="6940063"/>
                </a:lnTo>
                <a:lnTo>
                  <a:pt x="0" y="0"/>
                </a:lnTo>
                <a:close/>
              </a:path>
            </a:pathLst>
          </a:custGeom>
          <a:blipFill>
            <a:blip r:embed="rId4"/>
            <a:stretch>
              <a:fillRect/>
            </a:stretch>
          </a:blipFill>
        </p:spPr>
        <p:txBody>
          <a:bodyPr/>
          <a:lstStyle/>
          <a:p>
            <a:endParaRPr lang="en-CA"/>
          </a:p>
        </p:txBody>
      </p:sp>
      <p:grpSp>
        <p:nvGrpSpPr>
          <p:cNvPr id="31" name="Group 31">
            <a:extLst>
              <a:ext uri="{FF2B5EF4-FFF2-40B4-BE49-F238E27FC236}">
                <a16:creationId xmlns:a16="http://schemas.microsoft.com/office/drawing/2014/main" id="{07D34E3D-CD22-97DC-1A79-CE76772548F8}"/>
              </a:ext>
            </a:extLst>
          </p:cNvPr>
          <p:cNvGrpSpPr/>
          <p:nvPr/>
        </p:nvGrpSpPr>
        <p:grpSpPr>
          <a:xfrm>
            <a:off x="11398276" y="3170031"/>
            <a:ext cx="6092184" cy="6092184"/>
            <a:chOff x="0" y="0"/>
            <a:chExt cx="812800" cy="812800"/>
          </a:xfrm>
        </p:grpSpPr>
        <p:sp>
          <p:nvSpPr>
            <p:cNvPr id="32" name="Freeform 32">
              <a:extLst>
                <a:ext uri="{FF2B5EF4-FFF2-40B4-BE49-F238E27FC236}">
                  <a16:creationId xmlns:a16="http://schemas.microsoft.com/office/drawing/2014/main" id="{74C8A942-9D16-F7BB-9B81-EAF464E4065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CA"/>
            </a:p>
          </p:txBody>
        </p:sp>
        <p:sp>
          <p:nvSpPr>
            <p:cNvPr id="33" name="TextBox 33">
              <a:extLst>
                <a:ext uri="{FF2B5EF4-FFF2-40B4-BE49-F238E27FC236}">
                  <a16:creationId xmlns:a16="http://schemas.microsoft.com/office/drawing/2014/main" id="{6B9F78F9-8A78-E007-5215-CB94E70ED68D}"/>
                </a:ext>
              </a:extLst>
            </p:cNvPr>
            <p:cNvSpPr txBox="1"/>
            <p:nvPr/>
          </p:nvSpPr>
          <p:spPr>
            <a:xfrm>
              <a:off x="76200" y="38100"/>
              <a:ext cx="660400" cy="698500"/>
            </a:xfrm>
            <a:prstGeom prst="rect">
              <a:avLst/>
            </a:prstGeom>
          </p:spPr>
          <p:txBody>
            <a:bodyPr lIns="42879" tIns="42879" rIns="42879" bIns="42879" rtlCol="0" anchor="ctr"/>
            <a:lstStyle/>
            <a:p>
              <a:pPr algn="ctr">
                <a:lnSpc>
                  <a:spcPts val="2659"/>
                </a:lnSpc>
              </a:pPr>
              <a:endParaRPr/>
            </a:p>
          </p:txBody>
        </p:sp>
      </p:grpSp>
      <p:grpSp>
        <p:nvGrpSpPr>
          <p:cNvPr id="34" name="Group 34">
            <a:extLst>
              <a:ext uri="{FF2B5EF4-FFF2-40B4-BE49-F238E27FC236}">
                <a16:creationId xmlns:a16="http://schemas.microsoft.com/office/drawing/2014/main" id="{B46DAC5F-2E23-B2A8-700A-4A5272245568}"/>
              </a:ext>
            </a:extLst>
          </p:cNvPr>
          <p:cNvGrpSpPr/>
          <p:nvPr/>
        </p:nvGrpSpPr>
        <p:grpSpPr>
          <a:xfrm>
            <a:off x="11640242" y="3393886"/>
            <a:ext cx="5608255" cy="5608255"/>
            <a:chOff x="0" y="0"/>
            <a:chExt cx="812800" cy="812800"/>
          </a:xfrm>
        </p:grpSpPr>
        <p:sp>
          <p:nvSpPr>
            <p:cNvPr id="35" name="Freeform 35">
              <a:extLst>
                <a:ext uri="{FF2B5EF4-FFF2-40B4-BE49-F238E27FC236}">
                  <a16:creationId xmlns:a16="http://schemas.microsoft.com/office/drawing/2014/main" id="{85F22800-BDDA-2F66-7CAD-FE3345D277B1}"/>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5D3AE7">
                    <a:alpha val="100000"/>
                  </a:srgbClr>
                </a:gs>
                <a:gs pos="100000">
                  <a:srgbClr val="9332BD">
                    <a:alpha val="100000"/>
                  </a:srgbClr>
                </a:gs>
              </a:gsLst>
              <a:lin ang="0"/>
            </a:gradFill>
          </p:spPr>
          <p:txBody>
            <a:bodyPr/>
            <a:lstStyle/>
            <a:p>
              <a:endParaRPr lang="en-CA"/>
            </a:p>
          </p:txBody>
        </p:sp>
        <p:sp>
          <p:nvSpPr>
            <p:cNvPr id="36" name="TextBox 36">
              <a:extLst>
                <a:ext uri="{FF2B5EF4-FFF2-40B4-BE49-F238E27FC236}">
                  <a16:creationId xmlns:a16="http://schemas.microsoft.com/office/drawing/2014/main" id="{8F29BC87-107A-496C-C039-07A9D4FF96F3}"/>
                </a:ext>
              </a:extLst>
            </p:cNvPr>
            <p:cNvSpPr txBox="1"/>
            <p:nvPr/>
          </p:nvSpPr>
          <p:spPr>
            <a:xfrm>
              <a:off x="76200" y="38100"/>
              <a:ext cx="660400" cy="698500"/>
            </a:xfrm>
            <a:prstGeom prst="rect">
              <a:avLst/>
            </a:prstGeom>
          </p:spPr>
          <p:txBody>
            <a:bodyPr lIns="42879" tIns="42879" rIns="42879" bIns="42879" rtlCol="0" anchor="ctr"/>
            <a:lstStyle/>
            <a:p>
              <a:pPr algn="ctr">
                <a:lnSpc>
                  <a:spcPts val="2659"/>
                </a:lnSpc>
              </a:pPr>
              <a:endParaRPr/>
            </a:p>
          </p:txBody>
        </p:sp>
      </p:grpSp>
      <p:grpSp>
        <p:nvGrpSpPr>
          <p:cNvPr id="37" name="Group 37">
            <a:extLst>
              <a:ext uri="{FF2B5EF4-FFF2-40B4-BE49-F238E27FC236}">
                <a16:creationId xmlns:a16="http://schemas.microsoft.com/office/drawing/2014/main" id="{D6A34B51-AB11-C93E-F8D5-659B7FD92E25}"/>
              </a:ext>
            </a:extLst>
          </p:cNvPr>
          <p:cNvGrpSpPr/>
          <p:nvPr/>
        </p:nvGrpSpPr>
        <p:grpSpPr>
          <a:xfrm>
            <a:off x="11878452" y="3648768"/>
            <a:ext cx="5131832" cy="5131832"/>
            <a:chOff x="0" y="0"/>
            <a:chExt cx="812800" cy="812800"/>
          </a:xfrm>
        </p:grpSpPr>
        <p:sp>
          <p:nvSpPr>
            <p:cNvPr id="38" name="Freeform 38">
              <a:extLst>
                <a:ext uri="{FF2B5EF4-FFF2-40B4-BE49-F238E27FC236}">
                  <a16:creationId xmlns:a16="http://schemas.microsoft.com/office/drawing/2014/main" id="{ACE290BC-16F3-BE69-519F-42D6A41C9355}"/>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a:stretch>
            </a:blipFill>
          </p:spPr>
          <p:txBody>
            <a:bodyPr/>
            <a:lstStyle/>
            <a:p>
              <a:endParaRPr lang="en-CA"/>
            </a:p>
          </p:txBody>
        </p:sp>
      </p:grpSp>
      <p:sp>
        <p:nvSpPr>
          <p:cNvPr id="5" name="TextBox 4">
            <a:extLst>
              <a:ext uri="{FF2B5EF4-FFF2-40B4-BE49-F238E27FC236}">
                <a16:creationId xmlns:a16="http://schemas.microsoft.com/office/drawing/2014/main" id="{218AF0FF-099C-9E71-3722-D9B271070978}"/>
              </a:ext>
            </a:extLst>
          </p:cNvPr>
          <p:cNvSpPr txBox="1"/>
          <p:nvPr/>
        </p:nvSpPr>
        <p:spPr>
          <a:xfrm>
            <a:off x="609600" y="1333500"/>
            <a:ext cx="10735598" cy="8028480"/>
          </a:xfrm>
          <a:prstGeom prst="rect">
            <a:avLst/>
          </a:prstGeom>
          <a:noFill/>
        </p:spPr>
        <p:txBody>
          <a:bodyPr wrap="square">
            <a:spAutoFit/>
          </a:bodyPr>
          <a:lstStyle/>
          <a:p>
            <a:pPr>
              <a:lnSpc>
                <a:spcPct val="107000"/>
              </a:lnSpc>
              <a:spcAft>
                <a:spcPts val="800"/>
              </a:spcAft>
            </a:pPr>
            <a:r>
              <a:rPr lang="en-US" sz="3600" b="1" kern="0" dirty="0">
                <a:latin typeface="Arial" panose="020B0604020202020204" pitchFamily="34" charset="0"/>
                <a:ea typeface="Times New Roman" panose="02020603050405020304" pitchFamily="18" charset="0"/>
                <a:cs typeface="Arial" panose="020B0604020202020204" pitchFamily="34" charset="0"/>
              </a:rPr>
              <a:t>E. The Soil can be </a:t>
            </a:r>
            <a:r>
              <a:rPr lang="en-CA" sz="3600" b="1" kern="0" dirty="0">
                <a:latin typeface="Arial" panose="020B0604020202020204" pitchFamily="34" charset="0"/>
                <a:ea typeface="Times New Roman" panose="02020603050405020304" pitchFamily="18" charset="0"/>
                <a:cs typeface="Arial" panose="020B0604020202020204" pitchFamily="34" charset="0"/>
              </a:rPr>
              <a:t>Responsiveness to Cultivation</a:t>
            </a:r>
          </a:p>
          <a:p>
            <a:pPr marL="571500" indent="-571500">
              <a:buFont typeface="Wingdings" panose="05000000000000000000" pitchFamily="2" charset="2"/>
              <a:buChar char="q"/>
            </a:pPr>
            <a:r>
              <a:rPr lang="en-CA" sz="3600" kern="0" dirty="0">
                <a:latin typeface="Arial" panose="020B0604020202020204" pitchFamily="34" charset="0"/>
                <a:ea typeface="Times New Roman" panose="02020603050405020304" pitchFamily="18" charset="0"/>
                <a:cs typeface="Arial" panose="020B0604020202020204" pitchFamily="34" charset="0"/>
              </a:rPr>
              <a:t>Soil is not static; hard or thorn-filled ground can be cleared, tilled, and prepared to become healthy. </a:t>
            </a:r>
          </a:p>
          <a:p>
            <a:endParaRPr lang="en-CA" sz="3600" kern="0" dirty="0">
              <a:latin typeface="Arial" panose="020B0604020202020204" pitchFamily="34" charset="0"/>
              <a:ea typeface="Times New Roman" panose="02020603050405020304" pitchFamily="18" charset="0"/>
              <a:cs typeface="Arial" panose="020B0604020202020204" pitchFamily="34" charset="0"/>
            </a:endParaRPr>
          </a:p>
          <a:p>
            <a:pPr marL="571500" indent="-571500">
              <a:buFont typeface="Wingdings" panose="05000000000000000000" pitchFamily="2" charset="2"/>
              <a:buChar char="q"/>
            </a:pPr>
            <a:r>
              <a:rPr lang="en-CA" sz="3600" kern="0" dirty="0">
                <a:latin typeface="Arial" panose="020B0604020202020204" pitchFamily="34" charset="0"/>
                <a:ea typeface="Times New Roman" panose="02020603050405020304" pitchFamily="18" charset="0"/>
                <a:cs typeface="Arial" panose="020B0604020202020204" pitchFamily="34" charset="0"/>
              </a:rPr>
              <a:t>The Scripture often speaks of </a:t>
            </a:r>
            <a:r>
              <a:rPr lang="en-CA" sz="3600" b="1" kern="0" dirty="0">
                <a:latin typeface="Arial" panose="020B0604020202020204" pitchFamily="34" charset="0"/>
                <a:ea typeface="Times New Roman" panose="02020603050405020304" pitchFamily="18" charset="0"/>
                <a:cs typeface="Arial" panose="020B0604020202020204" pitchFamily="34" charset="0"/>
              </a:rPr>
              <a:t>"breaking up unplowed ground" </a:t>
            </a:r>
            <a:r>
              <a:rPr lang="en-CA" sz="3600" kern="0" dirty="0">
                <a:latin typeface="Arial" panose="020B0604020202020204" pitchFamily="34" charset="0"/>
                <a:ea typeface="Times New Roman" panose="02020603050405020304" pitchFamily="18" charset="0"/>
                <a:cs typeface="Arial" panose="020B0604020202020204" pitchFamily="34" charset="0"/>
              </a:rPr>
              <a:t>through repentance and self-examination so that the heart is ready to receive God's Word effectively.</a:t>
            </a:r>
          </a:p>
          <a:p>
            <a:endParaRPr lang="en-CA" sz="3600" kern="0" dirty="0">
              <a:latin typeface="Arial" panose="020B0604020202020204" pitchFamily="34" charset="0"/>
              <a:ea typeface="Times New Roman" panose="02020603050405020304" pitchFamily="18" charset="0"/>
              <a:cs typeface="Arial" panose="020B0604020202020204" pitchFamily="34" charset="0"/>
            </a:endParaRPr>
          </a:p>
          <a:p>
            <a:r>
              <a:rPr lang="en-CA" sz="3600" kern="0" dirty="0">
                <a:latin typeface="Arial" panose="020B0604020202020204" pitchFamily="34" charset="0"/>
                <a:ea typeface="Times New Roman" panose="02020603050405020304" pitchFamily="18" charset="0"/>
                <a:cs typeface="Arial" panose="020B0604020202020204" pitchFamily="34" charset="0"/>
              </a:rPr>
              <a:t>"Sow for yourselves righteousness; reap steadfast love; break up your fallow ground, for it is the time to seek the Lord" </a:t>
            </a:r>
            <a:r>
              <a:rPr lang="en-CA" sz="3600" b="1" kern="0" dirty="0">
                <a:latin typeface="Arial" panose="020B0604020202020204" pitchFamily="34" charset="0"/>
                <a:ea typeface="Times New Roman" panose="02020603050405020304" pitchFamily="18" charset="0"/>
                <a:cs typeface="Arial" panose="020B0604020202020204" pitchFamily="34" charset="0"/>
              </a:rPr>
              <a:t>Hosea 10:12</a:t>
            </a:r>
            <a:endParaRPr lang="en-US" sz="3600" b="1" kern="0" dirty="0">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35236250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52A77D-0481-2138-031B-A512B3395B3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3255FE47-FB95-2CAD-14BA-D04028C66B68}"/>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39521" r="-10927"/>
            </a:stretch>
          </a:blipFill>
        </p:spPr>
        <p:txBody>
          <a:bodyPr/>
          <a:lstStyle/>
          <a:p>
            <a:endParaRPr lang="en-CA"/>
          </a:p>
        </p:txBody>
      </p:sp>
      <p:grpSp>
        <p:nvGrpSpPr>
          <p:cNvPr id="7" name="Group 7">
            <a:extLst>
              <a:ext uri="{FF2B5EF4-FFF2-40B4-BE49-F238E27FC236}">
                <a16:creationId xmlns:a16="http://schemas.microsoft.com/office/drawing/2014/main" id="{F37FEF2F-B09D-32B5-2266-73734DBB8E90}"/>
              </a:ext>
            </a:extLst>
          </p:cNvPr>
          <p:cNvGrpSpPr/>
          <p:nvPr/>
        </p:nvGrpSpPr>
        <p:grpSpPr>
          <a:xfrm>
            <a:off x="338876" y="110990"/>
            <a:ext cx="11222215" cy="10176010"/>
            <a:chOff x="0" y="0"/>
            <a:chExt cx="2274402" cy="707744"/>
          </a:xfrm>
        </p:grpSpPr>
        <p:sp>
          <p:nvSpPr>
            <p:cNvPr id="8" name="Freeform 8">
              <a:extLst>
                <a:ext uri="{FF2B5EF4-FFF2-40B4-BE49-F238E27FC236}">
                  <a16:creationId xmlns:a16="http://schemas.microsoft.com/office/drawing/2014/main" id="{395F6863-4EC4-1477-71AA-C106A19348A1}"/>
                </a:ext>
              </a:extLst>
            </p:cNvPr>
            <p:cNvSpPr/>
            <p:nvPr/>
          </p:nvSpPr>
          <p:spPr>
            <a:xfrm>
              <a:off x="0" y="0"/>
              <a:ext cx="2274402" cy="707744"/>
            </a:xfrm>
            <a:custGeom>
              <a:avLst/>
              <a:gdLst/>
              <a:ahLst/>
              <a:cxnLst/>
              <a:rect l="l" t="t" r="r" b="b"/>
              <a:pathLst>
                <a:path w="2274402" h="707744">
                  <a:moveTo>
                    <a:pt x="25159" y="0"/>
                  </a:moveTo>
                  <a:lnTo>
                    <a:pt x="2249243" y="0"/>
                  </a:lnTo>
                  <a:cubicBezTo>
                    <a:pt x="2255915" y="0"/>
                    <a:pt x="2262315" y="2651"/>
                    <a:pt x="2267033" y="7369"/>
                  </a:cubicBezTo>
                  <a:cubicBezTo>
                    <a:pt x="2271751" y="12087"/>
                    <a:pt x="2274402" y="18486"/>
                    <a:pt x="2274402" y="25159"/>
                  </a:cubicBezTo>
                  <a:lnTo>
                    <a:pt x="2274402" y="682586"/>
                  </a:lnTo>
                  <a:cubicBezTo>
                    <a:pt x="2274402" y="689258"/>
                    <a:pt x="2271751" y="695657"/>
                    <a:pt x="2267033" y="700376"/>
                  </a:cubicBezTo>
                  <a:cubicBezTo>
                    <a:pt x="2262315" y="705094"/>
                    <a:pt x="2255915" y="707744"/>
                    <a:pt x="2249243" y="707744"/>
                  </a:cubicBezTo>
                  <a:lnTo>
                    <a:pt x="25159" y="707744"/>
                  </a:lnTo>
                  <a:cubicBezTo>
                    <a:pt x="18486" y="707744"/>
                    <a:pt x="12087" y="705094"/>
                    <a:pt x="7369" y="700376"/>
                  </a:cubicBezTo>
                  <a:cubicBezTo>
                    <a:pt x="2651" y="695657"/>
                    <a:pt x="0" y="689258"/>
                    <a:pt x="0" y="682586"/>
                  </a:cubicBezTo>
                  <a:lnTo>
                    <a:pt x="0" y="25159"/>
                  </a:lnTo>
                  <a:cubicBezTo>
                    <a:pt x="0" y="18486"/>
                    <a:pt x="2651" y="12087"/>
                    <a:pt x="7369" y="7369"/>
                  </a:cubicBezTo>
                  <a:cubicBezTo>
                    <a:pt x="12087" y="2651"/>
                    <a:pt x="18486" y="0"/>
                    <a:pt x="25159" y="0"/>
                  </a:cubicBezTo>
                  <a:close/>
                </a:path>
              </a:pathLst>
            </a:custGeom>
            <a:solidFill>
              <a:srgbClr val="FFFFFF"/>
            </a:solidFill>
            <a:ln w="76200" cap="rnd">
              <a:gradFill>
                <a:gsLst>
                  <a:gs pos="0">
                    <a:srgbClr val="5D3AE7">
                      <a:alpha val="100000"/>
                    </a:srgbClr>
                  </a:gs>
                  <a:gs pos="100000">
                    <a:srgbClr val="9332BD">
                      <a:alpha val="100000"/>
                    </a:srgbClr>
                  </a:gs>
                </a:gsLst>
                <a:lin ang="0"/>
              </a:gradFill>
              <a:prstDash val="solid"/>
              <a:round/>
            </a:ln>
          </p:spPr>
          <p:txBody>
            <a:bodyPr/>
            <a:lstStyle/>
            <a:p>
              <a:endParaRPr lang="en-CA"/>
            </a:p>
          </p:txBody>
        </p:sp>
        <p:sp>
          <p:nvSpPr>
            <p:cNvPr id="9" name="TextBox 9">
              <a:extLst>
                <a:ext uri="{FF2B5EF4-FFF2-40B4-BE49-F238E27FC236}">
                  <a16:creationId xmlns:a16="http://schemas.microsoft.com/office/drawing/2014/main" id="{17596075-AFAF-8436-E32E-263E807C37DC}"/>
                </a:ext>
              </a:extLst>
            </p:cNvPr>
            <p:cNvSpPr txBox="1"/>
            <p:nvPr/>
          </p:nvSpPr>
          <p:spPr>
            <a:xfrm>
              <a:off x="0" y="-38100"/>
              <a:ext cx="2274402" cy="745844"/>
            </a:xfrm>
            <a:prstGeom prst="rect">
              <a:avLst/>
            </a:prstGeom>
          </p:spPr>
          <p:txBody>
            <a:bodyPr lIns="57927" tIns="57927" rIns="57927" bIns="57927" rtlCol="0" anchor="ctr"/>
            <a:lstStyle/>
            <a:p>
              <a:pPr algn="ctr">
                <a:lnSpc>
                  <a:spcPts val="2659"/>
                </a:lnSpc>
              </a:pPr>
              <a:endParaRPr/>
            </a:p>
          </p:txBody>
        </p:sp>
      </p:grpSp>
      <p:grpSp>
        <p:nvGrpSpPr>
          <p:cNvPr id="19" name="Group 19">
            <a:extLst>
              <a:ext uri="{FF2B5EF4-FFF2-40B4-BE49-F238E27FC236}">
                <a16:creationId xmlns:a16="http://schemas.microsoft.com/office/drawing/2014/main" id="{EF5AFCCD-54E5-76B6-9B7E-7F1B70A077FD}"/>
              </a:ext>
            </a:extLst>
          </p:cNvPr>
          <p:cNvGrpSpPr/>
          <p:nvPr/>
        </p:nvGrpSpPr>
        <p:grpSpPr>
          <a:xfrm>
            <a:off x="10658240" y="-4851087"/>
            <a:ext cx="13912875" cy="13912875"/>
            <a:chOff x="0" y="0"/>
            <a:chExt cx="18550500" cy="18550500"/>
          </a:xfrm>
        </p:grpSpPr>
        <p:sp>
          <p:nvSpPr>
            <p:cNvPr id="20" name="Freeform 20">
              <a:extLst>
                <a:ext uri="{FF2B5EF4-FFF2-40B4-BE49-F238E27FC236}">
                  <a16:creationId xmlns:a16="http://schemas.microsoft.com/office/drawing/2014/main" id="{62EA701F-FF1F-81F8-E4BE-272709F114EF}"/>
                </a:ext>
              </a:extLst>
            </p:cNvPr>
            <p:cNvSpPr/>
            <p:nvPr/>
          </p:nvSpPr>
          <p:spPr>
            <a:xfrm>
              <a:off x="0" y="0"/>
              <a:ext cx="18550500" cy="18550500"/>
            </a:xfrm>
            <a:custGeom>
              <a:avLst/>
              <a:gdLst/>
              <a:ahLst/>
              <a:cxnLst/>
              <a:rect l="l" t="t" r="r" b="b"/>
              <a:pathLst>
                <a:path w="18550500" h="18550500">
                  <a:moveTo>
                    <a:pt x="0" y="0"/>
                  </a:moveTo>
                  <a:lnTo>
                    <a:pt x="18550500" y="0"/>
                  </a:lnTo>
                  <a:lnTo>
                    <a:pt x="18550500" y="18550500"/>
                  </a:lnTo>
                  <a:lnTo>
                    <a:pt x="0" y="18550500"/>
                  </a:lnTo>
                  <a:lnTo>
                    <a:pt x="0" y="0"/>
                  </a:lnTo>
                  <a:close/>
                </a:path>
              </a:pathLst>
            </a:custGeom>
            <a:blipFill>
              <a:blip r:embed="rId4"/>
              <a:stretch>
                <a:fillRect/>
              </a:stretch>
            </a:blipFill>
          </p:spPr>
          <p:txBody>
            <a:bodyPr/>
            <a:lstStyle/>
            <a:p>
              <a:endParaRPr lang="en-CA"/>
            </a:p>
          </p:txBody>
        </p:sp>
        <p:grpSp>
          <p:nvGrpSpPr>
            <p:cNvPr id="21" name="Group 21">
              <a:extLst>
                <a:ext uri="{FF2B5EF4-FFF2-40B4-BE49-F238E27FC236}">
                  <a16:creationId xmlns:a16="http://schemas.microsoft.com/office/drawing/2014/main" id="{CA32032E-58FB-92FC-8F91-4227CED5B0AD}"/>
                </a:ext>
              </a:extLst>
            </p:cNvPr>
            <p:cNvGrpSpPr/>
            <p:nvPr/>
          </p:nvGrpSpPr>
          <p:grpSpPr>
            <a:xfrm>
              <a:off x="1133172" y="1133172"/>
              <a:ext cx="16284156" cy="16284156"/>
              <a:chOff x="0" y="0"/>
              <a:chExt cx="812800" cy="812800"/>
            </a:xfrm>
          </p:grpSpPr>
          <p:sp>
            <p:nvSpPr>
              <p:cNvPr id="22" name="Freeform 22">
                <a:extLst>
                  <a:ext uri="{FF2B5EF4-FFF2-40B4-BE49-F238E27FC236}">
                    <a16:creationId xmlns:a16="http://schemas.microsoft.com/office/drawing/2014/main" id="{555E800D-983A-6081-175C-394A41BF85D3}"/>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5D3AE7">
                      <a:alpha val="100000"/>
                    </a:srgbClr>
                  </a:gs>
                  <a:gs pos="100000">
                    <a:srgbClr val="9332BD">
                      <a:alpha val="100000"/>
                    </a:srgbClr>
                  </a:gs>
                </a:gsLst>
                <a:lin ang="0"/>
              </a:gradFill>
            </p:spPr>
            <p:txBody>
              <a:bodyPr/>
              <a:lstStyle/>
              <a:p>
                <a:endParaRPr lang="en-CA"/>
              </a:p>
            </p:txBody>
          </p:sp>
          <p:sp>
            <p:nvSpPr>
              <p:cNvPr id="23" name="TextBox 23">
                <a:extLst>
                  <a:ext uri="{FF2B5EF4-FFF2-40B4-BE49-F238E27FC236}">
                    <a16:creationId xmlns:a16="http://schemas.microsoft.com/office/drawing/2014/main" id="{981B1B4F-032B-03AF-D423-5F9CE5BAE4AB}"/>
                  </a:ext>
                </a:extLst>
              </p:cNvPr>
              <p:cNvSpPr txBox="1"/>
              <p:nvPr/>
            </p:nvSpPr>
            <p:spPr>
              <a:xfrm>
                <a:off x="76200" y="38100"/>
                <a:ext cx="660400" cy="698500"/>
              </a:xfrm>
              <a:prstGeom prst="rect">
                <a:avLst/>
              </a:prstGeom>
            </p:spPr>
            <p:txBody>
              <a:bodyPr lIns="85961" tIns="85961" rIns="85961" bIns="85961" rtlCol="0" anchor="ctr"/>
              <a:lstStyle/>
              <a:p>
                <a:pPr algn="ctr">
                  <a:lnSpc>
                    <a:spcPts val="2659"/>
                  </a:lnSpc>
                </a:pPr>
                <a:endParaRPr/>
              </a:p>
            </p:txBody>
          </p:sp>
        </p:grpSp>
      </p:grpSp>
      <p:grpSp>
        <p:nvGrpSpPr>
          <p:cNvPr id="24" name="Group 24">
            <a:extLst>
              <a:ext uri="{FF2B5EF4-FFF2-40B4-BE49-F238E27FC236}">
                <a16:creationId xmlns:a16="http://schemas.microsoft.com/office/drawing/2014/main" id="{00D83661-0F0B-96CE-FB0B-A42CF9463D6B}"/>
              </a:ext>
            </a:extLst>
          </p:cNvPr>
          <p:cNvGrpSpPr/>
          <p:nvPr/>
        </p:nvGrpSpPr>
        <p:grpSpPr>
          <a:xfrm rot="-3207614">
            <a:off x="17455210" y="2837636"/>
            <a:ext cx="6049545" cy="3685699"/>
            <a:chOff x="0" y="0"/>
            <a:chExt cx="1593296" cy="970719"/>
          </a:xfrm>
        </p:grpSpPr>
        <p:sp>
          <p:nvSpPr>
            <p:cNvPr id="25" name="Freeform 25">
              <a:extLst>
                <a:ext uri="{FF2B5EF4-FFF2-40B4-BE49-F238E27FC236}">
                  <a16:creationId xmlns:a16="http://schemas.microsoft.com/office/drawing/2014/main" id="{FC9CE435-EEE5-8ED8-92B7-DEC179D05C7A}"/>
                </a:ext>
              </a:extLst>
            </p:cNvPr>
            <p:cNvSpPr/>
            <p:nvPr/>
          </p:nvSpPr>
          <p:spPr>
            <a:xfrm>
              <a:off x="0" y="0"/>
              <a:ext cx="1593296" cy="970719"/>
            </a:xfrm>
            <a:custGeom>
              <a:avLst/>
              <a:gdLst/>
              <a:ahLst/>
              <a:cxnLst/>
              <a:rect l="l" t="t" r="r" b="b"/>
              <a:pathLst>
                <a:path w="1593296" h="970719">
                  <a:moveTo>
                    <a:pt x="0" y="0"/>
                  </a:moveTo>
                  <a:lnTo>
                    <a:pt x="1593296" y="0"/>
                  </a:lnTo>
                  <a:lnTo>
                    <a:pt x="1593296" y="970719"/>
                  </a:lnTo>
                  <a:lnTo>
                    <a:pt x="0" y="970719"/>
                  </a:lnTo>
                  <a:close/>
                </a:path>
              </a:pathLst>
            </a:custGeom>
            <a:gradFill rotWithShape="1">
              <a:gsLst>
                <a:gs pos="0">
                  <a:srgbClr val="E8E8E8">
                    <a:alpha val="0"/>
                  </a:srgbClr>
                </a:gs>
                <a:gs pos="100000">
                  <a:srgbClr val="E8E8E8">
                    <a:alpha val="35000"/>
                  </a:srgbClr>
                </a:gs>
              </a:gsLst>
              <a:lin ang="0"/>
            </a:gradFill>
            <a:ln cap="sq">
              <a:noFill/>
              <a:prstDash val="solid"/>
              <a:miter/>
            </a:ln>
          </p:spPr>
          <p:txBody>
            <a:bodyPr/>
            <a:lstStyle/>
            <a:p>
              <a:endParaRPr lang="en-CA"/>
            </a:p>
          </p:txBody>
        </p:sp>
        <p:sp>
          <p:nvSpPr>
            <p:cNvPr id="26" name="TextBox 26">
              <a:extLst>
                <a:ext uri="{FF2B5EF4-FFF2-40B4-BE49-F238E27FC236}">
                  <a16:creationId xmlns:a16="http://schemas.microsoft.com/office/drawing/2014/main" id="{578C160E-7CFE-646A-7C50-8B8B39F6D713}"/>
                </a:ext>
              </a:extLst>
            </p:cNvPr>
            <p:cNvSpPr txBox="1"/>
            <p:nvPr/>
          </p:nvSpPr>
          <p:spPr>
            <a:xfrm>
              <a:off x="0" y="-38100"/>
              <a:ext cx="1593296" cy="1008819"/>
            </a:xfrm>
            <a:prstGeom prst="rect">
              <a:avLst/>
            </a:prstGeom>
          </p:spPr>
          <p:txBody>
            <a:bodyPr lIns="50800" tIns="50800" rIns="50800" bIns="50800" rtlCol="0" anchor="ctr"/>
            <a:lstStyle/>
            <a:p>
              <a:pPr algn="ctr">
                <a:lnSpc>
                  <a:spcPts val="2659"/>
                </a:lnSpc>
                <a:spcBef>
                  <a:spcPct val="0"/>
                </a:spcBef>
              </a:pPr>
              <a:endParaRPr/>
            </a:p>
          </p:txBody>
        </p:sp>
      </p:grpSp>
      <p:grpSp>
        <p:nvGrpSpPr>
          <p:cNvPr id="27" name="Group 27">
            <a:extLst>
              <a:ext uri="{FF2B5EF4-FFF2-40B4-BE49-F238E27FC236}">
                <a16:creationId xmlns:a16="http://schemas.microsoft.com/office/drawing/2014/main" id="{59559A5D-F4F0-4DED-9D26-676F8B503B05}"/>
              </a:ext>
            </a:extLst>
          </p:cNvPr>
          <p:cNvGrpSpPr/>
          <p:nvPr/>
        </p:nvGrpSpPr>
        <p:grpSpPr>
          <a:xfrm rot="-3207614">
            <a:off x="13944382" y="936044"/>
            <a:ext cx="6049545" cy="3685699"/>
            <a:chOff x="0" y="0"/>
            <a:chExt cx="1593296" cy="970719"/>
          </a:xfrm>
        </p:grpSpPr>
        <p:sp>
          <p:nvSpPr>
            <p:cNvPr id="28" name="Freeform 28">
              <a:extLst>
                <a:ext uri="{FF2B5EF4-FFF2-40B4-BE49-F238E27FC236}">
                  <a16:creationId xmlns:a16="http://schemas.microsoft.com/office/drawing/2014/main" id="{5BBE3B56-C698-66ED-ECA4-B73939111734}"/>
                </a:ext>
              </a:extLst>
            </p:cNvPr>
            <p:cNvSpPr/>
            <p:nvPr/>
          </p:nvSpPr>
          <p:spPr>
            <a:xfrm>
              <a:off x="0" y="0"/>
              <a:ext cx="1593296" cy="970719"/>
            </a:xfrm>
            <a:custGeom>
              <a:avLst/>
              <a:gdLst/>
              <a:ahLst/>
              <a:cxnLst/>
              <a:rect l="l" t="t" r="r" b="b"/>
              <a:pathLst>
                <a:path w="1593296" h="970719">
                  <a:moveTo>
                    <a:pt x="0" y="0"/>
                  </a:moveTo>
                  <a:lnTo>
                    <a:pt x="1593296" y="0"/>
                  </a:lnTo>
                  <a:lnTo>
                    <a:pt x="1593296" y="970719"/>
                  </a:lnTo>
                  <a:lnTo>
                    <a:pt x="0" y="970719"/>
                  </a:lnTo>
                  <a:close/>
                </a:path>
              </a:pathLst>
            </a:custGeom>
            <a:gradFill rotWithShape="1">
              <a:gsLst>
                <a:gs pos="0">
                  <a:srgbClr val="E8E8E8">
                    <a:alpha val="0"/>
                  </a:srgbClr>
                </a:gs>
                <a:gs pos="100000">
                  <a:srgbClr val="E8E8E8">
                    <a:alpha val="35000"/>
                  </a:srgbClr>
                </a:gs>
              </a:gsLst>
              <a:lin ang="0"/>
            </a:gradFill>
            <a:ln cap="sq">
              <a:noFill/>
              <a:prstDash val="solid"/>
              <a:miter/>
            </a:ln>
          </p:spPr>
          <p:txBody>
            <a:bodyPr/>
            <a:lstStyle/>
            <a:p>
              <a:endParaRPr lang="en-CA"/>
            </a:p>
          </p:txBody>
        </p:sp>
        <p:sp>
          <p:nvSpPr>
            <p:cNvPr id="29" name="TextBox 29">
              <a:extLst>
                <a:ext uri="{FF2B5EF4-FFF2-40B4-BE49-F238E27FC236}">
                  <a16:creationId xmlns:a16="http://schemas.microsoft.com/office/drawing/2014/main" id="{9EE0CDDB-22B4-5689-1938-2D55FD820012}"/>
                </a:ext>
              </a:extLst>
            </p:cNvPr>
            <p:cNvSpPr txBox="1"/>
            <p:nvPr/>
          </p:nvSpPr>
          <p:spPr>
            <a:xfrm>
              <a:off x="0" y="-38100"/>
              <a:ext cx="1593296" cy="1008819"/>
            </a:xfrm>
            <a:prstGeom prst="rect">
              <a:avLst/>
            </a:prstGeom>
          </p:spPr>
          <p:txBody>
            <a:bodyPr lIns="50800" tIns="50800" rIns="50800" bIns="50800" rtlCol="0" anchor="ctr"/>
            <a:lstStyle/>
            <a:p>
              <a:pPr algn="ctr">
                <a:lnSpc>
                  <a:spcPts val="2659"/>
                </a:lnSpc>
                <a:spcBef>
                  <a:spcPct val="0"/>
                </a:spcBef>
              </a:pPr>
              <a:endParaRPr/>
            </a:p>
          </p:txBody>
        </p:sp>
      </p:grpSp>
      <p:sp>
        <p:nvSpPr>
          <p:cNvPr id="30" name="Freeform 30">
            <a:extLst>
              <a:ext uri="{FF2B5EF4-FFF2-40B4-BE49-F238E27FC236}">
                <a16:creationId xmlns:a16="http://schemas.microsoft.com/office/drawing/2014/main" id="{DC9B9EC8-9FA6-A2A7-2C80-3FC2CECEC1FF}"/>
              </a:ext>
            </a:extLst>
          </p:cNvPr>
          <p:cNvSpPr/>
          <p:nvPr/>
        </p:nvSpPr>
        <p:spPr>
          <a:xfrm>
            <a:off x="10974337" y="2746091"/>
            <a:ext cx="6940062" cy="6940062"/>
          </a:xfrm>
          <a:custGeom>
            <a:avLst/>
            <a:gdLst/>
            <a:ahLst/>
            <a:cxnLst/>
            <a:rect l="l" t="t" r="r" b="b"/>
            <a:pathLst>
              <a:path w="6940062" h="6940062">
                <a:moveTo>
                  <a:pt x="0" y="0"/>
                </a:moveTo>
                <a:lnTo>
                  <a:pt x="6940062" y="0"/>
                </a:lnTo>
                <a:lnTo>
                  <a:pt x="6940062" y="6940063"/>
                </a:lnTo>
                <a:lnTo>
                  <a:pt x="0" y="6940063"/>
                </a:lnTo>
                <a:lnTo>
                  <a:pt x="0" y="0"/>
                </a:lnTo>
                <a:close/>
              </a:path>
            </a:pathLst>
          </a:custGeom>
          <a:blipFill>
            <a:blip r:embed="rId4"/>
            <a:stretch>
              <a:fillRect/>
            </a:stretch>
          </a:blipFill>
        </p:spPr>
        <p:txBody>
          <a:bodyPr/>
          <a:lstStyle/>
          <a:p>
            <a:endParaRPr lang="en-CA"/>
          </a:p>
        </p:txBody>
      </p:sp>
      <p:grpSp>
        <p:nvGrpSpPr>
          <p:cNvPr id="31" name="Group 31">
            <a:extLst>
              <a:ext uri="{FF2B5EF4-FFF2-40B4-BE49-F238E27FC236}">
                <a16:creationId xmlns:a16="http://schemas.microsoft.com/office/drawing/2014/main" id="{1AE683F9-A8F2-E1AC-9952-1D02479CF782}"/>
              </a:ext>
            </a:extLst>
          </p:cNvPr>
          <p:cNvGrpSpPr/>
          <p:nvPr/>
        </p:nvGrpSpPr>
        <p:grpSpPr>
          <a:xfrm>
            <a:off x="11398276" y="3170031"/>
            <a:ext cx="6092184" cy="6092184"/>
            <a:chOff x="0" y="0"/>
            <a:chExt cx="812800" cy="812800"/>
          </a:xfrm>
        </p:grpSpPr>
        <p:sp>
          <p:nvSpPr>
            <p:cNvPr id="32" name="Freeform 32">
              <a:extLst>
                <a:ext uri="{FF2B5EF4-FFF2-40B4-BE49-F238E27FC236}">
                  <a16:creationId xmlns:a16="http://schemas.microsoft.com/office/drawing/2014/main" id="{8F3DBECE-85F7-79BB-6E9E-E28602022F4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CA"/>
            </a:p>
          </p:txBody>
        </p:sp>
        <p:sp>
          <p:nvSpPr>
            <p:cNvPr id="33" name="TextBox 33">
              <a:extLst>
                <a:ext uri="{FF2B5EF4-FFF2-40B4-BE49-F238E27FC236}">
                  <a16:creationId xmlns:a16="http://schemas.microsoft.com/office/drawing/2014/main" id="{042FA68D-1FC9-F95C-705A-7F6761494B27}"/>
                </a:ext>
              </a:extLst>
            </p:cNvPr>
            <p:cNvSpPr txBox="1"/>
            <p:nvPr/>
          </p:nvSpPr>
          <p:spPr>
            <a:xfrm>
              <a:off x="76200" y="38100"/>
              <a:ext cx="660400" cy="698500"/>
            </a:xfrm>
            <a:prstGeom prst="rect">
              <a:avLst/>
            </a:prstGeom>
          </p:spPr>
          <p:txBody>
            <a:bodyPr lIns="42879" tIns="42879" rIns="42879" bIns="42879" rtlCol="0" anchor="ctr"/>
            <a:lstStyle/>
            <a:p>
              <a:pPr algn="ctr">
                <a:lnSpc>
                  <a:spcPts val="2659"/>
                </a:lnSpc>
              </a:pPr>
              <a:endParaRPr/>
            </a:p>
          </p:txBody>
        </p:sp>
      </p:grpSp>
      <p:grpSp>
        <p:nvGrpSpPr>
          <p:cNvPr id="34" name="Group 34">
            <a:extLst>
              <a:ext uri="{FF2B5EF4-FFF2-40B4-BE49-F238E27FC236}">
                <a16:creationId xmlns:a16="http://schemas.microsoft.com/office/drawing/2014/main" id="{83623191-DF3C-A5CF-2C48-8AD122229A51}"/>
              </a:ext>
            </a:extLst>
          </p:cNvPr>
          <p:cNvGrpSpPr/>
          <p:nvPr/>
        </p:nvGrpSpPr>
        <p:grpSpPr>
          <a:xfrm>
            <a:off x="11640242" y="3393886"/>
            <a:ext cx="5608255" cy="5608255"/>
            <a:chOff x="0" y="0"/>
            <a:chExt cx="812800" cy="812800"/>
          </a:xfrm>
        </p:grpSpPr>
        <p:sp>
          <p:nvSpPr>
            <p:cNvPr id="35" name="Freeform 35">
              <a:extLst>
                <a:ext uri="{FF2B5EF4-FFF2-40B4-BE49-F238E27FC236}">
                  <a16:creationId xmlns:a16="http://schemas.microsoft.com/office/drawing/2014/main" id="{76B52250-F1C7-3228-9D70-721058367870}"/>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5D3AE7">
                    <a:alpha val="100000"/>
                  </a:srgbClr>
                </a:gs>
                <a:gs pos="100000">
                  <a:srgbClr val="9332BD">
                    <a:alpha val="100000"/>
                  </a:srgbClr>
                </a:gs>
              </a:gsLst>
              <a:lin ang="0"/>
            </a:gradFill>
          </p:spPr>
          <p:txBody>
            <a:bodyPr/>
            <a:lstStyle/>
            <a:p>
              <a:endParaRPr lang="en-CA"/>
            </a:p>
          </p:txBody>
        </p:sp>
        <p:sp>
          <p:nvSpPr>
            <p:cNvPr id="36" name="TextBox 36">
              <a:extLst>
                <a:ext uri="{FF2B5EF4-FFF2-40B4-BE49-F238E27FC236}">
                  <a16:creationId xmlns:a16="http://schemas.microsoft.com/office/drawing/2014/main" id="{4F97F3F6-1D96-B308-3073-8E421B6A383B}"/>
                </a:ext>
              </a:extLst>
            </p:cNvPr>
            <p:cNvSpPr txBox="1"/>
            <p:nvPr/>
          </p:nvSpPr>
          <p:spPr>
            <a:xfrm>
              <a:off x="76200" y="38100"/>
              <a:ext cx="660400" cy="698500"/>
            </a:xfrm>
            <a:prstGeom prst="rect">
              <a:avLst/>
            </a:prstGeom>
          </p:spPr>
          <p:txBody>
            <a:bodyPr lIns="42879" tIns="42879" rIns="42879" bIns="42879" rtlCol="0" anchor="ctr"/>
            <a:lstStyle/>
            <a:p>
              <a:pPr algn="ctr">
                <a:lnSpc>
                  <a:spcPts val="2659"/>
                </a:lnSpc>
              </a:pPr>
              <a:endParaRPr/>
            </a:p>
          </p:txBody>
        </p:sp>
      </p:grpSp>
      <p:grpSp>
        <p:nvGrpSpPr>
          <p:cNvPr id="37" name="Group 37">
            <a:extLst>
              <a:ext uri="{FF2B5EF4-FFF2-40B4-BE49-F238E27FC236}">
                <a16:creationId xmlns:a16="http://schemas.microsoft.com/office/drawing/2014/main" id="{1795E66C-8178-9D9B-405E-C2070C1C4004}"/>
              </a:ext>
            </a:extLst>
          </p:cNvPr>
          <p:cNvGrpSpPr/>
          <p:nvPr/>
        </p:nvGrpSpPr>
        <p:grpSpPr>
          <a:xfrm>
            <a:off x="11878452" y="3648768"/>
            <a:ext cx="5131832" cy="5131832"/>
            <a:chOff x="0" y="0"/>
            <a:chExt cx="812800" cy="812800"/>
          </a:xfrm>
        </p:grpSpPr>
        <p:sp>
          <p:nvSpPr>
            <p:cNvPr id="38" name="Freeform 38">
              <a:extLst>
                <a:ext uri="{FF2B5EF4-FFF2-40B4-BE49-F238E27FC236}">
                  <a16:creationId xmlns:a16="http://schemas.microsoft.com/office/drawing/2014/main" id="{D11CF635-AE9E-EAD2-4B32-03B3D11D787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a:stretch>
            </a:blipFill>
          </p:spPr>
          <p:txBody>
            <a:bodyPr/>
            <a:lstStyle/>
            <a:p>
              <a:endParaRPr lang="en-CA"/>
            </a:p>
          </p:txBody>
        </p:sp>
      </p:grpSp>
      <p:sp>
        <p:nvSpPr>
          <p:cNvPr id="5" name="TextBox 4">
            <a:extLst>
              <a:ext uri="{FF2B5EF4-FFF2-40B4-BE49-F238E27FC236}">
                <a16:creationId xmlns:a16="http://schemas.microsoft.com/office/drawing/2014/main" id="{E2154565-63F0-E450-FB13-53E0241A90A7}"/>
              </a:ext>
            </a:extLst>
          </p:cNvPr>
          <p:cNvSpPr txBox="1"/>
          <p:nvPr/>
        </p:nvSpPr>
        <p:spPr>
          <a:xfrm>
            <a:off x="533399" y="1333499"/>
            <a:ext cx="10792921" cy="6881692"/>
          </a:xfrm>
          <a:prstGeom prst="rect">
            <a:avLst/>
          </a:prstGeom>
          <a:noFill/>
        </p:spPr>
        <p:txBody>
          <a:bodyPr wrap="square">
            <a:spAutoFit/>
          </a:bodyPr>
          <a:lstStyle/>
          <a:p>
            <a:pPr>
              <a:lnSpc>
                <a:spcPct val="107000"/>
              </a:lnSpc>
              <a:spcAft>
                <a:spcPts val="800"/>
              </a:spcAft>
            </a:pPr>
            <a:r>
              <a:rPr lang="en-US" sz="3600" b="1" kern="0" dirty="0">
                <a:latin typeface="Arial" panose="020B0604020202020204" pitchFamily="34" charset="0"/>
                <a:ea typeface="Times New Roman" panose="02020603050405020304" pitchFamily="18" charset="0"/>
                <a:cs typeface="Arial" panose="020B0604020202020204" pitchFamily="34" charset="0"/>
              </a:rPr>
              <a:t>F. The Soil is able to </a:t>
            </a:r>
            <a:r>
              <a:rPr lang="en-CA" sz="3600" b="1" kern="0" dirty="0">
                <a:latin typeface="Arial" panose="020B0604020202020204" pitchFamily="34" charset="0"/>
                <a:ea typeface="Times New Roman" panose="02020603050405020304" pitchFamily="18" charset="0"/>
                <a:cs typeface="Arial" panose="020B0604020202020204" pitchFamily="34" charset="0"/>
              </a:rPr>
              <a:t>Multiply Fruitfulness</a:t>
            </a:r>
          </a:p>
          <a:p>
            <a:pPr marL="571500" indent="-571500">
              <a:buFont typeface="Wingdings" panose="05000000000000000000" pitchFamily="2" charset="2"/>
              <a:buChar char="q"/>
            </a:pPr>
            <a:r>
              <a:rPr lang="en-CA" sz="3600" kern="0" dirty="0">
                <a:latin typeface="Arial" panose="020B0604020202020204" pitchFamily="34" charset="0"/>
                <a:ea typeface="Times New Roman" panose="02020603050405020304" pitchFamily="18" charset="0"/>
                <a:cs typeface="Arial" panose="020B0604020202020204" pitchFamily="34" charset="0"/>
              </a:rPr>
              <a:t>When soil is "good“ meaning honest, clear, and deep, it nourishes the seed to its full potential. </a:t>
            </a:r>
          </a:p>
          <a:p>
            <a:pPr marL="571500" indent="-571500">
              <a:buFont typeface="Wingdings" panose="05000000000000000000" pitchFamily="2" charset="2"/>
              <a:buChar char="q"/>
            </a:pPr>
            <a:endParaRPr lang="en-CA" sz="3600" kern="0" dirty="0">
              <a:latin typeface="Arial" panose="020B0604020202020204" pitchFamily="34" charset="0"/>
              <a:ea typeface="Times New Roman" panose="02020603050405020304" pitchFamily="18" charset="0"/>
              <a:cs typeface="Arial" panose="020B0604020202020204" pitchFamily="34" charset="0"/>
            </a:endParaRPr>
          </a:p>
          <a:p>
            <a:pPr marL="571500" indent="-571500">
              <a:buFont typeface="Wingdings" panose="05000000000000000000" pitchFamily="2" charset="2"/>
              <a:buChar char="q"/>
            </a:pPr>
            <a:r>
              <a:rPr lang="en-CA" sz="3600" kern="0" dirty="0">
                <a:latin typeface="Arial" panose="020B0604020202020204" pitchFamily="34" charset="0"/>
                <a:ea typeface="Times New Roman" panose="02020603050405020304" pitchFamily="18" charset="0"/>
                <a:cs typeface="Arial" panose="020B0604020202020204" pitchFamily="34" charset="0"/>
              </a:rPr>
              <a:t>The ultimate characteristic of good soil in Scripture is that it consistently produces a tangible, multiplying harvest of righteous character, good works, and spiritual maturity.</a:t>
            </a:r>
          </a:p>
          <a:p>
            <a:endParaRPr lang="en-CA" sz="3600" kern="0" dirty="0">
              <a:latin typeface="Arial" panose="020B0604020202020204" pitchFamily="34" charset="0"/>
              <a:ea typeface="Times New Roman" panose="02020603050405020304" pitchFamily="18" charset="0"/>
              <a:cs typeface="Arial" panose="020B0604020202020204" pitchFamily="34" charset="0"/>
            </a:endParaRPr>
          </a:p>
          <a:p>
            <a:r>
              <a:rPr lang="en-CA" sz="3600" kern="0" dirty="0">
                <a:latin typeface="Arial" panose="020B0604020202020204" pitchFamily="34" charset="0"/>
                <a:ea typeface="Times New Roman" panose="02020603050405020304" pitchFamily="18" charset="0"/>
                <a:cs typeface="Arial" panose="020B0604020202020204" pitchFamily="34" charset="0"/>
              </a:rPr>
              <a:t>"But that on the good ground are they, which in an honest and good heart, having heard the word, keep it, and bring forth fruit with patience."  </a:t>
            </a:r>
            <a:r>
              <a:rPr lang="en-CA" sz="3600" b="1" kern="0" dirty="0">
                <a:latin typeface="Arial" panose="020B0604020202020204" pitchFamily="34" charset="0"/>
                <a:ea typeface="Times New Roman" panose="02020603050405020304" pitchFamily="18" charset="0"/>
                <a:cs typeface="Arial" panose="020B0604020202020204" pitchFamily="34" charset="0"/>
              </a:rPr>
              <a:t>Luke 8:15</a:t>
            </a:r>
            <a:endParaRPr lang="en-US" sz="3600" b="1" kern="0" dirty="0">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38088472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8DF36D-0CA2-B215-E7DD-594B2DCF7A37}"/>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0D31D674-62CB-49CD-F267-17367D727A91}"/>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39521" r="-10927"/>
            </a:stretch>
          </a:blipFill>
        </p:spPr>
        <p:txBody>
          <a:bodyPr/>
          <a:lstStyle/>
          <a:p>
            <a:endParaRPr lang="en-CA"/>
          </a:p>
        </p:txBody>
      </p:sp>
      <p:grpSp>
        <p:nvGrpSpPr>
          <p:cNvPr id="7" name="Group 7">
            <a:extLst>
              <a:ext uri="{FF2B5EF4-FFF2-40B4-BE49-F238E27FC236}">
                <a16:creationId xmlns:a16="http://schemas.microsoft.com/office/drawing/2014/main" id="{DDB3DC23-5605-3B01-AFB9-D2DBEDDB7679}"/>
              </a:ext>
            </a:extLst>
          </p:cNvPr>
          <p:cNvGrpSpPr/>
          <p:nvPr/>
        </p:nvGrpSpPr>
        <p:grpSpPr>
          <a:xfrm>
            <a:off x="338876" y="110990"/>
            <a:ext cx="11222215" cy="10176010"/>
            <a:chOff x="0" y="0"/>
            <a:chExt cx="2274402" cy="707744"/>
          </a:xfrm>
        </p:grpSpPr>
        <p:sp>
          <p:nvSpPr>
            <p:cNvPr id="8" name="Freeform 8">
              <a:extLst>
                <a:ext uri="{FF2B5EF4-FFF2-40B4-BE49-F238E27FC236}">
                  <a16:creationId xmlns:a16="http://schemas.microsoft.com/office/drawing/2014/main" id="{AAEE6347-24C7-422B-CBBF-4122FC332464}"/>
                </a:ext>
              </a:extLst>
            </p:cNvPr>
            <p:cNvSpPr/>
            <p:nvPr/>
          </p:nvSpPr>
          <p:spPr>
            <a:xfrm>
              <a:off x="0" y="0"/>
              <a:ext cx="2274402" cy="707744"/>
            </a:xfrm>
            <a:custGeom>
              <a:avLst/>
              <a:gdLst/>
              <a:ahLst/>
              <a:cxnLst/>
              <a:rect l="l" t="t" r="r" b="b"/>
              <a:pathLst>
                <a:path w="2274402" h="707744">
                  <a:moveTo>
                    <a:pt x="25159" y="0"/>
                  </a:moveTo>
                  <a:lnTo>
                    <a:pt x="2249243" y="0"/>
                  </a:lnTo>
                  <a:cubicBezTo>
                    <a:pt x="2255915" y="0"/>
                    <a:pt x="2262315" y="2651"/>
                    <a:pt x="2267033" y="7369"/>
                  </a:cubicBezTo>
                  <a:cubicBezTo>
                    <a:pt x="2271751" y="12087"/>
                    <a:pt x="2274402" y="18486"/>
                    <a:pt x="2274402" y="25159"/>
                  </a:cubicBezTo>
                  <a:lnTo>
                    <a:pt x="2274402" y="682586"/>
                  </a:lnTo>
                  <a:cubicBezTo>
                    <a:pt x="2274402" y="689258"/>
                    <a:pt x="2271751" y="695657"/>
                    <a:pt x="2267033" y="700376"/>
                  </a:cubicBezTo>
                  <a:cubicBezTo>
                    <a:pt x="2262315" y="705094"/>
                    <a:pt x="2255915" y="707744"/>
                    <a:pt x="2249243" y="707744"/>
                  </a:cubicBezTo>
                  <a:lnTo>
                    <a:pt x="25159" y="707744"/>
                  </a:lnTo>
                  <a:cubicBezTo>
                    <a:pt x="18486" y="707744"/>
                    <a:pt x="12087" y="705094"/>
                    <a:pt x="7369" y="700376"/>
                  </a:cubicBezTo>
                  <a:cubicBezTo>
                    <a:pt x="2651" y="695657"/>
                    <a:pt x="0" y="689258"/>
                    <a:pt x="0" y="682586"/>
                  </a:cubicBezTo>
                  <a:lnTo>
                    <a:pt x="0" y="25159"/>
                  </a:lnTo>
                  <a:cubicBezTo>
                    <a:pt x="0" y="18486"/>
                    <a:pt x="2651" y="12087"/>
                    <a:pt x="7369" y="7369"/>
                  </a:cubicBezTo>
                  <a:cubicBezTo>
                    <a:pt x="12087" y="2651"/>
                    <a:pt x="18486" y="0"/>
                    <a:pt x="25159" y="0"/>
                  </a:cubicBezTo>
                  <a:close/>
                </a:path>
              </a:pathLst>
            </a:custGeom>
            <a:solidFill>
              <a:srgbClr val="FFFFFF"/>
            </a:solidFill>
            <a:ln w="76200" cap="rnd">
              <a:gradFill>
                <a:gsLst>
                  <a:gs pos="0">
                    <a:srgbClr val="5D3AE7">
                      <a:alpha val="100000"/>
                    </a:srgbClr>
                  </a:gs>
                  <a:gs pos="100000">
                    <a:srgbClr val="9332BD">
                      <a:alpha val="100000"/>
                    </a:srgbClr>
                  </a:gs>
                </a:gsLst>
                <a:lin ang="0"/>
              </a:gradFill>
              <a:prstDash val="solid"/>
              <a:round/>
            </a:ln>
          </p:spPr>
          <p:txBody>
            <a:bodyPr/>
            <a:lstStyle/>
            <a:p>
              <a:endParaRPr lang="en-CA"/>
            </a:p>
          </p:txBody>
        </p:sp>
        <p:sp>
          <p:nvSpPr>
            <p:cNvPr id="9" name="TextBox 9">
              <a:extLst>
                <a:ext uri="{FF2B5EF4-FFF2-40B4-BE49-F238E27FC236}">
                  <a16:creationId xmlns:a16="http://schemas.microsoft.com/office/drawing/2014/main" id="{3FF0CCF7-D79D-A4F3-135A-0D42DD29012E}"/>
                </a:ext>
              </a:extLst>
            </p:cNvPr>
            <p:cNvSpPr txBox="1"/>
            <p:nvPr/>
          </p:nvSpPr>
          <p:spPr>
            <a:xfrm>
              <a:off x="0" y="-38100"/>
              <a:ext cx="2274402" cy="745844"/>
            </a:xfrm>
            <a:prstGeom prst="rect">
              <a:avLst/>
            </a:prstGeom>
          </p:spPr>
          <p:txBody>
            <a:bodyPr lIns="57927" tIns="57927" rIns="57927" bIns="57927" rtlCol="0" anchor="ctr"/>
            <a:lstStyle/>
            <a:p>
              <a:pPr algn="ctr">
                <a:lnSpc>
                  <a:spcPts val="2659"/>
                </a:lnSpc>
              </a:pPr>
              <a:endParaRPr/>
            </a:p>
          </p:txBody>
        </p:sp>
      </p:grpSp>
      <p:grpSp>
        <p:nvGrpSpPr>
          <p:cNvPr id="19" name="Group 19">
            <a:extLst>
              <a:ext uri="{FF2B5EF4-FFF2-40B4-BE49-F238E27FC236}">
                <a16:creationId xmlns:a16="http://schemas.microsoft.com/office/drawing/2014/main" id="{51876699-DE4D-5AAB-4D33-62A02EBCB2F6}"/>
              </a:ext>
            </a:extLst>
          </p:cNvPr>
          <p:cNvGrpSpPr/>
          <p:nvPr/>
        </p:nvGrpSpPr>
        <p:grpSpPr>
          <a:xfrm>
            <a:off x="10658240" y="-4851087"/>
            <a:ext cx="13912875" cy="13912875"/>
            <a:chOff x="0" y="0"/>
            <a:chExt cx="18550500" cy="18550500"/>
          </a:xfrm>
        </p:grpSpPr>
        <p:sp>
          <p:nvSpPr>
            <p:cNvPr id="20" name="Freeform 20">
              <a:extLst>
                <a:ext uri="{FF2B5EF4-FFF2-40B4-BE49-F238E27FC236}">
                  <a16:creationId xmlns:a16="http://schemas.microsoft.com/office/drawing/2014/main" id="{3BE15134-F9F4-6F9B-8C6E-0EF26CA76E4C}"/>
                </a:ext>
              </a:extLst>
            </p:cNvPr>
            <p:cNvSpPr/>
            <p:nvPr/>
          </p:nvSpPr>
          <p:spPr>
            <a:xfrm>
              <a:off x="0" y="0"/>
              <a:ext cx="18550500" cy="18550500"/>
            </a:xfrm>
            <a:custGeom>
              <a:avLst/>
              <a:gdLst/>
              <a:ahLst/>
              <a:cxnLst/>
              <a:rect l="l" t="t" r="r" b="b"/>
              <a:pathLst>
                <a:path w="18550500" h="18550500">
                  <a:moveTo>
                    <a:pt x="0" y="0"/>
                  </a:moveTo>
                  <a:lnTo>
                    <a:pt x="18550500" y="0"/>
                  </a:lnTo>
                  <a:lnTo>
                    <a:pt x="18550500" y="18550500"/>
                  </a:lnTo>
                  <a:lnTo>
                    <a:pt x="0" y="18550500"/>
                  </a:lnTo>
                  <a:lnTo>
                    <a:pt x="0" y="0"/>
                  </a:lnTo>
                  <a:close/>
                </a:path>
              </a:pathLst>
            </a:custGeom>
            <a:blipFill>
              <a:blip r:embed="rId4"/>
              <a:stretch>
                <a:fillRect/>
              </a:stretch>
            </a:blipFill>
          </p:spPr>
          <p:txBody>
            <a:bodyPr/>
            <a:lstStyle/>
            <a:p>
              <a:endParaRPr lang="en-CA"/>
            </a:p>
          </p:txBody>
        </p:sp>
        <p:grpSp>
          <p:nvGrpSpPr>
            <p:cNvPr id="21" name="Group 21">
              <a:extLst>
                <a:ext uri="{FF2B5EF4-FFF2-40B4-BE49-F238E27FC236}">
                  <a16:creationId xmlns:a16="http://schemas.microsoft.com/office/drawing/2014/main" id="{BD5267B6-503E-76B5-F14B-9BAA20AA4F71}"/>
                </a:ext>
              </a:extLst>
            </p:cNvPr>
            <p:cNvGrpSpPr/>
            <p:nvPr/>
          </p:nvGrpSpPr>
          <p:grpSpPr>
            <a:xfrm>
              <a:off x="1133172" y="1133172"/>
              <a:ext cx="16284156" cy="16284156"/>
              <a:chOff x="0" y="0"/>
              <a:chExt cx="812800" cy="812800"/>
            </a:xfrm>
          </p:grpSpPr>
          <p:sp>
            <p:nvSpPr>
              <p:cNvPr id="22" name="Freeform 22">
                <a:extLst>
                  <a:ext uri="{FF2B5EF4-FFF2-40B4-BE49-F238E27FC236}">
                    <a16:creationId xmlns:a16="http://schemas.microsoft.com/office/drawing/2014/main" id="{E2BD8A86-D5E6-D800-BA85-0A54AD346F49}"/>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5D3AE7">
                      <a:alpha val="100000"/>
                    </a:srgbClr>
                  </a:gs>
                  <a:gs pos="100000">
                    <a:srgbClr val="9332BD">
                      <a:alpha val="100000"/>
                    </a:srgbClr>
                  </a:gs>
                </a:gsLst>
                <a:lin ang="0"/>
              </a:gradFill>
            </p:spPr>
            <p:txBody>
              <a:bodyPr/>
              <a:lstStyle/>
              <a:p>
                <a:endParaRPr lang="en-CA"/>
              </a:p>
            </p:txBody>
          </p:sp>
          <p:sp>
            <p:nvSpPr>
              <p:cNvPr id="23" name="TextBox 23">
                <a:extLst>
                  <a:ext uri="{FF2B5EF4-FFF2-40B4-BE49-F238E27FC236}">
                    <a16:creationId xmlns:a16="http://schemas.microsoft.com/office/drawing/2014/main" id="{79096091-3A90-7B73-FA2F-69B4FECD79C4}"/>
                  </a:ext>
                </a:extLst>
              </p:cNvPr>
              <p:cNvSpPr txBox="1"/>
              <p:nvPr/>
            </p:nvSpPr>
            <p:spPr>
              <a:xfrm>
                <a:off x="76200" y="38100"/>
                <a:ext cx="660400" cy="698500"/>
              </a:xfrm>
              <a:prstGeom prst="rect">
                <a:avLst/>
              </a:prstGeom>
            </p:spPr>
            <p:txBody>
              <a:bodyPr lIns="85961" tIns="85961" rIns="85961" bIns="85961" rtlCol="0" anchor="ctr"/>
              <a:lstStyle/>
              <a:p>
                <a:pPr algn="ctr">
                  <a:lnSpc>
                    <a:spcPts val="2659"/>
                  </a:lnSpc>
                </a:pPr>
                <a:endParaRPr/>
              </a:p>
            </p:txBody>
          </p:sp>
        </p:grpSp>
      </p:grpSp>
      <p:grpSp>
        <p:nvGrpSpPr>
          <p:cNvPr id="24" name="Group 24">
            <a:extLst>
              <a:ext uri="{FF2B5EF4-FFF2-40B4-BE49-F238E27FC236}">
                <a16:creationId xmlns:a16="http://schemas.microsoft.com/office/drawing/2014/main" id="{0D952047-935E-01F9-7274-22BDEBD0CEF3}"/>
              </a:ext>
            </a:extLst>
          </p:cNvPr>
          <p:cNvGrpSpPr/>
          <p:nvPr/>
        </p:nvGrpSpPr>
        <p:grpSpPr>
          <a:xfrm rot="-3207614">
            <a:off x="17455210" y="2837636"/>
            <a:ext cx="6049545" cy="3685699"/>
            <a:chOff x="0" y="0"/>
            <a:chExt cx="1593296" cy="970719"/>
          </a:xfrm>
        </p:grpSpPr>
        <p:sp>
          <p:nvSpPr>
            <p:cNvPr id="25" name="Freeform 25">
              <a:extLst>
                <a:ext uri="{FF2B5EF4-FFF2-40B4-BE49-F238E27FC236}">
                  <a16:creationId xmlns:a16="http://schemas.microsoft.com/office/drawing/2014/main" id="{562934F1-869D-8FA8-0DD6-AF7065D2ADCC}"/>
                </a:ext>
              </a:extLst>
            </p:cNvPr>
            <p:cNvSpPr/>
            <p:nvPr/>
          </p:nvSpPr>
          <p:spPr>
            <a:xfrm>
              <a:off x="0" y="0"/>
              <a:ext cx="1593296" cy="970719"/>
            </a:xfrm>
            <a:custGeom>
              <a:avLst/>
              <a:gdLst/>
              <a:ahLst/>
              <a:cxnLst/>
              <a:rect l="l" t="t" r="r" b="b"/>
              <a:pathLst>
                <a:path w="1593296" h="970719">
                  <a:moveTo>
                    <a:pt x="0" y="0"/>
                  </a:moveTo>
                  <a:lnTo>
                    <a:pt x="1593296" y="0"/>
                  </a:lnTo>
                  <a:lnTo>
                    <a:pt x="1593296" y="970719"/>
                  </a:lnTo>
                  <a:lnTo>
                    <a:pt x="0" y="970719"/>
                  </a:lnTo>
                  <a:close/>
                </a:path>
              </a:pathLst>
            </a:custGeom>
            <a:gradFill rotWithShape="1">
              <a:gsLst>
                <a:gs pos="0">
                  <a:srgbClr val="E8E8E8">
                    <a:alpha val="0"/>
                  </a:srgbClr>
                </a:gs>
                <a:gs pos="100000">
                  <a:srgbClr val="E8E8E8">
                    <a:alpha val="35000"/>
                  </a:srgbClr>
                </a:gs>
              </a:gsLst>
              <a:lin ang="0"/>
            </a:gradFill>
            <a:ln cap="sq">
              <a:noFill/>
              <a:prstDash val="solid"/>
              <a:miter/>
            </a:ln>
          </p:spPr>
          <p:txBody>
            <a:bodyPr/>
            <a:lstStyle/>
            <a:p>
              <a:endParaRPr lang="en-CA"/>
            </a:p>
          </p:txBody>
        </p:sp>
        <p:sp>
          <p:nvSpPr>
            <p:cNvPr id="26" name="TextBox 26">
              <a:extLst>
                <a:ext uri="{FF2B5EF4-FFF2-40B4-BE49-F238E27FC236}">
                  <a16:creationId xmlns:a16="http://schemas.microsoft.com/office/drawing/2014/main" id="{8D8ACF5E-E757-7871-AB9C-41587B53EC70}"/>
                </a:ext>
              </a:extLst>
            </p:cNvPr>
            <p:cNvSpPr txBox="1"/>
            <p:nvPr/>
          </p:nvSpPr>
          <p:spPr>
            <a:xfrm>
              <a:off x="0" y="-38100"/>
              <a:ext cx="1593296" cy="1008819"/>
            </a:xfrm>
            <a:prstGeom prst="rect">
              <a:avLst/>
            </a:prstGeom>
          </p:spPr>
          <p:txBody>
            <a:bodyPr lIns="50800" tIns="50800" rIns="50800" bIns="50800" rtlCol="0" anchor="ctr"/>
            <a:lstStyle/>
            <a:p>
              <a:pPr algn="ctr">
                <a:lnSpc>
                  <a:spcPts val="2659"/>
                </a:lnSpc>
                <a:spcBef>
                  <a:spcPct val="0"/>
                </a:spcBef>
              </a:pPr>
              <a:endParaRPr/>
            </a:p>
          </p:txBody>
        </p:sp>
      </p:grpSp>
      <p:grpSp>
        <p:nvGrpSpPr>
          <p:cNvPr id="27" name="Group 27">
            <a:extLst>
              <a:ext uri="{FF2B5EF4-FFF2-40B4-BE49-F238E27FC236}">
                <a16:creationId xmlns:a16="http://schemas.microsoft.com/office/drawing/2014/main" id="{E24A783A-CD36-FE41-0BB9-BD1EA68C44AA}"/>
              </a:ext>
            </a:extLst>
          </p:cNvPr>
          <p:cNvGrpSpPr/>
          <p:nvPr/>
        </p:nvGrpSpPr>
        <p:grpSpPr>
          <a:xfrm rot="-3207614">
            <a:off x="13944382" y="936044"/>
            <a:ext cx="6049545" cy="3685699"/>
            <a:chOff x="0" y="0"/>
            <a:chExt cx="1593296" cy="970719"/>
          </a:xfrm>
        </p:grpSpPr>
        <p:sp>
          <p:nvSpPr>
            <p:cNvPr id="28" name="Freeform 28">
              <a:extLst>
                <a:ext uri="{FF2B5EF4-FFF2-40B4-BE49-F238E27FC236}">
                  <a16:creationId xmlns:a16="http://schemas.microsoft.com/office/drawing/2014/main" id="{152024EC-3186-EF04-57D9-46E59CFD2708}"/>
                </a:ext>
              </a:extLst>
            </p:cNvPr>
            <p:cNvSpPr/>
            <p:nvPr/>
          </p:nvSpPr>
          <p:spPr>
            <a:xfrm>
              <a:off x="0" y="0"/>
              <a:ext cx="1593296" cy="970719"/>
            </a:xfrm>
            <a:custGeom>
              <a:avLst/>
              <a:gdLst/>
              <a:ahLst/>
              <a:cxnLst/>
              <a:rect l="l" t="t" r="r" b="b"/>
              <a:pathLst>
                <a:path w="1593296" h="970719">
                  <a:moveTo>
                    <a:pt x="0" y="0"/>
                  </a:moveTo>
                  <a:lnTo>
                    <a:pt x="1593296" y="0"/>
                  </a:lnTo>
                  <a:lnTo>
                    <a:pt x="1593296" y="970719"/>
                  </a:lnTo>
                  <a:lnTo>
                    <a:pt x="0" y="970719"/>
                  </a:lnTo>
                  <a:close/>
                </a:path>
              </a:pathLst>
            </a:custGeom>
            <a:gradFill rotWithShape="1">
              <a:gsLst>
                <a:gs pos="0">
                  <a:srgbClr val="E8E8E8">
                    <a:alpha val="0"/>
                  </a:srgbClr>
                </a:gs>
                <a:gs pos="100000">
                  <a:srgbClr val="E8E8E8">
                    <a:alpha val="35000"/>
                  </a:srgbClr>
                </a:gs>
              </a:gsLst>
              <a:lin ang="0"/>
            </a:gradFill>
            <a:ln cap="sq">
              <a:noFill/>
              <a:prstDash val="solid"/>
              <a:miter/>
            </a:ln>
          </p:spPr>
          <p:txBody>
            <a:bodyPr/>
            <a:lstStyle/>
            <a:p>
              <a:endParaRPr lang="en-CA"/>
            </a:p>
          </p:txBody>
        </p:sp>
        <p:sp>
          <p:nvSpPr>
            <p:cNvPr id="29" name="TextBox 29">
              <a:extLst>
                <a:ext uri="{FF2B5EF4-FFF2-40B4-BE49-F238E27FC236}">
                  <a16:creationId xmlns:a16="http://schemas.microsoft.com/office/drawing/2014/main" id="{5D03B3DF-FB9B-D7CF-D611-8EC8C01C8350}"/>
                </a:ext>
              </a:extLst>
            </p:cNvPr>
            <p:cNvSpPr txBox="1"/>
            <p:nvPr/>
          </p:nvSpPr>
          <p:spPr>
            <a:xfrm>
              <a:off x="0" y="-38100"/>
              <a:ext cx="1593296" cy="1008819"/>
            </a:xfrm>
            <a:prstGeom prst="rect">
              <a:avLst/>
            </a:prstGeom>
          </p:spPr>
          <p:txBody>
            <a:bodyPr lIns="50800" tIns="50800" rIns="50800" bIns="50800" rtlCol="0" anchor="ctr"/>
            <a:lstStyle/>
            <a:p>
              <a:pPr algn="ctr">
                <a:lnSpc>
                  <a:spcPts val="2659"/>
                </a:lnSpc>
                <a:spcBef>
                  <a:spcPct val="0"/>
                </a:spcBef>
              </a:pPr>
              <a:endParaRPr/>
            </a:p>
          </p:txBody>
        </p:sp>
      </p:grpSp>
      <p:sp>
        <p:nvSpPr>
          <p:cNvPr id="30" name="Freeform 30">
            <a:extLst>
              <a:ext uri="{FF2B5EF4-FFF2-40B4-BE49-F238E27FC236}">
                <a16:creationId xmlns:a16="http://schemas.microsoft.com/office/drawing/2014/main" id="{56FC14FB-D179-743A-693B-074E2AB9D024}"/>
              </a:ext>
            </a:extLst>
          </p:cNvPr>
          <p:cNvSpPr/>
          <p:nvPr/>
        </p:nvSpPr>
        <p:spPr>
          <a:xfrm>
            <a:off x="10974337" y="2746091"/>
            <a:ext cx="6940062" cy="6940062"/>
          </a:xfrm>
          <a:custGeom>
            <a:avLst/>
            <a:gdLst/>
            <a:ahLst/>
            <a:cxnLst/>
            <a:rect l="l" t="t" r="r" b="b"/>
            <a:pathLst>
              <a:path w="6940062" h="6940062">
                <a:moveTo>
                  <a:pt x="0" y="0"/>
                </a:moveTo>
                <a:lnTo>
                  <a:pt x="6940062" y="0"/>
                </a:lnTo>
                <a:lnTo>
                  <a:pt x="6940062" y="6940063"/>
                </a:lnTo>
                <a:lnTo>
                  <a:pt x="0" y="6940063"/>
                </a:lnTo>
                <a:lnTo>
                  <a:pt x="0" y="0"/>
                </a:lnTo>
                <a:close/>
              </a:path>
            </a:pathLst>
          </a:custGeom>
          <a:blipFill>
            <a:blip r:embed="rId4"/>
            <a:stretch>
              <a:fillRect/>
            </a:stretch>
          </a:blipFill>
        </p:spPr>
        <p:txBody>
          <a:bodyPr/>
          <a:lstStyle/>
          <a:p>
            <a:endParaRPr lang="en-CA"/>
          </a:p>
        </p:txBody>
      </p:sp>
      <p:grpSp>
        <p:nvGrpSpPr>
          <p:cNvPr id="31" name="Group 31">
            <a:extLst>
              <a:ext uri="{FF2B5EF4-FFF2-40B4-BE49-F238E27FC236}">
                <a16:creationId xmlns:a16="http://schemas.microsoft.com/office/drawing/2014/main" id="{E0092855-E0C1-51D4-978B-8C5BB9A85343}"/>
              </a:ext>
            </a:extLst>
          </p:cNvPr>
          <p:cNvGrpSpPr/>
          <p:nvPr/>
        </p:nvGrpSpPr>
        <p:grpSpPr>
          <a:xfrm>
            <a:off x="11398276" y="3170031"/>
            <a:ext cx="6092184" cy="6092184"/>
            <a:chOff x="0" y="0"/>
            <a:chExt cx="812800" cy="812800"/>
          </a:xfrm>
        </p:grpSpPr>
        <p:sp>
          <p:nvSpPr>
            <p:cNvPr id="32" name="Freeform 32">
              <a:extLst>
                <a:ext uri="{FF2B5EF4-FFF2-40B4-BE49-F238E27FC236}">
                  <a16:creationId xmlns:a16="http://schemas.microsoft.com/office/drawing/2014/main" id="{DDBE4CC0-826B-CF00-67A5-0D19CAF71334}"/>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CA"/>
            </a:p>
          </p:txBody>
        </p:sp>
        <p:sp>
          <p:nvSpPr>
            <p:cNvPr id="33" name="TextBox 33">
              <a:extLst>
                <a:ext uri="{FF2B5EF4-FFF2-40B4-BE49-F238E27FC236}">
                  <a16:creationId xmlns:a16="http://schemas.microsoft.com/office/drawing/2014/main" id="{DBD692BF-8E88-043D-487A-66862588FFCF}"/>
                </a:ext>
              </a:extLst>
            </p:cNvPr>
            <p:cNvSpPr txBox="1"/>
            <p:nvPr/>
          </p:nvSpPr>
          <p:spPr>
            <a:xfrm>
              <a:off x="76200" y="38100"/>
              <a:ext cx="660400" cy="698500"/>
            </a:xfrm>
            <a:prstGeom prst="rect">
              <a:avLst/>
            </a:prstGeom>
          </p:spPr>
          <p:txBody>
            <a:bodyPr lIns="42879" tIns="42879" rIns="42879" bIns="42879" rtlCol="0" anchor="ctr"/>
            <a:lstStyle/>
            <a:p>
              <a:pPr algn="ctr">
                <a:lnSpc>
                  <a:spcPts val="2659"/>
                </a:lnSpc>
              </a:pPr>
              <a:endParaRPr/>
            </a:p>
          </p:txBody>
        </p:sp>
      </p:grpSp>
      <p:grpSp>
        <p:nvGrpSpPr>
          <p:cNvPr id="34" name="Group 34">
            <a:extLst>
              <a:ext uri="{FF2B5EF4-FFF2-40B4-BE49-F238E27FC236}">
                <a16:creationId xmlns:a16="http://schemas.microsoft.com/office/drawing/2014/main" id="{3933138F-0E7B-9083-70DF-0BF33AEA0ABB}"/>
              </a:ext>
            </a:extLst>
          </p:cNvPr>
          <p:cNvGrpSpPr/>
          <p:nvPr/>
        </p:nvGrpSpPr>
        <p:grpSpPr>
          <a:xfrm>
            <a:off x="11640242" y="3393886"/>
            <a:ext cx="5608255" cy="5608255"/>
            <a:chOff x="0" y="0"/>
            <a:chExt cx="812800" cy="812800"/>
          </a:xfrm>
        </p:grpSpPr>
        <p:sp>
          <p:nvSpPr>
            <p:cNvPr id="35" name="Freeform 35">
              <a:extLst>
                <a:ext uri="{FF2B5EF4-FFF2-40B4-BE49-F238E27FC236}">
                  <a16:creationId xmlns:a16="http://schemas.microsoft.com/office/drawing/2014/main" id="{5289E943-9A97-016B-0240-C1D92BC12D16}"/>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5D3AE7">
                    <a:alpha val="100000"/>
                  </a:srgbClr>
                </a:gs>
                <a:gs pos="100000">
                  <a:srgbClr val="9332BD">
                    <a:alpha val="100000"/>
                  </a:srgbClr>
                </a:gs>
              </a:gsLst>
              <a:lin ang="0"/>
            </a:gradFill>
          </p:spPr>
          <p:txBody>
            <a:bodyPr/>
            <a:lstStyle/>
            <a:p>
              <a:endParaRPr lang="en-CA"/>
            </a:p>
          </p:txBody>
        </p:sp>
        <p:sp>
          <p:nvSpPr>
            <p:cNvPr id="36" name="TextBox 36">
              <a:extLst>
                <a:ext uri="{FF2B5EF4-FFF2-40B4-BE49-F238E27FC236}">
                  <a16:creationId xmlns:a16="http://schemas.microsoft.com/office/drawing/2014/main" id="{8917D3D6-ED64-D122-4C28-59A9983224A7}"/>
                </a:ext>
              </a:extLst>
            </p:cNvPr>
            <p:cNvSpPr txBox="1"/>
            <p:nvPr/>
          </p:nvSpPr>
          <p:spPr>
            <a:xfrm>
              <a:off x="76200" y="38100"/>
              <a:ext cx="660400" cy="698500"/>
            </a:xfrm>
            <a:prstGeom prst="rect">
              <a:avLst/>
            </a:prstGeom>
          </p:spPr>
          <p:txBody>
            <a:bodyPr lIns="42879" tIns="42879" rIns="42879" bIns="42879" rtlCol="0" anchor="ctr"/>
            <a:lstStyle/>
            <a:p>
              <a:pPr algn="ctr">
                <a:lnSpc>
                  <a:spcPts val="2659"/>
                </a:lnSpc>
              </a:pPr>
              <a:endParaRPr/>
            </a:p>
          </p:txBody>
        </p:sp>
      </p:grpSp>
      <p:grpSp>
        <p:nvGrpSpPr>
          <p:cNvPr id="37" name="Group 37">
            <a:extLst>
              <a:ext uri="{FF2B5EF4-FFF2-40B4-BE49-F238E27FC236}">
                <a16:creationId xmlns:a16="http://schemas.microsoft.com/office/drawing/2014/main" id="{11B3EEA9-F896-1680-7492-0BCCD5E80704}"/>
              </a:ext>
            </a:extLst>
          </p:cNvPr>
          <p:cNvGrpSpPr/>
          <p:nvPr/>
        </p:nvGrpSpPr>
        <p:grpSpPr>
          <a:xfrm>
            <a:off x="11878452" y="3648768"/>
            <a:ext cx="5131832" cy="5131832"/>
            <a:chOff x="0" y="0"/>
            <a:chExt cx="812800" cy="812800"/>
          </a:xfrm>
        </p:grpSpPr>
        <p:sp>
          <p:nvSpPr>
            <p:cNvPr id="38" name="Freeform 38">
              <a:extLst>
                <a:ext uri="{FF2B5EF4-FFF2-40B4-BE49-F238E27FC236}">
                  <a16:creationId xmlns:a16="http://schemas.microsoft.com/office/drawing/2014/main" id="{7721E8C3-E355-A9C3-90EE-658EFFE48582}"/>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a:stretch>
            </a:blipFill>
          </p:spPr>
          <p:txBody>
            <a:bodyPr/>
            <a:lstStyle/>
            <a:p>
              <a:endParaRPr lang="en-CA"/>
            </a:p>
          </p:txBody>
        </p:sp>
      </p:grpSp>
      <p:sp>
        <p:nvSpPr>
          <p:cNvPr id="5" name="TextBox 4">
            <a:extLst>
              <a:ext uri="{FF2B5EF4-FFF2-40B4-BE49-F238E27FC236}">
                <a16:creationId xmlns:a16="http://schemas.microsoft.com/office/drawing/2014/main" id="{719F9A2B-FDAD-6BEE-A712-0B6228F13D68}"/>
              </a:ext>
            </a:extLst>
          </p:cNvPr>
          <p:cNvSpPr txBox="1"/>
          <p:nvPr/>
        </p:nvSpPr>
        <p:spPr>
          <a:xfrm>
            <a:off x="533400" y="342900"/>
            <a:ext cx="10601118" cy="9934451"/>
          </a:xfrm>
          <a:prstGeom prst="rect">
            <a:avLst/>
          </a:prstGeom>
          <a:noFill/>
        </p:spPr>
        <p:txBody>
          <a:bodyPr wrap="square">
            <a:spAutoFit/>
          </a:bodyPr>
          <a:lstStyle/>
          <a:p>
            <a:pPr>
              <a:lnSpc>
                <a:spcPct val="107000"/>
              </a:lnSpc>
              <a:spcAft>
                <a:spcPts val="800"/>
              </a:spcAft>
            </a:pPr>
            <a:r>
              <a:rPr lang="en-US" sz="3600" b="1" kern="0" dirty="0">
                <a:latin typeface="Arial" panose="020B0604020202020204" pitchFamily="34" charset="0"/>
                <a:ea typeface="Times New Roman" panose="02020603050405020304" pitchFamily="18" charset="0"/>
                <a:cs typeface="Arial" panose="020B0604020202020204" pitchFamily="34" charset="0"/>
              </a:rPr>
              <a:t>CONCLUSION</a:t>
            </a:r>
          </a:p>
          <a:p>
            <a:pPr>
              <a:lnSpc>
                <a:spcPct val="107000"/>
              </a:lnSpc>
              <a:spcAft>
                <a:spcPts val="800"/>
              </a:spcAft>
            </a:pPr>
            <a:r>
              <a:rPr lang="en-CA" sz="3600" b="1" kern="0" dirty="0">
                <a:latin typeface="Arial" panose="020B0604020202020204" pitchFamily="34" charset="0"/>
                <a:ea typeface="Times New Roman" panose="02020603050405020304" pitchFamily="18" charset="0"/>
                <a:cs typeface="Arial" panose="020B0604020202020204" pitchFamily="34" charset="0"/>
              </a:rPr>
              <a:t>“What kind of soil are you?”</a:t>
            </a:r>
          </a:p>
          <a:p>
            <a:pPr>
              <a:lnSpc>
                <a:spcPct val="107000"/>
              </a:lnSpc>
              <a:spcAft>
                <a:spcPts val="800"/>
              </a:spcAft>
            </a:pPr>
            <a:endParaRPr lang="en-CA" sz="3600" b="1" kern="0" dirty="0">
              <a:latin typeface="Arial" panose="020B0604020202020204" pitchFamily="34" charset="0"/>
              <a:ea typeface="Times New Roman" panose="02020603050405020304" pitchFamily="18" charset="0"/>
              <a:cs typeface="Arial" panose="020B0604020202020204" pitchFamily="34" charset="0"/>
            </a:endParaRPr>
          </a:p>
          <a:p>
            <a:r>
              <a:rPr lang="en-CA" sz="3600" b="1" kern="0" dirty="0">
                <a:latin typeface="Arial" panose="020B0604020202020204" pitchFamily="34" charset="0"/>
                <a:ea typeface="Times New Roman" panose="02020603050405020304" pitchFamily="18" charset="0"/>
                <a:cs typeface="Arial" panose="020B0604020202020204" pitchFamily="34" charset="0"/>
              </a:rPr>
              <a:t>“Are you a Hard soil?”</a:t>
            </a:r>
          </a:p>
          <a:p>
            <a:pPr marL="571500" indent="-571500">
              <a:buFont typeface="Wingdings" panose="05000000000000000000" pitchFamily="2" charset="2"/>
              <a:buChar char="q"/>
            </a:pPr>
            <a:r>
              <a:rPr lang="en-CA" sz="3600" kern="0" dirty="0">
                <a:latin typeface="Arial" panose="020B0604020202020204" pitchFamily="34" charset="0"/>
                <a:ea typeface="Times New Roman" panose="02020603050405020304" pitchFamily="18" charset="0"/>
                <a:cs typeface="Arial" panose="020B0604020202020204" pitchFamily="34" charset="0"/>
              </a:rPr>
              <a:t>You hear, but the Word doesn't penetrate.</a:t>
            </a:r>
          </a:p>
          <a:p>
            <a:endParaRPr lang="en-CA" sz="3600" kern="0" dirty="0">
              <a:latin typeface="Arial" panose="020B0604020202020204" pitchFamily="34" charset="0"/>
              <a:ea typeface="Times New Roman" panose="02020603050405020304" pitchFamily="18" charset="0"/>
              <a:cs typeface="Arial" panose="020B0604020202020204" pitchFamily="34" charset="0"/>
            </a:endParaRPr>
          </a:p>
          <a:p>
            <a:r>
              <a:rPr lang="en-CA" sz="3600" b="1" kern="0" dirty="0">
                <a:latin typeface="Arial" panose="020B0604020202020204" pitchFamily="34" charset="0"/>
                <a:ea typeface="Times New Roman" panose="02020603050405020304" pitchFamily="18" charset="0"/>
                <a:cs typeface="Arial" panose="020B0604020202020204" pitchFamily="34" charset="0"/>
              </a:rPr>
              <a:t>Shallow soil?</a:t>
            </a:r>
          </a:p>
          <a:p>
            <a:pPr marL="571500" indent="-571500">
              <a:buFont typeface="Wingdings" panose="05000000000000000000" pitchFamily="2" charset="2"/>
              <a:buChar char="q"/>
            </a:pPr>
            <a:r>
              <a:rPr lang="en-CA" sz="3600" kern="0" dirty="0">
                <a:latin typeface="Arial" panose="020B0604020202020204" pitchFamily="34" charset="0"/>
                <a:ea typeface="Times New Roman" panose="02020603050405020304" pitchFamily="18" charset="0"/>
                <a:cs typeface="Arial" panose="020B0604020202020204" pitchFamily="34" charset="0"/>
              </a:rPr>
              <a:t>You receive with excitement, but you have no roots.</a:t>
            </a:r>
          </a:p>
          <a:p>
            <a:endParaRPr lang="en-CA" sz="3600" kern="0" dirty="0">
              <a:latin typeface="Arial" panose="020B0604020202020204" pitchFamily="34" charset="0"/>
              <a:ea typeface="Times New Roman" panose="02020603050405020304" pitchFamily="18" charset="0"/>
              <a:cs typeface="Arial" panose="020B0604020202020204" pitchFamily="34" charset="0"/>
            </a:endParaRPr>
          </a:p>
          <a:p>
            <a:r>
              <a:rPr lang="en-CA" sz="3600" b="1" kern="0" dirty="0">
                <a:latin typeface="Arial" panose="020B0604020202020204" pitchFamily="34" charset="0"/>
                <a:ea typeface="Times New Roman" panose="02020603050405020304" pitchFamily="18" charset="0"/>
                <a:cs typeface="Arial" panose="020B0604020202020204" pitchFamily="34" charset="0"/>
              </a:rPr>
              <a:t>Thorny soil?</a:t>
            </a:r>
          </a:p>
          <a:p>
            <a:pPr marL="571500" indent="-571500">
              <a:buFont typeface="Wingdings" panose="05000000000000000000" pitchFamily="2" charset="2"/>
              <a:buChar char="q"/>
            </a:pPr>
            <a:r>
              <a:rPr lang="en-CA" sz="3600" kern="0" dirty="0">
                <a:latin typeface="Arial" panose="020B0604020202020204" pitchFamily="34" charset="0"/>
                <a:ea typeface="Times New Roman" panose="02020603050405020304" pitchFamily="18" charset="0"/>
                <a:cs typeface="Arial" panose="020B0604020202020204" pitchFamily="34" charset="0"/>
              </a:rPr>
              <a:t>The Word is present, but the cares of life are choking it.</a:t>
            </a:r>
          </a:p>
          <a:p>
            <a:endParaRPr lang="en-CA" sz="3600" kern="0" dirty="0">
              <a:latin typeface="Arial" panose="020B0604020202020204" pitchFamily="34" charset="0"/>
              <a:ea typeface="Times New Roman" panose="02020603050405020304" pitchFamily="18" charset="0"/>
              <a:cs typeface="Arial" panose="020B0604020202020204" pitchFamily="34" charset="0"/>
            </a:endParaRPr>
          </a:p>
          <a:p>
            <a:r>
              <a:rPr lang="en-CA" sz="3600" b="1" kern="0" dirty="0">
                <a:latin typeface="Arial" panose="020B0604020202020204" pitchFamily="34" charset="0"/>
                <a:ea typeface="Times New Roman" panose="02020603050405020304" pitchFamily="18" charset="0"/>
                <a:cs typeface="Arial" panose="020B0604020202020204" pitchFamily="34" charset="0"/>
              </a:rPr>
              <a:t>Good soil?</a:t>
            </a:r>
          </a:p>
          <a:p>
            <a:pPr marL="571500" indent="-571500">
              <a:buFont typeface="Wingdings" panose="05000000000000000000" pitchFamily="2" charset="2"/>
              <a:buChar char="q"/>
            </a:pPr>
            <a:r>
              <a:rPr lang="en-CA" sz="3600" kern="0" dirty="0">
                <a:latin typeface="Arial" panose="020B0604020202020204" pitchFamily="34" charset="0"/>
                <a:ea typeface="Times New Roman" panose="02020603050405020304" pitchFamily="18" charset="0"/>
                <a:cs typeface="Arial" panose="020B0604020202020204" pitchFamily="34" charset="0"/>
              </a:rPr>
              <a:t>You hear, receive, understand, endure, and produce fruit.</a:t>
            </a:r>
          </a:p>
        </p:txBody>
      </p:sp>
    </p:spTree>
    <p:extLst>
      <p:ext uri="{BB962C8B-B14F-4D97-AF65-F5344CB8AC3E}">
        <p14:creationId xmlns:p14="http://schemas.microsoft.com/office/powerpoint/2010/main" val="142203432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16552</TotalTime>
  <Words>1314</Words>
  <Application>Microsoft Office PowerPoint</Application>
  <PresentationFormat>Custom</PresentationFormat>
  <Paragraphs>167</Paragraphs>
  <Slides>20</Slides>
  <Notes>18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Calibri</vt:lpstr>
      <vt:lpstr>Wingdings</vt:lpstr>
      <vt:lpstr>Aptos</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Purple Modern Business Plan Presentation</dc:title>
  <dc:creator>Lovelace</dc:creator>
  <cp:lastModifiedBy>Jennel Wilmot</cp:lastModifiedBy>
  <cp:revision>18</cp:revision>
  <dcterms:created xsi:type="dcterms:W3CDTF">2006-08-16T00:00:00Z</dcterms:created>
  <dcterms:modified xsi:type="dcterms:W3CDTF">2026-09-13T04:09:19Z</dcterms:modified>
  <dc:identifier>DAGbAtwYxKE</dc:identifier>
</cp:coreProperties>
</file>