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8" r:id="rId3"/>
    <p:sldId id="257" r:id="rId4"/>
    <p:sldId id="266" r:id="rId5"/>
    <p:sldId id="267" r:id="rId6"/>
    <p:sldId id="268" r:id="rId7"/>
    <p:sldId id="269" r:id="rId8"/>
    <p:sldId id="270" r:id="rId9"/>
    <p:sldId id="261" r:id="rId10"/>
    <p:sldId id="274" r:id="rId11"/>
    <p:sldId id="275" r:id="rId12"/>
    <p:sldId id="276" r:id="rId13"/>
    <p:sldId id="277" r:id="rId14"/>
    <p:sldId id="279" r:id="rId15"/>
    <p:sldId id="278" r:id="rId16"/>
    <p:sldId id="271" r:id="rId17"/>
    <p:sldId id="280" r:id="rId18"/>
    <p:sldId id="282" r:id="rId19"/>
    <p:sldId id="283" r:id="rId20"/>
    <p:sldId id="272" r:id="rId21"/>
    <p:sldId id="281" r:id="rId22"/>
    <p:sldId id="284" r:id="rId23"/>
    <p:sldId id="273" r:id="rId24"/>
    <p:sldId id="264" r:id="rId25"/>
    <p:sldId id="263" r:id="rId26"/>
    <p:sldId id="265" r:id="rId2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0000"/>
    <a:srgbClr val="6E2823"/>
    <a:srgbClr val="4B0000"/>
    <a:srgbClr val="2B2C28"/>
    <a:srgbClr val="F9F8F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87" autoAdjust="0"/>
    <p:restoredTop sz="94660"/>
  </p:normalViewPr>
  <p:slideViewPr>
    <p:cSldViewPr snapToGrid="0" snapToObjects="1">
      <p:cViewPr varScale="1">
        <p:scale>
          <a:sx n="134" d="100"/>
          <a:sy n="134" d="100"/>
        </p:scale>
        <p:origin x="516" y="12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019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3"/>
          <p:cNvSpPr>
            <a:spLocks noGrp="1"/>
          </p:cNvSpPr>
          <p:nvPr>
            <p:ph type="body" sz="quarter" idx="11" hasCustomPrompt="1"/>
          </p:nvPr>
        </p:nvSpPr>
        <p:spPr>
          <a:xfrm>
            <a:off x="2269835" y="4233681"/>
            <a:ext cx="4618558" cy="390525"/>
          </a:xfrm>
        </p:spPr>
        <p:txBody>
          <a:bodyPr>
            <a:normAutofit/>
          </a:bodyPr>
          <a:lstStyle>
            <a:lvl1pPr>
              <a:defRPr sz="1600"/>
            </a:lvl1pPr>
          </a:lstStyle>
          <a:p>
            <a:pPr lvl="0"/>
            <a:r>
              <a:rPr lang="en-US" dirty="0"/>
              <a:t>Add Your Subtitle</a:t>
            </a:r>
          </a:p>
        </p:txBody>
      </p:sp>
    </p:spTree>
    <p:extLst>
      <p:ext uri="{BB962C8B-B14F-4D97-AF65-F5344CB8AC3E}">
        <p14:creationId xmlns:p14="http://schemas.microsoft.com/office/powerpoint/2010/main" val="101878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1" hasCustomPrompt="1"/>
          </p:nvPr>
        </p:nvSpPr>
        <p:spPr>
          <a:xfrm>
            <a:off x="2269835" y="4233681"/>
            <a:ext cx="4618558" cy="390525"/>
          </a:xfrm>
        </p:spPr>
        <p:txBody>
          <a:bodyPr>
            <a:normAutofit/>
          </a:bodyPr>
          <a:lstStyle>
            <a:lvl1pPr>
              <a:defRPr sz="1600"/>
            </a:lvl1pPr>
          </a:lstStyle>
          <a:p>
            <a:pPr lvl="0"/>
            <a:r>
              <a:rPr lang="en-US" dirty="0"/>
              <a:t>Add Your Subtitle</a:t>
            </a:r>
          </a:p>
        </p:txBody>
      </p:sp>
      <p:sp>
        <p:nvSpPr>
          <p:cNvPr id="5" name="Title 1"/>
          <p:cNvSpPr>
            <a:spLocks noGrp="1"/>
          </p:cNvSpPr>
          <p:nvPr>
            <p:ph type="title" hasCustomPrompt="1"/>
          </p:nvPr>
        </p:nvSpPr>
        <p:spPr>
          <a:xfrm>
            <a:off x="1863153" y="2119776"/>
            <a:ext cx="5419091" cy="1529607"/>
          </a:xfrm>
        </p:spPr>
        <p:txBody>
          <a:bodyPr/>
          <a:lstStyle/>
          <a:p>
            <a:r>
              <a:rPr lang="en-US" dirty="0"/>
              <a:t>Add Your Title</a:t>
            </a:r>
          </a:p>
        </p:txBody>
      </p:sp>
    </p:spTree>
    <p:extLst>
      <p:ext uri="{BB962C8B-B14F-4D97-AF65-F5344CB8AC3E}">
        <p14:creationId xmlns:p14="http://schemas.microsoft.com/office/powerpoint/2010/main" val="3366272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468313" y="304247"/>
            <a:ext cx="8211824" cy="3239408"/>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1941050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 Placeholder 6"/>
          <p:cNvSpPr>
            <a:spLocks noGrp="1"/>
          </p:cNvSpPr>
          <p:nvPr>
            <p:ph type="body" sz="quarter" idx="10" hasCustomPrompt="1"/>
          </p:nvPr>
        </p:nvSpPr>
        <p:spPr>
          <a:xfrm>
            <a:off x="468313" y="304247"/>
            <a:ext cx="8211824" cy="3239408"/>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Tree>
    <p:extLst>
      <p:ext uri="{BB962C8B-B14F-4D97-AF65-F5344CB8AC3E}">
        <p14:creationId xmlns:p14="http://schemas.microsoft.com/office/powerpoint/2010/main" val="3630400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3">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ext Placeholder 6"/>
          <p:cNvSpPr>
            <a:spLocks noGrp="1"/>
          </p:cNvSpPr>
          <p:nvPr>
            <p:ph type="body" sz="quarter" idx="10" hasCustomPrompt="1"/>
          </p:nvPr>
        </p:nvSpPr>
        <p:spPr>
          <a:xfrm>
            <a:off x="468313" y="304247"/>
            <a:ext cx="8211824" cy="3239408"/>
          </a:xfrm>
        </p:spPr>
        <p:txBody>
          <a:bodyPr anchor="ctr"/>
          <a:lstStyle>
            <a:lvl1pPr algn="ctr">
              <a:defRPr baseline="0"/>
            </a:lvl1pPr>
            <a:lvl2pPr algn="l">
              <a:defRPr/>
            </a:lvl2pPr>
            <a:lvl3pPr algn="l">
              <a:defRPr/>
            </a:lvl3pPr>
            <a:lvl4pPr algn="l">
              <a:defRPr/>
            </a:lvl4pPr>
            <a:lvl5pPr algn="l">
              <a:defRPr/>
            </a:lvl5pPr>
          </a:lstStyle>
          <a:p>
            <a:pPr lvl="0"/>
            <a:r>
              <a:rPr lang="en-US" dirty="0"/>
              <a:t>Add Your Text Here</a:t>
            </a:r>
          </a:p>
        </p:txBody>
      </p:sp>
      <p:sp>
        <p:nvSpPr>
          <p:cNvPr id="7" name="Title 1"/>
          <p:cNvSpPr>
            <a:spLocks noGrp="1"/>
          </p:cNvSpPr>
          <p:nvPr>
            <p:ph type="title" hasCustomPrompt="1"/>
          </p:nvPr>
        </p:nvSpPr>
        <p:spPr>
          <a:xfrm>
            <a:off x="1787576" y="3580830"/>
            <a:ext cx="5575047" cy="382046"/>
          </a:xfrm>
        </p:spPr>
        <p:txBody>
          <a:bodyPr>
            <a:noAutofit/>
          </a:bodyPr>
          <a:lstStyle>
            <a:lvl1pPr>
              <a:defRPr sz="3200"/>
            </a:lvl1pPr>
          </a:lstStyle>
          <a:p>
            <a:r>
              <a:rPr lang="en-US" dirty="0"/>
              <a:t>Add Your Title</a:t>
            </a:r>
          </a:p>
        </p:txBody>
      </p:sp>
    </p:spTree>
    <p:extLst>
      <p:ext uri="{BB962C8B-B14F-4D97-AF65-F5344CB8AC3E}">
        <p14:creationId xmlns:p14="http://schemas.microsoft.com/office/powerpoint/2010/main" val="3343601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cripture">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26736" y="421372"/>
            <a:ext cx="8160063" cy="3365110"/>
          </a:xfrm>
        </p:spPr>
        <p:txBody>
          <a:bodyPr anchor="ctr"/>
          <a:lstStyle>
            <a:lvl1pPr marL="0" indent="0">
              <a:buFont typeface="Arial"/>
              <a:buNone/>
              <a:defRPr/>
            </a:lvl1pPr>
            <a:lvl2pPr marL="457200" indent="0">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a:t>Add Your Scripture Here</a:t>
            </a:r>
          </a:p>
        </p:txBody>
      </p:sp>
      <p:sp>
        <p:nvSpPr>
          <p:cNvPr id="10" name="Text Placeholder 9"/>
          <p:cNvSpPr>
            <a:spLocks noGrp="1"/>
          </p:cNvSpPr>
          <p:nvPr>
            <p:ph type="body" sz="quarter" idx="14" hasCustomPrompt="1"/>
          </p:nvPr>
        </p:nvSpPr>
        <p:spPr>
          <a:xfrm>
            <a:off x="527050" y="4021138"/>
            <a:ext cx="8159750" cy="742690"/>
          </a:xfrm>
        </p:spPr>
        <p:txBody>
          <a:bodyPr>
            <a:normAutofit/>
          </a:bodyPr>
          <a:lstStyle>
            <a:lvl1pPr>
              <a:defRPr sz="1400" baseline="0"/>
            </a:lvl1pPr>
          </a:lstStyle>
          <a:p>
            <a:pPr lvl="0"/>
            <a:r>
              <a:rPr lang="en-US" dirty="0"/>
              <a:t>Add Verse Here</a:t>
            </a:r>
          </a:p>
        </p:txBody>
      </p:sp>
    </p:spTree>
    <p:extLst>
      <p:ext uri="{BB962C8B-B14F-4D97-AF65-F5344CB8AC3E}">
        <p14:creationId xmlns:p14="http://schemas.microsoft.com/office/powerpoint/2010/main" val="4063350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26736" y="421372"/>
            <a:ext cx="8160063" cy="4354160"/>
          </a:xfrm>
        </p:spPr>
        <p:txBody>
          <a:bodyPr anchor="ctr"/>
          <a:lstStyle>
            <a:lvl1pPr marL="0" indent="0">
              <a:buFont typeface="Arial"/>
              <a:buNone/>
              <a:defRPr/>
            </a:lvl1pPr>
            <a:lvl2pPr marL="457200" indent="0">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a:t>Add Your Text Here</a:t>
            </a:r>
          </a:p>
        </p:txBody>
      </p:sp>
    </p:spTree>
    <p:extLst>
      <p:ext uri="{BB962C8B-B14F-4D97-AF65-F5344CB8AC3E}">
        <p14:creationId xmlns:p14="http://schemas.microsoft.com/office/powerpoint/2010/main" val="3822514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9/2/2026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4" r:id="rId2"/>
    <p:sldLayoutId id="2147483651" r:id="rId3"/>
    <p:sldLayoutId id="2147483652" r:id="rId4"/>
    <p:sldLayoutId id="2147483656" r:id="rId5"/>
    <p:sldLayoutId id="2147483655" r:id="rId6"/>
    <p:sldLayoutId id="2147483650" r:id="rId7"/>
    <p:sldLayoutId id="2147483657" r:id="rId8"/>
  </p:sldLayoutIdLst>
  <p:txStyles>
    <p:titleStyle>
      <a:lvl1pPr algn="ctr" defTabSz="914400" rtl="0" eaLnBrk="1" latinLnBrk="0" hangingPunct="1">
        <a:spcBef>
          <a:spcPct val="0"/>
        </a:spcBef>
        <a:buNone/>
        <a:defRPr sz="4400" kern="1200">
          <a:solidFill>
            <a:srgbClr val="2B2C28"/>
          </a:solidFill>
          <a:latin typeface="+mj-lt"/>
          <a:ea typeface="+mj-ea"/>
          <a:cs typeface="Adelle-Regular"/>
        </a:defRPr>
      </a:lvl1pPr>
    </p:titleStyle>
    <p:bodyStyle>
      <a:lvl1pPr marL="0" indent="0" algn="ctr" defTabSz="914400" rtl="0" eaLnBrk="1" latinLnBrk="0" hangingPunct="1">
        <a:spcBef>
          <a:spcPct val="20000"/>
        </a:spcBef>
        <a:buFont typeface="Arial"/>
        <a:buNone/>
        <a:defRPr sz="3000" kern="1200">
          <a:solidFill>
            <a:srgbClr val="2B2C28"/>
          </a:solidFill>
          <a:latin typeface="+mn-lt"/>
          <a:ea typeface="+mn-ea"/>
          <a:cs typeface="Apple Chancery"/>
        </a:defRPr>
      </a:lvl1pPr>
      <a:lvl2pPr marL="914400" indent="-457200" algn="ctr" defTabSz="914400" rtl="0" eaLnBrk="1" latinLnBrk="0" hangingPunct="1">
        <a:spcBef>
          <a:spcPct val="20000"/>
        </a:spcBef>
        <a:buFont typeface="Arial"/>
        <a:buChar char="•"/>
        <a:defRPr sz="3000" kern="1200">
          <a:solidFill>
            <a:srgbClr val="2B2C28"/>
          </a:solidFill>
          <a:latin typeface="+mn-lt"/>
          <a:ea typeface="+mn-ea"/>
          <a:cs typeface="Apple Chancery"/>
        </a:defRPr>
      </a:lvl2pPr>
      <a:lvl3pPr marL="914400" indent="0" algn="ctr" defTabSz="914400" rtl="0" eaLnBrk="1" latinLnBrk="0" hangingPunct="1">
        <a:spcBef>
          <a:spcPct val="20000"/>
        </a:spcBef>
        <a:buFont typeface="Arial" pitchFamily="34" charset="0"/>
        <a:buNone/>
        <a:defRPr sz="3000" kern="1200">
          <a:solidFill>
            <a:srgbClr val="2B2C28"/>
          </a:solidFill>
          <a:latin typeface="+mn-lt"/>
          <a:ea typeface="+mn-ea"/>
          <a:cs typeface="Apple Chancery"/>
        </a:defRPr>
      </a:lvl3pPr>
      <a:lvl4pPr marL="1371600" indent="0" algn="ctr" defTabSz="914400" rtl="0" eaLnBrk="1" latinLnBrk="0" hangingPunct="1">
        <a:spcBef>
          <a:spcPct val="20000"/>
        </a:spcBef>
        <a:buFont typeface="Arial" pitchFamily="34" charset="0"/>
        <a:buNone/>
        <a:defRPr sz="3000" kern="1200">
          <a:solidFill>
            <a:srgbClr val="2B2C28"/>
          </a:solidFill>
          <a:latin typeface="+mn-lt"/>
          <a:ea typeface="+mn-ea"/>
          <a:cs typeface="Apple Chancery"/>
        </a:defRPr>
      </a:lvl4pPr>
      <a:lvl5pPr marL="1828800" indent="0" algn="ctr" defTabSz="914400" rtl="0" eaLnBrk="1" latinLnBrk="0" hangingPunct="1">
        <a:spcBef>
          <a:spcPct val="20000"/>
        </a:spcBef>
        <a:buFont typeface="Arial" pitchFamily="34" charset="0"/>
        <a:buNone/>
        <a:defRPr sz="3000" kern="1200">
          <a:solidFill>
            <a:srgbClr val="2B2C28"/>
          </a:solidFill>
          <a:latin typeface="+mn-lt"/>
          <a:ea typeface="+mn-ea"/>
          <a:cs typeface="Apple Chancery"/>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C705B2-FDE2-F1A6-5EEF-89738A503C83}"/>
              </a:ext>
            </a:extLst>
          </p:cNvPr>
          <p:cNvSpPr>
            <a:spLocks noGrp="1"/>
          </p:cNvSpPr>
          <p:nvPr>
            <p:ph type="body" sz="quarter" idx="13"/>
          </p:nvPr>
        </p:nvSpPr>
        <p:spPr/>
        <p:txBody>
          <a:bodyPr/>
          <a:lstStyle/>
          <a:p>
            <a:endParaRPr lang="en-US"/>
          </a:p>
        </p:txBody>
      </p:sp>
      <p:pic>
        <p:nvPicPr>
          <p:cNvPr id="5" name="Picture 4">
            <a:extLst>
              <a:ext uri="{FF2B5EF4-FFF2-40B4-BE49-F238E27FC236}">
                <a16:creationId xmlns:a16="http://schemas.microsoft.com/office/drawing/2014/main" id="{B14917BA-F46A-C703-D374-3FE5D1EC766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284045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020B1-E4D5-FB45-026A-623087FF8F1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06A92F2-EC80-736C-2AD9-D5DE8ADE18FB}"/>
              </a:ext>
            </a:extLst>
          </p:cNvPr>
          <p:cNvSpPr>
            <a:spLocks noGrp="1"/>
          </p:cNvSpPr>
          <p:nvPr>
            <p:ph type="body" sz="quarter" idx="13"/>
          </p:nvPr>
        </p:nvSpPr>
        <p:spPr>
          <a:xfrm>
            <a:off x="914400" y="2085973"/>
            <a:ext cx="7315200" cy="2306509"/>
          </a:xfrm>
        </p:spPr>
        <p:txBody>
          <a:bodyPr>
            <a:normAutofit lnSpcReduction="10000"/>
          </a:bodyPr>
          <a:lstStyle/>
          <a:p>
            <a:r>
              <a:rPr lang="en-US" b="1" baseline="30000" dirty="0">
                <a:solidFill>
                  <a:schemeClr val="tx2"/>
                </a:solidFill>
                <a:latin typeface="Georgia" panose="02040502050405020303" pitchFamily="18" charset="0"/>
              </a:rPr>
              <a:t>11 </a:t>
            </a:r>
            <a:r>
              <a:rPr lang="en-US" dirty="0">
                <a:solidFill>
                  <a:schemeClr val="tx2"/>
                </a:solidFill>
                <a:latin typeface="Georgia" panose="02040502050405020303" pitchFamily="18" charset="0"/>
              </a:rPr>
              <a:t>But Jehosheba, the daughter of King Jehoram, took Joash son of Ahaziah and stole him away from among the royal princes who were about to be murdered and put him and his nurse in a bedroom. </a:t>
            </a:r>
          </a:p>
        </p:txBody>
      </p:sp>
      <p:sp>
        <p:nvSpPr>
          <p:cNvPr id="4" name="Text Placeholder 3">
            <a:extLst>
              <a:ext uri="{FF2B5EF4-FFF2-40B4-BE49-F238E27FC236}">
                <a16:creationId xmlns:a16="http://schemas.microsoft.com/office/drawing/2014/main" id="{31C4BEEB-F82B-61BF-25AA-ADE41123BD86}"/>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22:11-12 NIV </a:t>
            </a:r>
          </a:p>
        </p:txBody>
      </p:sp>
    </p:spTree>
    <p:extLst>
      <p:ext uri="{BB962C8B-B14F-4D97-AF65-F5344CB8AC3E}">
        <p14:creationId xmlns:p14="http://schemas.microsoft.com/office/powerpoint/2010/main" val="2732101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80FEB-A1CA-C178-AD09-AF82D03778D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368EA17-2D6F-6D47-32B5-6EA112818EBD}"/>
              </a:ext>
            </a:extLst>
          </p:cNvPr>
          <p:cNvSpPr>
            <a:spLocks noGrp="1"/>
          </p:cNvSpPr>
          <p:nvPr>
            <p:ph type="body" sz="quarter" idx="13"/>
          </p:nvPr>
        </p:nvSpPr>
        <p:spPr>
          <a:xfrm>
            <a:off x="914400" y="2085973"/>
            <a:ext cx="7315200" cy="2306509"/>
          </a:xfrm>
        </p:spPr>
        <p:txBody>
          <a:bodyPr>
            <a:normAutofit/>
          </a:bodyPr>
          <a:lstStyle/>
          <a:p>
            <a:r>
              <a:rPr lang="en-US" dirty="0">
                <a:solidFill>
                  <a:schemeClr val="tx2"/>
                </a:solidFill>
                <a:latin typeface="Georgia" panose="02040502050405020303" pitchFamily="18" charset="0"/>
              </a:rPr>
              <a:t>she hid the child from Athaliah so she could not kill him. </a:t>
            </a:r>
            <a:r>
              <a:rPr lang="en-US" b="1" baseline="30000" dirty="0">
                <a:solidFill>
                  <a:schemeClr val="tx2"/>
                </a:solidFill>
                <a:latin typeface="Georgia" panose="02040502050405020303" pitchFamily="18" charset="0"/>
              </a:rPr>
              <a:t>12 </a:t>
            </a:r>
            <a:r>
              <a:rPr lang="en-US" dirty="0">
                <a:solidFill>
                  <a:schemeClr val="tx2"/>
                </a:solidFill>
                <a:latin typeface="Georgia" panose="02040502050405020303" pitchFamily="18" charset="0"/>
              </a:rPr>
              <a:t>He remained hidden with them at the temple of God for six years while Athaliah ruled the land.</a:t>
            </a:r>
          </a:p>
        </p:txBody>
      </p:sp>
      <p:sp>
        <p:nvSpPr>
          <p:cNvPr id="4" name="Text Placeholder 3">
            <a:extLst>
              <a:ext uri="{FF2B5EF4-FFF2-40B4-BE49-F238E27FC236}">
                <a16:creationId xmlns:a16="http://schemas.microsoft.com/office/drawing/2014/main" id="{B433E873-1F9E-E289-6038-C7F2C0C559A4}"/>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22:11-12 NIV </a:t>
            </a:r>
          </a:p>
        </p:txBody>
      </p:sp>
    </p:spTree>
    <p:extLst>
      <p:ext uri="{BB962C8B-B14F-4D97-AF65-F5344CB8AC3E}">
        <p14:creationId xmlns:p14="http://schemas.microsoft.com/office/powerpoint/2010/main" val="81313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243AD-C38F-AD64-63C0-D62F4217EFB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2477339-C753-7DB9-0E69-E1826D0434BB}"/>
              </a:ext>
            </a:extLst>
          </p:cNvPr>
          <p:cNvSpPr>
            <a:spLocks noGrp="1"/>
          </p:cNvSpPr>
          <p:nvPr>
            <p:ph type="body" sz="quarter" idx="13"/>
          </p:nvPr>
        </p:nvSpPr>
        <p:spPr>
          <a:xfrm>
            <a:off x="914400" y="2085973"/>
            <a:ext cx="7315200" cy="1735933"/>
          </a:xfrm>
        </p:spPr>
        <p:txBody>
          <a:bodyPr>
            <a:normAutofit/>
          </a:bodyPr>
          <a:lstStyle/>
          <a:p>
            <a:r>
              <a:rPr lang="en-US" dirty="0">
                <a:solidFill>
                  <a:schemeClr val="tx2"/>
                </a:solidFill>
                <a:latin typeface="Georgia" panose="02040502050405020303" pitchFamily="18" charset="0"/>
              </a:rPr>
              <a:t>In the seventh year Jehoiada </a:t>
            </a:r>
          </a:p>
          <a:p>
            <a:r>
              <a:rPr lang="en-US" dirty="0">
                <a:solidFill>
                  <a:schemeClr val="tx2"/>
                </a:solidFill>
                <a:latin typeface="Georgia" panose="02040502050405020303" pitchFamily="18" charset="0"/>
              </a:rPr>
              <a:t>showed his strength. </a:t>
            </a:r>
          </a:p>
        </p:txBody>
      </p:sp>
      <p:sp>
        <p:nvSpPr>
          <p:cNvPr id="4" name="Text Placeholder 3">
            <a:extLst>
              <a:ext uri="{FF2B5EF4-FFF2-40B4-BE49-F238E27FC236}">
                <a16:creationId xmlns:a16="http://schemas.microsoft.com/office/drawing/2014/main" id="{16B04CD3-C2FE-57FB-ADEB-97D3FBDFDA22}"/>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23:1 NIV </a:t>
            </a:r>
          </a:p>
        </p:txBody>
      </p:sp>
    </p:spTree>
    <p:extLst>
      <p:ext uri="{BB962C8B-B14F-4D97-AF65-F5344CB8AC3E}">
        <p14:creationId xmlns:p14="http://schemas.microsoft.com/office/powerpoint/2010/main" val="3847917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8CED3-40F8-48B1-F3FF-D0EB1F5593A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2C8E75F-224A-AF8A-B048-1CDF0140BBA1}"/>
              </a:ext>
            </a:extLst>
          </p:cNvPr>
          <p:cNvSpPr>
            <a:spLocks noGrp="1"/>
          </p:cNvSpPr>
          <p:nvPr>
            <p:ph type="body" sz="quarter" idx="13"/>
          </p:nvPr>
        </p:nvSpPr>
        <p:spPr>
          <a:xfrm>
            <a:off x="914400" y="2085973"/>
            <a:ext cx="7315200" cy="1928815"/>
          </a:xfrm>
        </p:spPr>
        <p:txBody>
          <a:bodyPr>
            <a:normAutofit fontScale="92500" lnSpcReduction="10000"/>
          </a:bodyPr>
          <a:lstStyle/>
          <a:p>
            <a:r>
              <a:rPr lang="en-US" dirty="0">
                <a:solidFill>
                  <a:schemeClr val="tx2"/>
                </a:solidFill>
                <a:latin typeface="Georgia" panose="02040502050405020303" pitchFamily="18" charset="0"/>
              </a:rPr>
              <a:t>Jehoiada said to them,</a:t>
            </a:r>
          </a:p>
          <a:p>
            <a:r>
              <a:rPr lang="en-US" dirty="0">
                <a:solidFill>
                  <a:schemeClr val="tx2"/>
                </a:solidFill>
                <a:latin typeface="Georgia" panose="02040502050405020303" pitchFamily="18" charset="0"/>
              </a:rPr>
              <a:t> “The king’s son shall reign, </a:t>
            </a:r>
          </a:p>
          <a:p>
            <a:r>
              <a:rPr lang="en-US" b="1" dirty="0">
                <a:solidFill>
                  <a:schemeClr val="tx2"/>
                </a:solidFill>
                <a:effectLst>
                  <a:outerShdw blurRad="38100" dist="38100" dir="2700000" algn="tl">
                    <a:srgbClr val="000000">
                      <a:alpha val="43137"/>
                    </a:srgbClr>
                  </a:outerShdw>
                </a:effectLst>
                <a:latin typeface="Georgia" panose="02040502050405020303" pitchFamily="18" charset="0"/>
              </a:rPr>
              <a:t>as the </a:t>
            </a:r>
            <a:r>
              <a:rPr lang="en-US" b="1" cap="small" dirty="0">
                <a:solidFill>
                  <a:schemeClr val="tx2"/>
                </a:solidFill>
                <a:effectLst>
                  <a:outerShdw blurRad="38100" dist="38100" dir="2700000" algn="tl">
                    <a:srgbClr val="000000">
                      <a:alpha val="43137"/>
                    </a:srgbClr>
                  </a:outerShdw>
                </a:effectLst>
                <a:latin typeface="Georgia" panose="02040502050405020303" pitchFamily="18" charset="0"/>
              </a:rPr>
              <a:t>Lord</a:t>
            </a:r>
            <a:r>
              <a:rPr lang="en-US" b="1" dirty="0">
                <a:solidFill>
                  <a:schemeClr val="tx2"/>
                </a:solidFill>
                <a:effectLst>
                  <a:outerShdw blurRad="38100" dist="38100" dir="2700000" algn="tl">
                    <a:srgbClr val="000000">
                      <a:alpha val="43137"/>
                    </a:srgbClr>
                  </a:outerShdw>
                </a:effectLst>
                <a:latin typeface="Georgia" panose="02040502050405020303" pitchFamily="18" charset="0"/>
              </a:rPr>
              <a:t> promised </a:t>
            </a:r>
            <a:r>
              <a:rPr lang="en-US" dirty="0">
                <a:solidFill>
                  <a:schemeClr val="tx2"/>
                </a:solidFill>
                <a:latin typeface="Georgia" panose="02040502050405020303" pitchFamily="18" charset="0"/>
              </a:rPr>
              <a:t>concerning </a:t>
            </a:r>
          </a:p>
          <a:p>
            <a:r>
              <a:rPr lang="en-US" dirty="0">
                <a:solidFill>
                  <a:schemeClr val="tx2"/>
                </a:solidFill>
                <a:latin typeface="Georgia" panose="02040502050405020303" pitchFamily="18" charset="0"/>
              </a:rPr>
              <a:t>the descendants of David. </a:t>
            </a:r>
          </a:p>
        </p:txBody>
      </p:sp>
      <p:sp>
        <p:nvSpPr>
          <p:cNvPr id="4" name="Text Placeholder 3">
            <a:extLst>
              <a:ext uri="{FF2B5EF4-FFF2-40B4-BE49-F238E27FC236}">
                <a16:creationId xmlns:a16="http://schemas.microsoft.com/office/drawing/2014/main" id="{C85BE5B8-2BCE-928B-E627-6DEB3B00CEEC}"/>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23:3 NIV </a:t>
            </a:r>
          </a:p>
        </p:txBody>
      </p:sp>
    </p:spTree>
    <p:extLst>
      <p:ext uri="{BB962C8B-B14F-4D97-AF65-F5344CB8AC3E}">
        <p14:creationId xmlns:p14="http://schemas.microsoft.com/office/powerpoint/2010/main" val="1562797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D189C-1C76-B3B1-223B-44CB49EE37D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AAEA215-E276-09A4-1B22-4F5BE87CF48C}"/>
              </a:ext>
            </a:extLst>
          </p:cNvPr>
          <p:cNvSpPr>
            <a:spLocks noGrp="1"/>
          </p:cNvSpPr>
          <p:nvPr>
            <p:ph type="body" sz="quarter" idx="13"/>
          </p:nvPr>
        </p:nvSpPr>
        <p:spPr>
          <a:xfrm>
            <a:off x="914400" y="2085973"/>
            <a:ext cx="7315200" cy="2306509"/>
          </a:xfrm>
        </p:spPr>
        <p:txBody>
          <a:bodyPr>
            <a:normAutofit lnSpcReduction="10000"/>
          </a:bodyPr>
          <a:lstStyle/>
          <a:p>
            <a:r>
              <a:rPr lang="en-US" dirty="0">
                <a:solidFill>
                  <a:schemeClr val="tx2"/>
                </a:solidFill>
                <a:latin typeface="Georgia" panose="02040502050405020303" pitchFamily="18" charset="0"/>
              </a:rPr>
              <a:t>Know therefore that the </a:t>
            </a:r>
            <a:r>
              <a:rPr lang="en-US" cap="small" dirty="0">
                <a:solidFill>
                  <a:schemeClr val="tx2"/>
                </a:solidFill>
                <a:latin typeface="Georgia" panose="02040502050405020303" pitchFamily="18" charset="0"/>
              </a:rPr>
              <a:t>Lord</a:t>
            </a:r>
            <a:r>
              <a:rPr lang="en-US" dirty="0">
                <a:solidFill>
                  <a:schemeClr val="tx2"/>
                </a:solidFill>
                <a:latin typeface="Georgia" panose="02040502050405020303" pitchFamily="18" charset="0"/>
              </a:rPr>
              <a:t> your God is God; </a:t>
            </a:r>
            <a:r>
              <a:rPr lang="en-US" b="1" dirty="0">
                <a:solidFill>
                  <a:schemeClr val="tx2"/>
                </a:solidFill>
                <a:effectLst>
                  <a:outerShdw blurRad="38100" dist="38100" dir="2700000" algn="tl">
                    <a:srgbClr val="000000">
                      <a:alpha val="43137"/>
                    </a:srgbClr>
                  </a:outerShdw>
                </a:effectLst>
                <a:latin typeface="Georgia" panose="02040502050405020303" pitchFamily="18" charset="0"/>
              </a:rPr>
              <a:t>he is the faithful God</a:t>
            </a:r>
            <a:r>
              <a:rPr lang="en-US" dirty="0">
                <a:solidFill>
                  <a:schemeClr val="tx2"/>
                </a:solidFill>
                <a:latin typeface="Georgia" panose="02040502050405020303" pitchFamily="18" charset="0"/>
              </a:rPr>
              <a:t>, </a:t>
            </a:r>
            <a:r>
              <a:rPr lang="en-US" b="1" dirty="0">
                <a:solidFill>
                  <a:schemeClr val="tx2"/>
                </a:solidFill>
                <a:latin typeface="Georgia" panose="02040502050405020303" pitchFamily="18" charset="0"/>
              </a:rPr>
              <a:t>keeping his covenant of love</a:t>
            </a:r>
            <a:r>
              <a:rPr lang="en-US" dirty="0">
                <a:solidFill>
                  <a:schemeClr val="tx2"/>
                </a:solidFill>
                <a:latin typeface="Georgia" panose="02040502050405020303" pitchFamily="18" charset="0"/>
              </a:rPr>
              <a:t> to a thousand generations of those who love him and keep his commandments.</a:t>
            </a:r>
            <a:endParaRPr lang="en-US" b="1" dirty="0">
              <a:solidFill>
                <a:schemeClr val="tx2"/>
              </a:solidFill>
              <a:effectLst>
                <a:outerShdw blurRad="38100" dist="38100" dir="2700000" algn="tl">
                  <a:srgbClr val="000000">
                    <a:alpha val="43137"/>
                  </a:srgbClr>
                </a:outerShdw>
              </a:effectLst>
              <a:latin typeface="Georgia" panose="02040502050405020303" pitchFamily="18" charset="0"/>
            </a:endParaRPr>
          </a:p>
        </p:txBody>
      </p:sp>
      <p:sp>
        <p:nvSpPr>
          <p:cNvPr id="4" name="Text Placeholder 3">
            <a:extLst>
              <a:ext uri="{FF2B5EF4-FFF2-40B4-BE49-F238E27FC236}">
                <a16:creationId xmlns:a16="http://schemas.microsoft.com/office/drawing/2014/main" id="{D4065EBF-856B-EB7C-0986-7426FE463505}"/>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Deuteronomy 7:9 NIV </a:t>
            </a:r>
          </a:p>
        </p:txBody>
      </p:sp>
    </p:spTree>
    <p:extLst>
      <p:ext uri="{BB962C8B-B14F-4D97-AF65-F5344CB8AC3E}">
        <p14:creationId xmlns:p14="http://schemas.microsoft.com/office/powerpoint/2010/main" val="917664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670B2-67AD-EF6A-99C8-C2CA81C250A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94AB56E-1CB9-7C7E-DA20-E04D4E6B22E6}"/>
              </a:ext>
            </a:extLst>
          </p:cNvPr>
          <p:cNvSpPr>
            <a:spLocks noGrp="1"/>
          </p:cNvSpPr>
          <p:nvPr>
            <p:ph type="body" sz="quarter" idx="13"/>
          </p:nvPr>
        </p:nvSpPr>
        <p:spPr>
          <a:xfrm>
            <a:off x="914400" y="2085973"/>
            <a:ext cx="7315200" cy="2306509"/>
          </a:xfrm>
        </p:spPr>
        <p:txBody>
          <a:bodyPr>
            <a:normAutofit lnSpcReduction="10000"/>
          </a:bodyPr>
          <a:lstStyle/>
          <a:p>
            <a:r>
              <a:rPr lang="en-US" b="1" baseline="30000" dirty="0">
                <a:solidFill>
                  <a:schemeClr val="tx2"/>
                </a:solidFill>
                <a:latin typeface="Georgia" panose="02040502050405020303" pitchFamily="18" charset="0"/>
              </a:rPr>
              <a:t>11 </a:t>
            </a:r>
            <a:r>
              <a:rPr lang="en-US" dirty="0">
                <a:solidFill>
                  <a:schemeClr val="tx2"/>
                </a:solidFill>
                <a:latin typeface="Georgia" panose="02040502050405020303" pitchFamily="18" charset="0"/>
              </a:rPr>
              <a:t>Jehoiada and his sons brought out the king’s son and put the crown on him; they presented him with a copy of the covenant and proclaimed him king. They anointed him and shouted, </a:t>
            </a:r>
            <a:r>
              <a:rPr lang="en-US" b="1" dirty="0">
                <a:solidFill>
                  <a:schemeClr val="tx2"/>
                </a:solidFill>
                <a:effectLst>
                  <a:outerShdw blurRad="38100" dist="38100" dir="2700000" algn="tl">
                    <a:srgbClr val="000000">
                      <a:alpha val="43137"/>
                    </a:srgbClr>
                  </a:outerShdw>
                </a:effectLst>
                <a:latin typeface="Georgia" panose="02040502050405020303" pitchFamily="18" charset="0"/>
              </a:rPr>
              <a:t>“Long live the king!”</a:t>
            </a:r>
          </a:p>
        </p:txBody>
      </p:sp>
      <p:sp>
        <p:nvSpPr>
          <p:cNvPr id="4" name="Text Placeholder 3">
            <a:extLst>
              <a:ext uri="{FF2B5EF4-FFF2-40B4-BE49-F238E27FC236}">
                <a16:creationId xmlns:a16="http://schemas.microsoft.com/office/drawing/2014/main" id="{8E6D459A-F3CA-AD27-5D83-C09ECC44F2B9}"/>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23:11 NIV </a:t>
            </a:r>
          </a:p>
        </p:txBody>
      </p:sp>
    </p:spTree>
    <p:extLst>
      <p:ext uri="{BB962C8B-B14F-4D97-AF65-F5344CB8AC3E}">
        <p14:creationId xmlns:p14="http://schemas.microsoft.com/office/powerpoint/2010/main" val="182621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E4C0F-9C00-4DAD-0BA6-AC1D8EBB0AF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12D86A8-9E4E-2B6D-C669-E09CFA7E66F2}"/>
              </a:ext>
            </a:extLst>
          </p:cNvPr>
          <p:cNvSpPr>
            <a:spLocks noGrp="1"/>
          </p:cNvSpPr>
          <p:nvPr>
            <p:ph type="body" sz="quarter" idx="10"/>
          </p:nvPr>
        </p:nvSpPr>
        <p:spPr/>
        <p:txBody>
          <a:bodyPr>
            <a:normAutofit/>
          </a:bodyPr>
          <a:lstStyle/>
          <a:p>
            <a:r>
              <a:rPr lang="en-US" sz="4000" b="1" dirty="0">
                <a:solidFill>
                  <a:schemeClr val="tx2"/>
                </a:solidFill>
                <a:effectLst>
                  <a:outerShdw blurRad="38100" dist="38100" dir="2700000" algn="tl">
                    <a:srgbClr val="000000">
                      <a:alpha val="43137"/>
                    </a:srgbClr>
                  </a:outerShdw>
                </a:effectLst>
                <a:latin typeface="Georgia" panose="02040502050405020303" pitchFamily="18" charset="0"/>
              </a:rPr>
              <a:t>Receive Wise Counsel</a:t>
            </a:r>
          </a:p>
        </p:txBody>
      </p:sp>
    </p:spTree>
    <p:extLst>
      <p:ext uri="{BB962C8B-B14F-4D97-AF65-F5344CB8AC3E}">
        <p14:creationId xmlns:p14="http://schemas.microsoft.com/office/powerpoint/2010/main" val="3271415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D91C6-2138-5D9E-E5EF-D7C19215BDF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9080EDC-9E8E-D0FA-AD3A-771C99D833DB}"/>
              </a:ext>
            </a:extLst>
          </p:cNvPr>
          <p:cNvSpPr>
            <a:spLocks noGrp="1"/>
          </p:cNvSpPr>
          <p:nvPr>
            <p:ph type="body" sz="quarter" idx="13"/>
          </p:nvPr>
        </p:nvSpPr>
        <p:spPr>
          <a:xfrm>
            <a:off x="914400" y="2085974"/>
            <a:ext cx="7315200" cy="2007396"/>
          </a:xfrm>
        </p:spPr>
        <p:txBody>
          <a:bodyPr>
            <a:normAutofit/>
          </a:bodyPr>
          <a:lstStyle/>
          <a:p>
            <a:r>
              <a:rPr lang="en-US" dirty="0"/>
              <a:t> </a:t>
            </a:r>
            <a:r>
              <a:rPr lang="en-US" b="1" baseline="30000" dirty="0">
                <a:solidFill>
                  <a:schemeClr val="tx2"/>
                </a:solidFill>
                <a:latin typeface="Georgia" panose="02040502050405020303" pitchFamily="18" charset="0"/>
              </a:rPr>
              <a:t>2 </a:t>
            </a:r>
            <a:r>
              <a:rPr lang="en-US" dirty="0">
                <a:solidFill>
                  <a:schemeClr val="tx2"/>
                </a:solidFill>
                <a:latin typeface="Georgia" panose="02040502050405020303" pitchFamily="18" charset="0"/>
              </a:rPr>
              <a:t>Joash did what was right</a:t>
            </a:r>
          </a:p>
          <a:p>
            <a:r>
              <a:rPr lang="en-US" dirty="0">
                <a:solidFill>
                  <a:schemeClr val="tx2"/>
                </a:solidFill>
                <a:latin typeface="Georgia" panose="02040502050405020303" pitchFamily="18" charset="0"/>
              </a:rPr>
              <a:t> in the eyes of the </a:t>
            </a:r>
            <a:r>
              <a:rPr lang="en-US" cap="small" dirty="0">
                <a:solidFill>
                  <a:schemeClr val="tx2"/>
                </a:solidFill>
                <a:latin typeface="Georgia" panose="02040502050405020303" pitchFamily="18" charset="0"/>
              </a:rPr>
              <a:t>Lord</a:t>
            </a:r>
            <a:r>
              <a:rPr lang="en-US" dirty="0">
                <a:solidFill>
                  <a:schemeClr val="tx2"/>
                </a:solidFill>
                <a:latin typeface="Georgia" panose="02040502050405020303" pitchFamily="18" charset="0"/>
              </a:rPr>
              <a:t> </a:t>
            </a:r>
          </a:p>
          <a:p>
            <a:r>
              <a:rPr lang="en-US" b="1" dirty="0">
                <a:solidFill>
                  <a:schemeClr val="tx2"/>
                </a:solidFill>
                <a:latin typeface="Georgia" panose="02040502050405020303" pitchFamily="18" charset="0"/>
              </a:rPr>
              <a:t>all the years of Jehoiada the priest.</a:t>
            </a:r>
            <a:endParaRPr lang="en-US" b="1" dirty="0">
              <a:solidFill>
                <a:schemeClr val="tx2"/>
              </a:solidFill>
              <a:effectLst>
                <a:outerShdw blurRad="38100" dist="38100" dir="2700000" algn="tl">
                  <a:srgbClr val="000000">
                    <a:alpha val="43137"/>
                  </a:srgbClr>
                </a:outerShdw>
              </a:effectLst>
              <a:latin typeface="Georgia" panose="02040502050405020303" pitchFamily="18" charset="0"/>
            </a:endParaRPr>
          </a:p>
        </p:txBody>
      </p:sp>
      <p:sp>
        <p:nvSpPr>
          <p:cNvPr id="4" name="Text Placeholder 3">
            <a:extLst>
              <a:ext uri="{FF2B5EF4-FFF2-40B4-BE49-F238E27FC236}">
                <a16:creationId xmlns:a16="http://schemas.microsoft.com/office/drawing/2014/main" id="{7482FBD3-F5C5-247C-174A-41CF06124D17}"/>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24:2 NIV </a:t>
            </a:r>
          </a:p>
        </p:txBody>
      </p:sp>
    </p:spTree>
    <p:extLst>
      <p:ext uri="{BB962C8B-B14F-4D97-AF65-F5344CB8AC3E}">
        <p14:creationId xmlns:p14="http://schemas.microsoft.com/office/powerpoint/2010/main" val="2698465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DECFB-FA98-2457-45B9-BB9CC6F9201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5FCE04-79FD-8142-7513-6438163D4D4B}"/>
              </a:ext>
            </a:extLst>
          </p:cNvPr>
          <p:cNvSpPr>
            <a:spLocks noGrp="1"/>
          </p:cNvSpPr>
          <p:nvPr>
            <p:ph type="body" sz="quarter" idx="13"/>
          </p:nvPr>
        </p:nvSpPr>
        <p:spPr>
          <a:xfrm>
            <a:off x="914400" y="2085973"/>
            <a:ext cx="7315200" cy="2306509"/>
          </a:xfrm>
        </p:spPr>
        <p:txBody>
          <a:bodyPr>
            <a:normAutofit/>
          </a:bodyPr>
          <a:lstStyle/>
          <a:p>
            <a:r>
              <a:rPr lang="en-US" dirty="0">
                <a:solidFill>
                  <a:schemeClr val="tx2"/>
                </a:solidFill>
                <a:latin typeface="Georgia" panose="02040502050405020303" pitchFamily="18" charset="0"/>
              </a:rPr>
              <a:t>Where there is no guidance </a:t>
            </a:r>
          </a:p>
          <a:p>
            <a:r>
              <a:rPr lang="en-US" dirty="0">
                <a:solidFill>
                  <a:schemeClr val="tx2"/>
                </a:solidFill>
                <a:latin typeface="Georgia" panose="02040502050405020303" pitchFamily="18" charset="0"/>
              </a:rPr>
              <a:t>the people fall,</a:t>
            </a:r>
            <a:br>
              <a:rPr lang="en-US" dirty="0">
                <a:solidFill>
                  <a:schemeClr val="tx2"/>
                </a:solidFill>
                <a:latin typeface="Georgia" panose="02040502050405020303" pitchFamily="18" charset="0"/>
              </a:rPr>
            </a:br>
            <a:r>
              <a:rPr lang="en-US" b="1" dirty="0">
                <a:solidFill>
                  <a:schemeClr val="tx2"/>
                </a:solidFill>
                <a:effectLst>
                  <a:outerShdw blurRad="38100" dist="38100" dir="2700000" algn="tl">
                    <a:srgbClr val="000000">
                      <a:alpha val="43137"/>
                    </a:srgbClr>
                  </a:outerShdw>
                </a:effectLst>
                <a:latin typeface="Georgia" panose="02040502050405020303" pitchFamily="18" charset="0"/>
              </a:rPr>
              <a:t>But in an abundance of counselors </a:t>
            </a:r>
          </a:p>
          <a:p>
            <a:r>
              <a:rPr lang="en-US" b="1" dirty="0">
                <a:solidFill>
                  <a:schemeClr val="tx2"/>
                </a:solidFill>
                <a:effectLst>
                  <a:outerShdw blurRad="38100" dist="38100" dir="2700000" algn="tl">
                    <a:srgbClr val="000000">
                      <a:alpha val="43137"/>
                    </a:srgbClr>
                  </a:outerShdw>
                </a:effectLst>
                <a:latin typeface="Georgia" panose="02040502050405020303" pitchFamily="18" charset="0"/>
              </a:rPr>
              <a:t>there is victory.</a:t>
            </a:r>
          </a:p>
        </p:txBody>
      </p:sp>
      <p:sp>
        <p:nvSpPr>
          <p:cNvPr id="4" name="Text Placeholder 3">
            <a:extLst>
              <a:ext uri="{FF2B5EF4-FFF2-40B4-BE49-F238E27FC236}">
                <a16:creationId xmlns:a16="http://schemas.microsoft.com/office/drawing/2014/main" id="{9233ADFE-42B2-0106-CF57-1E44E0FCAA6B}"/>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Proverbs 11:14 NASB </a:t>
            </a:r>
          </a:p>
        </p:txBody>
      </p:sp>
    </p:spTree>
    <p:extLst>
      <p:ext uri="{BB962C8B-B14F-4D97-AF65-F5344CB8AC3E}">
        <p14:creationId xmlns:p14="http://schemas.microsoft.com/office/powerpoint/2010/main" val="3808838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E0E61-E9E0-245E-27D1-4FF72427D7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213669D-2278-6866-D433-DD83D6F7749F}"/>
              </a:ext>
            </a:extLst>
          </p:cNvPr>
          <p:cNvSpPr>
            <a:spLocks noGrp="1"/>
          </p:cNvSpPr>
          <p:nvPr>
            <p:ph type="body" sz="quarter" idx="13"/>
          </p:nvPr>
        </p:nvSpPr>
        <p:spPr>
          <a:xfrm>
            <a:off x="914400" y="2085973"/>
            <a:ext cx="7315200" cy="2306509"/>
          </a:xfrm>
        </p:spPr>
        <p:txBody>
          <a:bodyPr>
            <a:normAutofit/>
          </a:bodyPr>
          <a:lstStyle/>
          <a:p>
            <a:r>
              <a:rPr lang="en-US" dirty="0">
                <a:solidFill>
                  <a:schemeClr val="tx2"/>
                </a:solidFill>
                <a:latin typeface="Georgia" panose="02040502050405020303" pitchFamily="18" charset="0"/>
              </a:rPr>
              <a:t>One who walks with wise people </a:t>
            </a:r>
          </a:p>
          <a:p>
            <a:r>
              <a:rPr lang="en-US" dirty="0">
                <a:solidFill>
                  <a:schemeClr val="tx2"/>
                </a:solidFill>
                <a:latin typeface="Georgia" panose="02040502050405020303" pitchFamily="18" charset="0"/>
              </a:rPr>
              <a:t>will be wise,</a:t>
            </a:r>
            <a:br>
              <a:rPr lang="en-US" dirty="0">
                <a:solidFill>
                  <a:schemeClr val="tx2"/>
                </a:solidFill>
                <a:latin typeface="Georgia" panose="02040502050405020303" pitchFamily="18" charset="0"/>
              </a:rPr>
            </a:br>
            <a:r>
              <a:rPr lang="en-US" dirty="0">
                <a:solidFill>
                  <a:schemeClr val="tx2"/>
                </a:solidFill>
                <a:latin typeface="Georgia" panose="02040502050405020303" pitchFamily="18" charset="0"/>
              </a:rPr>
              <a:t>But a companion of fools </a:t>
            </a:r>
          </a:p>
          <a:p>
            <a:r>
              <a:rPr lang="en-US" dirty="0">
                <a:solidFill>
                  <a:schemeClr val="tx2"/>
                </a:solidFill>
                <a:latin typeface="Georgia" panose="02040502050405020303" pitchFamily="18" charset="0"/>
              </a:rPr>
              <a:t>will suffer harm.</a:t>
            </a:r>
            <a:endParaRPr lang="en-US" b="1" dirty="0">
              <a:solidFill>
                <a:schemeClr val="tx2"/>
              </a:solidFill>
              <a:effectLst>
                <a:outerShdw blurRad="38100" dist="38100" dir="2700000" algn="tl">
                  <a:srgbClr val="000000">
                    <a:alpha val="43137"/>
                  </a:srgbClr>
                </a:outerShdw>
              </a:effectLst>
              <a:latin typeface="Georgia" panose="02040502050405020303" pitchFamily="18" charset="0"/>
            </a:endParaRPr>
          </a:p>
        </p:txBody>
      </p:sp>
      <p:sp>
        <p:nvSpPr>
          <p:cNvPr id="4" name="Text Placeholder 3">
            <a:extLst>
              <a:ext uri="{FF2B5EF4-FFF2-40B4-BE49-F238E27FC236}">
                <a16:creationId xmlns:a16="http://schemas.microsoft.com/office/drawing/2014/main" id="{8B354761-11F5-FB99-AE42-79D340B1EC17}"/>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Proverbs 13:20 NASB </a:t>
            </a:r>
          </a:p>
        </p:txBody>
      </p:sp>
    </p:spTree>
    <p:extLst>
      <p:ext uri="{BB962C8B-B14F-4D97-AF65-F5344CB8AC3E}">
        <p14:creationId xmlns:p14="http://schemas.microsoft.com/office/powerpoint/2010/main" val="344212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lstStyle/>
          <a:p>
            <a:endParaRPr lang="en-US"/>
          </a:p>
        </p:txBody>
      </p:sp>
      <p:sp>
        <p:nvSpPr>
          <p:cNvPr id="3" name="Title 2"/>
          <p:cNvSpPr>
            <a:spLocks noGrp="1"/>
          </p:cNvSpPr>
          <p:nvPr>
            <p:ph type="title"/>
          </p:nvPr>
        </p:nvSpPr>
        <p:spPr/>
        <p:txBody>
          <a:bodyPr>
            <a:noAutofit/>
            <a:scene3d>
              <a:camera prst="orthographicFront"/>
              <a:lightRig rig="threePt" dir="t"/>
            </a:scene3d>
            <a:sp3d extrusionH="57150" contourW="12700">
              <a:bevelT w="69850" h="38100" prst="artDeco"/>
              <a:extrusionClr>
                <a:srgbClr val="2B2C28"/>
              </a:extrusionClr>
              <a:contourClr>
                <a:srgbClr val="2B2C28"/>
              </a:contourClr>
            </a:sp3d>
          </a:bodyPr>
          <a:lstStyle/>
          <a:p>
            <a:r>
              <a:rPr lang="en-US" sz="5400" b="1" dirty="0">
                <a:solidFill>
                  <a:schemeClr val="tx2"/>
                </a:solidFill>
                <a:latin typeface="Congenial Black" panose="02000503040000020004" pitchFamily="2" charset="0"/>
              </a:rPr>
              <a:t>When the </a:t>
            </a:r>
            <a:br>
              <a:rPr lang="en-US" sz="5400" b="1" dirty="0">
                <a:solidFill>
                  <a:schemeClr val="tx2"/>
                </a:solidFill>
                <a:latin typeface="Congenial Black" panose="02000503040000020004" pitchFamily="2" charset="0"/>
              </a:rPr>
            </a:br>
            <a:r>
              <a:rPr lang="en-US" sz="5400" b="1" dirty="0">
                <a:solidFill>
                  <a:schemeClr val="tx2"/>
                </a:solidFill>
                <a:latin typeface="Congenial Black" panose="02000503040000020004" pitchFamily="2" charset="0"/>
              </a:rPr>
              <a:t>Voices</a:t>
            </a:r>
            <a:br>
              <a:rPr lang="en-US" sz="5400" b="1" dirty="0">
                <a:solidFill>
                  <a:schemeClr val="tx2"/>
                </a:solidFill>
                <a:latin typeface="Congenial Black" panose="02000503040000020004" pitchFamily="2" charset="0"/>
              </a:rPr>
            </a:br>
            <a:r>
              <a:rPr lang="en-US" sz="5400" b="1" dirty="0">
                <a:solidFill>
                  <a:schemeClr val="tx2"/>
                </a:solidFill>
                <a:latin typeface="Congenial Black" panose="02000503040000020004" pitchFamily="2" charset="0"/>
              </a:rPr>
              <a:t>Chang</a:t>
            </a:r>
            <a:r>
              <a:rPr lang="en-US" sz="5400" dirty="0">
                <a:solidFill>
                  <a:schemeClr val="tx2"/>
                </a:solidFill>
                <a:latin typeface="Congenial Black" panose="02000503040000020004" pitchFamily="2" charset="0"/>
              </a:rPr>
              <a:t>e</a:t>
            </a:r>
          </a:p>
        </p:txBody>
      </p:sp>
    </p:spTree>
    <p:extLst>
      <p:ext uri="{BB962C8B-B14F-4D97-AF65-F5344CB8AC3E}">
        <p14:creationId xmlns:p14="http://schemas.microsoft.com/office/powerpoint/2010/main" val="3893856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B0BBA-11FE-27E3-015B-B85830B7AA0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C50827A-5440-ED2B-06E3-E8C9051601DF}"/>
              </a:ext>
            </a:extLst>
          </p:cNvPr>
          <p:cNvSpPr>
            <a:spLocks noGrp="1"/>
          </p:cNvSpPr>
          <p:nvPr>
            <p:ph type="body" sz="quarter" idx="10"/>
          </p:nvPr>
        </p:nvSpPr>
        <p:spPr/>
        <p:txBody>
          <a:bodyPr>
            <a:normAutofit/>
          </a:bodyPr>
          <a:lstStyle/>
          <a:p>
            <a:r>
              <a:rPr lang="en-US" sz="4000" b="1" dirty="0">
                <a:solidFill>
                  <a:schemeClr val="tx2"/>
                </a:solidFill>
                <a:effectLst>
                  <a:outerShdw blurRad="38100" dist="38100" dir="2700000" algn="tl">
                    <a:srgbClr val="000000">
                      <a:alpha val="43137"/>
                    </a:srgbClr>
                  </a:outerShdw>
                </a:effectLst>
                <a:latin typeface="Georgia" panose="02040502050405020303" pitchFamily="18" charset="0"/>
              </a:rPr>
              <a:t>Keep God </a:t>
            </a:r>
          </a:p>
          <a:p>
            <a:r>
              <a:rPr lang="en-US" sz="4000" b="1" dirty="0">
                <a:solidFill>
                  <a:schemeClr val="tx2"/>
                </a:solidFill>
                <a:effectLst>
                  <a:outerShdw blurRad="38100" dist="38100" dir="2700000" algn="tl">
                    <a:srgbClr val="000000">
                      <a:alpha val="43137"/>
                    </a:srgbClr>
                  </a:outerShdw>
                </a:effectLst>
                <a:latin typeface="Georgia" panose="02040502050405020303" pitchFamily="18" charset="0"/>
              </a:rPr>
              <a:t>as Your Treasure</a:t>
            </a:r>
          </a:p>
        </p:txBody>
      </p:sp>
    </p:spTree>
    <p:extLst>
      <p:ext uri="{BB962C8B-B14F-4D97-AF65-F5344CB8AC3E}">
        <p14:creationId xmlns:p14="http://schemas.microsoft.com/office/powerpoint/2010/main" val="849113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0CE49-060D-6A4F-BE18-26A0324BF1F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3062285-85D2-BA08-CE75-46A78BEFFD4D}"/>
              </a:ext>
            </a:extLst>
          </p:cNvPr>
          <p:cNvSpPr>
            <a:spLocks noGrp="1"/>
          </p:cNvSpPr>
          <p:nvPr>
            <p:ph type="body" sz="quarter" idx="13"/>
          </p:nvPr>
        </p:nvSpPr>
        <p:spPr>
          <a:xfrm>
            <a:off x="914400" y="2085974"/>
            <a:ext cx="7315200" cy="1943102"/>
          </a:xfrm>
        </p:spPr>
        <p:txBody>
          <a:bodyPr>
            <a:normAutofit fontScale="92500" lnSpcReduction="10000"/>
          </a:bodyPr>
          <a:lstStyle/>
          <a:p>
            <a:r>
              <a:rPr lang="en-US" b="1" baseline="30000" dirty="0">
                <a:solidFill>
                  <a:schemeClr val="tx2"/>
                </a:solidFill>
                <a:latin typeface="Georgia" panose="02040502050405020303" pitchFamily="18" charset="0"/>
              </a:rPr>
              <a:t>17 </a:t>
            </a:r>
            <a:r>
              <a:rPr lang="en-US" dirty="0">
                <a:solidFill>
                  <a:schemeClr val="tx2"/>
                </a:solidFill>
                <a:latin typeface="Georgia" panose="02040502050405020303" pitchFamily="18" charset="0"/>
              </a:rPr>
              <a:t>After the death of Jehoiada, </a:t>
            </a:r>
          </a:p>
          <a:p>
            <a:r>
              <a:rPr lang="en-US" b="1" dirty="0">
                <a:solidFill>
                  <a:schemeClr val="tx2"/>
                </a:solidFill>
                <a:latin typeface="Georgia" panose="02040502050405020303" pitchFamily="18" charset="0"/>
              </a:rPr>
              <a:t>the officials of Judah </a:t>
            </a:r>
            <a:r>
              <a:rPr lang="en-US" dirty="0">
                <a:solidFill>
                  <a:schemeClr val="tx2"/>
                </a:solidFill>
                <a:latin typeface="Georgia" panose="02040502050405020303" pitchFamily="18" charset="0"/>
              </a:rPr>
              <a:t>came </a:t>
            </a:r>
          </a:p>
          <a:p>
            <a:r>
              <a:rPr lang="en-US" dirty="0">
                <a:solidFill>
                  <a:schemeClr val="tx2"/>
                </a:solidFill>
                <a:latin typeface="Georgia" panose="02040502050405020303" pitchFamily="18" charset="0"/>
              </a:rPr>
              <a:t>and paid homage to the king, </a:t>
            </a:r>
          </a:p>
          <a:p>
            <a:r>
              <a:rPr lang="en-US" b="1" dirty="0">
                <a:solidFill>
                  <a:schemeClr val="tx2"/>
                </a:solidFill>
                <a:latin typeface="Georgia" panose="02040502050405020303" pitchFamily="18" charset="0"/>
              </a:rPr>
              <a:t>and he listened to them.</a:t>
            </a:r>
            <a:endParaRPr lang="en-US" b="1" dirty="0">
              <a:solidFill>
                <a:schemeClr val="tx2"/>
              </a:solidFill>
              <a:effectLst>
                <a:outerShdw blurRad="38100" dist="38100" dir="2700000" algn="tl">
                  <a:srgbClr val="000000">
                    <a:alpha val="43137"/>
                  </a:srgbClr>
                </a:outerShdw>
              </a:effectLst>
              <a:latin typeface="Georgia" panose="02040502050405020303" pitchFamily="18" charset="0"/>
            </a:endParaRPr>
          </a:p>
        </p:txBody>
      </p:sp>
      <p:sp>
        <p:nvSpPr>
          <p:cNvPr id="4" name="Text Placeholder 3">
            <a:extLst>
              <a:ext uri="{FF2B5EF4-FFF2-40B4-BE49-F238E27FC236}">
                <a16:creationId xmlns:a16="http://schemas.microsoft.com/office/drawing/2014/main" id="{00A94E85-C6F4-9051-227B-DB988FF72E5B}"/>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24:17 NIV </a:t>
            </a:r>
          </a:p>
        </p:txBody>
      </p:sp>
    </p:spTree>
    <p:extLst>
      <p:ext uri="{BB962C8B-B14F-4D97-AF65-F5344CB8AC3E}">
        <p14:creationId xmlns:p14="http://schemas.microsoft.com/office/powerpoint/2010/main" val="1609771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75CE3-5E11-CCC6-3947-348EBD83C16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105AD64-195F-CDCF-E0FC-0CE9FB0B2185}"/>
              </a:ext>
            </a:extLst>
          </p:cNvPr>
          <p:cNvSpPr>
            <a:spLocks noGrp="1"/>
          </p:cNvSpPr>
          <p:nvPr>
            <p:ph type="body" sz="quarter" idx="13"/>
          </p:nvPr>
        </p:nvSpPr>
        <p:spPr>
          <a:xfrm>
            <a:off x="914400" y="2085974"/>
            <a:ext cx="7315200" cy="1943102"/>
          </a:xfrm>
        </p:spPr>
        <p:txBody>
          <a:bodyPr>
            <a:normAutofit/>
          </a:bodyPr>
          <a:lstStyle/>
          <a:p>
            <a:r>
              <a:rPr lang="en-US" dirty="0"/>
              <a:t> </a:t>
            </a:r>
            <a:r>
              <a:rPr lang="en-US" dirty="0">
                <a:solidFill>
                  <a:schemeClr val="tx2"/>
                </a:solidFill>
                <a:latin typeface="Georgia" panose="02040502050405020303" pitchFamily="18" charset="0"/>
              </a:rPr>
              <a:t>For where your treasure is, </a:t>
            </a:r>
          </a:p>
          <a:p>
            <a:r>
              <a:rPr lang="en-US" dirty="0">
                <a:solidFill>
                  <a:schemeClr val="tx2"/>
                </a:solidFill>
                <a:latin typeface="Georgia" panose="02040502050405020303" pitchFamily="18" charset="0"/>
              </a:rPr>
              <a:t>there your heart will be also.</a:t>
            </a:r>
            <a:endParaRPr lang="en-US" b="1" dirty="0">
              <a:solidFill>
                <a:schemeClr val="tx2"/>
              </a:solidFill>
              <a:effectLst>
                <a:outerShdw blurRad="38100" dist="38100" dir="2700000" algn="tl">
                  <a:srgbClr val="000000">
                    <a:alpha val="43137"/>
                  </a:srgbClr>
                </a:outerShdw>
              </a:effectLst>
              <a:latin typeface="Georgia" panose="02040502050405020303" pitchFamily="18" charset="0"/>
            </a:endParaRPr>
          </a:p>
        </p:txBody>
      </p:sp>
      <p:sp>
        <p:nvSpPr>
          <p:cNvPr id="4" name="Text Placeholder 3">
            <a:extLst>
              <a:ext uri="{FF2B5EF4-FFF2-40B4-BE49-F238E27FC236}">
                <a16:creationId xmlns:a16="http://schemas.microsoft.com/office/drawing/2014/main" id="{B23079AA-3631-5F51-9FE4-B832B0E9EA95}"/>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Matthew 6:21 NIV </a:t>
            </a:r>
          </a:p>
        </p:txBody>
      </p:sp>
    </p:spTree>
    <p:extLst>
      <p:ext uri="{BB962C8B-B14F-4D97-AF65-F5344CB8AC3E}">
        <p14:creationId xmlns:p14="http://schemas.microsoft.com/office/powerpoint/2010/main" val="2355204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B21DE9-9CCA-472B-3AB9-8AC32FF503AB}"/>
              </a:ext>
            </a:extLst>
          </p:cNvPr>
          <p:cNvSpPr>
            <a:spLocks noGrp="1"/>
          </p:cNvSpPr>
          <p:nvPr>
            <p:ph type="body" sz="quarter" idx="10"/>
          </p:nvPr>
        </p:nvSpPr>
        <p:spPr>
          <a:xfrm>
            <a:off x="468313" y="778072"/>
            <a:ext cx="8211824" cy="3239408"/>
          </a:xfrm>
        </p:spPr>
        <p:txBody>
          <a:bodyPr>
            <a:normAutofit lnSpcReduction="10000"/>
          </a:bodyPr>
          <a:lstStyle/>
          <a:p>
            <a:r>
              <a:rPr lang="en-US" dirty="0">
                <a:solidFill>
                  <a:schemeClr val="tx2"/>
                </a:solidFill>
                <a:latin typeface="Georgia" panose="02040502050405020303" pitchFamily="18" charset="0"/>
              </a:rPr>
              <a:t>Joash reminds us the voices around us will change, but the voice and faithfulness of God never will. May we determine now that no matter who comes or goes, no matter what changes around us, </a:t>
            </a:r>
            <a:r>
              <a:rPr lang="en-US" b="1" dirty="0">
                <a:solidFill>
                  <a:schemeClr val="tx2"/>
                </a:solidFill>
                <a:effectLst>
                  <a:outerShdw blurRad="38100" dist="38100" dir="2700000" algn="tl">
                    <a:srgbClr val="000000">
                      <a:alpha val="43137"/>
                    </a:srgbClr>
                  </a:outerShdw>
                </a:effectLst>
                <a:latin typeface="Georgia" panose="02040502050405020303" pitchFamily="18" charset="0"/>
              </a:rPr>
              <a:t>God will remain </a:t>
            </a:r>
          </a:p>
          <a:p>
            <a:r>
              <a:rPr lang="en-US" b="1" dirty="0">
                <a:solidFill>
                  <a:schemeClr val="tx2"/>
                </a:solidFill>
                <a:effectLst>
                  <a:outerShdw blurRad="38100" dist="38100" dir="2700000" algn="tl">
                    <a:srgbClr val="000000">
                      <a:alpha val="43137"/>
                    </a:srgbClr>
                  </a:outerShdw>
                </a:effectLst>
                <a:latin typeface="Georgia" panose="02040502050405020303" pitchFamily="18" charset="0"/>
              </a:rPr>
              <a:t>our treasure, our portion, </a:t>
            </a:r>
          </a:p>
          <a:p>
            <a:r>
              <a:rPr lang="en-US" b="1" dirty="0">
                <a:solidFill>
                  <a:schemeClr val="tx2"/>
                </a:solidFill>
                <a:effectLst>
                  <a:outerShdw blurRad="38100" dist="38100" dir="2700000" algn="tl">
                    <a:srgbClr val="000000">
                      <a:alpha val="43137"/>
                    </a:srgbClr>
                  </a:outerShdw>
                </a:effectLst>
                <a:latin typeface="Georgia" panose="02040502050405020303" pitchFamily="18" charset="0"/>
              </a:rPr>
              <a:t>and the One we will follow.</a:t>
            </a:r>
            <a:endParaRPr lang="en-US" dirty="0">
              <a:solidFill>
                <a:schemeClr val="tx2"/>
              </a:solidFill>
              <a:effectLst>
                <a:outerShdw blurRad="38100" dist="38100" dir="2700000" algn="tl">
                  <a:srgbClr val="000000">
                    <a:alpha val="43137"/>
                  </a:srgbClr>
                </a:outerShdw>
              </a:effectLst>
              <a:latin typeface="Georgia" panose="02040502050405020303" pitchFamily="18" charset="0"/>
            </a:endParaRPr>
          </a:p>
        </p:txBody>
      </p:sp>
      <p:sp>
        <p:nvSpPr>
          <p:cNvPr id="5" name="Title 4">
            <a:extLst>
              <a:ext uri="{FF2B5EF4-FFF2-40B4-BE49-F238E27FC236}">
                <a16:creationId xmlns:a16="http://schemas.microsoft.com/office/drawing/2014/main" id="{2BAC914E-7180-EB22-A119-DAC5CB0F9F25}"/>
              </a:ext>
            </a:extLst>
          </p:cNvPr>
          <p:cNvSpPr>
            <a:spLocks noGrp="1"/>
          </p:cNvSpPr>
          <p:nvPr>
            <p:ph type="title"/>
          </p:nvPr>
        </p:nvSpPr>
        <p:spPr>
          <a:xfrm>
            <a:off x="1687824" y="282632"/>
            <a:ext cx="5575047" cy="382046"/>
          </a:xfrm>
        </p:spPr>
        <p:txBody>
          <a:bodyPr/>
          <a:lstStyle/>
          <a:p>
            <a:r>
              <a:rPr lang="en-US" dirty="0">
                <a:solidFill>
                  <a:schemeClr val="tx2"/>
                </a:solidFill>
                <a:latin typeface="Georgia" panose="02040502050405020303" pitchFamily="18" charset="0"/>
              </a:rPr>
              <a:t>Conclusion: </a:t>
            </a:r>
          </a:p>
        </p:txBody>
      </p:sp>
    </p:spTree>
    <p:extLst>
      <p:ext uri="{BB962C8B-B14F-4D97-AF65-F5344CB8AC3E}">
        <p14:creationId xmlns:p14="http://schemas.microsoft.com/office/powerpoint/2010/main" val="240676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190AA8-CCF8-F589-3115-CCB95F325EEE}"/>
              </a:ext>
            </a:extLst>
          </p:cNvPr>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4DC9896B-7BD5-4176-BCAE-72840562542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29303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a:solidFill>
                <a:srgbClr val="FFFFFF"/>
              </a:solidFill>
            </a:endParaRPr>
          </a:p>
        </p:txBody>
      </p:sp>
      <p:pic>
        <p:nvPicPr>
          <p:cNvPr id="4" name="Picture 3">
            <a:extLst>
              <a:ext uri="{FF2B5EF4-FFF2-40B4-BE49-F238E27FC236}">
                <a16:creationId xmlns:a16="http://schemas.microsoft.com/office/drawing/2014/main" id="{AFE85CAB-6516-59F9-F6CC-62932CDB3DF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544258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F03A50-0F48-24CB-92C0-802EEED3AE58}"/>
              </a:ext>
            </a:extLst>
          </p:cNvPr>
          <p:cNvSpPr>
            <a:spLocks noGrp="1"/>
          </p:cNvSpPr>
          <p:nvPr>
            <p:ph type="body" sz="quarter" idx="13"/>
          </p:nvPr>
        </p:nvSpPr>
        <p:spPr/>
        <p:txBody>
          <a:bodyPr/>
          <a:lstStyle/>
          <a:p>
            <a:endParaRPr lang="en-US"/>
          </a:p>
        </p:txBody>
      </p:sp>
      <p:pic>
        <p:nvPicPr>
          <p:cNvPr id="4" name="Picture 3">
            <a:extLst>
              <a:ext uri="{FF2B5EF4-FFF2-40B4-BE49-F238E27FC236}">
                <a16:creationId xmlns:a16="http://schemas.microsoft.com/office/drawing/2014/main" id="{AC1E1FC1-6E32-A48A-C2B8-F4F7D768CAD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81268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914400" y="2085974"/>
            <a:ext cx="7315200" cy="2021682"/>
          </a:xfrm>
        </p:spPr>
        <p:txBody>
          <a:bodyPr>
            <a:normAutofit fontScale="85000" lnSpcReduction="10000"/>
          </a:bodyPr>
          <a:lstStyle/>
          <a:p>
            <a:r>
              <a:rPr lang="en-US" dirty="0">
                <a:solidFill>
                  <a:schemeClr val="tx2"/>
                </a:solidFill>
                <a:latin typeface="Georgia" panose="02040502050405020303" pitchFamily="18" charset="0"/>
              </a:rPr>
              <a:t>Joash was seven years old when he became king, and he reigned in Jerusalem forty years. His mother’s name was Zibiah; she was from Beersheba. </a:t>
            </a:r>
            <a:r>
              <a:rPr lang="en-US" b="1" baseline="30000" dirty="0">
                <a:solidFill>
                  <a:schemeClr val="tx2"/>
                </a:solidFill>
                <a:latin typeface="Georgia" panose="02040502050405020303" pitchFamily="18" charset="0"/>
              </a:rPr>
              <a:t>2 </a:t>
            </a:r>
            <a:r>
              <a:rPr lang="en-US" dirty="0">
                <a:solidFill>
                  <a:schemeClr val="tx2"/>
                </a:solidFill>
                <a:latin typeface="Georgia" panose="02040502050405020303" pitchFamily="18" charset="0"/>
              </a:rPr>
              <a:t>Joash did what was right in the eyes of the </a:t>
            </a:r>
            <a:r>
              <a:rPr lang="en-US" cap="small" dirty="0">
                <a:solidFill>
                  <a:schemeClr val="tx2"/>
                </a:solidFill>
                <a:latin typeface="Georgia" panose="02040502050405020303" pitchFamily="18" charset="0"/>
              </a:rPr>
              <a:t>Lord</a:t>
            </a:r>
            <a:r>
              <a:rPr lang="en-US" dirty="0">
                <a:solidFill>
                  <a:schemeClr val="tx2"/>
                </a:solidFill>
                <a:latin typeface="Georgia" panose="02040502050405020303" pitchFamily="18" charset="0"/>
              </a:rPr>
              <a:t> all the years of Jehoiada the priest.</a:t>
            </a:r>
          </a:p>
        </p:txBody>
      </p:sp>
      <p:sp>
        <p:nvSpPr>
          <p:cNvPr id="4" name="Text Placeholder 3"/>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24:1-3 NIV </a:t>
            </a:r>
          </a:p>
        </p:txBody>
      </p:sp>
    </p:spTree>
    <p:extLst>
      <p:ext uri="{BB962C8B-B14F-4D97-AF65-F5344CB8AC3E}">
        <p14:creationId xmlns:p14="http://schemas.microsoft.com/office/powerpoint/2010/main" val="3877253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A5ECD-FFD2-E377-003A-9AC70C6F58E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5B56DDE-F0CA-7280-D2FD-E9A8AB218FCF}"/>
              </a:ext>
            </a:extLst>
          </p:cNvPr>
          <p:cNvSpPr>
            <a:spLocks noGrp="1"/>
          </p:cNvSpPr>
          <p:nvPr>
            <p:ph type="body" sz="quarter" idx="13"/>
          </p:nvPr>
        </p:nvSpPr>
        <p:spPr>
          <a:xfrm>
            <a:off x="914400" y="2085974"/>
            <a:ext cx="7315200" cy="2021682"/>
          </a:xfrm>
        </p:spPr>
        <p:txBody>
          <a:bodyPr>
            <a:normAutofit/>
          </a:bodyPr>
          <a:lstStyle/>
          <a:p>
            <a:r>
              <a:rPr lang="en-US" b="1" baseline="30000" dirty="0">
                <a:solidFill>
                  <a:schemeClr val="tx2"/>
                </a:solidFill>
                <a:latin typeface="Georgia" panose="02040502050405020303" pitchFamily="18" charset="0"/>
              </a:rPr>
              <a:t>3 </a:t>
            </a:r>
            <a:r>
              <a:rPr lang="en-US" dirty="0">
                <a:solidFill>
                  <a:schemeClr val="tx2"/>
                </a:solidFill>
                <a:latin typeface="Georgia" panose="02040502050405020303" pitchFamily="18" charset="0"/>
              </a:rPr>
              <a:t>Jehoiada chose two wives for him, and he had sons and daughters.</a:t>
            </a:r>
          </a:p>
        </p:txBody>
      </p:sp>
      <p:sp>
        <p:nvSpPr>
          <p:cNvPr id="4" name="Text Placeholder 3">
            <a:extLst>
              <a:ext uri="{FF2B5EF4-FFF2-40B4-BE49-F238E27FC236}">
                <a16:creationId xmlns:a16="http://schemas.microsoft.com/office/drawing/2014/main" id="{62531B08-ECA7-8A54-593A-E31373FCF0FC}"/>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24:1-3 NIV </a:t>
            </a:r>
          </a:p>
        </p:txBody>
      </p:sp>
    </p:spTree>
    <p:extLst>
      <p:ext uri="{BB962C8B-B14F-4D97-AF65-F5344CB8AC3E}">
        <p14:creationId xmlns:p14="http://schemas.microsoft.com/office/powerpoint/2010/main" val="1863781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9771-5749-B3A5-C266-8285A58C6B2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5D6DBAD-C93A-E458-38BA-E2E2D8561A50}"/>
              </a:ext>
            </a:extLst>
          </p:cNvPr>
          <p:cNvSpPr>
            <a:spLocks noGrp="1"/>
          </p:cNvSpPr>
          <p:nvPr>
            <p:ph type="body" sz="quarter" idx="13"/>
          </p:nvPr>
        </p:nvSpPr>
        <p:spPr>
          <a:xfrm>
            <a:off x="914400" y="2085974"/>
            <a:ext cx="7315200" cy="2021682"/>
          </a:xfrm>
        </p:spPr>
        <p:txBody>
          <a:bodyPr>
            <a:normAutofit fontScale="92500" lnSpcReduction="10000"/>
          </a:bodyPr>
          <a:lstStyle/>
          <a:p>
            <a:r>
              <a:rPr lang="en-US" b="1" baseline="30000" dirty="0">
                <a:solidFill>
                  <a:schemeClr val="tx2"/>
                </a:solidFill>
                <a:latin typeface="Georgia" panose="02040502050405020303" pitchFamily="18" charset="0"/>
              </a:rPr>
              <a:t>15 </a:t>
            </a:r>
            <a:r>
              <a:rPr lang="en-US" dirty="0">
                <a:solidFill>
                  <a:schemeClr val="tx2"/>
                </a:solidFill>
                <a:latin typeface="Georgia" panose="02040502050405020303" pitchFamily="18" charset="0"/>
              </a:rPr>
              <a:t>Now Jehoiada was old and full of years, and he died at the age of a hundred and thirty. </a:t>
            </a:r>
            <a:r>
              <a:rPr lang="en-US" b="1" baseline="30000" dirty="0">
                <a:solidFill>
                  <a:schemeClr val="tx2"/>
                </a:solidFill>
                <a:latin typeface="Georgia" panose="02040502050405020303" pitchFamily="18" charset="0"/>
              </a:rPr>
              <a:t>16 </a:t>
            </a:r>
            <a:r>
              <a:rPr lang="en-US" dirty="0">
                <a:solidFill>
                  <a:schemeClr val="tx2"/>
                </a:solidFill>
                <a:latin typeface="Georgia" panose="02040502050405020303" pitchFamily="18" charset="0"/>
              </a:rPr>
              <a:t>He was buried with the kings in the City of David, because of the good he had done in Israel for God and his temple.</a:t>
            </a:r>
          </a:p>
        </p:txBody>
      </p:sp>
      <p:sp>
        <p:nvSpPr>
          <p:cNvPr id="4" name="Text Placeholder 3">
            <a:extLst>
              <a:ext uri="{FF2B5EF4-FFF2-40B4-BE49-F238E27FC236}">
                <a16:creationId xmlns:a16="http://schemas.microsoft.com/office/drawing/2014/main" id="{5990B0EA-4504-A2DF-D4F2-11BA7AC99B40}"/>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24:15-18 NIV </a:t>
            </a:r>
          </a:p>
        </p:txBody>
      </p:sp>
    </p:spTree>
    <p:extLst>
      <p:ext uri="{BB962C8B-B14F-4D97-AF65-F5344CB8AC3E}">
        <p14:creationId xmlns:p14="http://schemas.microsoft.com/office/powerpoint/2010/main" val="2578358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682D3-4E0A-E1FA-6390-8F5D383B68C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3281B7D-901D-5FCA-34F3-14C691A57FCA}"/>
              </a:ext>
            </a:extLst>
          </p:cNvPr>
          <p:cNvSpPr>
            <a:spLocks noGrp="1"/>
          </p:cNvSpPr>
          <p:nvPr>
            <p:ph type="body" sz="quarter" idx="13"/>
          </p:nvPr>
        </p:nvSpPr>
        <p:spPr>
          <a:xfrm>
            <a:off x="914400" y="2085974"/>
            <a:ext cx="7315200" cy="2021682"/>
          </a:xfrm>
        </p:spPr>
        <p:txBody>
          <a:bodyPr>
            <a:normAutofit lnSpcReduction="10000"/>
          </a:bodyPr>
          <a:lstStyle/>
          <a:p>
            <a:r>
              <a:rPr lang="en-US" b="1" baseline="30000" dirty="0">
                <a:solidFill>
                  <a:schemeClr val="tx2"/>
                </a:solidFill>
                <a:latin typeface="Georgia" panose="02040502050405020303" pitchFamily="18" charset="0"/>
              </a:rPr>
              <a:t>17 </a:t>
            </a:r>
            <a:r>
              <a:rPr lang="en-US" dirty="0">
                <a:solidFill>
                  <a:schemeClr val="tx2"/>
                </a:solidFill>
                <a:latin typeface="Georgia" panose="02040502050405020303" pitchFamily="18" charset="0"/>
              </a:rPr>
              <a:t>After the death of Jehoiada, the officials of Judah came and paid homage </a:t>
            </a:r>
          </a:p>
          <a:p>
            <a:r>
              <a:rPr lang="en-US" dirty="0">
                <a:solidFill>
                  <a:schemeClr val="tx2"/>
                </a:solidFill>
                <a:latin typeface="Georgia" panose="02040502050405020303" pitchFamily="18" charset="0"/>
              </a:rPr>
              <a:t>to the king, </a:t>
            </a:r>
          </a:p>
          <a:p>
            <a:r>
              <a:rPr lang="en-US" dirty="0">
                <a:solidFill>
                  <a:schemeClr val="tx2"/>
                </a:solidFill>
                <a:latin typeface="Georgia" panose="02040502050405020303" pitchFamily="18" charset="0"/>
              </a:rPr>
              <a:t>and he listened to them.</a:t>
            </a:r>
          </a:p>
        </p:txBody>
      </p:sp>
      <p:sp>
        <p:nvSpPr>
          <p:cNvPr id="4" name="Text Placeholder 3">
            <a:extLst>
              <a:ext uri="{FF2B5EF4-FFF2-40B4-BE49-F238E27FC236}">
                <a16:creationId xmlns:a16="http://schemas.microsoft.com/office/drawing/2014/main" id="{2748C37C-1708-C589-F7B3-8FDEB7421977}"/>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24:15-18 NIV </a:t>
            </a:r>
          </a:p>
        </p:txBody>
      </p:sp>
    </p:spTree>
    <p:extLst>
      <p:ext uri="{BB962C8B-B14F-4D97-AF65-F5344CB8AC3E}">
        <p14:creationId xmlns:p14="http://schemas.microsoft.com/office/powerpoint/2010/main" val="1121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58CF6-61F2-80F4-1F56-6C524E18789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05BEDE0-DD0E-2E3D-262C-67D39C087C77}"/>
              </a:ext>
            </a:extLst>
          </p:cNvPr>
          <p:cNvSpPr>
            <a:spLocks noGrp="1"/>
          </p:cNvSpPr>
          <p:nvPr>
            <p:ph type="body" sz="quarter" idx="13"/>
          </p:nvPr>
        </p:nvSpPr>
        <p:spPr>
          <a:xfrm>
            <a:off x="914400" y="2085974"/>
            <a:ext cx="7315200" cy="2021682"/>
          </a:xfrm>
        </p:spPr>
        <p:txBody>
          <a:bodyPr>
            <a:normAutofit fontScale="92500" lnSpcReduction="20000"/>
          </a:bodyPr>
          <a:lstStyle/>
          <a:p>
            <a:r>
              <a:rPr lang="en-US" b="1" baseline="30000" dirty="0">
                <a:solidFill>
                  <a:schemeClr val="tx2"/>
                </a:solidFill>
                <a:latin typeface="Georgia" panose="02040502050405020303" pitchFamily="18" charset="0"/>
              </a:rPr>
              <a:t>18 </a:t>
            </a:r>
            <a:r>
              <a:rPr lang="en-US" dirty="0">
                <a:solidFill>
                  <a:schemeClr val="tx2"/>
                </a:solidFill>
                <a:latin typeface="Georgia" panose="02040502050405020303" pitchFamily="18" charset="0"/>
              </a:rPr>
              <a:t>They abandoned the temple of the </a:t>
            </a:r>
            <a:r>
              <a:rPr lang="en-US" cap="small" dirty="0">
                <a:solidFill>
                  <a:schemeClr val="tx2"/>
                </a:solidFill>
                <a:latin typeface="Georgia" panose="02040502050405020303" pitchFamily="18" charset="0"/>
              </a:rPr>
              <a:t>Lord</a:t>
            </a:r>
            <a:r>
              <a:rPr lang="en-US" dirty="0">
                <a:solidFill>
                  <a:schemeClr val="tx2"/>
                </a:solidFill>
                <a:latin typeface="Georgia" panose="02040502050405020303" pitchFamily="18" charset="0"/>
              </a:rPr>
              <a:t>, the God of their ancestors, and worshiped Asherah poles and idols. </a:t>
            </a:r>
          </a:p>
          <a:p>
            <a:r>
              <a:rPr lang="en-US" dirty="0">
                <a:solidFill>
                  <a:schemeClr val="tx2"/>
                </a:solidFill>
                <a:latin typeface="Georgia" panose="02040502050405020303" pitchFamily="18" charset="0"/>
              </a:rPr>
              <a:t>Because of their guilt, God’s anger </a:t>
            </a:r>
          </a:p>
          <a:p>
            <a:r>
              <a:rPr lang="en-US" dirty="0">
                <a:solidFill>
                  <a:schemeClr val="tx2"/>
                </a:solidFill>
                <a:latin typeface="Georgia" panose="02040502050405020303" pitchFamily="18" charset="0"/>
              </a:rPr>
              <a:t>came on Judah and Jerusalem.</a:t>
            </a:r>
          </a:p>
        </p:txBody>
      </p:sp>
      <p:sp>
        <p:nvSpPr>
          <p:cNvPr id="4" name="Text Placeholder 3">
            <a:extLst>
              <a:ext uri="{FF2B5EF4-FFF2-40B4-BE49-F238E27FC236}">
                <a16:creationId xmlns:a16="http://schemas.microsoft.com/office/drawing/2014/main" id="{F4C543FD-21DE-B78D-0762-10F6332A9B85}"/>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24:15-18 NIV </a:t>
            </a:r>
          </a:p>
        </p:txBody>
      </p:sp>
    </p:spTree>
    <p:extLst>
      <p:ext uri="{BB962C8B-B14F-4D97-AF65-F5344CB8AC3E}">
        <p14:creationId xmlns:p14="http://schemas.microsoft.com/office/powerpoint/2010/main" val="2823379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299B7-7E3E-B2EE-CF8E-D50C8C427C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AB68453-166B-A9AA-6852-3DBC84BAFFAA}"/>
              </a:ext>
            </a:extLst>
          </p:cNvPr>
          <p:cNvSpPr>
            <a:spLocks noGrp="1"/>
          </p:cNvSpPr>
          <p:nvPr>
            <p:ph type="body" sz="quarter" idx="13"/>
          </p:nvPr>
        </p:nvSpPr>
        <p:spPr>
          <a:xfrm>
            <a:off x="914400" y="2085973"/>
            <a:ext cx="7315200" cy="2306509"/>
          </a:xfrm>
        </p:spPr>
        <p:txBody>
          <a:bodyPr>
            <a:normAutofit fontScale="85000" lnSpcReduction="20000"/>
          </a:bodyPr>
          <a:lstStyle/>
          <a:p>
            <a:r>
              <a:rPr lang="en-US" b="1" baseline="30000" dirty="0">
                <a:solidFill>
                  <a:schemeClr val="tx2"/>
                </a:solidFill>
                <a:latin typeface="Georgia" panose="02040502050405020303" pitchFamily="18" charset="0"/>
              </a:rPr>
              <a:t>20 </a:t>
            </a:r>
            <a:r>
              <a:rPr lang="en-US" dirty="0">
                <a:solidFill>
                  <a:schemeClr val="tx2"/>
                </a:solidFill>
                <a:latin typeface="Georgia" panose="02040502050405020303" pitchFamily="18" charset="0"/>
              </a:rPr>
              <a:t>Then the Spirit of God came on Zechariah son of Jehoiada the priest. He stood before the people and said, “This is what God says: </a:t>
            </a:r>
          </a:p>
          <a:p>
            <a:r>
              <a:rPr lang="en-US" dirty="0">
                <a:solidFill>
                  <a:schemeClr val="tx2"/>
                </a:solidFill>
                <a:latin typeface="Georgia" panose="02040502050405020303" pitchFamily="18" charset="0"/>
              </a:rPr>
              <a:t>‘Why do you disobey the </a:t>
            </a:r>
            <a:r>
              <a:rPr lang="en-US" cap="small" dirty="0">
                <a:solidFill>
                  <a:schemeClr val="tx2"/>
                </a:solidFill>
                <a:latin typeface="Georgia" panose="02040502050405020303" pitchFamily="18" charset="0"/>
              </a:rPr>
              <a:t>Lord</a:t>
            </a:r>
            <a:r>
              <a:rPr lang="en-US" dirty="0">
                <a:solidFill>
                  <a:schemeClr val="tx2"/>
                </a:solidFill>
                <a:latin typeface="Georgia" panose="02040502050405020303" pitchFamily="18" charset="0"/>
              </a:rPr>
              <a:t>’s commands? You will not prosper. Because you have forsaken the </a:t>
            </a:r>
            <a:r>
              <a:rPr lang="en-US" cap="small" dirty="0">
                <a:solidFill>
                  <a:schemeClr val="tx2"/>
                </a:solidFill>
                <a:latin typeface="Georgia" panose="02040502050405020303" pitchFamily="18" charset="0"/>
              </a:rPr>
              <a:t>Lord</a:t>
            </a:r>
            <a:r>
              <a:rPr lang="en-US" dirty="0">
                <a:solidFill>
                  <a:schemeClr val="tx2"/>
                </a:solidFill>
                <a:latin typeface="Georgia" panose="02040502050405020303" pitchFamily="18" charset="0"/>
              </a:rPr>
              <a:t>, he has forsaken you.’”</a:t>
            </a:r>
          </a:p>
        </p:txBody>
      </p:sp>
      <p:sp>
        <p:nvSpPr>
          <p:cNvPr id="4" name="Text Placeholder 3">
            <a:extLst>
              <a:ext uri="{FF2B5EF4-FFF2-40B4-BE49-F238E27FC236}">
                <a16:creationId xmlns:a16="http://schemas.microsoft.com/office/drawing/2014/main" id="{2DB08643-08E2-B673-A103-E1C4D80C1CF8}"/>
              </a:ext>
            </a:extLst>
          </p:cNvPr>
          <p:cNvSpPr>
            <a:spLocks noGrp="1"/>
          </p:cNvSpPr>
          <p:nvPr>
            <p:ph type="body" sz="quarter" idx="14"/>
          </p:nvPr>
        </p:nvSpPr>
        <p:spPr>
          <a:xfrm>
            <a:off x="591343" y="4392483"/>
            <a:ext cx="8159750" cy="742690"/>
          </a:xfrm>
        </p:spPr>
        <p:txBody>
          <a:bodyPr>
            <a:normAutofit/>
          </a:bodyPr>
          <a:lstStyle/>
          <a:p>
            <a:r>
              <a:rPr lang="en-US" sz="2000" b="1" dirty="0">
                <a:solidFill>
                  <a:srgbClr val="330000"/>
                </a:solidFill>
                <a:latin typeface="Georgia" panose="02040502050405020303" pitchFamily="18" charset="0"/>
              </a:rPr>
              <a:t>2 Chronicles 24:20 NIV </a:t>
            </a:r>
          </a:p>
        </p:txBody>
      </p:sp>
    </p:spTree>
    <p:extLst>
      <p:ext uri="{BB962C8B-B14F-4D97-AF65-F5344CB8AC3E}">
        <p14:creationId xmlns:p14="http://schemas.microsoft.com/office/powerpoint/2010/main" val="730180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normAutofit/>
          </a:bodyPr>
          <a:lstStyle/>
          <a:p>
            <a:r>
              <a:rPr lang="en-US" sz="4000" b="1" dirty="0">
                <a:solidFill>
                  <a:schemeClr val="tx2"/>
                </a:solidFill>
                <a:effectLst>
                  <a:outerShdw blurRad="38100" dist="38100" dir="2700000" algn="tl">
                    <a:srgbClr val="000000">
                      <a:alpha val="43137"/>
                    </a:srgbClr>
                  </a:outerShdw>
                </a:effectLst>
                <a:latin typeface="Georgia" panose="02040502050405020303" pitchFamily="18" charset="0"/>
              </a:rPr>
              <a:t>Remember His Faithfulness</a:t>
            </a:r>
          </a:p>
        </p:txBody>
      </p:sp>
    </p:spTree>
    <p:extLst>
      <p:ext uri="{BB962C8B-B14F-4D97-AF65-F5344CB8AC3E}">
        <p14:creationId xmlns:p14="http://schemas.microsoft.com/office/powerpoint/2010/main" val="1405483902"/>
      </p:ext>
    </p:extLst>
  </p:cSld>
  <p:clrMapOvr>
    <a:masterClrMapping/>
  </p:clrMapOvr>
</p:sld>
</file>

<file path=ppt/theme/theme1.xml><?xml version="1.0" encoding="utf-8"?>
<a:theme xmlns:a="http://schemas.openxmlformats.org/drawingml/2006/main" name="Defaul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3826</TotalTime>
  <Words>652</Words>
  <Application>Microsoft Office PowerPoint</Application>
  <PresentationFormat>On-screen Show (16:9)</PresentationFormat>
  <Paragraphs>62</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Congenial Black</vt:lpstr>
      <vt:lpstr>Georgia</vt:lpstr>
      <vt:lpstr>Trebuchet MS</vt:lpstr>
      <vt:lpstr>Default</vt:lpstr>
      <vt:lpstr>PowerPoint Presentation</vt:lpstr>
      <vt:lpstr>When the  Voices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 </vt:lpstr>
      <vt:lpstr>PowerPoint Presentation</vt:lpstr>
      <vt:lpstr>PowerPoint Presentation</vt:lpstr>
      <vt:lpstr>PowerPoint Presentation</vt:lpstr>
    </vt:vector>
  </TitlesOfParts>
  <Company>RT Creative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Chapman</dc:creator>
  <cp:lastModifiedBy>Karrie Landsverk</cp:lastModifiedBy>
  <cp:revision>24</cp:revision>
  <dcterms:created xsi:type="dcterms:W3CDTF">2014-03-26T14:03:34Z</dcterms:created>
  <dcterms:modified xsi:type="dcterms:W3CDTF">2026-09-05T12:33:37Z</dcterms:modified>
</cp:coreProperties>
</file>