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56" r:id="rId4"/>
    <p:sldId id="257" r:id="rId5"/>
    <p:sldId id="268" r:id="rId6"/>
    <p:sldId id="269" r:id="rId7"/>
    <p:sldId id="258" r:id="rId8"/>
    <p:sldId id="270" r:id="rId9"/>
    <p:sldId id="271" r:id="rId10"/>
    <p:sldId id="25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5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7" autoAdjust="0"/>
    <p:restoredTop sz="94660"/>
  </p:normalViewPr>
  <p:slideViewPr>
    <p:cSldViewPr snapToGrid="0">
      <p:cViewPr varScale="1">
        <p:scale>
          <a:sx n="59" d="100"/>
          <a:sy n="59" d="100"/>
        </p:scale>
        <p:origin x="92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14CD9-F3D4-9C7D-8CC4-453D490D0F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717B32-BF0C-AF6B-9CCE-A39568074B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386DC4-9392-B29A-FC8C-D67D3FDD3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8E904-343B-48DF-9C5C-6916CB217F19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FF63D6-D925-A0D3-96B3-2994D6149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18F9A5-FE4C-D6CB-0B0B-01FD1B460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30839-288F-4B0F-B9C1-F13D9AA08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339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0EE26-78DE-E984-E68A-E2D73AD8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A835ED-84C3-980F-6312-7C8F34824C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132793-675B-0771-9D50-385EB4AA4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8E904-343B-48DF-9C5C-6916CB217F19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C19BB4-E11B-1851-9D13-FD86AE68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80EB82-9652-3B3E-F09C-9A2641389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30839-288F-4B0F-B9C1-F13D9AA08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983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A70D6CB-15BD-B093-70B1-7B4882BF8E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89E07C-400F-4825-B794-F51B37DF81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93A82E-833D-0E71-6D72-E04ECF20D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8E904-343B-48DF-9C5C-6916CB217F19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F820F5-2118-D2B8-52F8-8198E6D91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F85C5A-5FED-D94C-0D21-8DAE2B11B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30839-288F-4B0F-B9C1-F13D9AA08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748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EB691-FB03-750F-A710-5CCAE8BC7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D5D119-A398-9F49-3615-C0B25B563A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A7A615-8656-12F7-16DD-76FB0C402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8E904-343B-48DF-9C5C-6916CB217F19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E58F51-4B34-5E65-C3A7-9CDBC170C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383B0B-34B6-4B50-070E-2F8751E37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30839-288F-4B0F-B9C1-F13D9AA08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370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024C9-CEA3-6B8A-B374-1187701B7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7E2596-7C20-FE54-942E-5B393E68A8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6DD3D0-5200-42D0-AF57-66D1D3FE4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8E904-343B-48DF-9C5C-6916CB217F19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75B863-CFDE-4A78-C19C-8F3F1D84F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0BC232-96D8-0355-4C73-F7B131135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30839-288F-4B0F-B9C1-F13D9AA08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292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53F98-060E-BC3D-C114-4D4006787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0A4C8-5E78-071B-DE8C-E3F9FEDB77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A01195-B0B8-9BDE-808E-C42436C982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9CE554-6E34-6C86-D860-E39FD006F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8E904-343B-48DF-9C5C-6916CB217F19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BB7C6C-DDF3-1393-AFBE-5F1C1B3C2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B976B3-104E-6B5E-D32B-8FAFA9ECC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30839-288F-4B0F-B9C1-F13D9AA08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735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19614-B275-9E6D-F896-0DC46985A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AA15F-7FD1-CD58-A039-2FE88E1799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1068D9-1257-6546-453C-C160EC8938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C67D43-DC49-EBB5-8942-567E65C2CA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47E816-5E83-480D-899F-7911195F28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26C8556-6FF1-0839-168B-263AA6A9C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8E904-343B-48DF-9C5C-6916CB217F19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9FF9565-85F4-CA5F-847B-E71B4E41A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B0FD105-8C78-C500-86BA-0DC4DB52B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30839-288F-4B0F-B9C1-F13D9AA08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863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C30C5-734D-7902-A582-767BBEF25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2F895D-447C-D568-58F5-BAADA3E25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8E904-343B-48DF-9C5C-6916CB217F19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BBD76A-18FC-59DB-9ED3-66535A2A1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2C6555-D0C2-BD2D-E38E-0CDCCD6EF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30839-288F-4B0F-B9C1-F13D9AA08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655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253FF8-5B97-E9D9-F87C-561D072D8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8E904-343B-48DF-9C5C-6916CB217F19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CED458-525C-4BBA-EB18-AD406384D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C538BA-1712-2317-F497-BF0693FB6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30839-288F-4B0F-B9C1-F13D9AA08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016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334B9-8456-C9E9-9BC8-9B1D26BF0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3BE045-DA78-8B58-C2D4-28DF562F35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E43BBF-2BF1-EEED-22FF-736F99BC60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158AE4-2D33-9062-4E6E-1272E5689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8E904-343B-48DF-9C5C-6916CB217F19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957575-8FF6-E154-56CE-39EE0D724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C51B84-0F42-41B5-450E-81B280982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30839-288F-4B0F-B9C1-F13D9AA08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459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B4104-8C67-5FAC-30F7-1A33C1FF8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A3C6F3-D3AF-A98D-0CD7-64C163ACEF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7F2B54-C6D3-BB37-F64A-57730E31CC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42F193-AE70-39F5-D73E-957CD95D5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8E904-343B-48DF-9C5C-6916CB217F19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1ADB1D-8E1F-D4D5-7E22-EFE105DF5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1D3995-71DB-71EB-254A-09A707888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30839-288F-4B0F-B9C1-F13D9AA08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170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7D0ADE-E785-5DC3-586A-0967DCAA4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CFBAF2-83B2-BA89-2FD8-AA9BA47157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554CD2-A3F9-059E-E32A-4A1C33849F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48E904-343B-48DF-9C5C-6916CB217F19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A79FDD-0CC7-E516-12D7-FE6D7088E0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AD5937-F9D4-353D-9C6B-248F78710C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830839-288F-4B0F-B9C1-F13D9AA08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683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3754CA3-B40F-2AEE-70B5-7568F05EF1E7}"/>
              </a:ext>
            </a:extLst>
          </p:cNvPr>
          <p:cNvSpPr txBox="1"/>
          <p:nvPr/>
        </p:nvSpPr>
        <p:spPr>
          <a:xfrm>
            <a:off x="384202" y="146417"/>
            <a:ext cx="11549102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800" dirty="0"/>
              <a:t>11 </a:t>
            </a:r>
            <a:r>
              <a:rPr lang="zh-TW" altLang="en-US" sz="2800" dirty="0"/>
              <a:t>耶穌又說：「一個人有兩個兒子。 </a:t>
            </a:r>
            <a:r>
              <a:rPr lang="en-US" altLang="zh-TW" sz="2800" dirty="0"/>
              <a:t>12 </a:t>
            </a:r>
            <a:r>
              <a:rPr lang="zh-TW" altLang="en-US" sz="2800" dirty="0"/>
              <a:t>小兒子對父親說：</a:t>
            </a:r>
            <a:r>
              <a:rPr lang="en-US" altLang="zh-TW" sz="2800" dirty="0"/>
              <a:t>『</a:t>
            </a:r>
            <a:r>
              <a:rPr lang="zh-TW" altLang="en-US" sz="2800" dirty="0"/>
              <a:t>父親，請你把我應得的家業分給我。</a:t>
            </a:r>
            <a:r>
              <a:rPr lang="en-US" altLang="zh-TW" sz="2800" dirty="0"/>
              <a:t>』</a:t>
            </a:r>
            <a:r>
              <a:rPr lang="zh-TW" altLang="en-US" sz="2800" b="1" dirty="0">
                <a:solidFill>
                  <a:schemeClr val="accent6">
                    <a:lumMod val="75000"/>
                  </a:schemeClr>
                </a:solidFill>
              </a:rPr>
              <a:t>他父親就把產業分給他們</a:t>
            </a:r>
            <a:r>
              <a:rPr lang="zh-TW" altLang="en-US" sz="2800" dirty="0"/>
              <a:t>。</a:t>
            </a:r>
          </a:p>
          <a:p>
            <a:r>
              <a:rPr lang="en-US" altLang="zh-TW" sz="2800" dirty="0"/>
              <a:t>13 </a:t>
            </a:r>
            <a:r>
              <a:rPr lang="zh-TW" altLang="en-US" sz="2800" dirty="0"/>
              <a:t>「過了不多幾日，小兒子就把他一切所有的都收拾起來，往遠方去了。在那裏任意放蕩，浪費資財。 </a:t>
            </a:r>
            <a:r>
              <a:rPr lang="en-US" altLang="zh-TW" sz="2800" dirty="0"/>
              <a:t>14 </a:t>
            </a:r>
            <a:r>
              <a:rPr lang="zh-TW" altLang="en-US" sz="2800" dirty="0"/>
              <a:t>既耗盡了一切所有的，又遇着那地方大遭饑荒，就窮苦起來。 </a:t>
            </a:r>
            <a:r>
              <a:rPr lang="en-US" altLang="zh-TW" sz="2800" dirty="0"/>
              <a:t>15 </a:t>
            </a:r>
            <a:r>
              <a:rPr lang="zh-TW" altLang="en-US" sz="2800" dirty="0"/>
              <a:t>於是去投靠那地方的一個人，那人打發他到田裏去放豬。 </a:t>
            </a:r>
            <a:r>
              <a:rPr lang="en-US" altLang="zh-TW" sz="2800" dirty="0"/>
              <a:t>16 </a:t>
            </a:r>
            <a:r>
              <a:rPr lang="zh-TW" altLang="en-US" sz="2800" dirty="0"/>
              <a:t>他恨不得拿豬所吃的豆莢充飢，也沒有人給他。</a:t>
            </a:r>
          </a:p>
          <a:p>
            <a:endParaRPr lang="zh-TW" altLang="en-US" sz="2800" dirty="0"/>
          </a:p>
          <a:p>
            <a:r>
              <a:rPr lang="en-US" altLang="zh-TW" sz="2800" dirty="0"/>
              <a:t>17 </a:t>
            </a:r>
            <a:r>
              <a:rPr lang="zh-TW" altLang="en-US" sz="2800" dirty="0"/>
              <a:t>「</a:t>
            </a:r>
            <a:r>
              <a:rPr lang="zh-TW" altLang="en-US" sz="2800" b="1" dirty="0">
                <a:solidFill>
                  <a:schemeClr val="accent6">
                    <a:lumMod val="75000"/>
                  </a:schemeClr>
                </a:solidFill>
              </a:rPr>
              <a:t>他醒悟過來</a:t>
            </a:r>
            <a:r>
              <a:rPr lang="zh-TW" altLang="en-US" sz="2800" dirty="0"/>
              <a:t>，就說：</a:t>
            </a:r>
            <a:r>
              <a:rPr lang="en-US" altLang="zh-TW" sz="2800" dirty="0"/>
              <a:t>『</a:t>
            </a:r>
            <a:r>
              <a:rPr lang="zh-TW" altLang="en-US" sz="2800" dirty="0"/>
              <a:t>我父親有多少的雇工，口糧有餘，我倒在這裏餓死嗎？ </a:t>
            </a:r>
            <a:r>
              <a:rPr lang="en-US" altLang="zh-TW" sz="2800" dirty="0"/>
              <a:t>18 </a:t>
            </a:r>
            <a:r>
              <a:rPr lang="zh-TW" altLang="en-US" sz="2800" dirty="0"/>
              <a:t>我要起來，到我父親那裏去，向他說：父親！我得罪了天，又得罪了你。 </a:t>
            </a:r>
            <a:r>
              <a:rPr lang="en-US" altLang="zh-TW" sz="2800" dirty="0"/>
              <a:t>19 </a:t>
            </a:r>
            <a:r>
              <a:rPr lang="zh-TW" altLang="en-US" sz="2800" dirty="0"/>
              <a:t>從今以後，</a:t>
            </a:r>
            <a:r>
              <a:rPr lang="zh-TW" altLang="en-US" sz="2800" b="1" dirty="0">
                <a:solidFill>
                  <a:schemeClr val="accent6">
                    <a:lumMod val="75000"/>
                  </a:schemeClr>
                </a:solidFill>
              </a:rPr>
              <a:t>我不配稱為你的兒子，把我當作一個雇工吧！</a:t>
            </a:r>
            <a:r>
              <a:rPr lang="en-US" altLang="zh-TW" sz="2800" dirty="0"/>
              <a:t>』 20 </a:t>
            </a:r>
            <a:r>
              <a:rPr lang="zh-TW" altLang="en-US" sz="2800" dirty="0"/>
              <a:t>於是起來，往他父親那裏去。</a:t>
            </a:r>
          </a:p>
          <a:p>
            <a:endParaRPr lang="zh-TW" altLang="en-US" sz="2800" dirty="0"/>
          </a:p>
          <a:p>
            <a:r>
              <a:rPr lang="zh-TW" altLang="en-US" sz="2800" dirty="0"/>
              <a:t>「</a:t>
            </a:r>
            <a:r>
              <a:rPr lang="zh-TW" altLang="en-US" sz="2800" b="1" dirty="0">
                <a:solidFill>
                  <a:schemeClr val="accent6">
                    <a:lumMod val="75000"/>
                  </a:schemeClr>
                </a:solidFill>
              </a:rPr>
              <a:t>相離還遠，他父親看見，就動了慈心，跑去抱着他的頸項，連連與他親嘴</a:t>
            </a:r>
            <a:r>
              <a:rPr lang="zh-TW" altLang="en-US" sz="2800" dirty="0"/>
              <a:t>。 </a:t>
            </a:r>
            <a:r>
              <a:rPr lang="en-US" altLang="zh-TW" sz="2800" dirty="0"/>
              <a:t>21 </a:t>
            </a:r>
            <a:r>
              <a:rPr lang="zh-TW" altLang="en-US" sz="2800" dirty="0"/>
              <a:t>兒子說：</a:t>
            </a:r>
            <a:r>
              <a:rPr lang="en-US" altLang="zh-TW" sz="2800" dirty="0"/>
              <a:t>『</a:t>
            </a:r>
            <a:r>
              <a:rPr lang="zh-TW" altLang="en-US" sz="2800" dirty="0"/>
              <a:t>父親！我得罪了天，又得罪了你。從今以後，我不配稱為你的兒子。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800038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F024D-E30A-D59E-6F1F-C23CF7E28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5920A44-9F41-90BF-158A-48D42F5F2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560"/>
            <a:ext cx="12192000" cy="68328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9EC334B-8117-564E-A8B4-42DB58BFA502}"/>
              </a:ext>
            </a:extLst>
          </p:cNvPr>
          <p:cNvSpPr txBox="1"/>
          <p:nvPr/>
        </p:nvSpPr>
        <p:spPr>
          <a:xfrm>
            <a:off x="5993545" y="617756"/>
            <a:ext cx="5593978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4000" dirty="0"/>
              <a:t>【</a:t>
            </a:r>
            <a:r>
              <a:rPr lang="zh-CN" altLang="en-US" sz="4000" dirty="0"/>
              <a:t>后语</a:t>
            </a:r>
            <a:r>
              <a:rPr lang="en-US" altLang="zh-CN" sz="4000" dirty="0"/>
              <a:t>】</a:t>
            </a:r>
            <a:r>
              <a:rPr lang="zh-CN" altLang="en-US" sz="2800" dirty="0"/>
              <a:t>：天父的接纳在说</a:t>
            </a:r>
            <a:r>
              <a:rPr lang="en-US" altLang="zh-CN" sz="2800" dirty="0"/>
              <a:t>...</a:t>
            </a:r>
          </a:p>
          <a:p>
            <a:r>
              <a:rPr lang="en-US" altLang="zh-CN" sz="2800" dirty="0"/>
              <a:t>▪ ​‘</a:t>
            </a:r>
            <a:r>
              <a:rPr lang="zh-CN" altLang="en-US" sz="2800" dirty="0"/>
              <a:t>我知道你所有的错与软弱，但我依然完全爱深化你；</a:t>
            </a:r>
            <a:r>
              <a:rPr lang="zh-CN" altLang="en-US" sz="2800" dirty="0">
                <a:solidFill>
                  <a:schemeClr val="accent6">
                    <a:lumMod val="50000"/>
                  </a:schemeClr>
                </a:solidFill>
              </a:rPr>
              <a:t>在我的爱里，你有充分的安全感去坦诚伤口，也有足够的力量重新站立！’</a:t>
            </a:r>
          </a:p>
        </p:txBody>
      </p:sp>
    </p:spTree>
    <p:extLst>
      <p:ext uri="{BB962C8B-B14F-4D97-AF65-F5344CB8AC3E}">
        <p14:creationId xmlns:p14="http://schemas.microsoft.com/office/powerpoint/2010/main" val="3125237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4504C7-FFA6-AC9D-9743-75D0D1279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1F6F76E-BFAE-3926-1FA7-BF07C84126AB}"/>
              </a:ext>
            </a:extLst>
          </p:cNvPr>
          <p:cNvSpPr txBox="1"/>
          <p:nvPr/>
        </p:nvSpPr>
        <p:spPr>
          <a:xfrm>
            <a:off x="384202" y="146417"/>
            <a:ext cx="11549102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22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「父親卻吩咐僕人說：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『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把那上好的袍子快拿出來給他穿，把戒指戴在他指頭上，把鞋穿在他腳上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，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23 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把那肥牛犢牽來宰了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，我們可以吃喝快樂。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24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因為我這個兒子是死而復活、失而又得的。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』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他們就快樂起來。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25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「那時，大兒子正在田裏。他回來，離家不遠，聽見作樂跳舞的聲音，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26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便叫過一個僕人來，問是甚麼事。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27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僕人說：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『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你兄弟來了。你父親因為得他無災無病的回來，把肥牛犢宰了。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28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「大兒子卻生氣，不肯進去。他父親就出來勸他。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29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他對父親說：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『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我服事你這多年，從來沒有違背過你的命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，你並沒有給我一隻山羊羔，叫我和朋友一同快樂。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30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但你這個兒子和娼妓吞盡了你的產業，他一來了，你倒為他宰了肥牛犢！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31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「父親對他說：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『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兒啊！你常和我同在，我一切所有的都是你的；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32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只是你這個兄弟是死而復活、失而又得的，所以我們理當歡喜快樂。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』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」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7221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AECA35A-9E1B-6487-B186-891148AD9F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560"/>
            <a:ext cx="12192000" cy="683287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C2B5D3-9479-E4B9-ADCF-98FF2D569421}"/>
              </a:ext>
            </a:extLst>
          </p:cNvPr>
          <p:cNvSpPr txBox="1"/>
          <p:nvPr/>
        </p:nvSpPr>
        <p:spPr>
          <a:xfrm>
            <a:off x="6285540" y="1621333"/>
            <a:ext cx="506377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/>
              <a:t>所有父亲都渴望被叫一声“</a:t>
            </a:r>
            <a:r>
              <a:rPr lang="zh-CN" altLang="en-US" sz="6000" dirty="0">
                <a:solidFill>
                  <a:schemeClr val="accent6">
                    <a:lumMod val="50000"/>
                  </a:schemeClr>
                </a:solidFill>
              </a:rPr>
              <a:t>阿</a:t>
            </a:r>
            <a:r>
              <a:rPr lang="zh-CN" altLang="en-US" sz="4400" dirty="0"/>
              <a:t>         ”</a:t>
            </a:r>
            <a:endParaRPr lang="en-US" sz="4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5B7337-BC91-CBA3-CC5F-8719B18A0CF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5256" t="56022" r="67740" b="16751"/>
          <a:stretch>
            <a:fillRect/>
          </a:stretch>
        </p:blipFill>
        <p:spPr>
          <a:xfrm>
            <a:off x="8949750" y="2307131"/>
            <a:ext cx="1112635" cy="11218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77175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D2CC9B-E79B-497C-E65D-028398B04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225308A-E36C-7F26-139B-F7EFBF7081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560"/>
            <a:ext cx="12192000" cy="68328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808B30B-CF7D-52B5-8D8C-C680CD9426CC}"/>
              </a:ext>
            </a:extLst>
          </p:cNvPr>
          <p:cNvSpPr txBox="1"/>
          <p:nvPr/>
        </p:nvSpPr>
        <p:spPr>
          <a:xfrm>
            <a:off x="143435" y="2324169"/>
            <a:ext cx="48076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chemeClr val="accent4">
                    <a:lumMod val="50000"/>
                  </a:schemeClr>
                </a:solidFill>
              </a:rPr>
              <a:t>二。从浪子的比喻，</a:t>
            </a:r>
            <a:endParaRPr lang="en-US" altLang="zh-CN" sz="3600" b="1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en-US" altLang="zh-CN" sz="3600" b="1" dirty="0">
                <a:solidFill>
                  <a:schemeClr val="accent4">
                    <a:lumMod val="50000"/>
                  </a:schemeClr>
                </a:solidFill>
              </a:rPr>
              <a:t>         </a:t>
            </a:r>
            <a:r>
              <a:rPr lang="zh-CN" altLang="en-US" sz="3600" b="1" dirty="0">
                <a:solidFill>
                  <a:schemeClr val="accent4">
                    <a:lumMod val="50000"/>
                  </a:schemeClr>
                </a:solidFill>
              </a:rPr>
              <a:t>探索“阿爸”的模式</a:t>
            </a:r>
            <a:endParaRPr lang="en-US" sz="36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78BB39-971A-A7BB-080E-AD66E0D3A026}"/>
              </a:ext>
            </a:extLst>
          </p:cNvPr>
          <p:cNvSpPr txBox="1"/>
          <p:nvPr/>
        </p:nvSpPr>
        <p:spPr>
          <a:xfrm>
            <a:off x="5217459" y="349709"/>
            <a:ext cx="6708162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600" u="sng" dirty="0"/>
              <a:t>1</a:t>
            </a:r>
            <a:r>
              <a:rPr lang="zh-CN" altLang="en-US" sz="3600" u="sng" dirty="0"/>
              <a:t>、 是操控吗？</a:t>
            </a:r>
            <a:endParaRPr lang="en-US" altLang="zh-CN" sz="3600" u="sng" dirty="0"/>
          </a:p>
          <a:p>
            <a:endParaRPr lang="zh-CN" altLang="en-US" sz="1000" u="sng" dirty="0"/>
          </a:p>
          <a:p>
            <a:r>
              <a:rPr lang="zh-CN" altLang="en-US" sz="2800" dirty="0"/>
              <a:t>​如果这位父亲用的是“操控”的逻辑：</a:t>
            </a:r>
            <a:endParaRPr lang="en-US" altLang="zh-CN" sz="2800" dirty="0"/>
          </a:p>
          <a:p>
            <a:endParaRPr lang="zh-CN" altLang="en-US" sz="1000" dirty="0"/>
          </a:p>
          <a:p>
            <a:r>
              <a:rPr lang="en-US" altLang="zh-CN" sz="2800" dirty="0"/>
              <a:t>• ​</a:t>
            </a:r>
            <a:r>
              <a:rPr lang="zh-CN" altLang="en-US" sz="2800" dirty="0"/>
              <a:t>父亲的心理：“我是对的，你是错的；我是老子，你是儿子。你必须听我的！”</a:t>
            </a:r>
            <a:endParaRPr lang="en-US" altLang="zh-CN" sz="2800" dirty="0"/>
          </a:p>
          <a:p>
            <a:endParaRPr lang="zh-CN" altLang="en-US" sz="1000" dirty="0"/>
          </a:p>
          <a:p>
            <a:r>
              <a:rPr lang="en-US" altLang="zh-CN" sz="2800" dirty="0"/>
              <a:t>• ​</a:t>
            </a:r>
            <a:r>
              <a:rPr lang="zh-CN" altLang="en-US" sz="2800" dirty="0"/>
              <a:t>父亲的行动：把家产死死扣住，严词厉色地训斥儿子，用威严、道德甚至经济控制强行把儿子留在家里。</a:t>
            </a:r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14AC3F-9696-D120-0DA7-2EDFF3356F30}"/>
              </a:ext>
            </a:extLst>
          </p:cNvPr>
          <p:cNvSpPr txBox="1"/>
          <p:nvPr/>
        </p:nvSpPr>
        <p:spPr>
          <a:xfrm>
            <a:off x="2743200" y="5836107"/>
            <a:ext cx="36114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dirty="0">
                <a:solidFill>
                  <a:schemeClr val="accent4">
                    <a:lumMod val="50000"/>
                  </a:schemeClr>
                </a:solidFill>
              </a:rPr>
              <a:t>操控的底层是恐惧</a:t>
            </a:r>
            <a:endParaRPr lang="en-US" sz="32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123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63BCE1-49AD-3051-F66D-D1E3A80DB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4E8A1ED-04D7-1267-E1F9-39D1E81F68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560"/>
            <a:ext cx="12192000" cy="68328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82BEFD0-B3F0-A23C-92EF-028892BA3691}"/>
              </a:ext>
            </a:extLst>
          </p:cNvPr>
          <p:cNvSpPr txBox="1"/>
          <p:nvPr/>
        </p:nvSpPr>
        <p:spPr>
          <a:xfrm>
            <a:off x="143435" y="2324169"/>
            <a:ext cx="48076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二。从浪子的比喻，</a:t>
            </a:r>
            <a:endParaRPr kumimoji="0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         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探索“阿爸”的模式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ABABD8-ABE8-B00D-B691-E4894AC7C7BD}"/>
              </a:ext>
            </a:extLst>
          </p:cNvPr>
          <p:cNvSpPr txBox="1"/>
          <p:nvPr/>
        </p:nvSpPr>
        <p:spPr>
          <a:xfrm>
            <a:off x="5217459" y="149925"/>
            <a:ext cx="670816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2</a:t>
            </a:r>
            <a:r>
              <a:rPr kumimoji="0" lang="zh-CN" altLang="en-US" sz="3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、是审判吗？</a:t>
            </a:r>
            <a:endParaRPr kumimoji="0" lang="en-US" altLang="zh-CN" sz="36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•  ​</a:t>
            </a:r>
            <a:r>
              <a:rPr kumimoji="0" lang="zh-CN" altLang="en-US" sz="28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小儿子说：“我不配作儿子，把我当作一个雇工</a:t>
            </a:r>
            <a:r>
              <a:rPr kumimoji="0" lang="en-US" altLang="zh-CN" sz="28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/</a:t>
            </a:r>
            <a:r>
              <a:rPr kumimoji="0" lang="zh-CN" altLang="en-US" sz="28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工人吧！”</a:t>
            </a:r>
            <a:r>
              <a:rPr kumimoji="0" lang="en-US" altLang="zh-CN" sz="28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——</a:t>
            </a:r>
            <a:r>
              <a:rPr kumimoji="0" lang="zh-CN" altLang="en-US" sz="28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他以为关系是</a:t>
            </a:r>
            <a:r>
              <a:rPr kumimoji="0" lang="zh-CN" altLang="en-US" sz="2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交易</a:t>
            </a:r>
            <a:r>
              <a:rPr kumimoji="0" lang="zh-CN" altLang="en-US" sz="28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，需要靠工作来换取容身之所。</a:t>
            </a:r>
            <a:endParaRPr kumimoji="0" lang="en-US" altLang="zh-CN" sz="28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•  ​</a:t>
            </a:r>
            <a:r>
              <a:rPr kumimoji="0" lang="zh-CN" altLang="en-US" sz="28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大儿子说：“我服侍你这么多年，从来没有违背过你的命，你并没有给我一只山羊膏</a:t>
            </a:r>
            <a:r>
              <a:rPr kumimoji="0" lang="en-US" altLang="zh-CN" sz="28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”——</a:t>
            </a:r>
            <a:r>
              <a:rPr kumimoji="0" lang="zh-CN" altLang="en-US" sz="28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大儿子以为关系是</a:t>
            </a:r>
            <a:r>
              <a:rPr kumimoji="0" lang="zh-CN" altLang="en-US" sz="2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法庭</a:t>
            </a:r>
            <a:r>
              <a:rPr kumimoji="0" lang="zh-CN" altLang="en-US" sz="28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，自己 “做对了”所以有资格审判弟弟、要求父亲。</a:t>
            </a:r>
            <a:endParaRPr kumimoji="0" lang="en-US" sz="28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C00948-DE36-256D-F6C7-EF719E73BD51}"/>
              </a:ext>
            </a:extLst>
          </p:cNvPr>
          <p:cNvSpPr txBox="1"/>
          <p:nvPr/>
        </p:nvSpPr>
        <p:spPr>
          <a:xfrm>
            <a:off x="2743200" y="5836107"/>
            <a:ext cx="36114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dirty="0">
                <a:solidFill>
                  <a:srgbClr val="765A00"/>
                </a:solidFill>
              </a:rPr>
              <a:t>审判的底层是自义</a:t>
            </a:r>
            <a:endParaRPr lang="en-US" sz="3200" dirty="0">
              <a:solidFill>
                <a:srgbClr val="765A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546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279E0-6B5C-681B-EDE9-47EFCF35B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18E9454-1A7F-1EE2-EDEF-76CB99EF13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560"/>
            <a:ext cx="12192000" cy="68328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F54D308-7C5E-65EA-0611-582965A8A014}"/>
              </a:ext>
            </a:extLst>
          </p:cNvPr>
          <p:cNvSpPr txBox="1"/>
          <p:nvPr/>
        </p:nvSpPr>
        <p:spPr>
          <a:xfrm>
            <a:off x="143435" y="2324169"/>
            <a:ext cx="48076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二。从浪子的比喻，</a:t>
            </a:r>
            <a:endParaRPr kumimoji="0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         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探索“阿爸”的模式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116014-DAA6-29D8-5ADD-6EE3C28305E4}"/>
              </a:ext>
            </a:extLst>
          </p:cNvPr>
          <p:cNvSpPr txBox="1"/>
          <p:nvPr/>
        </p:nvSpPr>
        <p:spPr>
          <a:xfrm>
            <a:off x="5217459" y="149925"/>
            <a:ext cx="6708162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3</a:t>
            </a:r>
            <a:r>
              <a:rPr kumimoji="0" lang="zh-CN" altLang="en-US" sz="3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、 是放弃吗？</a:t>
            </a:r>
            <a:endParaRPr kumimoji="0" lang="en-US" altLang="zh-CN" sz="36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​如果这位父亲用的是“放弃”的逻辑：</a:t>
            </a:r>
            <a:endParaRPr kumimoji="0" lang="en-US" altLang="zh-CN" sz="28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• ​</a:t>
            </a:r>
            <a:r>
              <a:rPr kumimoji="0" lang="zh-CN" altLang="en-US" sz="28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父亲的心理：“路是你自选的，罪是你自受的。你既选择背叛家，你就死在外面吧，从今以后我当没你这儿子！”</a:t>
            </a:r>
            <a:endParaRPr kumimoji="0" lang="en-US" altLang="zh-CN" sz="28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• ​</a:t>
            </a:r>
            <a:r>
              <a:rPr kumimoji="0" lang="zh-CN" altLang="en-US" sz="28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父亲的行动：关上大门，断绝关系，任由儿子在远方自生自灭。</a:t>
            </a:r>
            <a:endParaRPr kumimoji="0" lang="en-US" sz="28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26AE1E-D020-909C-A75F-5954635C7144}"/>
              </a:ext>
            </a:extLst>
          </p:cNvPr>
          <p:cNvSpPr txBox="1"/>
          <p:nvPr/>
        </p:nvSpPr>
        <p:spPr>
          <a:xfrm>
            <a:off x="2028585" y="5862465"/>
            <a:ext cx="473336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放弃的底层是冷漠与报复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25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854B5-A50F-3D5E-4F1C-54F38B8945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24A47A0-B4A6-5684-6481-33CB7445F6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560"/>
            <a:ext cx="12192000" cy="68328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EEE939-0DAA-8318-43E1-F7E5C0AE98F6}"/>
              </a:ext>
            </a:extLst>
          </p:cNvPr>
          <p:cNvSpPr txBox="1"/>
          <p:nvPr/>
        </p:nvSpPr>
        <p:spPr>
          <a:xfrm>
            <a:off x="5346166" y="217253"/>
            <a:ext cx="6845834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600" dirty="0"/>
              <a:t>【</a:t>
            </a:r>
            <a:r>
              <a:rPr lang="zh-CN" altLang="en-US" sz="3600" dirty="0"/>
              <a:t>以上</a:t>
            </a:r>
            <a:r>
              <a:rPr lang="en-US" altLang="zh-CN" sz="3600" dirty="0"/>
              <a:t>3</a:t>
            </a:r>
            <a:r>
              <a:rPr lang="zh-CN" altLang="en-US" sz="3600" dirty="0"/>
              <a:t>种父亲模式的总结</a:t>
            </a:r>
            <a:r>
              <a:rPr lang="en-US" altLang="zh-CN" sz="3600" dirty="0"/>
              <a:t>】</a:t>
            </a:r>
            <a:endParaRPr lang="zh-CN" altLang="en-US" sz="3600" dirty="0"/>
          </a:p>
          <a:p>
            <a:endParaRPr lang="en-US" altLang="zh-CN" sz="1000" dirty="0"/>
          </a:p>
          <a:p>
            <a:r>
              <a:rPr lang="zh-CN" altLang="en-US" sz="2800" dirty="0"/>
              <a:t>▪ ​</a:t>
            </a:r>
            <a:r>
              <a:rPr lang="zh-CN" altLang="en-US" sz="2800" b="1" dirty="0"/>
              <a:t>操控</a:t>
            </a:r>
            <a:r>
              <a:rPr lang="zh-CN" altLang="en-US" sz="2800" dirty="0"/>
              <a:t>说：‘你必须变成我要的样子，我才爱你。’（这是囚笼，它在扼杀生命）</a:t>
            </a:r>
            <a:endParaRPr lang="en-US" altLang="zh-CN" sz="2800" dirty="0"/>
          </a:p>
          <a:p>
            <a:endParaRPr lang="zh-CN" altLang="en-US" sz="1000" dirty="0"/>
          </a:p>
          <a:p>
            <a:r>
              <a:rPr lang="zh-CN" altLang="en-US" sz="2800" dirty="0"/>
              <a:t>▪ </a:t>
            </a:r>
            <a:r>
              <a:rPr lang="zh-CN" altLang="en-US" sz="2800" b="1" dirty="0"/>
              <a:t>审判</a:t>
            </a:r>
            <a:r>
              <a:rPr lang="zh-CN" altLang="en-US" sz="2800" dirty="0"/>
              <a:t>说：‘你做错了，你不配得到爱。’（这是法庭，它在死守定罪）</a:t>
            </a:r>
            <a:endParaRPr lang="en-US" altLang="zh-CN" sz="2800" dirty="0"/>
          </a:p>
          <a:p>
            <a:endParaRPr lang="zh-CN" altLang="en-US" sz="1000" dirty="0"/>
          </a:p>
          <a:p>
            <a:r>
              <a:rPr lang="zh-CN" altLang="en-US" sz="2800" dirty="0"/>
              <a:t>▪ ​</a:t>
            </a:r>
            <a:r>
              <a:rPr lang="zh-CN" altLang="en-US" sz="2800" b="1" dirty="0"/>
              <a:t>放弃</a:t>
            </a:r>
            <a:r>
              <a:rPr lang="zh-CN" altLang="en-US" sz="2800" dirty="0"/>
              <a:t>说：‘你变成了我不喜欢的样子，我不再爱你。’（这是悬崖，它在撕裂生命）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2866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150BDD-CE6F-4A08-A9C7-A41245560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FDA9286-5712-046F-43C8-8601C235F5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560"/>
            <a:ext cx="12192000" cy="68328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4674202-A5BD-1DE9-E2D6-9E88F9674F42}"/>
              </a:ext>
            </a:extLst>
          </p:cNvPr>
          <p:cNvSpPr txBox="1"/>
          <p:nvPr/>
        </p:nvSpPr>
        <p:spPr>
          <a:xfrm>
            <a:off x="143435" y="2324169"/>
            <a:ext cx="616515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600" b="1" dirty="0">
                <a:solidFill>
                  <a:srgbClr val="FFC000">
                    <a:lumMod val="50000"/>
                  </a:srgbClr>
                </a:solidFill>
                <a:latin typeface="Calibri" panose="020F0502020204030204"/>
                <a:ea typeface="等线" panose="02010600030101010101" pitchFamily="2" charset="-122"/>
              </a:rPr>
              <a:t>三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。从社会与心理角度，</a:t>
            </a:r>
            <a:endParaRPr kumimoji="0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         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看模式对 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Broadway" panose="04040905080B02020502" pitchFamily="82" charset="0"/>
                <a:ea typeface="等线" panose="02010600030101010101" pitchFamily="2" charset="-122"/>
              </a:rPr>
              <a:t>Z 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孩子的风暴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EC27A1-AD59-A80F-F5BC-9B4FCF92E306}"/>
              </a:ext>
            </a:extLst>
          </p:cNvPr>
          <p:cNvSpPr txBox="1"/>
          <p:nvPr/>
        </p:nvSpPr>
        <p:spPr>
          <a:xfrm>
            <a:off x="6308592" y="939174"/>
            <a:ext cx="454126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操纵与放弃的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风暴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资讯爆发了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醒觉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zh-CN" altLang="en-US" sz="2800" dirty="0">
                <a:solidFill>
                  <a:prstClr val="black"/>
                </a:solidFill>
                <a:latin typeface="Calibri" panose="020F0502020204030204"/>
              </a:rPr>
              <a:t>心理承担已到</a:t>
            </a:r>
            <a:r>
              <a:rPr lang="zh-CN" altLang="en-US" sz="2800" b="1" dirty="0">
                <a:solidFill>
                  <a:prstClr val="black"/>
                </a:solidFill>
                <a:latin typeface="Calibri" panose="020F0502020204030204"/>
              </a:rPr>
              <a:t>临界点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8354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50544-1E79-090C-1592-3F62C3DCA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33FBB02-8C3A-2260-B08E-187509EF88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560"/>
            <a:ext cx="12192000" cy="68328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617DCDE-7646-2C15-68C7-C1653F6A820C}"/>
              </a:ext>
            </a:extLst>
          </p:cNvPr>
          <p:cNvSpPr txBox="1"/>
          <p:nvPr/>
        </p:nvSpPr>
        <p:spPr>
          <a:xfrm>
            <a:off x="143435" y="2324169"/>
            <a:ext cx="48076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600" b="1" dirty="0">
                <a:solidFill>
                  <a:srgbClr val="FFC000">
                    <a:lumMod val="50000"/>
                  </a:srgbClr>
                </a:solidFill>
                <a:latin typeface="Calibri" panose="020F0502020204030204"/>
                <a:ea typeface="等线" panose="02010600030101010101" pitchFamily="2" charset="-122"/>
              </a:rPr>
              <a:t>四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。关键的“阿爸”模式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1B0F98-0811-C9F2-F86A-17013A624726}"/>
              </a:ext>
            </a:extLst>
          </p:cNvPr>
          <p:cNvSpPr txBox="1"/>
          <p:nvPr/>
        </p:nvSpPr>
        <p:spPr>
          <a:xfrm>
            <a:off x="4951080" y="149925"/>
            <a:ext cx="724091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4</a:t>
            </a:r>
            <a:r>
              <a:rPr kumimoji="0" lang="zh-CN" altLang="en-US" sz="3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、 是接纳吗？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​这父亲所展现的是深度接纳，显露在</a:t>
            </a:r>
            <a:r>
              <a:rPr kumimoji="0" lang="en-US" altLang="zh-CN" sz="28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...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0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• ​</a:t>
            </a:r>
            <a:r>
              <a:rPr kumimoji="0" lang="zh-CN" altLang="en-US" sz="28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爱不被对错隔绝：没等儿子写检讨书，没问“钱都花到哪里去了？你知道你错了吗？”，甚至不在乎儿子身上猪栏的臭味。</a:t>
            </a:r>
            <a:endParaRPr kumimoji="0" lang="en-US" altLang="zh-CN" sz="28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•  ​</a:t>
            </a:r>
            <a:r>
              <a:rPr kumimoji="0" lang="zh-CN" altLang="en-US" sz="28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爱</a:t>
            </a:r>
            <a:r>
              <a:rPr kumimoji="0" lang="en-US" altLang="zh-CN" sz="28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-</a:t>
            </a:r>
            <a:r>
              <a:rPr kumimoji="0" lang="zh-CN" altLang="en-US" sz="28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拥抱孩子的羞耻：父亲愿承担儿子离家带来的痛苦与羞辱。并在众人前“跑”去拥抱败家子，用己的披肩遮盖了儿子的破烂与羞耻。</a:t>
            </a:r>
            <a:endParaRPr kumimoji="0" lang="en-US" sz="28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8CCE4D-CFD3-DBEF-7CF6-4B91BE069AC2}"/>
              </a:ext>
            </a:extLst>
          </p:cNvPr>
          <p:cNvSpPr txBox="1"/>
          <p:nvPr/>
        </p:nvSpPr>
        <p:spPr>
          <a:xfrm>
            <a:off x="1267867" y="5862465"/>
            <a:ext cx="60242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【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接纳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】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是这世界最伟大的力量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27655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</TotalTime>
  <Words>1556</Words>
  <Application>Microsoft Office PowerPoint</Application>
  <PresentationFormat>Widescreen</PresentationFormat>
  <Paragraphs>64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Broadway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Ling Ping Tiang</dc:creator>
  <cp:lastModifiedBy>R Fang</cp:lastModifiedBy>
  <cp:revision>3</cp:revision>
  <dcterms:created xsi:type="dcterms:W3CDTF">2026-09-05T07:43:16Z</dcterms:created>
  <dcterms:modified xsi:type="dcterms:W3CDTF">2026-09-07T00:21:47Z</dcterms:modified>
</cp:coreProperties>
</file>