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290" r:id="rId3"/>
    <p:sldId id="286" r:id="rId4"/>
    <p:sldId id="258" r:id="rId5"/>
    <p:sldId id="257" r:id="rId6"/>
    <p:sldId id="259" r:id="rId7"/>
    <p:sldId id="260" r:id="rId8"/>
    <p:sldId id="261" r:id="rId9"/>
    <p:sldId id="262" r:id="rId10"/>
    <p:sldId id="263" r:id="rId11"/>
    <p:sldId id="264" r:id="rId12"/>
    <p:sldId id="266" r:id="rId13"/>
    <p:sldId id="267" r:id="rId14"/>
    <p:sldId id="270" r:id="rId15"/>
    <p:sldId id="268" r:id="rId16"/>
    <p:sldId id="269" r:id="rId17"/>
    <p:sldId id="287" r:id="rId18"/>
    <p:sldId id="271" r:id="rId19"/>
    <p:sldId id="272" r:id="rId20"/>
    <p:sldId id="273" r:id="rId21"/>
    <p:sldId id="274" r:id="rId22"/>
    <p:sldId id="275" r:id="rId23"/>
    <p:sldId id="293" r:id="rId24"/>
    <p:sldId id="278" r:id="rId25"/>
    <p:sldId id="289" r:id="rId26"/>
    <p:sldId id="279" r:id="rId27"/>
    <p:sldId id="282" r:id="rId28"/>
    <p:sldId id="291" r:id="rId29"/>
    <p:sldId id="283" r:id="rId30"/>
    <p:sldId id="284" r:id="rId31"/>
    <p:sldId id="292" r:id="rId3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34"/>
    <p:restoredTop sz="94610"/>
  </p:normalViewPr>
  <p:slideViewPr>
    <p:cSldViewPr snapToGrid="0" snapToObjects="1">
      <p:cViewPr varScale="1">
        <p:scale>
          <a:sx n="124" d="100"/>
          <a:sy n="124" d="100"/>
        </p:scale>
        <p:origin x="168" y="7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9955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Final week of ROOTED. Energy up, but let the weight of 'final' be felt.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Movement 1. Luke 14 — the crowd around Jesus and the disciple behind him.</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grammar carries the diagnosis: great crowds ACCOMPANIED him. He turned. Land the line off this text (no separate slide): ACCOMPANYING IS NOT FOLLOWING. John 6:66 — when the cost appeared the crowd thinned. Mark 3:14 — He appointed twelve to BE WITH him. Jesus' pattern: He kept walking away from crowds toward the few (Mark 1:37–38; Luke 5:15–16) — depth over breadth, multiplication over addition.</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second quote from memory: 'When Christ calls a man, he bids him come and die.' Bonhoeffer was hanged at Flossenbürg in 1945, aged 39, for following Jesus. He knew the difference between admiring Christ and following him.</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letter, two chapters after 2:2. The alternative to ENTRUSTING is ACCUMULATING — collecting voices that agree with us. Name the idols underneath (no separate slide): COMFORT — the crowd asks nothing of us; CONTROL — attendance fits my schedule, a living Lord will not stay in a time slot; COST counted without grace. For the young people: your feed is a teacher you appointed, and the algorithm only ever scratches the itch. Why do we avoid a discipleship relationship? Because a podcast can be skipped and a preacher can be ignored — but a discipler sitting across the table knows your name, and loves you enough to contradict you.</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the invitation itself, spoken (no separate slide): 'Come to me, all who labor and are heavy laden… take my yoke upon you and learn from me… and you will find REST for your souls; my yoke is easy and my burden is light' (Matt 11:28–30). Then answer the unspoken question after Bonhoeffer: is Jesus trying to make my life difficult? No — He is making it ALIVE. The yoke joins two animals so the stronger pulls with the weaker; He isn't adding weight, He is stepping under it beside you. Every 'no' of Jesus guards a bigger 'yes' — 'the LORD commanded us... for our good always' (Deut 10:13). Family blessing is off-slide but can be SPOKEN as the third if the moment is right: 'a hundredfold of mothers, brothers, sisters and children — with persecutions' (Mark 10:29–30, always quoted whole) — for the migrants in the room who left family across an ocean, many have literally lived the hundredfold in this church. Held in reserve for small groups: rest (Matt 11:29), life in full (John 10:10), friendship (John 15:15), becoming like Him (Luke 6:40), a life that holds (Matt 7:24–25), purpose (John 15:16).</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Movement 2. Start with God — He disciples you before anyone else does.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Paul says 'entrust', he says 'child' and 'grace'. Discipleship begins as something done TO you.</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 tense. Not a course you enrol in — a gardener already at work in your life.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Father is not waiting for you to enrol in something. He is a gardener already at work. Land the line spoken over this slide: 'Jesus is discipling you RIGHT NOW.' Note who holds the knife: the vinedresser is the FATHER. Pruning is never random and never cruel.</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section with the Melbourne line: sometimes discipleship feels like Melbourne weather — four seasons in one day. Then winter. WHAT WINTER LOOKS LIKE (the pruning close-up, spoken): a verse that reads you — one line in the Bible names the grudge, the habit, the thing you've been avoiding; the no you didn't want — the course you missed, the job that went to someone else, the auction lost — sometimes a closed door is the Father redirecting the branch; the year you'd never choose — stripped back in health, money, friendships, and it became the year you held God tightest. TWO GUARDRAILS: pruning is not punishment — only fruitful branches get pruned. And no formulas for suffering — someone here is in a dark valley (a diagnosis, a death). Say: 'I can't tell you why every hard thing happens — I'm not the Gardener. But nothing is wasted in His hands, and the knife is never in the hands of a stranger.'</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whole commission slowly — the room should hear all three verses together. Notice the brackets: the command sits between 'ALL AUTHORITY is mine' before it and 'I AM WITH YOU ALWAYS' after it. The commission is not a burden assigned to you; it is a life shared with you. His authority means the outcome is not on your shoulders. His presence means you never go alone. And note: 'teaching them to OBSERVE' — disciples are taught to obey, not just to know.</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timing gift — use it: today is the last Sunday of winter in Melbourne. Spring begins on TUESDAY. Some of you have been in a long winter — spring is coming. Honour the spring people: new believers and the young; don't despise small shoots, feed them. And the undercurrent data rhymes here: 784,000 Australians quietly moving toward Christ is what early spring looks like in a country.</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Jer 17:8 is a Wk4 callback — the room saw this verse two weeks ago on the Word-grounded Sunday; name that. Summer is most of the Christian life: school terms, work weeks, packed lunches, showing up. Nothing Instagram-worthy — and the roots drinking deep the whole time. The danger of summer is not collapse; it is drift and boredom. Staying green through heat is not automatic — it is roots by the stream.</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Psalm 92:14 is for the older saints — read it slowly, looking at them: the Bible refuses to retire you; some of the best disciple-making in this church will be done by people over sixty. Fruit carries seeds — this is the hinge into Movement 4: harvest is where being discipled becomes discipling. Then the closing line before the question slide: the seasons change; the Gardener doesn't. He is discipling you in all four — winter is not His absence.</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name the two modes in a sentence (no separate slide): discipleship happens ON PURPOSE (2 Tim 2:2; Acts 5:42 'in the temple and from house to house') and ALONG THE WAY (Deut 6:7 'when you sit in your house and when you walk by the way'; 2 Tim 3:10) — not two obligations; God already runs both. Then make the first step small enough to take this week. Three doors, any one of them starts a discipleship relationship. No curriculum, no qualification — two people, an open Bible, a regular table. The ask-someone script matters: give them the exact words so nobody has to invent them.</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Movement 4. The anchor itself: entrust. From being discipled to discipling.</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MOVEMENT 4 OPENS HERE — spoken transition: 'Who are you discipling?' Four generations in one sentence: Paul → Timothy → faithful people → others also. Multiplication, not addition. Spoken unpacks (no separate slides): the verse asks for FAITHFUL — not gifted, trained or qualified; 'you received without paying; give without pay' (Matt 10:8). Two Greek words: endynamou (2:1) — present passive, keep on being strengthened, grace does the strengthening; parathou (2:2) — a banker's word, place a deposit for safekeeping, same root as 'guard the good deposit' (1:14) — you are a trustee, not an owner, and a deposit is kept safe by being handed to the next faithful hands.</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Concrete and possible today. Door for seekers: the woman at the well started the chain after one afternoon — a first-timer can begin today. Ministry team ready at the front.</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Greek words carry the whole verse pair. ENDYNAMOU — present passive imperative: 'keep on being strengthened' — grace does the strengthening, you receive it; same root as dynamis, power. PARATHOU — a banking word: place a deposit for safekeeping. Same root as 2 Tim 1:14, 'guard the good DEPOSIT (parathēkē).' The gospel is a treasure on deposit: you are a trustee, not an owner — and a deposit is kept safe by being entrusted to the next faithful hands.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Personal, slow, eye contact — step away from the pulpit if possible. This removes the last excuse: nobody in this room can say 'I don't know where to start.' Have a simple follow-up path ready: come to the front after service, or message through the app, and within two weeks you will have a name.</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man Jesus discipled before Pentecost had just denied him three times — and Jesus re-entrusted him three times. The chain is carried by the restored, not the strong. It holds because HE holds it.</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series recap. Point at each anchor. Slow down on week 5 — 'today we finish.'</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BD47A-3C00-6263-CE38-DF007F30F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A0DEC-56AE-89A5-ED70-9729975D5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EB0E05-E917-251E-6B57-82EBB68F4238}"/>
              </a:ext>
            </a:extLst>
          </p:cNvPr>
          <p:cNvSpPr>
            <a:spLocks noGrp="1"/>
          </p:cNvSpPr>
          <p:nvPr>
            <p:ph type="body" idx="1"/>
          </p:nvPr>
        </p:nvSpPr>
        <p:spPr/>
        <p:txBody>
          <a:bodyPr/>
          <a:lstStyle/>
          <a:p>
            <a:r>
              <a:rPr lang="en-US" dirty="0"/>
              <a:t>Read the whole commission slowly — the room should hear all three verses together. Notice the brackets: the command sits between 'ALL AUTHORITY is mine' before it and 'I AM WITH YOU ALWAYS' after it. The commission is not a burden assigned to you; it is a life shared with you. His authority means the outcome is not on your shoulders. His presence means you never go alone. And note: 'teaching them to OBSERVE' — disciples are taught to obey, not just to know.</a:t>
            </a:r>
          </a:p>
        </p:txBody>
      </p:sp>
      <p:sp>
        <p:nvSpPr>
          <p:cNvPr id="4" name="Slide Number Placeholder 3">
            <a:extLst>
              <a:ext uri="{FF2B5EF4-FFF2-40B4-BE49-F238E27FC236}">
                <a16:creationId xmlns:a16="http://schemas.microsoft.com/office/drawing/2014/main" id="{3B50045D-9394-1840-D952-D6077C4A108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2787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verbal recap of the five anchors off this slide: God-loving, Christ-centred, Spirit-filled — One God. Word-grounded — One Book. Disciple-making — One Mission. 'Three weeks ago I gave you three phrases. Today we land the third.' Then the Wk4 hinge, spoken: God changes the world through His word — and the word travels through people.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Cold open, spoken build before the slide lands: when Jesus left this earth He left no book written in His own hand, no building, no budget, no organisation. He left eleven discipled people. 'As the Father has sent me, even so I am sending you' (John 20:21). Pause on the crimson line. Then the thesis, spoken: if this church could do only one thing well, it would have to be this. The radical God-idea the whole sermon sits on — and the plan runs through this room.</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premise that closes the escape hatch: there is no two-tier Christianity. No ordinary members plus a keen class called disciples.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Testament's own vocabulary. 'Christian' was the nickname outsiders gave them. 'Disciple' was who they were.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God-idea: God's first command to humanity and Jesus' last command to His church are the SAME command — multiply. Then the word unpack, spoken (no separate slide): in the Greek, mathēteusate — make disciples — is the ONLY command in the commission; go, baptising, teaching all lean on it. And mathētēs is not a classroom student — it is an apprentice, someone who learns a life by sharing a life. Jesus did not command attendance. He commanded apprenticeship.</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Drop it plainly and let it sit. Not shame — reality. Long pause.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8E8BA8"/>
                </a:solidFill>
                <a:latin typeface="Arial" pitchFamily="34" charset="0"/>
                <a:ea typeface="Arial" pitchFamily="34" charset="-122"/>
                <a:cs typeface="Arial" pitchFamily="34" charset="-120"/>
              </a:rPr>
              <a:t>WEEK 5 OF 5  ·  FIVE ANCHORS OF A DISCIPLE</a:t>
            </a:r>
            <a:endParaRPr lang="en-US" sz="900" dirty="0"/>
          </a:p>
        </p:txBody>
      </p:sp>
      <p:sp>
        <p:nvSpPr>
          <p:cNvPr id="5" name="Text 1"/>
          <p:cNvSpPr txBox="1"/>
          <p:nvPr/>
        </p:nvSpPr>
        <p:spPr>
          <a:xfrm>
            <a:off x="502920" y="1325880"/>
            <a:ext cx="8138160" cy="914400"/>
          </a:xfrm>
          <a:prstGeom prst="rect">
            <a:avLst/>
          </a:prstGeom>
          <a:noFill/>
          <a:ln/>
        </p:spPr>
        <p:txBody>
          <a:bodyPr wrap="square" lIns="0" tIns="0" rIns="0" bIns="0" rtlCol="0" anchor="ctr"/>
          <a:lstStyle/>
          <a:p>
            <a:pPr marL="0" indent="0">
              <a:buNone/>
            </a:pPr>
            <a:r>
              <a:rPr lang="en-US" sz="5400" b="1" kern="0" spc="200" dirty="0">
                <a:solidFill>
                  <a:srgbClr val="FFFFFF"/>
                </a:solidFill>
                <a:latin typeface="Georgia" pitchFamily="34" charset="0"/>
                <a:ea typeface="Georgia" pitchFamily="34" charset="-122"/>
                <a:cs typeface="Georgia" pitchFamily="34" charset="-120"/>
              </a:rPr>
              <a:t>ROOTED</a:t>
            </a:r>
            <a:endParaRPr lang="en-US" sz="5400" dirty="0"/>
          </a:p>
        </p:txBody>
      </p:sp>
      <p:sp>
        <p:nvSpPr>
          <p:cNvPr id="6" name="Text 2"/>
          <p:cNvSpPr txBox="1"/>
          <p:nvPr/>
        </p:nvSpPr>
        <p:spPr>
          <a:xfrm>
            <a:off x="521208" y="2286000"/>
            <a:ext cx="8138160" cy="548640"/>
          </a:xfrm>
          <a:prstGeom prst="rect">
            <a:avLst/>
          </a:prstGeom>
          <a:noFill/>
          <a:ln/>
        </p:spPr>
        <p:txBody>
          <a:bodyPr wrap="square" lIns="0" tIns="0" rIns="0" bIns="0" rtlCol="0" anchor="ctr"/>
          <a:lstStyle/>
          <a:p>
            <a:pPr marL="0" indent="0">
              <a:buNone/>
            </a:pPr>
            <a:r>
              <a:rPr lang="en-US" sz="2800" b="1" dirty="0">
                <a:solidFill>
                  <a:srgbClr val="CD2144"/>
                </a:solidFill>
                <a:latin typeface="Georgia" pitchFamily="34" charset="0"/>
                <a:ea typeface="Georgia" pitchFamily="34" charset="-122"/>
                <a:cs typeface="Georgia" pitchFamily="34" charset="-120"/>
              </a:rPr>
              <a:t>Disciple-making</a:t>
            </a:r>
            <a:endParaRPr lang="en-US" sz="2800" dirty="0"/>
          </a:p>
        </p:txBody>
      </p:sp>
      <p:sp>
        <p:nvSpPr>
          <p:cNvPr id="7" name="Text 3"/>
          <p:cNvSpPr txBox="1"/>
          <p:nvPr/>
        </p:nvSpPr>
        <p:spPr>
          <a:xfrm>
            <a:off x="521208" y="2880360"/>
            <a:ext cx="8138160" cy="365760"/>
          </a:xfrm>
          <a:prstGeom prst="rect">
            <a:avLst/>
          </a:prstGeom>
          <a:noFill/>
          <a:ln/>
        </p:spPr>
        <p:txBody>
          <a:bodyPr wrap="square" lIns="0" tIns="0" rIns="0" bIns="0" rtlCol="0" anchor="ctr"/>
          <a:lstStyle/>
          <a:p>
            <a:pPr marL="0" indent="0">
              <a:buNone/>
            </a:pPr>
            <a:r>
              <a:rPr lang="en-US" sz="1400" i="1" dirty="0">
                <a:solidFill>
                  <a:srgbClr val="E5E3EC"/>
                </a:solidFill>
                <a:latin typeface="Georgia" pitchFamily="34" charset="0"/>
                <a:ea typeface="Georgia" pitchFamily="34" charset="-122"/>
                <a:cs typeface="Georgia" pitchFamily="34" charset="-120"/>
              </a:rPr>
              <a:t>What you have heard, entrust to faithful people.</a:t>
            </a:r>
            <a:endParaRPr lang="en-US" sz="1400" dirty="0"/>
          </a:p>
        </p:txBody>
      </p:sp>
      <p:sp>
        <p:nvSpPr>
          <p:cNvPr id="8" name="Shape 4"/>
          <p:cNvSpPr/>
          <p:nvPr/>
        </p:nvSpPr>
        <p:spPr>
          <a:xfrm>
            <a:off x="521208" y="4434840"/>
            <a:ext cx="640080" cy="0"/>
          </a:xfrm>
          <a:prstGeom prst="line">
            <a:avLst/>
          </a:prstGeom>
          <a:noFill/>
          <a:ln w="19050">
            <a:solidFill>
              <a:srgbClr val="CD2144"/>
            </a:solidFill>
            <a:prstDash val="solid"/>
          </a:ln>
        </p:spPr>
        <p:txBody>
          <a:bodyPr/>
          <a:lstStyle/>
          <a:p>
            <a:endParaRPr lang="en-US"/>
          </a:p>
        </p:txBody>
      </p:sp>
      <p:sp>
        <p:nvSpPr>
          <p:cNvPr id="9" name="Text 5"/>
          <p:cNvSpPr txBox="1"/>
          <p:nvPr/>
        </p:nvSpPr>
        <p:spPr>
          <a:xfrm>
            <a:off x="521208" y="4553712"/>
            <a:ext cx="5486400" cy="274320"/>
          </a:xfrm>
          <a:prstGeom prst="rect">
            <a:avLst/>
          </a:prstGeom>
          <a:noFill/>
          <a:ln/>
        </p:spPr>
        <p:txBody>
          <a:bodyPr wrap="square" lIns="0" tIns="0" rIns="0" bIns="0" rtlCol="0" anchor="ctr"/>
          <a:lstStyle/>
          <a:p>
            <a:pPr marL="0" indent="0">
              <a:buNone/>
            </a:pPr>
            <a:r>
              <a:rPr lang="en-US" sz="850" b="1" kern="0" spc="300" dirty="0">
                <a:solidFill>
                  <a:srgbClr val="8E8BA8"/>
                </a:solidFill>
                <a:latin typeface="Arial" pitchFamily="34" charset="0"/>
                <a:ea typeface="Arial" pitchFamily="34" charset="-122"/>
                <a:cs typeface="Arial" pitchFamily="34" charset="-120"/>
              </a:rPr>
              <a:t>CASEY LIFE INTERNATIONAL CHURCH</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asset-gradient.png"/>
          <p:cNvPicPr>
            <a:picLocks noChangeAspect="1"/>
          </p:cNvPicPr>
          <p:nvPr/>
        </p:nvPicPr>
        <p:blipFill>
          <a:blip r:embed="rId3"/>
          <a:stretch>
            <a:fillRect/>
          </a:stretch>
        </p:blipFill>
        <p:spPr>
          <a:xfrm>
            <a:off x="0" y="0"/>
            <a:ext cx="9144000" cy="5143500"/>
          </a:xfrm>
          <a:prstGeom prst="rect">
            <a:avLst/>
          </a:prstGeom>
        </p:spPr>
      </p:pic>
      <p:sp>
        <p:nvSpPr>
          <p:cNvPr id="4" name="Text 0"/>
          <p:cNvSpPr txBox="1"/>
          <p:nvPr/>
        </p:nvSpPr>
        <p:spPr>
          <a:xfrm>
            <a:off x="914400" y="1920240"/>
            <a:ext cx="7315200" cy="1280160"/>
          </a:xfrm>
          <a:prstGeom prst="rect">
            <a:avLst/>
          </a:prstGeom>
          <a:noFill/>
          <a:ln/>
        </p:spPr>
        <p:txBody>
          <a:bodyPr wrap="square" lIns="0" tIns="0" rIns="0" bIns="0" rtlCol="0" anchor="ctr"/>
          <a:lstStyle/>
          <a:p>
            <a:pPr marL="0" indent="0" algn="ctr">
              <a:buNone/>
            </a:pPr>
            <a:r>
              <a:rPr lang="en-US" sz="2600" b="1" dirty="0">
                <a:solidFill>
                  <a:srgbClr val="FFFFFF"/>
                </a:solidFill>
                <a:latin typeface="Georgia" pitchFamily="34" charset="0"/>
                <a:ea typeface="Georgia" pitchFamily="34" charset="-122"/>
                <a:cs typeface="Georgia" pitchFamily="34" charset="-120"/>
              </a:rPr>
              <a:t>Are we following him —</a:t>
            </a:r>
            <a:endParaRPr lang="en-US" sz="2600" dirty="0"/>
          </a:p>
          <a:p>
            <a:pPr marL="0" indent="0" algn="ctr">
              <a:buNone/>
            </a:pPr>
            <a:r>
              <a:rPr lang="en-US" sz="2600" b="1" dirty="0">
                <a:solidFill>
                  <a:srgbClr val="FFFFFF"/>
                </a:solidFill>
                <a:latin typeface="Georgia" pitchFamily="34" charset="0"/>
                <a:ea typeface="Georgia" pitchFamily="34" charset="-122"/>
                <a:cs typeface="Georgia" pitchFamily="34" charset="-120"/>
              </a:rPr>
              <a:t>or just around him?</a:t>
            </a:r>
            <a:endParaRPr lang="en-US" sz="2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8E8BA8"/>
                </a:solidFill>
                <a:latin typeface="Arial" pitchFamily="34" charset="0"/>
                <a:ea typeface="Arial" pitchFamily="34" charset="-122"/>
                <a:cs typeface="Arial" pitchFamily="34" charset="-120"/>
              </a:rPr>
              <a:t>LUKE 14:25, 27  ·  ESV</a:t>
            </a:r>
            <a:endParaRPr lang="en-US" sz="900" dirty="0"/>
          </a:p>
        </p:txBody>
      </p:sp>
      <p:sp>
        <p:nvSpPr>
          <p:cNvPr id="5" name="Text 1"/>
          <p:cNvSpPr txBox="1"/>
          <p:nvPr/>
        </p:nvSpPr>
        <p:spPr>
          <a:xfrm>
            <a:off x="822960" y="1371600"/>
            <a:ext cx="7498080" cy="2377440"/>
          </a:xfrm>
          <a:prstGeom prst="rect">
            <a:avLst/>
          </a:prstGeom>
          <a:noFill/>
          <a:ln/>
        </p:spPr>
        <p:txBody>
          <a:bodyPr wrap="square" lIns="0" tIns="0" rIns="0" bIns="0" rtlCol="0" anchor="ctr"/>
          <a:lstStyle/>
          <a:p>
            <a:pPr marL="0" indent="0" algn="l">
              <a:lnSpc>
                <a:spcPct val="125000"/>
              </a:lnSpc>
              <a:buNone/>
            </a:pPr>
            <a:r>
              <a:rPr lang="en-US" sz="2000" dirty="0">
                <a:solidFill>
                  <a:srgbClr val="EFEDF5"/>
                </a:solidFill>
                <a:latin typeface="Georgia" pitchFamily="34" charset="0"/>
                <a:ea typeface="Georgia" pitchFamily="34" charset="-122"/>
                <a:cs typeface="Georgia" pitchFamily="34" charset="-120"/>
              </a:rPr>
              <a:t>“Now great crowds </a:t>
            </a:r>
            <a:r>
              <a:rPr lang="en-US" sz="2000" b="1" dirty="0">
                <a:solidFill>
                  <a:srgbClr val="70C2B1"/>
                </a:solidFill>
                <a:latin typeface="Georgia" pitchFamily="34" charset="0"/>
                <a:ea typeface="Georgia" pitchFamily="34" charset="-122"/>
                <a:cs typeface="Georgia" pitchFamily="34" charset="-120"/>
              </a:rPr>
              <a:t>accompanied</a:t>
            </a:r>
            <a:r>
              <a:rPr lang="en-US" sz="2000" dirty="0">
                <a:solidFill>
                  <a:srgbClr val="EFEDF5"/>
                </a:solidFill>
                <a:latin typeface="Georgia" pitchFamily="34" charset="0"/>
                <a:ea typeface="Georgia" pitchFamily="34" charset="-122"/>
                <a:cs typeface="Georgia" pitchFamily="34" charset="-120"/>
              </a:rPr>
              <a:t> him, and he turned and said to them… ‘Whoever does not bear his own cross and come after me </a:t>
            </a:r>
            <a:r>
              <a:rPr lang="en-US" sz="2000" b="1" dirty="0">
                <a:solidFill>
                  <a:srgbClr val="70C2B1"/>
                </a:solidFill>
                <a:latin typeface="Georgia" pitchFamily="34" charset="0"/>
                <a:ea typeface="Georgia" pitchFamily="34" charset="-122"/>
                <a:cs typeface="Georgia" pitchFamily="34" charset="-120"/>
              </a:rPr>
              <a:t>cannot be my disciple</a:t>
            </a:r>
            <a:r>
              <a:rPr lang="en-US" sz="2000" dirty="0">
                <a:solidFill>
                  <a:srgbClr val="EFEDF5"/>
                </a:solidFill>
                <a:latin typeface="Georgia" pitchFamily="34" charset="0"/>
                <a:ea typeface="Georgia" pitchFamily="34" charset="-122"/>
                <a:cs typeface="Georgia" pitchFamily="34" charset="-120"/>
              </a:rPr>
              <a:t>.’”</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914400" y="1280160"/>
            <a:ext cx="7315200" cy="1737360"/>
          </a:xfrm>
          <a:prstGeom prst="rect">
            <a:avLst/>
          </a:prstGeom>
          <a:noFill/>
          <a:ln/>
        </p:spPr>
        <p:txBody>
          <a:bodyPr wrap="square" lIns="0" tIns="0" rIns="0" bIns="0" rtlCol="0" anchor="ctr"/>
          <a:lstStyle/>
          <a:p>
            <a:pPr marL="0" indent="0" algn="l">
              <a:lnSpc>
                <a:spcPct val="130000"/>
              </a:lnSpc>
              <a:buNone/>
            </a:pPr>
            <a:r>
              <a:rPr lang="en-US" sz="1800" i="1" dirty="0">
                <a:solidFill>
                  <a:srgbClr val="EFEDF5"/>
                </a:solidFill>
                <a:latin typeface="Georgia" pitchFamily="34" charset="0"/>
                <a:ea typeface="Georgia" pitchFamily="34" charset="-122"/>
                <a:cs typeface="Georgia" pitchFamily="34" charset="-120"/>
              </a:rPr>
              <a:t>“Cheap grace is the preaching of forgiveness without requiring repentance… Cheap grace is grace without discipleship, grace without the cross, grace without Jesus Christ.”</a:t>
            </a:r>
            <a:endParaRPr lang="en-US" sz="1800" dirty="0"/>
          </a:p>
        </p:txBody>
      </p:sp>
      <p:sp>
        <p:nvSpPr>
          <p:cNvPr id="5" name="Text 1"/>
          <p:cNvSpPr txBox="1"/>
          <p:nvPr/>
        </p:nvSpPr>
        <p:spPr>
          <a:xfrm>
            <a:off x="914400" y="3200400"/>
            <a:ext cx="7315200" cy="274320"/>
          </a:xfrm>
          <a:prstGeom prst="rect">
            <a:avLst/>
          </a:prstGeom>
          <a:noFill/>
          <a:ln/>
        </p:spPr>
        <p:txBody>
          <a:bodyPr wrap="square" lIns="0" tIns="0" rIns="0" bIns="0" rtlCol="0" anchor="ctr"/>
          <a:lstStyle/>
          <a:p>
            <a:pPr marL="0" indent="0">
              <a:buNone/>
            </a:pPr>
            <a:r>
              <a:rPr lang="en-US" sz="1000" kern="0" spc="100" dirty="0">
                <a:solidFill>
                  <a:srgbClr val="8E8BA8"/>
                </a:solidFill>
                <a:latin typeface="Arial" pitchFamily="34" charset="0"/>
                <a:ea typeface="Arial" pitchFamily="34" charset="-122"/>
                <a:cs typeface="Arial" pitchFamily="34" charset="-120"/>
              </a:rPr>
              <a:t>Dietrich Bonhoeffer   ·   The Cost of Discipleship (1937)</a:t>
            </a:r>
            <a:endParaRPr lang="en-US" sz="1000" dirty="0"/>
          </a:p>
        </p:txBody>
      </p:sp>
      <p:sp>
        <p:nvSpPr>
          <p:cNvPr id="6" name="Text 2"/>
          <p:cNvSpPr txBox="1"/>
          <p:nvPr/>
        </p:nvSpPr>
        <p:spPr>
          <a:xfrm>
            <a:off x="914400" y="3794760"/>
            <a:ext cx="7315200" cy="365760"/>
          </a:xfrm>
          <a:prstGeom prst="rect">
            <a:avLst/>
          </a:prstGeom>
          <a:noFill/>
          <a:ln/>
        </p:spPr>
        <p:txBody>
          <a:bodyPr wrap="square" lIns="0" tIns="0" rIns="0" bIns="0" rtlCol="0" anchor="ctr"/>
          <a:lstStyle/>
          <a:p>
            <a:pPr marL="0" indent="0">
              <a:buNone/>
            </a:pPr>
            <a:r>
              <a:rPr lang="en-US" sz="1400" b="1" dirty="0">
                <a:solidFill>
                  <a:srgbClr val="CD2144"/>
                </a:solidFill>
                <a:latin typeface="Georgia" pitchFamily="34" charset="0"/>
                <a:ea typeface="Georgia" pitchFamily="34" charset="-122"/>
                <a:cs typeface="Georgia" pitchFamily="34" charset="-120"/>
              </a:rPr>
              <a:t>Grace is free. It is never cheap.</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8E8BA8"/>
                </a:solidFill>
                <a:latin typeface="Arial" pitchFamily="34" charset="0"/>
                <a:ea typeface="Arial" pitchFamily="34" charset="-122"/>
                <a:cs typeface="Arial" pitchFamily="34" charset="-120"/>
              </a:rPr>
              <a:t>WHY WE KEEP OUR DISTANCE  ·  2 TIMOTHY 4:3  ·  ESV</a:t>
            </a:r>
            <a:endParaRPr lang="en-US" sz="900" dirty="0"/>
          </a:p>
        </p:txBody>
      </p:sp>
      <p:sp>
        <p:nvSpPr>
          <p:cNvPr id="5" name="Text 1"/>
          <p:cNvSpPr txBox="1"/>
          <p:nvPr/>
        </p:nvSpPr>
        <p:spPr>
          <a:xfrm>
            <a:off x="822960" y="1143000"/>
            <a:ext cx="7498080" cy="1828800"/>
          </a:xfrm>
          <a:prstGeom prst="rect">
            <a:avLst/>
          </a:prstGeom>
          <a:noFill/>
          <a:ln/>
        </p:spPr>
        <p:txBody>
          <a:bodyPr wrap="square" lIns="0" tIns="0" rIns="0" bIns="0" rtlCol="0" anchor="ctr"/>
          <a:lstStyle/>
          <a:p>
            <a:pPr marL="0" indent="0" algn="l">
              <a:lnSpc>
                <a:spcPct val="125000"/>
              </a:lnSpc>
              <a:buNone/>
            </a:pPr>
            <a:r>
              <a:rPr lang="en-US" sz="1900" dirty="0">
                <a:solidFill>
                  <a:srgbClr val="EFEDF5"/>
                </a:solidFill>
                <a:latin typeface="Georgia" pitchFamily="34" charset="0"/>
                <a:ea typeface="Georgia" pitchFamily="34" charset="-122"/>
                <a:cs typeface="Georgia" pitchFamily="34" charset="-120"/>
              </a:rPr>
              <a:t>“For the time is coming when people will not endure sound teaching, but having </a:t>
            </a:r>
            <a:r>
              <a:rPr lang="en-US" sz="1900" b="1" dirty="0">
                <a:solidFill>
                  <a:srgbClr val="70C2B1"/>
                </a:solidFill>
                <a:latin typeface="Georgia" pitchFamily="34" charset="0"/>
                <a:ea typeface="Georgia" pitchFamily="34" charset="-122"/>
                <a:cs typeface="Georgia" pitchFamily="34" charset="-120"/>
              </a:rPr>
              <a:t>itching ears</a:t>
            </a:r>
            <a:r>
              <a:rPr lang="en-US" sz="1900" dirty="0">
                <a:solidFill>
                  <a:srgbClr val="EFEDF5"/>
                </a:solidFill>
                <a:latin typeface="Georgia" pitchFamily="34" charset="0"/>
                <a:ea typeface="Georgia" pitchFamily="34" charset="-122"/>
                <a:cs typeface="Georgia" pitchFamily="34" charset="-120"/>
              </a:rPr>
              <a:t> they will accumulate for themselves teachers </a:t>
            </a:r>
            <a:r>
              <a:rPr lang="en-US" sz="1900" b="1" dirty="0">
                <a:solidFill>
                  <a:srgbClr val="70C2B1"/>
                </a:solidFill>
                <a:latin typeface="Georgia" pitchFamily="34" charset="0"/>
                <a:ea typeface="Georgia" pitchFamily="34" charset="-122"/>
                <a:cs typeface="Georgia" pitchFamily="34" charset="-120"/>
              </a:rPr>
              <a:t>to suit their own passions</a:t>
            </a:r>
            <a:r>
              <a:rPr lang="en-US" sz="1900" dirty="0">
                <a:solidFill>
                  <a:srgbClr val="EFEDF5"/>
                </a:solidFill>
                <a:latin typeface="Georgia" pitchFamily="34" charset="0"/>
                <a:ea typeface="Georgia" pitchFamily="34" charset="-122"/>
                <a:cs typeface="Georgia" pitchFamily="34" charset="-120"/>
              </a:rPr>
              <a:t>.”</a:t>
            </a:r>
            <a:endParaRPr lang="en-US" sz="1900" dirty="0"/>
          </a:p>
        </p:txBody>
      </p:sp>
      <p:sp>
        <p:nvSpPr>
          <p:cNvPr id="6" name="Text 2"/>
          <p:cNvSpPr txBox="1"/>
          <p:nvPr/>
        </p:nvSpPr>
        <p:spPr>
          <a:xfrm>
            <a:off x="822960" y="3383280"/>
            <a:ext cx="7498080" cy="640080"/>
          </a:xfrm>
          <a:prstGeom prst="rect">
            <a:avLst/>
          </a:prstGeom>
          <a:noFill/>
          <a:ln/>
        </p:spPr>
        <p:txBody>
          <a:bodyPr wrap="square" lIns="0" tIns="0" rIns="0" bIns="0" rtlCol="0" anchor="ctr"/>
          <a:lstStyle/>
          <a:p>
            <a:pPr marL="0" indent="0">
              <a:lnSpc>
                <a:spcPct val="115000"/>
              </a:lnSpc>
              <a:buNone/>
            </a:pPr>
            <a:r>
              <a:rPr lang="en-US" sz="1400" b="1" dirty="0">
                <a:solidFill>
                  <a:srgbClr val="CD2144"/>
                </a:solidFill>
                <a:latin typeface="Georgia" pitchFamily="34" charset="0"/>
                <a:ea typeface="Georgia" pitchFamily="34" charset="-122"/>
                <a:cs typeface="Georgia" pitchFamily="34" charset="-120"/>
              </a:rPr>
              <a:t>We do not avoid discipleship because it asks too little. We avoid it because it sits close enough to tell us the truth.</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F7F5F1"/>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457200"/>
            <a:ext cx="8138160" cy="457200"/>
          </a:xfrm>
          <a:prstGeom prst="rect">
            <a:avLst/>
          </a:prstGeom>
          <a:noFill/>
          <a:ln/>
        </p:spPr>
        <p:txBody>
          <a:bodyPr wrap="square" lIns="0" tIns="0" rIns="0" bIns="0" rtlCol="0" anchor="ctr"/>
          <a:lstStyle/>
          <a:p>
            <a:pPr marL="0" indent="0">
              <a:buNone/>
            </a:pPr>
            <a:r>
              <a:rPr lang="en-US" sz="2200" b="1" dirty="0">
                <a:solidFill>
                  <a:srgbClr val="22223F"/>
                </a:solidFill>
                <a:latin typeface="Georgia" pitchFamily="34" charset="0"/>
                <a:ea typeface="Georgia" pitchFamily="34" charset="-122"/>
                <a:cs typeface="Georgia" pitchFamily="34" charset="-120"/>
              </a:rPr>
              <a:t>Why would you say yes to following Jesus?</a:t>
            </a:r>
            <a:endParaRPr lang="en-US" sz="2200" dirty="0"/>
          </a:p>
        </p:txBody>
      </p:sp>
      <p:sp>
        <p:nvSpPr>
          <p:cNvPr id="5" name="Shape 1"/>
          <p:cNvSpPr/>
          <p:nvPr/>
        </p:nvSpPr>
        <p:spPr>
          <a:xfrm>
            <a:off x="502920" y="1143000"/>
            <a:ext cx="3931920" cy="2880360"/>
          </a:xfrm>
          <a:prstGeom prst="rect">
            <a:avLst/>
          </a:prstGeom>
          <a:solidFill>
            <a:srgbClr val="FFFFFF"/>
          </a:solidFill>
          <a:ln w="12700">
            <a:solidFill>
              <a:srgbClr val="DDD9E4"/>
            </a:solidFill>
            <a:prstDash val="solid"/>
          </a:ln>
        </p:spPr>
        <p:txBody>
          <a:bodyPr/>
          <a:lstStyle/>
          <a:p>
            <a:endParaRPr lang="en-US"/>
          </a:p>
        </p:txBody>
      </p:sp>
      <p:sp>
        <p:nvSpPr>
          <p:cNvPr id="6" name="Text 2"/>
          <p:cNvSpPr txBox="1"/>
          <p:nvPr/>
        </p:nvSpPr>
        <p:spPr>
          <a:xfrm>
            <a:off x="758952" y="1371600"/>
            <a:ext cx="3429000" cy="502920"/>
          </a:xfrm>
          <a:prstGeom prst="rect">
            <a:avLst/>
          </a:prstGeom>
          <a:noFill/>
          <a:ln/>
        </p:spPr>
        <p:txBody>
          <a:bodyPr wrap="square" lIns="0" tIns="0" rIns="0" bIns="0" rtlCol="0" anchor="ctr"/>
          <a:lstStyle/>
          <a:p>
            <a:pPr marL="0" indent="0">
              <a:lnSpc>
                <a:spcPct val="105000"/>
              </a:lnSpc>
              <a:buNone/>
            </a:pPr>
            <a:r>
              <a:rPr lang="en-US" sz="1800" b="1" dirty="0">
                <a:solidFill>
                  <a:srgbClr val="CD2144"/>
                </a:solidFill>
                <a:latin typeface="Georgia" pitchFamily="34" charset="0"/>
                <a:ea typeface="Georgia" pitchFamily="34" charset="-122"/>
                <a:cs typeface="Georgia" pitchFamily="34" charset="-120"/>
              </a:rPr>
              <a:t>Freedom</a:t>
            </a:r>
            <a:endParaRPr lang="en-US" sz="1800" dirty="0"/>
          </a:p>
        </p:txBody>
      </p:sp>
      <p:sp>
        <p:nvSpPr>
          <p:cNvPr id="7" name="Text 3"/>
          <p:cNvSpPr txBox="1"/>
          <p:nvPr/>
        </p:nvSpPr>
        <p:spPr>
          <a:xfrm>
            <a:off x="758952" y="1965960"/>
            <a:ext cx="3429000" cy="1097280"/>
          </a:xfrm>
          <a:prstGeom prst="rect">
            <a:avLst/>
          </a:prstGeom>
          <a:noFill/>
          <a:ln/>
        </p:spPr>
        <p:txBody>
          <a:bodyPr wrap="square" lIns="0" tIns="0" rIns="0" bIns="0" rtlCol="0" anchor="ctr"/>
          <a:lstStyle/>
          <a:p>
            <a:pPr marL="0" indent="0">
              <a:lnSpc>
                <a:spcPct val="120000"/>
              </a:lnSpc>
              <a:buNone/>
            </a:pPr>
            <a:r>
              <a:rPr lang="en-US" sz="1300" dirty="0">
                <a:solidFill>
                  <a:srgbClr val="22223F"/>
                </a:solidFill>
                <a:latin typeface="Arial" pitchFamily="34" charset="0"/>
                <a:ea typeface="Arial" pitchFamily="34" charset="-122"/>
                <a:cs typeface="Arial" pitchFamily="34" charset="-120"/>
              </a:rPr>
              <a:t>Not doing whatever you want. Finally being free from whatever was mastering you.</a:t>
            </a:r>
            <a:endParaRPr lang="en-US" sz="1300" dirty="0"/>
          </a:p>
        </p:txBody>
      </p:sp>
      <p:sp>
        <p:nvSpPr>
          <p:cNvPr id="8" name="Text 4"/>
          <p:cNvSpPr txBox="1"/>
          <p:nvPr/>
        </p:nvSpPr>
        <p:spPr>
          <a:xfrm>
            <a:off x="758952" y="3154680"/>
            <a:ext cx="3429000" cy="777240"/>
          </a:xfrm>
          <a:prstGeom prst="rect">
            <a:avLst/>
          </a:prstGeom>
          <a:noFill/>
          <a:ln/>
        </p:spPr>
        <p:txBody>
          <a:bodyPr wrap="square" lIns="0" tIns="0" rIns="0" bIns="0" rtlCol="0" anchor="ctr"/>
          <a:lstStyle/>
          <a:p>
            <a:pPr marL="0" indent="0">
              <a:lnSpc>
                <a:spcPct val="115000"/>
              </a:lnSpc>
              <a:buNone/>
            </a:pPr>
            <a:r>
              <a:rPr lang="en-US" sz="1100" i="1" dirty="0">
                <a:solidFill>
                  <a:srgbClr val="6E6C7E"/>
                </a:solidFill>
                <a:latin typeface="Arial" pitchFamily="34" charset="0"/>
                <a:ea typeface="Arial" pitchFamily="34" charset="-122"/>
                <a:cs typeface="Arial" pitchFamily="34" charset="-120"/>
              </a:rPr>
              <a:t>“…you are truly my disciples, and the truth will set you free.” — John 8:31–32</a:t>
            </a:r>
            <a:endParaRPr lang="en-US" sz="1100" dirty="0"/>
          </a:p>
        </p:txBody>
      </p:sp>
      <p:sp>
        <p:nvSpPr>
          <p:cNvPr id="9" name="Shape 5"/>
          <p:cNvSpPr/>
          <p:nvPr/>
        </p:nvSpPr>
        <p:spPr>
          <a:xfrm>
            <a:off x="4709160" y="1143000"/>
            <a:ext cx="3931920" cy="2880360"/>
          </a:xfrm>
          <a:prstGeom prst="rect">
            <a:avLst/>
          </a:prstGeom>
          <a:solidFill>
            <a:srgbClr val="FFFFFF"/>
          </a:solidFill>
          <a:ln w="12700">
            <a:solidFill>
              <a:srgbClr val="DDD9E4"/>
            </a:solidFill>
            <a:prstDash val="solid"/>
          </a:ln>
        </p:spPr>
        <p:txBody>
          <a:bodyPr/>
          <a:lstStyle/>
          <a:p>
            <a:endParaRPr lang="en-US"/>
          </a:p>
        </p:txBody>
      </p:sp>
      <p:sp>
        <p:nvSpPr>
          <p:cNvPr id="10" name="Text 6"/>
          <p:cNvSpPr txBox="1"/>
          <p:nvPr/>
        </p:nvSpPr>
        <p:spPr>
          <a:xfrm>
            <a:off x="4965192" y="1371600"/>
            <a:ext cx="3429000" cy="502920"/>
          </a:xfrm>
          <a:prstGeom prst="rect">
            <a:avLst/>
          </a:prstGeom>
          <a:noFill/>
          <a:ln/>
        </p:spPr>
        <p:txBody>
          <a:bodyPr wrap="square" lIns="0" tIns="0" rIns="0" bIns="0" rtlCol="0" anchor="ctr"/>
          <a:lstStyle/>
          <a:p>
            <a:pPr marL="0" indent="0">
              <a:lnSpc>
                <a:spcPct val="105000"/>
              </a:lnSpc>
              <a:buNone/>
            </a:pPr>
            <a:r>
              <a:rPr lang="en-US" sz="1800" b="1" dirty="0">
                <a:solidFill>
                  <a:srgbClr val="CD2144"/>
                </a:solidFill>
                <a:latin typeface="Georgia" pitchFamily="34" charset="0"/>
                <a:ea typeface="Georgia" pitchFamily="34" charset="-122"/>
                <a:cs typeface="Georgia" pitchFamily="34" charset="-120"/>
              </a:rPr>
              <a:t>Joy</a:t>
            </a:r>
            <a:endParaRPr lang="en-US" sz="1800" dirty="0"/>
          </a:p>
        </p:txBody>
      </p:sp>
      <p:sp>
        <p:nvSpPr>
          <p:cNvPr id="11" name="Text 7"/>
          <p:cNvSpPr txBox="1"/>
          <p:nvPr/>
        </p:nvSpPr>
        <p:spPr>
          <a:xfrm>
            <a:off x="4965192" y="1965960"/>
            <a:ext cx="3429000" cy="1097280"/>
          </a:xfrm>
          <a:prstGeom prst="rect">
            <a:avLst/>
          </a:prstGeom>
          <a:noFill/>
          <a:ln/>
        </p:spPr>
        <p:txBody>
          <a:bodyPr wrap="square" lIns="0" tIns="0" rIns="0" bIns="0" rtlCol="0" anchor="ctr"/>
          <a:lstStyle/>
          <a:p>
            <a:pPr marL="0" indent="0">
              <a:lnSpc>
                <a:spcPct val="120000"/>
              </a:lnSpc>
              <a:buNone/>
            </a:pPr>
            <a:r>
              <a:rPr lang="en-US" sz="1300" dirty="0">
                <a:solidFill>
                  <a:srgbClr val="22223F"/>
                </a:solidFill>
                <a:latin typeface="Arial" pitchFamily="34" charset="0"/>
                <a:ea typeface="Arial" pitchFamily="34" charset="-122"/>
                <a:cs typeface="Arial" pitchFamily="34" charset="-120"/>
              </a:rPr>
              <a:t>Not a mood that comes and goes. His own joy, planted in you, growing full.</a:t>
            </a:r>
            <a:endParaRPr lang="en-US" sz="1300" dirty="0"/>
          </a:p>
        </p:txBody>
      </p:sp>
      <p:sp>
        <p:nvSpPr>
          <p:cNvPr id="12" name="Text 8"/>
          <p:cNvSpPr txBox="1"/>
          <p:nvPr/>
        </p:nvSpPr>
        <p:spPr>
          <a:xfrm>
            <a:off x="4965192" y="3154680"/>
            <a:ext cx="3429000" cy="777240"/>
          </a:xfrm>
          <a:prstGeom prst="rect">
            <a:avLst/>
          </a:prstGeom>
          <a:noFill/>
          <a:ln/>
        </p:spPr>
        <p:txBody>
          <a:bodyPr wrap="square" lIns="0" tIns="0" rIns="0" bIns="0" rtlCol="0" anchor="ctr"/>
          <a:lstStyle/>
          <a:p>
            <a:pPr marL="0" indent="0">
              <a:lnSpc>
                <a:spcPct val="115000"/>
              </a:lnSpc>
              <a:buNone/>
            </a:pPr>
            <a:r>
              <a:rPr lang="en-US" sz="1100" i="1" dirty="0">
                <a:solidFill>
                  <a:srgbClr val="6E6C7E"/>
                </a:solidFill>
                <a:latin typeface="Arial" pitchFamily="34" charset="0"/>
                <a:ea typeface="Arial" pitchFamily="34" charset="-122"/>
                <a:cs typeface="Arial" pitchFamily="34" charset="-120"/>
              </a:rPr>
              <a:t>“…that my joy may be in you, and that your joy may be full.” — John 15:11</a:t>
            </a:r>
            <a:endParaRPr lang="en-US" sz="1100" dirty="0"/>
          </a:p>
        </p:txBody>
      </p:sp>
      <p:sp>
        <p:nvSpPr>
          <p:cNvPr id="13" name="Text 9"/>
          <p:cNvSpPr txBox="1"/>
          <p:nvPr/>
        </p:nvSpPr>
        <p:spPr>
          <a:xfrm>
            <a:off x="502920" y="4206240"/>
            <a:ext cx="8138160" cy="411480"/>
          </a:xfrm>
          <a:prstGeom prst="rect">
            <a:avLst/>
          </a:prstGeom>
          <a:noFill/>
          <a:ln/>
        </p:spPr>
        <p:txBody>
          <a:bodyPr wrap="square" lIns="0" tIns="0" rIns="0" bIns="0" rtlCol="0" anchor="ctr"/>
          <a:lstStyle/>
          <a:p>
            <a:pPr marL="0" indent="0">
              <a:buNone/>
            </a:pPr>
            <a:r>
              <a:rPr lang="en-US" sz="1300" b="1" i="1" dirty="0">
                <a:solidFill>
                  <a:srgbClr val="CD2144"/>
                </a:solidFill>
                <a:latin typeface="Georgia" pitchFamily="34" charset="0"/>
                <a:ea typeface="Georgia" pitchFamily="34" charset="-122"/>
                <a:cs typeface="Georgia" pitchFamily="34" charset="-120"/>
              </a:rPr>
              <a:t>“Whoever loses his life for my sake will find it.” — Matthew 16:25</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asset-gradient.png"/>
          <p:cNvPicPr>
            <a:picLocks noChangeAspect="1"/>
          </p:cNvPicPr>
          <p:nvPr/>
        </p:nvPicPr>
        <p:blipFill>
          <a:blip r:embed="rId3"/>
          <a:stretch>
            <a:fillRect/>
          </a:stretch>
        </p:blipFill>
        <p:spPr>
          <a:xfrm>
            <a:off x="0" y="0"/>
            <a:ext cx="9144000" cy="5143500"/>
          </a:xfrm>
          <a:prstGeom prst="rect">
            <a:avLst/>
          </a:prstGeom>
        </p:spPr>
      </p:pic>
      <p:sp>
        <p:nvSpPr>
          <p:cNvPr id="4" name="Text 0"/>
          <p:cNvSpPr txBox="1"/>
          <p:nvPr/>
        </p:nvSpPr>
        <p:spPr>
          <a:xfrm>
            <a:off x="914400" y="1874520"/>
            <a:ext cx="7315200" cy="1371600"/>
          </a:xfrm>
          <a:prstGeom prst="rect">
            <a:avLst/>
          </a:prstGeom>
          <a:noFill/>
          <a:ln/>
        </p:spPr>
        <p:txBody>
          <a:bodyPr wrap="square" lIns="0" tIns="0" rIns="0" bIns="0" rtlCol="0" anchor="ctr"/>
          <a:lstStyle/>
          <a:p>
            <a:pPr marL="0" indent="0" algn="ctr">
              <a:lnSpc>
                <a:spcPct val="130000"/>
              </a:lnSpc>
              <a:buNone/>
            </a:pPr>
            <a:r>
              <a:rPr lang="en-US" sz="2800" b="1" dirty="0">
                <a:solidFill>
                  <a:srgbClr val="FFFFFF"/>
                </a:solidFill>
                <a:latin typeface="Georgia" pitchFamily="34" charset="0"/>
                <a:ea typeface="Georgia" pitchFamily="34" charset="-122"/>
                <a:cs typeface="Georgia" pitchFamily="34" charset="-120"/>
              </a:rPr>
              <a:t>Who is discipling you?</a:t>
            </a:r>
            <a:endParaRPr lang="en-US" sz="2800" dirty="0"/>
          </a:p>
          <a:p>
            <a:pPr marL="0" indent="0" algn="ctr">
              <a:lnSpc>
                <a:spcPct val="130000"/>
              </a:lnSpc>
              <a:buNone/>
            </a:pPr>
            <a:r>
              <a:rPr lang="en-US" sz="1500" i="1" dirty="0">
                <a:solidFill>
                  <a:srgbClr val="FFFFFF"/>
                </a:solidFill>
                <a:latin typeface="Georgia" pitchFamily="34" charset="0"/>
                <a:ea typeface="Georgia" pitchFamily="34" charset="-122"/>
                <a:cs typeface="Georgia" pitchFamily="34" charset="-120"/>
              </a:rPr>
              <a:t>Start with God.</a:t>
            </a:r>
            <a:endParaRPr 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4">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8E8BA8"/>
                </a:solidFill>
                <a:latin typeface="Arial" pitchFamily="34" charset="0"/>
                <a:ea typeface="Arial" pitchFamily="34" charset="-122"/>
                <a:cs typeface="Arial" pitchFamily="34" charset="-120"/>
              </a:rPr>
              <a:t>THE ANCHOR  ·  2 TIMOTHY 2:1  ·  ESV</a:t>
            </a:r>
            <a:endParaRPr lang="en-US" sz="900" dirty="0"/>
          </a:p>
        </p:txBody>
      </p:sp>
      <p:sp>
        <p:nvSpPr>
          <p:cNvPr id="5" name="Text 1"/>
          <p:cNvSpPr txBox="1"/>
          <p:nvPr/>
        </p:nvSpPr>
        <p:spPr>
          <a:xfrm>
            <a:off x="822960" y="1371600"/>
            <a:ext cx="7498080" cy="2377440"/>
          </a:xfrm>
          <a:prstGeom prst="rect">
            <a:avLst/>
          </a:prstGeom>
          <a:noFill/>
          <a:ln/>
        </p:spPr>
        <p:txBody>
          <a:bodyPr wrap="square" lIns="0" tIns="0" rIns="0" bIns="0" rtlCol="0" anchor="ctr"/>
          <a:lstStyle/>
          <a:p>
            <a:pPr marL="0" indent="0" algn="l">
              <a:lnSpc>
                <a:spcPct val="125000"/>
              </a:lnSpc>
              <a:buNone/>
            </a:pPr>
            <a:r>
              <a:rPr lang="en-US" sz="2200" dirty="0">
                <a:solidFill>
                  <a:srgbClr val="EFEDF5"/>
                </a:solidFill>
                <a:latin typeface="Georgia" pitchFamily="34" charset="0"/>
                <a:ea typeface="Georgia" pitchFamily="34" charset="-122"/>
                <a:cs typeface="Georgia" pitchFamily="34" charset="-120"/>
              </a:rPr>
              <a:t>“You then, </a:t>
            </a:r>
            <a:r>
              <a:rPr lang="en-US" sz="2200" b="1" dirty="0">
                <a:solidFill>
                  <a:srgbClr val="70C2B1"/>
                </a:solidFill>
                <a:latin typeface="Georgia" pitchFamily="34" charset="0"/>
                <a:ea typeface="Georgia" pitchFamily="34" charset="-122"/>
                <a:cs typeface="Georgia" pitchFamily="34" charset="-120"/>
              </a:rPr>
              <a:t>my child</a:t>
            </a:r>
            <a:r>
              <a:rPr lang="en-US" sz="2200" dirty="0">
                <a:solidFill>
                  <a:srgbClr val="EFEDF5"/>
                </a:solidFill>
                <a:latin typeface="Georgia" pitchFamily="34" charset="0"/>
                <a:ea typeface="Georgia" pitchFamily="34" charset="-122"/>
                <a:cs typeface="Georgia" pitchFamily="34" charset="-120"/>
              </a:rPr>
              <a:t>, be strengthened by </a:t>
            </a:r>
            <a:r>
              <a:rPr lang="en-US" sz="2200" b="1" dirty="0">
                <a:solidFill>
                  <a:srgbClr val="70C2B1"/>
                </a:solidFill>
                <a:latin typeface="Georgia" pitchFamily="34" charset="0"/>
                <a:ea typeface="Georgia" pitchFamily="34" charset="-122"/>
                <a:cs typeface="Georgia" pitchFamily="34" charset="-120"/>
              </a:rPr>
              <a:t>the grace</a:t>
            </a:r>
            <a:r>
              <a:rPr lang="en-US" sz="2200" dirty="0">
                <a:solidFill>
                  <a:srgbClr val="EFEDF5"/>
                </a:solidFill>
                <a:latin typeface="Georgia" pitchFamily="34" charset="0"/>
                <a:ea typeface="Georgia" pitchFamily="34" charset="-122"/>
                <a:cs typeface="Georgia" pitchFamily="34" charset="-120"/>
              </a:rPr>
              <a:t> that is in Christ Jesus.”</a:t>
            </a:r>
            <a:r>
              <a:rPr lang="en-US" sz="2000" dirty="0">
                <a:solidFill>
                  <a:srgbClr val="C9C6D8"/>
                </a:solidFill>
                <a:latin typeface="Georgia" pitchFamily="34" charset="0"/>
                <a:ea typeface="Georgia" pitchFamily="34" charset="-122"/>
                <a:cs typeface="Georgia" pitchFamily="34" charset="-120"/>
              </a:rPr>
              <a:t>  — 2 Timothy 2:1</a:t>
            </a:r>
            <a:endParaRPr lang="en-US"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731520" y="1965960"/>
            <a:ext cx="7680960" cy="1097280"/>
          </a:xfrm>
          <a:prstGeom prst="rect">
            <a:avLst/>
          </a:prstGeom>
          <a:noFill/>
          <a:ln/>
        </p:spPr>
        <p:txBody>
          <a:bodyPr wrap="square" lIns="0" tIns="0" rIns="0" bIns="0"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7F5F1"/>
                </a:solidFill>
                <a:effectLst/>
                <a:uLnTx/>
                <a:uFillTx/>
                <a:latin typeface="Georgia" pitchFamily="34" charset="0"/>
                <a:ea typeface="Georgia" pitchFamily="34" charset="-122"/>
                <a:cs typeface="Georgia" pitchFamily="34" charset="-120"/>
              </a:rPr>
              <a:t>Jesus is discipling you </a:t>
            </a:r>
            <a:r>
              <a:rPr kumimoji="0" lang="en-US" sz="3000" b="1" i="0" u="none" strike="noStrike" kern="1200" cap="none" spc="0" normalizeH="0" baseline="0" noProof="0" dirty="0">
                <a:ln>
                  <a:noFill/>
                </a:ln>
                <a:solidFill>
                  <a:srgbClr val="CD2144"/>
                </a:solidFill>
                <a:effectLst/>
                <a:uLnTx/>
                <a:uFillTx/>
                <a:latin typeface="Georgia" pitchFamily="34" charset="0"/>
                <a:ea typeface="Georgia" pitchFamily="34" charset="-122"/>
                <a:cs typeface="Georgia" pitchFamily="34" charset="-120"/>
              </a:rPr>
              <a:t>right now.</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6">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8E8BA8"/>
                </a:solidFill>
                <a:latin typeface="Arial" pitchFamily="34" charset="0"/>
                <a:ea typeface="Arial" pitchFamily="34" charset="-122"/>
                <a:cs typeface="Arial" pitchFamily="34" charset="-120"/>
              </a:rPr>
              <a:t>JOHN 15:1–2  ·  ESV</a:t>
            </a:r>
            <a:endParaRPr lang="en-US" sz="900" dirty="0"/>
          </a:p>
        </p:txBody>
      </p:sp>
      <p:sp>
        <p:nvSpPr>
          <p:cNvPr id="5" name="Text 1"/>
          <p:cNvSpPr txBox="1"/>
          <p:nvPr/>
        </p:nvSpPr>
        <p:spPr>
          <a:xfrm>
            <a:off x="822960" y="1371600"/>
            <a:ext cx="7498080" cy="2377440"/>
          </a:xfrm>
          <a:prstGeom prst="rect">
            <a:avLst/>
          </a:prstGeom>
          <a:noFill/>
          <a:ln/>
        </p:spPr>
        <p:txBody>
          <a:bodyPr wrap="square" lIns="0" tIns="0" rIns="0" bIns="0" rtlCol="0" anchor="ctr"/>
          <a:lstStyle/>
          <a:p>
            <a:pPr marL="0" indent="0" algn="l">
              <a:lnSpc>
                <a:spcPct val="125000"/>
              </a:lnSpc>
              <a:buNone/>
            </a:pPr>
            <a:r>
              <a:rPr lang="en-US" sz="2000" dirty="0">
                <a:solidFill>
                  <a:srgbClr val="EFEDF5"/>
                </a:solidFill>
                <a:latin typeface="Georgia" pitchFamily="34" charset="0"/>
                <a:ea typeface="Georgia" pitchFamily="34" charset="-122"/>
                <a:cs typeface="Georgia" pitchFamily="34" charset="-120"/>
              </a:rPr>
              <a:t>“I am the true vine, and my Father is </a:t>
            </a:r>
            <a:r>
              <a:rPr lang="en-US" sz="2000" b="1" dirty="0">
                <a:solidFill>
                  <a:srgbClr val="70C2B1"/>
                </a:solidFill>
                <a:latin typeface="Georgia" pitchFamily="34" charset="0"/>
                <a:ea typeface="Georgia" pitchFamily="34" charset="-122"/>
                <a:cs typeface="Georgia" pitchFamily="34" charset="-120"/>
              </a:rPr>
              <a:t>the vinedresser</a:t>
            </a:r>
            <a:r>
              <a:rPr lang="en-US" sz="2000" dirty="0">
                <a:solidFill>
                  <a:srgbClr val="EFEDF5"/>
                </a:solidFill>
                <a:latin typeface="Georgia" pitchFamily="34" charset="0"/>
                <a:ea typeface="Georgia" pitchFamily="34" charset="-122"/>
                <a:cs typeface="Georgia" pitchFamily="34" charset="-120"/>
              </a:rPr>
              <a:t>… every branch that does bear fruit </a:t>
            </a:r>
            <a:r>
              <a:rPr lang="en-US" sz="2000" b="1" dirty="0">
                <a:solidFill>
                  <a:srgbClr val="70C2B1"/>
                </a:solidFill>
                <a:latin typeface="Georgia" pitchFamily="34" charset="0"/>
                <a:ea typeface="Georgia" pitchFamily="34" charset="-122"/>
                <a:cs typeface="Georgia" pitchFamily="34" charset="-120"/>
              </a:rPr>
              <a:t>he prunes, that it may bear more fruit</a:t>
            </a:r>
            <a:r>
              <a:rPr lang="en-US" sz="2000" dirty="0">
                <a:solidFill>
                  <a:srgbClr val="EFEDF5"/>
                </a:solidFill>
                <a:latin typeface="Georgia" pitchFamily="34" charset="0"/>
                <a:ea typeface="Georgia" pitchFamily="34" charset="-122"/>
                <a:cs typeface="Georgia" pitchFamily="34" charset="-120"/>
              </a:rPr>
              <a:t>.”</a:t>
            </a:r>
            <a:endParaRPr 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7">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8E8BA8"/>
                </a:solidFill>
                <a:latin typeface="Arial" pitchFamily="34" charset="0"/>
                <a:ea typeface="Arial" pitchFamily="34" charset="-122"/>
                <a:cs typeface="Arial" pitchFamily="34" charset="-120"/>
              </a:rPr>
              <a:t>SEASONS OF DISCIPLESHIP  ·  1 OF 4</a:t>
            </a:r>
            <a:endParaRPr lang="en-US" sz="900" dirty="0"/>
          </a:p>
        </p:txBody>
      </p:sp>
      <p:sp>
        <p:nvSpPr>
          <p:cNvPr id="5" name="Text 1"/>
          <p:cNvSpPr txBox="1"/>
          <p:nvPr/>
        </p:nvSpPr>
        <p:spPr>
          <a:xfrm>
            <a:off x="822960" y="822960"/>
            <a:ext cx="7498080" cy="777240"/>
          </a:xfrm>
          <a:prstGeom prst="rect">
            <a:avLst/>
          </a:prstGeom>
          <a:noFill/>
          <a:ln/>
        </p:spPr>
        <p:txBody>
          <a:bodyPr wrap="square" lIns="0" tIns="0" rIns="0" bIns="0" rtlCol="0" anchor="ctr"/>
          <a:lstStyle/>
          <a:p>
            <a:pPr marL="0" indent="0">
              <a:buNone/>
            </a:pPr>
            <a:r>
              <a:rPr lang="en-US" sz="4000" b="1" dirty="0">
                <a:solidFill>
                  <a:srgbClr val="ECE9F1"/>
                </a:solidFill>
                <a:latin typeface="Georgia" pitchFamily="34" charset="0"/>
                <a:ea typeface="Georgia" pitchFamily="34" charset="-122"/>
                <a:cs typeface="Georgia" pitchFamily="34" charset="-120"/>
              </a:rPr>
              <a:t>Winter</a:t>
            </a:r>
            <a:endParaRPr lang="en-US" sz="4000" dirty="0"/>
          </a:p>
        </p:txBody>
      </p:sp>
      <p:sp>
        <p:nvSpPr>
          <p:cNvPr id="6" name="Text 2"/>
          <p:cNvSpPr txBox="1"/>
          <p:nvPr/>
        </p:nvSpPr>
        <p:spPr>
          <a:xfrm>
            <a:off x="841248" y="1645920"/>
            <a:ext cx="7498080" cy="411480"/>
          </a:xfrm>
          <a:prstGeom prst="rect">
            <a:avLst/>
          </a:prstGeom>
          <a:noFill/>
          <a:ln/>
        </p:spPr>
        <p:txBody>
          <a:bodyPr wrap="square" lIns="0" tIns="0" rIns="0" bIns="0" rtlCol="0" anchor="ctr"/>
          <a:lstStyle/>
          <a:p>
            <a:pPr marL="0" indent="0">
              <a:buNone/>
            </a:pPr>
            <a:r>
              <a:rPr lang="en-US" sz="1700" i="1" dirty="0">
                <a:solidFill>
                  <a:srgbClr val="E5E3EC"/>
                </a:solidFill>
                <a:latin typeface="Georgia" pitchFamily="34" charset="0"/>
                <a:ea typeface="Georgia" pitchFamily="34" charset="-122"/>
                <a:cs typeface="Georgia" pitchFamily="34" charset="-120"/>
              </a:rPr>
              <a:t>The stripped-back season.</a:t>
            </a:r>
            <a:endParaRPr lang="en-US" sz="1700" dirty="0"/>
          </a:p>
        </p:txBody>
      </p:sp>
      <p:sp>
        <p:nvSpPr>
          <p:cNvPr id="7" name="Text 3"/>
          <p:cNvSpPr txBox="1"/>
          <p:nvPr/>
        </p:nvSpPr>
        <p:spPr>
          <a:xfrm>
            <a:off x="841248" y="2194560"/>
            <a:ext cx="7498080" cy="914400"/>
          </a:xfrm>
          <a:prstGeom prst="rect">
            <a:avLst/>
          </a:prstGeom>
          <a:noFill/>
          <a:ln/>
        </p:spPr>
        <p:txBody>
          <a:bodyPr wrap="square" lIns="0" tIns="0" rIns="0" bIns="0" rtlCol="0" anchor="ctr"/>
          <a:lstStyle/>
          <a:p>
            <a:pPr marL="0" indent="0">
              <a:lnSpc>
                <a:spcPct val="125000"/>
              </a:lnSpc>
              <a:buNone/>
            </a:pPr>
            <a:r>
              <a:rPr lang="en-US" sz="1500" dirty="0">
                <a:solidFill>
                  <a:srgbClr val="EFEDF5"/>
                </a:solidFill>
                <a:latin typeface="Arial" pitchFamily="34" charset="0"/>
                <a:ea typeface="Arial" pitchFamily="34" charset="-122"/>
                <a:cs typeface="Arial" pitchFamily="34" charset="-120"/>
              </a:rPr>
              <a:t>Branches bare. Everything looks dead. Nothing is. The Gardener prunes, and the roots go deeper in the dark.</a:t>
            </a:r>
            <a:endParaRPr lang="en-US" sz="1500" dirty="0"/>
          </a:p>
        </p:txBody>
      </p:sp>
      <p:sp>
        <p:nvSpPr>
          <p:cNvPr id="8" name="Text 4"/>
          <p:cNvSpPr txBox="1"/>
          <p:nvPr/>
        </p:nvSpPr>
        <p:spPr>
          <a:xfrm>
            <a:off x="841248" y="3246120"/>
            <a:ext cx="7498080" cy="548640"/>
          </a:xfrm>
          <a:prstGeom prst="rect">
            <a:avLst/>
          </a:prstGeom>
          <a:noFill/>
          <a:ln/>
        </p:spPr>
        <p:txBody>
          <a:bodyPr wrap="square" lIns="0" tIns="0" rIns="0" bIns="0" rtlCol="0" anchor="ctr"/>
          <a:lstStyle/>
          <a:p>
            <a:pPr marL="0" indent="0">
              <a:lnSpc>
                <a:spcPct val="110000"/>
              </a:lnSpc>
              <a:buNone/>
            </a:pPr>
            <a:r>
              <a:rPr lang="en-US" sz="1350" i="1" dirty="0">
                <a:solidFill>
                  <a:srgbClr val="C9C6D8"/>
                </a:solidFill>
                <a:latin typeface="Georgia" pitchFamily="34" charset="0"/>
                <a:ea typeface="Georgia" pitchFamily="34" charset="-122"/>
                <a:cs typeface="Georgia" pitchFamily="34" charset="-120"/>
              </a:rPr>
              <a:t>“…he prunes, that it may bear more fruit.”</a:t>
            </a:r>
            <a:r>
              <a:rPr lang="en-US" sz="1200" dirty="0">
                <a:solidFill>
                  <a:srgbClr val="8E8BA8"/>
                </a:solidFill>
                <a:latin typeface="Georgia" pitchFamily="34" charset="0"/>
                <a:ea typeface="Georgia" pitchFamily="34" charset="-122"/>
                <a:cs typeface="Georgia" pitchFamily="34" charset="-120"/>
              </a:rPr>
              <a:t>  — John 15:2</a:t>
            </a:r>
            <a:endParaRPr lang="en-US" sz="1350" dirty="0"/>
          </a:p>
        </p:txBody>
      </p:sp>
      <p:sp>
        <p:nvSpPr>
          <p:cNvPr id="9" name="Text 5"/>
          <p:cNvSpPr txBox="1"/>
          <p:nvPr/>
        </p:nvSpPr>
        <p:spPr>
          <a:xfrm>
            <a:off x="841248" y="3813048"/>
            <a:ext cx="7498080" cy="548640"/>
          </a:xfrm>
          <a:prstGeom prst="rect">
            <a:avLst/>
          </a:prstGeom>
          <a:noFill/>
          <a:ln/>
        </p:spPr>
        <p:txBody>
          <a:bodyPr wrap="square" lIns="0" tIns="0" rIns="0" bIns="0" rtlCol="0" anchor="ctr"/>
          <a:lstStyle/>
          <a:p>
            <a:pPr marL="0" indent="0">
              <a:lnSpc>
                <a:spcPct val="110000"/>
              </a:lnSpc>
              <a:buNone/>
            </a:pPr>
            <a:r>
              <a:rPr lang="en-US" sz="1350" i="1" dirty="0">
                <a:solidFill>
                  <a:srgbClr val="C9C6D8"/>
                </a:solidFill>
                <a:latin typeface="Georgia" pitchFamily="34" charset="0"/>
                <a:ea typeface="Georgia" pitchFamily="34" charset="-122"/>
                <a:cs typeface="Georgia" pitchFamily="34" charset="-120"/>
              </a:rPr>
              <a:t>“The LORD is near to the brokenhearted.”</a:t>
            </a:r>
            <a:r>
              <a:rPr lang="en-US" sz="1200" dirty="0">
                <a:solidFill>
                  <a:srgbClr val="8E8BA8"/>
                </a:solidFill>
                <a:latin typeface="Georgia" pitchFamily="34" charset="0"/>
                <a:ea typeface="Georgia" pitchFamily="34" charset="-122"/>
                <a:cs typeface="Georgia" pitchFamily="34" charset="-120"/>
              </a:rPr>
              <a:t>  — Psalm 34:18</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dirty="0">
                <a:ln>
                  <a:noFill/>
                </a:ln>
                <a:solidFill>
                  <a:srgbClr val="8E8BA8"/>
                </a:solidFill>
                <a:effectLst/>
                <a:uLnTx/>
                <a:uFillTx/>
                <a:latin typeface="Arial" pitchFamily="34" charset="0"/>
                <a:ea typeface="Arial" pitchFamily="34" charset="-122"/>
                <a:cs typeface="Arial" pitchFamily="34" charset="-120"/>
              </a:rPr>
              <a:t>MATTHEW 28:18–20  ·  ESV</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1"/>
          <p:cNvSpPr txBox="1"/>
          <p:nvPr/>
        </p:nvSpPr>
        <p:spPr>
          <a:xfrm>
            <a:off x="822960" y="1051560"/>
            <a:ext cx="7498080" cy="310896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FEDF5"/>
                </a:solidFill>
                <a:effectLst/>
                <a:uLnTx/>
                <a:uFillTx/>
                <a:latin typeface="Georgia" pitchFamily="34" charset="0"/>
                <a:ea typeface="Georgia" pitchFamily="34" charset="-122"/>
                <a:cs typeface="Georgia" pitchFamily="34" charset="-120"/>
              </a:rPr>
              <a:t>“</a:t>
            </a:r>
            <a:r>
              <a:rPr kumimoji="0" lang="en-US" sz="2400" b="1" i="0" u="none" strike="noStrike" kern="1200" cap="none" spc="0" normalizeH="0" baseline="0" noProof="0" dirty="0">
                <a:ln>
                  <a:noFill/>
                </a:ln>
                <a:solidFill>
                  <a:srgbClr val="70C2B1"/>
                </a:solidFill>
                <a:effectLst/>
                <a:uLnTx/>
                <a:uFillTx/>
                <a:latin typeface="Georgia" pitchFamily="34" charset="0"/>
                <a:ea typeface="Georgia" pitchFamily="34" charset="-122"/>
                <a:cs typeface="Georgia" pitchFamily="34" charset="-120"/>
              </a:rPr>
              <a:t>All authority</a:t>
            </a:r>
            <a:r>
              <a:rPr kumimoji="0" lang="en-US" sz="2400" b="0" i="0" u="none" strike="noStrike" kern="1200" cap="none" spc="0" normalizeH="0" baseline="0" noProof="0" dirty="0">
                <a:ln>
                  <a:noFill/>
                </a:ln>
                <a:solidFill>
                  <a:srgbClr val="EFEDF5"/>
                </a:solidFill>
                <a:effectLst/>
                <a:uLnTx/>
                <a:uFillTx/>
                <a:latin typeface="Georgia" pitchFamily="34" charset="0"/>
                <a:ea typeface="Georgia" pitchFamily="34" charset="-122"/>
                <a:cs typeface="Georgia" pitchFamily="34" charset="-120"/>
              </a:rPr>
              <a:t> in heaven and on earth has been given to me. Go therefore and </a:t>
            </a:r>
            <a:r>
              <a:rPr kumimoji="0" lang="en-US" sz="2400" b="1" i="0" u="none" strike="noStrike" kern="1200" cap="none" spc="0" normalizeH="0" baseline="0" noProof="0" dirty="0">
                <a:ln>
                  <a:noFill/>
                </a:ln>
                <a:solidFill>
                  <a:srgbClr val="70C2B1"/>
                </a:solidFill>
                <a:effectLst/>
                <a:uLnTx/>
                <a:uFillTx/>
                <a:latin typeface="Georgia" pitchFamily="34" charset="0"/>
                <a:ea typeface="Georgia" pitchFamily="34" charset="-122"/>
                <a:cs typeface="Georgia" pitchFamily="34" charset="-120"/>
              </a:rPr>
              <a:t>make disciples</a:t>
            </a:r>
            <a:r>
              <a:rPr kumimoji="0" lang="en-US" sz="2400" b="0" i="0" u="none" strike="noStrike" kern="1200" cap="none" spc="0" normalizeH="0" baseline="0" noProof="0" dirty="0">
                <a:ln>
                  <a:noFill/>
                </a:ln>
                <a:solidFill>
                  <a:srgbClr val="EFEDF5"/>
                </a:solidFill>
                <a:effectLst/>
                <a:uLnTx/>
                <a:uFillTx/>
                <a:latin typeface="Georgia" pitchFamily="34" charset="0"/>
                <a:ea typeface="Georgia" pitchFamily="34" charset="-122"/>
                <a:cs typeface="Georgia" pitchFamily="34" charset="-120"/>
              </a:rPr>
              <a:t> of all nations, baptizing them in the name of the Father and of the Son and of the Holy Spirit, teaching them to observe all that I have commanded you. And behold, </a:t>
            </a:r>
            <a:r>
              <a:rPr kumimoji="0" lang="en-US" sz="2400" b="1" i="0" u="none" strike="noStrike" kern="1200" cap="none" spc="0" normalizeH="0" baseline="0" noProof="0" dirty="0">
                <a:ln>
                  <a:noFill/>
                </a:ln>
                <a:solidFill>
                  <a:srgbClr val="70C2B1"/>
                </a:solidFill>
                <a:effectLst/>
                <a:uLnTx/>
                <a:uFillTx/>
                <a:latin typeface="Georgia" pitchFamily="34" charset="0"/>
                <a:ea typeface="Georgia" pitchFamily="34" charset="-122"/>
                <a:cs typeface="Georgia" pitchFamily="34" charset="-120"/>
              </a:rPr>
              <a:t>I am with you always</a:t>
            </a:r>
            <a:r>
              <a:rPr kumimoji="0" lang="en-US" sz="2400" b="0" i="0" u="none" strike="noStrike" kern="1200" cap="none" spc="0" normalizeH="0" baseline="0" noProof="0" dirty="0">
                <a:ln>
                  <a:noFill/>
                </a:ln>
                <a:solidFill>
                  <a:srgbClr val="EFEDF5"/>
                </a:solidFill>
                <a:effectLst/>
                <a:uLnTx/>
                <a:uFillTx/>
                <a:latin typeface="Georgia" pitchFamily="34" charset="0"/>
                <a:ea typeface="Georgia" pitchFamily="34" charset="-122"/>
                <a:cs typeface="Georgia" pitchFamily="34" charset="-120"/>
              </a:rPr>
              <a:t>, to the end of the age.”</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8">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8E8BA8"/>
                </a:solidFill>
                <a:latin typeface="Arial" pitchFamily="34" charset="0"/>
                <a:ea typeface="Arial" pitchFamily="34" charset="-122"/>
                <a:cs typeface="Arial" pitchFamily="34" charset="-120"/>
              </a:rPr>
              <a:t>SEASONS OF DISCIPLESHIP  ·  2 OF 4</a:t>
            </a:r>
            <a:endParaRPr lang="en-US" sz="900" dirty="0"/>
          </a:p>
        </p:txBody>
      </p:sp>
      <p:sp>
        <p:nvSpPr>
          <p:cNvPr id="5" name="Text 1"/>
          <p:cNvSpPr txBox="1"/>
          <p:nvPr/>
        </p:nvSpPr>
        <p:spPr>
          <a:xfrm>
            <a:off x="822960" y="822960"/>
            <a:ext cx="7498080" cy="777240"/>
          </a:xfrm>
          <a:prstGeom prst="rect">
            <a:avLst/>
          </a:prstGeom>
          <a:noFill/>
          <a:ln/>
        </p:spPr>
        <p:txBody>
          <a:bodyPr wrap="square" lIns="0" tIns="0" rIns="0" bIns="0" rtlCol="0" anchor="ctr"/>
          <a:lstStyle/>
          <a:p>
            <a:pPr marL="0" indent="0">
              <a:buNone/>
            </a:pPr>
            <a:r>
              <a:rPr lang="en-US" sz="4000" b="1" dirty="0">
                <a:solidFill>
                  <a:srgbClr val="70C2B1"/>
                </a:solidFill>
                <a:latin typeface="Georgia" pitchFamily="34" charset="0"/>
                <a:ea typeface="Georgia" pitchFamily="34" charset="-122"/>
                <a:cs typeface="Georgia" pitchFamily="34" charset="-120"/>
              </a:rPr>
              <a:t>Spring</a:t>
            </a:r>
            <a:endParaRPr lang="en-US" sz="4000" dirty="0"/>
          </a:p>
        </p:txBody>
      </p:sp>
      <p:sp>
        <p:nvSpPr>
          <p:cNvPr id="6" name="Text 2"/>
          <p:cNvSpPr txBox="1"/>
          <p:nvPr/>
        </p:nvSpPr>
        <p:spPr>
          <a:xfrm>
            <a:off x="841248" y="1645920"/>
            <a:ext cx="7498080" cy="411480"/>
          </a:xfrm>
          <a:prstGeom prst="rect">
            <a:avLst/>
          </a:prstGeom>
          <a:noFill/>
          <a:ln/>
        </p:spPr>
        <p:txBody>
          <a:bodyPr wrap="square" lIns="0" tIns="0" rIns="0" bIns="0" rtlCol="0" anchor="ctr"/>
          <a:lstStyle/>
          <a:p>
            <a:pPr marL="0" indent="0">
              <a:buNone/>
            </a:pPr>
            <a:r>
              <a:rPr lang="en-US" sz="1700" i="1" dirty="0">
                <a:solidFill>
                  <a:srgbClr val="E5E3EC"/>
                </a:solidFill>
                <a:latin typeface="Georgia" pitchFamily="34" charset="0"/>
                <a:ea typeface="Georgia" pitchFamily="34" charset="-122"/>
                <a:cs typeface="Georgia" pitchFamily="34" charset="-120"/>
              </a:rPr>
              <a:t>The new-growth season.</a:t>
            </a:r>
            <a:endParaRPr lang="en-US" sz="1700" dirty="0"/>
          </a:p>
        </p:txBody>
      </p:sp>
      <p:sp>
        <p:nvSpPr>
          <p:cNvPr id="7" name="Text 3"/>
          <p:cNvSpPr txBox="1"/>
          <p:nvPr/>
        </p:nvSpPr>
        <p:spPr>
          <a:xfrm>
            <a:off x="841248" y="2194560"/>
            <a:ext cx="7498080" cy="914400"/>
          </a:xfrm>
          <a:prstGeom prst="rect">
            <a:avLst/>
          </a:prstGeom>
          <a:noFill/>
          <a:ln/>
        </p:spPr>
        <p:txBody>
          <a:bodyPr wrap="square" lIns="0" tIns="0" rIns="0" bIns="0" rtlCol="0" anchor="ctr"/>
          <a:lstStyle/>
          <a:p>
            <a:pPr marL="0" indent="0">
              <a:lnSpc>
                <a:spcPct val="125000"/>
              </a:lnSpc>
              <a:buNone/>
            </a:pPr>
            <a:r>
              <a:rPr lang="en-US" sz="1500" dirty="0">
                <a:solidFill>
                  <a:srgbClr val="EFEDF5"/>
                </a:solidFill>
                <a:latin typeface="Arial" pitchFamily="34" charset="0"/>
                <a:ea typeface="Arial" pitchFamily="34" charset="-122"/>
                <a:cs typeface="Arial" pitchFamily="34" charset="-120"/>
              </a:rPr>
              <a:t>First love. Fresh starts. The thaw after a long dry stretch. Everything is small, green and hungry.</a:t>
            </a:r>
            <a:endParaRPr lang="en-US" sz="1500" dirty="0"/>
          </a:p>
        </p:txBody>
      </p:sp>
      <p:sp>
        <p:nvSpPr>
          <p:cNvPr id="8" name="Text 4"/>
          <p:cNvSpPr txBox="1"/>
          <p:nvPr/>
        </p:nvSpPr>
        <p:spPr>
          <a:xfrm>
            <a:off x="841248" y="3246120"/>
            <a:ext cx="7498080" cy="548640"/>
          </a:xfrm>
          <a:prstGeom prst="rect">
            <a:avLst/>
          </a:prstGeom>
          <a:noFill/>
          <a:ln/>
        </p:spPr>
        <p:txBody>
          <a:bodyPr wrap="square" lIns="0" tIns="0" rIns="0" bIns="0" rtlCol="0" anchor="ctr"/>
          <a:lstStyle/>
          <a:p>
            <a:pPr marL="0" indent="0">
              <a:lnSpc>
                <a:spcPct val="110000"/>
              </a:lnSpc>
              <a:buNone/>
            </a:pPr>
            <a:r>
              <a:rPr lang="en-US" sz="1350" i="1" dirty="0">
                <a:solidFill>
                  <a:srgbClr val="C9C6D8"/>
                </a:solidFill>
                <a:latin typeface="Georgia" pitchFamily="34" charset="0"/>
                <a:ea typeface="Georgia" pitchFamily="34" charset="-122"/>
                <a:cs typeface="Georgia" pitchFamily="34" charset="-120"/>
              </a:rPr>
              <a:t>“The winter is past… the time of singing has come.”</a:t>
            </a:r>
            <a:r>
              <a:rPr lang="en-US" sz="1200" dirty="0">
                <a:solidFill>
                  <a:srgbClr val="8E8BA8"/>
                </a:solidFill>
                <a:latin typeface="Georgia" pitchFamily="34" charset="0"/>
                <a:ea typeface="Georgia" pitchFamily="34" charset="-122"/>
                <a:cs typeface="Georgia" pitchFamily="34" charset="-120"/>
              </a:rPr>
              <a:t>  — Song 2:11–12</a:t>
            </a:r>
            <a:endParaRPr lang="en-US" sz="1350" dirty="0"/>
          </a:p>
        </p:txBody>
      </p:sp>
      <p:sp>
        <p:nvSpPr>
          <p:cNvPr id="9" name="Text 5"/>
          <p:cNvSpPr txBox="1"/>
          <p:nvPr/>
        </p:nvSpPr>
        <p:spPr>
          <a:xfrm>
            <a:off x="841248" y="3813048"/>
            <a:ext cx="7498080" cy="548640"/>
          </a:xfrm>
          <a:prstGeom prst="rect">
            <a:avLst/>
          </a:prstGeom>
          <a:noFill/>
          <a:ln/>
        </p:spPr>
        <p:txBody>
          <a:bodyPr wrap="square" lIns="0" tIns="0" rIns="0" bIns="0" rtlCol="0" anchor="ctr"/>
          <a:lstStyle/>
          <a:p>
            <a:pPr marL="0" indent="0">
              <a:lnSpc>
                <a:spcPct val="110000"/>
              </a:lnSpc>
              <a:buNone/>
            </a:pPr>
            <a:r>
              <a:rPr lang="en-US" sz="1350" i="1" dirty="0">
                <a:solidFill>
                  <a:srgbClr val="C9C6D8"/>
                </a:solidFill>
                <a:latin typeface="Georgia" pitchFamily="34" charset="0"/>
                <a:ea typeface="Georgia" pitchFamily="34" charset="-122"/>
                <a:cs typeface="Georgia" pitchFamily="34" charset="-120"/>
              </a:rPr>
              <a:t>“Behold, I am doing a new thing… it springs forth.”</a:t>
            </a:r>
            <a:r>
              <a:rPr lang="en-US" sz="1200" dirty="0">
                <a:solidFill>
                  <a:srgbClr val="8E8BA8"/>
                </a:solidFill>
                <a:latin typeface="Georgia" pitchFamily="34" charset="0"/>
                <a:ea typeface="Georgia" pitchFamily="34" charset="-122"/>
                <a:cs typeface="Georgia" pitchFamily="34" charset="-120"/>
              </a:rPr>
              <a:t>  — Isaiah 43:19</a:t>
            </a:r>
            <a:endParaRPr lang="en-US" sz="13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9">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8E8BA8"/>
                </a:solidFill>
                <a:latin typeface="Arial" pitchFamily="34" charset="0"/>
                <a:ea typeface="Arial" pitchFamily="34" charset="-122"/>
                <a:cs typeface="Arial" pitchFamily="34" charset="-120"/>
              </a:rPr>
              <a:t>SEASONS OF DISCIPLESHIP  ·  3 OF 4</a:t>
            </a:r>
            <a:endParaRPr lang="en-US" sz="900" dirty="0"/>
          </a:p>
        </p:txBody>
      </p:sp>
      <p:sp>
        <p:nvSpPr>
          <p:cNvPr id="5" name="Text 1"/>
          <p:cNvSpPr txBox="1"/>
          <p:nvPr/>
        </p:nvSpPr>
        <p:spPr>
          <a:xfrm>
            <a:off x="822960" y="822960"/>
            <a:ext cx="7498080" cy="777240"/>
          </a:xfrm>
          <a:prstGeom prst="rect">
            <a:avLst/>
          </a:prstGeom>
          <a:noFill/>
          <a:ln/>
        </p:spPr>
        <p:txBody>
          <a:bodyPr wrap="square" lIns="0" tIns="0" rIns="0" bIns="0" rtlCol="0" anchor="ctr"/>
          <a:lstStyle/>
          <a:p>
            <a:pPr marL="0" indent="0">
              <a:buNone/>
            </a:pPr>
            <a:r>
              <a:rPr lang="en-US" sz="4000" b="1" dirty="0">
                <a:solidFill>
                  <a:srgbClr val="CD2144"/>
                </a:solidFill>
                <a:latin typeface="Georgia" pitchFamily="34" charset="0"/>
                <a:ea typeface="Georgia" pitchFamily="34" charset="-122"/>
                <a:cs typeface="Georgia" pitchFamily="34" charset="-120"/>
              </a:rPr>
              <a:t>Summer</a:t>
            </a:r>
            <a:endParaRPr lang="en-US" sz="4000" dirty="0"/>
          </a:p>
        </p:txBody>
      </p:sp>
      <p:sp>
        <p:nvSpPr>
          <p:cNvPr id="6" name="Text 2"/>
          <p:cNvSpPr txBox="1"/>
          <p:nvPr/>
        </p:nvSpPr>
        <p:spPr>
          <a:xfrm>
            <a:off x="841248" y="1645920"/>
            <a:ext cx="7498080" cy="411480"/>
          </a:xfrm>
          <a:prstGeom prst="rect">
            <a:avLst/>
          </a:prstGeom>
          <a:noFill/>
          <a:ln/>
        </p:spPr>
        <p:txBody>
          <a:bodyPr wrap="square" lIns="0" tIns="0" rIns="0" bIns="0" rtlCol="0" anchor="ctr"/>
          <a:lstStyle/>
          <a:p>
            <a:pPr marL="0" indent="0">
              <a:buNone/>
            </a:pPr>
            <a:r>
              <a:rPr lang="en-US" sz="1700" i="1" dirty="0">
                <a:solidFill>
                  <a:srgbClr val="E5E3EC"/>
                </a:solidFill>
                <a:latin typeface="Georgia" pitchFamily="34" charset="0"/>
                <a:ea typeface="Georgia" pitchFamily="34" charset="-122"/>
                <a:cs typeface="Georgia" pitchFamily="34" charset="-120"/>
              </a:rPr>
              <a:t>The long-obedience season.</a:t>
            </a:r>
            <a:endParaRPr lang="en-US" sz="1700" dirty="0"/>
          </a:p>
        </p:txBody>
      </p:sp>
      <p:sp>
        <p:nvSpPr>
          <p:cNvPr id="7" name="Text 3"/>
          <p:cNvSpPr txBox="1"/>
          <p:nvPr/>
        </p:nvSpPr>
        <p:spPr>
          <a:xfrm>
            <a:off x="841248" y="2194560"/>
            <a:ext cx="7498080" cy="914400"/>
          </a:xfrm>
          <a:prstGeom prst="rect">
            <a:avLst/>
          </a:prstGeom>
          <a:noFill/>
          <a:ln/>
        </p:spPr>
        <p:txBody>
          <a:bodyPr wrap="square" lIns="0" tIns="0" rIns="0" bIns="0" rtlCol="0" anchor="ctr"/>
          <a:lstStyle/>
          <a:p>
            <a:pPr marL="0" indent="0">
              <a:lnSpc>
                <a:spcPct val="125000"/>
              </a:lnSpc>
              <a:buNone/>
            </a:pPr>
            <a:r>
              <a:rPr lang="en-US" sz="1500" dirty="0">
                <a:solidFill>
                  <a:srgbClr val="EFEDF5"/>
                </a:solidFill>
                <a:latin typeface="Arial" pitchFamily="34" charset="0"/>
                <a:ea typeface="Arial" pitchFamily="34" charset="-122"/>
                <a:cs typeface="Arial" pitchFamily="34" charset="-120"/>
              </a:rPr>
              <a:t>No drama. Just heat — and staying green through it. Ordinary faithfulness when nothing feels special.</a:t>
            </a:r>
            <a:endParaRPr lang="en-US" sz="1500" dirty="0"/>
          </a:p>
        </p:txBody>
      </p:sp>
      <p:sp>
        <p:nvSpPr>
          <p:cNvPr id="8" name="Text 4"/>
          <p:cNvSpPr txBox="1"/>
          <p:nvPr/>
        </p:nvSpPr>
        <p:spPr>
          <a:xfrm>
            <a:off x="841248" y="3246120"/>
            <a:ext cx="7498080" cy="548640"/>
          </a:xfrm>
          <a:prstGeom prst="rect">
            <a:avLst/>
          </a:prstGeom>
          <a:noFill/>
          <a:ln/>
        </p:spPr>
        <p:txBody>
          <a:bodyPr wrap="square" lIns="0" tIns="0" rIns="0" bIns="0" rtlCol="0" anchor="ctr"/>
          <a:lstStyle/>
          <a:p>
            <a:pPr marL="0" indent="0">
              <a:lnSpc>
                <a:spcPct val="110000"/>
              </a:lnSpc>
              <a:buNone/>
            </a:pPr>
            <a:r>
              <a:rPr lang="en-US" sz="1350" i="1" dirty="0">
                <a:solidFill>
                  <a:srgbClr val="C9C6D8"/>
                </a:solidFill>
                <a:latin typeface="Georgia" pitchFamily="34" charset="0"/>
                <a:ea typeface="Georgia" pitchFamily="34" charset="-122"/>
                <a:cs typeface="Georgia" pitchFamily="34" charset="-120"/>
              </a:rPr>
              <a:t>“It does not fear when heat comes, for its leaves remain green.”</a:t>
            </a:r>
            <a:r>
              <a:rPr lang="en-US" sz="1200" dirty="0">
                <a:solidFill>
                  <a:srgbClr val="8E8BA8"/>
                </a:solidFill>
                <a:latin typeface="Georgia" pitchFamily="34" charset="0"/>
                <a:ea typeface="Georgia" pitchFamily="34" charset="-122"/>
                <a:cs typeface="Georgia" pitchFamily="34" charset="-120"/>
              </a:rPr>
              <a:t>  — Jeremiah 17:8</a:t>
            </a:r>
            <a:endParaRPr lang="en-US" sz="1350" dirty="0"/>
          </a:p>
        </p:txBody>
      </p:sp>
      <p:sp>
        <p:nvSpPr>
          <p:cNvPr id="9" name="Text 5"/>
          <p:cNvSpPr txBox="1"/>
          <p:nvPr/>
        </p:nvSpPr>
        <p:spPr>
          <a:xfrm>
            <a:off x="841248" y="3813048"/>
            <a:ext cx="7498080" cy="548640"/>
          </a:xfrm>
          <a:prstGeom prst="rect">
            <a:avLst/>
          </a:prstGeom>
          <a:noFill/>
          <a:ln/>
        </p:spPr>
        <p:txBody>
          <a:bodyPr wrap="square" lIns="0" tIns="0" rIns="0" bIns="0" rtlCol="0" anchor="ctr"/>
          <a:lstStyle/>
          <a:p>
            <a:pPr marL="0" indent="0">
              <a:lnSpc>
                <a:spcPct val="110000"/>
              </a:lnSpc>
              <a:buNone/>
            </a:pPr>
            <a:r>
              <a:rPr lang="en-US" sz="1350" i="1" dirty="0">
                <a:solidFill>
                  <a:srgbClr val="C9C6D8"/>
                </a:solidFill>
                <a:latin typeface="Georgia" pitchFamily="34" charset="0"/>
                <a:ea typeface="Georgia" pitchFamily="34" charset="-122"/>
                <a:cs typeface="Georgia" pitchFamily="34" charset="-120"/>
              </a:rPr>
              <a:t>“Let us not grow weary of doing good, for in due season we will reap.”</a:t>
            </a:r>
            <a:r>
              <a:rPr lang="en-US" sz="1200" dirty="0">
                <a:solidFill>
                  <a:srgbClr val="8E8BA8"/>
                </a:solidFill>
                <a:latin typeface="Georgia" pitchFamily="34" charset="0"/>
                <a:ea typeface="Georgia" pitchFamily="34" charset="-122"/>
                <a:cs typeface="Georgia" pitchFamily="34" charset="-120"/>
              </a:rPr>
              <a:t>  — Galatians 6:9</a:t>
            </a:r>
            <a:endParaRPr lang="en-US" sz="13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0">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8E8BA8"/>
                </a:solidFill>
                <a:latin typeface="Arial" pitchFamily="34" charset="0"/>
                <a:ea typeface="Arial" pitchFamily="34" charset="-122"/>
                <a:cs typeface="Arial" pitchFamily="34" charset="-120"/>
              </a:rPr>
              <a:t>SEASONS OF DISCIPLESHIP  ·  4 OF 4</a:t>
            </a:r>
            <a:endParaRPr lang="en-US" sz="900" dirty="0"/>
          </a:p>
        </p:txBody>
      </p:sp>
      <p:sp>
        <p:nvSpPr>
          <p:cNvPr id="5" name="Text 1"/>
          <p:cNvSpPr txBox="1"/>
          <p:nvPr/>
        </p:nvSpPr>
        <p:spPr>
          <a:xfrm>
            <a:off x="822960" y="822960"/>
            <a:ext cx="7498080" cy="777240"/>
          </a:xfrm>
          <a:prstGeom prst="rect">
            <a:avLst/>
          </a:prstGeom>
          <a:noFill/>
          <a:ln/>
        </p:spPr>
        <p:txBody>
          <a:bodyPr wrap="square" lIns="0" tIns="0" rIns="0" bIns="0" rtlCol="0" anchor="ctr"/>
          <a:lstStyle/>
          <a:p>
            <a:pPr marL="0" indent="0">
              <a:buNone/>
            </a:pPr>
            <a:r>
              <a:rPr lang="en-US" sz="4000" b="1" dirty="0">
                <a:solidFill>
                  <a:srgbClr val="B266A7"/>
                </a:solidFill>
                <a:latin typeface="Georgia" pitchFamily="34" charset="0"/>
                <a:ea typeface="Georgia" pitchFamily="34" charset="-122"/>
                <a:cs typeface="Georgia" pitchFamily="34" charset="-120"/>
              </a:rPr>
              <a:t>Autumn</a:t>
            </a:r>
            <a:endParaRPr lang="en-US" sz="4000" dirty="0"/>
          </a:p>
        </p:txBody>
      </p:sp>
      <p:sp>
        <p:nvSpPr>
          <p:cNvPr id="6" name="Text 2"/>
          <p:cNvSpPr txBox="1"/>
          <p:nvPr/>
        </p:nvSpPr>
        <p:spPr>
          <a:xfrm>
            <a:off x="841248" y="1645920"/>
            <a:ext cx="7498080" cy="411480"/>
          </a:xfrm>
          <a:prstGeom prst="rect">
            <a:avLst/>
          </a:prstGeom>
          <a:noFill/>
          <a:ln/>
        </p:spPr>
        <p:txBody>
          <a:bodyPr wrap="square" lIns="0" tIns="0" rIns="0" bIns="0" rtlCol="0" anchor="ctr"/>
          <a:lstStyle/>
          <a:p>
            <a:pPr marL="0" indent="0">
              <a:buNone/>
            </a:pPr>
            <a:r>
              <a:rPr lang="en-US" sz="1700" i="1" dirty="0">
                <a:solidFill>
                  <a:srgbClr val="E5E3EC"/>
                </a:solidFill>
                <a:latin typeface="Georgia" pitchFamily="34" charset="0"/>
                <a:ea typeface="Georgia" pitchFamily="34" charset="-122"/>
                <a:cs typeface="Georgia" pitchFamily="34" charset="-120"/>
              </a:rPr>
              <a:t>The harvest season.</a:t>
            </a:r>
            <a:endParaRPr lang="en-US" sz="1700" dirty="0"/>
          </a:p>
        </p:txBody>
      </p:sp>
      <p:sp>
        <p:nvSpPr>
          <p:cNvPr id="7" name="Text 3"/>
          <p:cNvSpPr txBox="1"/>
          <p:nvPr/>
        </p:nvSpPr>
        <p:spPr>
          <a:xfrm>
            <a:off x="841248" y="2194560"/>
            <a:ext cx="7498080" cy="914400"/>
          </a:xfrm>
          <a:prstGeom prst="rect">
            <a:avLst/>
          </a:prstGeom>
          <a:noFill/>
          <a:ln/>
        </p:spPr>
        <p:txBody>
          <a:bodyPr wrap="square" lIns="0" tIns="0" rIns="0" bIns="0" rtlCol="0" anchor="ctr"/>
          <a:lstStyle/>
          <a:p>
            <a:pPr marL="0" indent="0">
              <a:lnSpc>
                <a:spcPct val="125000"/>
              </a:lnSpc>
              <a:buNone/>
            </a:pPr>
            <a:r>
              <a:rPr lang="en-US" sz="1500" dirty="0">
                <a:solidFill>
                  <a:srgbClr val="EFEDF5"/>
                </a:solidFill>
                <a:latin typeface="Arial" pitchFamily="34" charset="0"/>
                <a:ea typeface="Arial" pitchFamily="34" charset="-122"/>
                <a:cs typeface="Arial" pitchFamily="34" charset="-120"/>
              </a:rPr>
              <a:t>Fruit heavy enough to feed someone else. Harvest is where being discipled turns into discipling.</a:t>
            </a:r>
            <a:endParaRPr lang="en-US" sz="1500" dirty="0"/>
          </a:p>
        </p:txBody>
      </p:sp>
      <p:sp>
        <p:nvSpPr>
          <p:cNvPr id="8" name="Text 4"/>
          <p:cNvSpPr txBox="1"/>
          <p:nvPr/>
        </p:nvSpPr>
        <p:spPr>
          <a:xfrm>
            <a:off x="841248" y="3246120"/>
            <a:ext cx="7498080" cy="548640"/>
          </a:xfrm>
          <a:prstGeom prst="rect">
            <a:avLst/>
          </a:prstGeom>
          <a:noFill/>
          <a:ln/>
        </p:spPr>
        <p:txBody>
          <a:bodyPr wrap="square" lIns="0" tIns="0" rIns="0" bIns="0" rtlCol="0" anchor="ctr"/>
          <a:lstStyle/>
          <a:p>
            <a:pPr marL="0" indent="0">
              <a:lnSpc>
                <a:spcPct val="110000"/>
              </a:lnSpc>
              <a:buNone/>
            </a:pPr>
            <a:r>
              <a:rPr lang="en-US" sz="1350" i="1" dirty="0">
                <a:solidFill>
                  <a:srgbClr val="C9C6D8"/>
                </a:solidFill>
                <a:latin typeface="Georgia" pitchFamily="34" charset="0"/>
                <a:ea typeface="Georgia" pitchFamily="34" charset="-122"/>
                <a:cs typeface="Georgia" pitchFamily="34" charset="-120"/>
              </a:rPr>
              <a:t>“By this my Father is glorified, that you bear much fruit.”</a:t>
            </a:r>
            <a:r>
              <a:rPr lang="en-US" sz="1200" dirty="0">
                <a:solidFill>
                  <a:srgbClr val="8E8BA8"/>
                </a:solidFill>
                <a:latin typeface="Georgia" pitchFamily="34" charset="0"/>
                <a:ea typeface="Georgia" pitchFamily="34" charset="-122"/>
                <a:cs typeface="Georgia" pitchFamily="34" charset="-120"/>
              </a:rPr>
              <a:t>  — John 15:8</a:t>
            </a:r>
            <a:endParaRPr lang="en-US" sz="1350" dirty="0"/>
          </a:p>
        </p:txBody>
      </p:sp>
      <p:sp>
        <p:nvSpPr>
          <p:cNvPr id="9" name="Text 5"/>
          <p:cNvSpPr txBox="1"/>
          <p:nvPr/>
        </p:nvSpPr>
        <p:spPr>
          <a:xfrm>
            <a:off x="841248" y="3813048"/>
            <a:ext cx="7498080" cy="548640"/>
          </a:xfrm>
          <a:prstGeom prst="rect">
            <a:avLst/>
          </a:prstGeom>
          <a:noFill/>
          <a:ln/>
        </p:spPr>
        <p:txBody>
          <a:bodyPr wrap="square" lIns="0" tIns="0" rIns="0" bIns="0" rtlCol="0" anchor="ctr"/>
          <a:lstStyle/>
          <a:p>
            <a:pPr marL="0" indent="0">
              <a:lnSpc>
                <a:spcPct val="110000"/>
              </a:lnSpc>
              <a:buNone/>
            </a:pPr>
            <a:r>
              <a:rPr lang="en-US" sz="1350" i="1" dirty="0">
                <a:solidFill>
                  <a:srgbClr val="C9C6D8"/>
                </a:solidFill>
                <a:latin typeface="Georgia" pitchFamily="34" charset="0"/>
                <a:ea typeface="Georgia" pitchFamily="34" charset="-122"/>
                <a:cs typeface="Georgia" pitchFamily="34" charset="-120"/>
              </a:rPr>
              <a:t>“They still bear fruit in old age; they are ever full of sap and green.”</a:t>
            </a:r>
            <a:r>
              <a:rPr lang="en-US" sz="1200" dirty="0">
                <a:solidFill>
                  <a:srgbClr val="8E8BA8"/>
                </a:solidFill>
                <a:latin typeface="Georgia" pitchFamily="34" charset="0"/>
                <a:ea typeface="Georgia" pitchFamily="34" charset="-122"/>
                <a:cs typeface="Georgia" pitchFamily="34" charset="-120"/>
              </a:rPr>
              <a:t>  — Psalm 92:14</a:t>
            </a:r>
            <a:endParaRPr lang="en-US" sz="1350" dirty="0"/>
          </a:p>
        </p:txBody>
      </p:sp>
      <p:sp>
        <p:nvSpPr>
          <p:cNvPr id="10" name="Text 6"/>
          <p:cNvSpPr txBox="1"/>
          <p:nvPr/>
        </p:nvSpPr>
        <p:spPr>
          <a:xfrm>
            <a:off x="841248" y="4434840"/>
            <a:ext cx="7498080" cy="411480"/>
          </a:xfrm>
          <a:prstGeom prst="rect">
            <a:avLst/>
          </a:prstGeom>
          <a:noFill/>
          <a:ln/>
        </p:spPr>
        <p:txBody>
          <a:bodyPr wrap="square" lIns="0" tIns="0" rIns="0" bIns="0" rtlCol="0" anchor="ctr"/>
          <a:lstStyle/>
          <a:p>
            <a:pPr marL="0" indent="0">
              <a:buNone/>
            </a:pPr>
            <a:r>
              <a:rPr lang="en-US" sz="1500" b="1" dirty="0">
                <a:solidFill>
                  <a:srgbClr val="CD2144"/>
                </a:solidFill>
                <a:latin typeface="Georgia" pitchFamily="34" charset="0"/>
                <a:ea typeface="Georgia" pitchFamily="34" charset="-122"/>
                <a:cs typeface="Georgia" pitchFamily="34" charset="-120"/>
              </a:rPr>
              <a:t>The seasons change. The Gardener doesn't.</a:t>
            </a:r>
            <a:endParaRPr lang="en-US" sz="15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ADC880A-7A85-4A9F-2E4E-81EBE55D7665}"/>
              </a:ext>
            </a:extLst>
          </p:cNvPr>
          <p:cNvPicPr>
            <a:picLocks noChangeAspect="1"/>
          </p:cNvPicPr>
          <p:nvPr/>
        </p:nvPicPr>
        <p:blipFill>
          <a:blip r:embed="rId2"/>
          <a:srcRect t="1765"/>
          <a:stretch>
            <a:fillRect/>
          </a:stretch>
        </p:blipFill>
        <p:spPr>
          <a:xfrm>
            <a:off x="20" y="961"/>
            <a:ext cx="9143980" cy="5142539"/>
          </a:xfrm>
          <a:prstGeom prst="rect">
            <a:avLst/>
          </a:prstGeom>
        </p:spPr>
      </p:pic>
    </p:spTree>
    <p:extLst>
      <p:ext uri="{BB962C8B-B14F-4D97-AF65-F5344CB8AC3E}">
        <p14:creationId xmlns:p14="http://schemas.microsoft.com/office/powerpoint/2010/main" val="820072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bg>
      <p:bgPr>
        <a:solidFill>
          <a:srgbClr val="F7F5F1"/>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457200"/>
            <a:ext cx="8138160" cy="457200"/>
          </a:xfrm>
          <a:prstGeom prst="rect">
            <a:avLst/>
          </a:prstGeom>
          <a:noFill/>
          <a:ln/>
        </p:spPr>
        <p:txBody>
          <a:bodyPr wrap="square" lIns="0" tIns="0" rIns="0" bIns="0" rtlCol="0" anchor="ctr"/>
          <a:lstStyle/>
          <a:p>
            <a:pPr marL="0" indent="0">
              <a:buNone/>
            </a:pPr>
            <a:r>
              <a:rPr lang="en-US" sz="2200" b="1" dirty="0">
                <a:solidFill>
                  <a:srgbClr val="22223F"/>
                </a:solidFill>
                <a:latin typeface="Georgia" pitchFamily="34" charset="0"/>
                <a:ea typeface="Georgia" pitchFamily="34" charset="-122"/>
                <a:cs typeface="Georgia" pitchFamily="34" charset="-120"/>
              </a:rPr>
              <a:t>How do you start?</a:t>
            </a:r>
            <a:endParaRPr lang="en-US" sz="2200" dirty="0"/>
          </a:p>
        </p:txBody>
      </p:sp>
      <p:sp>
        <p:nvSpPr>
          <p:cNvPr id="5" name="Shape 1"/>
          <p:cNvSpPr/>
          <p:nvPr/>
        </p:nvSpPr>
        <p:spPr>
          <a:xfrm>
            <a:off x="502920" y="1143000"/>
            <a:ext cx="2606040" cy="2880360"/>
          </a:xfrm>
          <a:prstGeom prst="rect">
            <a:avLst/>
          </a:prstGeom>
          <a:solidFill>
            <a:srgbClr val="FFFFFF"/>
          </a:solidFill>
          <a:ln w="12700">
            <a:solidFill>
              <a:srgbClr val="DDD9E4"/>
            </a:solidFill>
            <a:prstDash val="solid"/>
          </a:ln>
        </p:spPr>
        <p:txBody>
          <a:bodyPr/>
          <a:lstStyle/>
          <a:p>
            <a:endParaRPr lang="en-US"/>
          </a:p>
        </p:txBody>
      </p:sp>
      <p:sp>
        <p:nvSpPr>
          <p:cNvPr id="6" name="Text 2"/>
          <p:cNvSpPr txBox="1"/>
          <p:nvPr/>
        </p:nvSpPr>
        <p:spPr>
          <a:xfrm>
            <a:off x="704088" y="1325880"/>
            <a:ext cx="2240280" cy="731520"/>
          </a:xfrm>
          <a:prstGeom prst="rect">
            <a:avLst/>
          </a:prstGeom>
          <a:noFill/>
          <a:ln/>
        </p:spPr>
        <p:txBody>
          <a:bodyPr wrap="square" lIns="0" tIns="0" rIns="0" bIns="0" rtlCol="0" anchor="ctr"/>
          <a:lstStyle/>
          <a:p>
            <a:pPr marL="0" indent="0">
              <a:lnSpc>
                <a:spcPct val="105000"/>
              </a:lnSpc>
              <a:buNone/>
            </a:pPr>
            <a:r>
              <a:rPr lang="en-US" sz="1600" b="1" dirty="0">
                <a:solidFill>
                  <a:srgbClr val="CD2144"/>
                </a:solidFill>
                <a:latin typeface="Georgia" pitchFamily="34" charset="0"/>
                <a:ea typeface="Georgia" pitchFamily="34" charset="-122"/>
                <a:cs typeface="Georgia" pitchFamily="34" charset="-120"/>
              </a:rPr>
              <a:t>Ask someone ahead of you</a:t>
            </a:r>
            <a:endParaRPr lang="en-US" sz="1600" dirty="0"/>
          </a:p>
        </p:txBody>
      </p:sp>
      <p:sp>
        <p:nvSpPr>
          <p:cNvPr id="7" name="Text 3"/>
          <p:cNvSpPr txBox="1"/>
          <p:nvPr/>
        </p:nvSpPr>
        <p:spPr>
          <a:xfrm>
            <a:off x="704088" y="2103120"/>
            <a:ext cx="2240280" cy="960120"/>
          </a:xfrm>
          <a:prstGeom prst="rect">
            <a:avLst/>
          </a:prstGeom>
          <a:noFill/>
          <a:ln/>
        </p:spPr>
        <p:txBody>
          <a:bodyPr wrap="square" lIns="0" tIns="0" rIns="0" bIns="0" rtlCol="0" anchor="ctr"/>
          <a:lstStyle/>
          <a:p>
            <a:pPr marL="0" indent="0">
              <a:lnSpc>
                <a:spcPct val="112000"/>
              </a:lnSpc>
              <a:buNone/>
            </a:pPr>
            <a:r>
              <a:rPr lang="en-US" sz="1200" dirty="0">
                <a:solidFill>
                  <a:srgbClr val="22223F"/>
                </a:solidFill>
                <a:latin typeface="Arial" pitchFamily="34" charset="0"/>
                <a:ea typeface="Arial" pitchFamily="34" charset="-122"/>
                <a:cs typeface="Arial" pitchFamily="34" charset="-120"/>
              </a:rPr>
              <a:t>Name one person you respect. Ask them: “Could we meet once a month? I want to grow.”</a:t>
            </a:r>
            <a:endParaRPr lang="en-US" sz="1200" dirty="0"/>
          </a:p>
        </p:txBody>
      </p:sp>
      <p:sp>
        <p:nvSpPr>
          <p:cNvPr id="8" name="Text 4"/>
          <p:cNvSpPr txBox="1"/>
          <p:nvPr/>
        </p:nvSpPr>
        <p:spPr>
          <a:xfrm>
            <a:off x="704088" y="3108960"/>
            <a:ext cx="2240280" cy="822960"/>
          </a:xfrm>
          <a:prstGeom prst="rect">
            <a:avLst/>
          </a:prstGeom>
          <a:noFill/>
          <a:ln/>
        </p:spPr>
        <p:txBody>
          <a:bodyPr wrap="square" lIns="0" tIns="0" rIns="0" bIns="0" rtlCol="0" anchor="ctr"/>
          <a:lstStyle/>
          <a:p>
            <a:pPr marL="0" indent="0">
              <a:lnSpc>
                <a:spcPct val="112000"/>
              </a:lnSpc>
              <a:buNone/>
            </a:pPr>
            <a:r>
              <a:rPr lang="en-US" sz="950" i="1" dirty="0">
                <a:solidFill>
                  <a:srgbClr val="6E6C7E"/>
                </a:solidFill>
                <a:latin typeface="Arial" pitchFamily="34" charset="0"/>
                <a:ea typeface="Arial" pitchFamily="34" charset="-122"/>
                <a:cs typeface="Arial" pitchFamily="34" charset="-120"/>
              </a:rPr>
              <a:t>“Iron sharpens iron, and one man sharpens another.” — Prov 27:17</a:t>
            </a:r>
            <a:endParaRPr lang="en-US" sz="950" dirty="0"/>
          </a:p>
        </p:txBody>
      </p:sp>
      <p:sp>
        <p:nvSpPr>
          <p:cNvPr id="9" name="Shape 5"/>
          <p:cNvSpPr/>
          <p:nvPr/>
        </p:nvSpPr>
        <p:spPr>
          <a:xfrm>
            <a:off x="3291840" y="1143000"/>
            <a:ext cx="2606040" cy="2880360"/>
          </a:xfrm>
          <a:prstGeom prst="rect">
            <a:avLst/>
          </a:prstGeom>
          <a:solidFill>
            <a:srgbClr val="FFFFFF"/>
          </a:solidFill>
          <a:ln w="12700">
            <a:solidFill>
              <a:srgbClr val="DDD9E4"/>
            </a:solidFill>
            <a:prstDash val="solid"/>
          </a:ln>
        </p:spPr>
        <p:txBody>
          <a:bodyPr/>
          <a:lstStyle/>
          <a:p>
            <a:endParaRPr lang="en-US"/>
          </a:p>
        </p:txBody>
      </p:sp>
      <p:sp>
        <p:nvSpPr>
          <p:cNvPr id="10" name="Text 6"/>
          <p:cNvSpPr txBox="1"/>
          <p:nvPr/>
        </p:nvSpPr>
        <p:spPr>
          <a:xfrm>
            <a:off x="3493008" y="1325880"/>
            <a:ext cx="2240280" cy="731520"/>
          </a:xfrm>
          <a:prstGeom prst="rect">
            <a:avLst/>
          </a:prstGeom>
          <a:noFill/>
          <a:ln/>
        </p:spPr>
        <p:txBody>
          <a:bodyPr wrap="square" lIns="0" tIns="0" rIns="0" bIns="0" rtlCol="0" anchor="ctr"/>
          <a:lstStyle/>
          <a:p>
            <a:pPr marL="0" indent="0">
              <a:lnSpc>
                <a:spcPct val="105000"/>
              </a:lnSpc>
              <a:buNone/>
            </a:pPr>
            <a:r>
              <a:rPr lang="en-US" sz="1600" b="1" dirty="0">
                <a:solidFill>
                  <a:srgbClr val="CD2144"/>
                </a:solidFill>
                <a:latin typeface="Georgia" pitchFamily="34" charset="0"/>
                <a:ea typeface="Georgia" pitchFamily="34" charset="-122"/>
                <a:cs typeface="Georgia" pitchFamily="34" charset="-120"/>
              </a:rPr>
              <a:t>Invite someone behind you</a:t>
            </a:r>
            <a:endParaRPr lang="en-US" sz="1600" dirty="0"/>
          </a:p>
        </p:txBody>
      </p:sp>
      <p:sp>
        <p:nvSpPr>
          <p:cNvPr id="11" name="Text 7"/>
          <p:cNvSpPr txBox="1"/>
          <p:nvPr/>
        </p:nvSpPr>
        <p:spPr>
          <a:xfrm>
            <a:off x="3493008" y="2103120"/>
            <a:ext cx="2240280" cy="960120"/>
          </a:xfrm>
          <a:prstGeom prst="rect">
            <a:avLst/>
          </a:prstGeom>
          <a:noFill/>
          <a:ln/>
        </p:spPr>
        <p:txBody>
          <a:bodyPr wrap="square" lIns="0" tIns="0" rIns="0" bIns="0" rtlCol="0" anchor="ctr"/>
          <a:lstStyle/>
          <a:p>
            <a:pPr marL="0" indent="0">
              <a:lnSpc>
                <a:spcPct val="112000"/>
              </a:lnSpc>
              <a:buNone/>
            </a:pPr>
            <a:r>
              <a:rPr lang="en-US" sz="1200" dirty="0">
                <a:solidFill>
                  <a:srgbClr val="22223F"/>
                </a:solidFill>
                <a:latin typeface="Arial" pitchFamily="34" charset="0"/>
                <a:ea typeface="Arial" pitchFamily="34" charset="-122"/>
                <a:cs typeface="Arial" pitchFamily="34" charset="-120"/>
              </a:rPr>
              <a:t>Read a Gospel together, one chapter a week. You don't need answers. You need presence.</a:t>
            </a:r>
            <a:endParaRPr lang="en-US" sz="1200" dirty="0"/>
          </a:p>
        </p:txBody>
      </p:sp>
      <p:sp>
        <p:nvSpPr>
          <p:cNvPr id="12" name="Text 8"/>
          <p:cNvSpPr txBox="1"/>
          <p:nvPr/>
        </p:nvSpPr>
        <p:spPr>
          <a:xfrm>
            <a:off x="3493008" y="3108960"/>
            <a:ext cx="2240280" cy="822960"/>
          </a:xfrm>
          <a:prstGeom prst="rect">
            <a:avLst/>
          </a:prstGeom>
          <a:noFill/>
          <a:ln/>
        </p:spPr>
        <p:txBody>
          <a:bodyPr wrap="square" lIns="0" tIns="0" rIns="0" bIns="0" rtlCol="0" anchor="ctr"/>
          <a:lstStyle/>
          <a:p>
            <a:pPr marL="0" indent="0">
              <a:lnSpc>
                <a:spcPct val="112000"/>
              </a:lnSpc>
              <a:buNone/>
            </a:pPr>
            <a:r>
              <a:rPr lang="en-US" sz="950" i="1" dirty="0">
                <a:solidFill>
                  <a:srgbClr val="6E6C7E"/>
                </a:solidFill>
                <a:latin typeface="Arial" pitchFamily="34" charset="0"/>
                <a:ea typeface="Arial" pitchFamily="34" charset="-122"/>
                <a:cs typeface="Arial" pitchFamily="34" charset="-120"/>
              </a:rPr>
              <a:t>“…ready to share with you not only the gospel of God but also our own selves.” — 1 Thess 2:8</a:t>
            </a:r>
            <a:endParaRPr lang="en-US" sz="950" dirty="0"/>
          </a:p>
        </p:txBody>
      </p:sp>
      <p:sp>
        <p:nvSpPr>
          <p:cNvPr id="13" name="Shape 9"/>
          <p:cNvSpPr/>
          <p:nvPr/>
        </p:nvSpPr>
        <p:spPr>
          <a:xfrm>
            <a:off x="6080760" y="1143000"/>
            <a:ext cx="2606040" cy="2880360"/>
          </a:xfrm>
          <a:prstGeom prst="rect">
            <a:avLst/>
          </a:prstGeom>
          <a:solidFill>
            <a:srgbClr val="FFFFFF"/>
          </a:solidFill>
          <a:ln w="12700">
            <a:solidFill>
              <a:srgbClr val="DDD9E4"/>
            </a:solidFill>
            <a:prstDash val="solid"/>
          </a:ln>
        </p:spPr>
        <p:txBody>
          <a:bodyPr/>
          <a:lstStyle/>
          <a:p>
            <a:endParaRPr lang="en-US"/>
          </a:p>
        </p:txBody>
      </p:sp>
      <p:sp>
        <p:nvSpPr>
          <p:cNvPr id="14" name="Text 10"/>
          <p:cNvSpPr txBox="1"/>
          <p:nvPr/>
        </p:nvSpPr>
        <p:spPr>
          <a:xfrm>
            <a:off x="6281928" y="1325880"/>
            <a:ext cx="2240280" cy="731520"/>
          </a:xfrm>
          <a:prstGeom prst="rect">
            <a:avLst/>
          </a:prstGeom>
          <a:noFill/>
          <a:ln/>
        </p:spPr>
        <p:txBody>
          <a:bodyPr wrap="square" lIns="0" tIns="0" rIns="0" bIns="0" rtlCol="0" anchor="ctr"/>
          <a:lstStyle/>
          <a:p>
            <a:pPr marL="0" indent="0">
              <a:lnSpc>
                <a:spcPct val="105000"/>
              </a:lnSpc>
              <a:buNone/>
            </a:pPr>
            <a:r>
              <a:rPr lang="en-US" sz="1600" b="1" dirty="0">
                <a:solidFill>
                  <a:srgbClr val="CD2144"/>
                </a:solidFill>
                <a:latin typeface="Georgia" pitchFamily="34" charset="0"/>
                <a:ea typeface="Georgia" pitchFamily="34" charset="-122"/>
                <a:cs typeface="Georgia" pitchFamily="34" charset="-120"/>
              </a:rPr>
              <a:t>Get into a room</a:t>
            </a:r>
            <a:endParaRPr lang="en-US" sz="1600" dirty="0"/>
          </a:p>
        </p:txBody>
      </p:sp>
      <p:sp>
        <p:nvSpPr>
          <p:cNvPr id="15" name="Text 11"/>
          <p:cNvSpPr txBox="1"/>
          <p:nvPr/>
        </p:nvSpPr>
        <p:spPr>
          <a:xfrm>
            <a:off x="6281928" y="2103120"/>
            <a:ext cx="2240280" cy="960120"/>
          </a:xfrm>
          <a:prstGeom prst="rect">
            <a:avLst/>
          </a:prstGeom>
          <a:noFill/>
          <a:ln/>
        </p:spPr>
        <p:txBody>
          <a:bodyPr wrap="square" lIns="0" tIns="0" rIns="0" bIns="0" rtlCol="0" anchor="ctr"/>
          <a:lstStyle/>
          <a:p>
            <a:pPr marL="0" indent="0">
              <a:lnSpc>
                <a:spcPct val="112000"/>
              </a:lnSpc>
              <a:buNone/>
            </a:pPr>
            <a:r>
              <a:rPr lang="en-US" sz="1200" dirty="0">
                <a:solidFill>
                  <a:srgbClr val="22223F"/>
                </a:solidFill>
                <a:latin typeface="Arial" pitchFamily="34" charset="0"/>
                <a:ea typeface="Arial" pitchFamily="34" charset="-122"/>
                <a:cs typeface="Arial" pitchFamily="34" charset="-120"/>
              </a:rPr>
              <a:t>Join or host a group. Discipleship grows where two or three keep showing up.</a:t>
            </a:r>
            <a:endParaRPr lang="en-US" sz="1200" dirty="0"/>
          </a:p>
        </p:txBody>
      </p:sp>
      <p:sp>
        <p:nvSpPr>
          <p:cNvPr id="16" name="Text 12"/>
          <p:cNvSpPr txBox="1"/>
          <p:nvPr/>
        </p:nvSpPr>
        <p:spPr>
          <a:xfrm>
            <a:off x="6281928" y="3108960"/>
            <a:ext cx="2240280" cy="822960"/>
          </a:xfrm>
          <a:prstGeom prst="rect">
            <a:avLst/>
          </a:prstGeom>
          <a:noFill/>
          <a:ln/>
        </p:spPr>
        <p:txBody>
          <a:bodyPr wrap="square" lIns="0" tIns="0" rIns="0" bIns="0" rtlCol="0" anchor="ctr"/>
          <a:lstStyle/>
          <a:p>
            <a:pPr marL="0" indent="0">
              <a:lnSpc>
                <a:spcPct val="112000"/>
              </a:lnSpc>
              <a:buNone/>
            </a:pPr>
            <a:r>
              <a:rPr lang="en-US" sz="950" i="1" dirty="0">
                <a:solidFill>
                  <a:srgbClr val="6E6C7E"/>
                </a:solidFill>
                <a:latin typeface="Arial" pitchFamily="34" charset="0"/>
                <a:ea typeface="Arial" pitchFamily="34" charset="-122"/>
                <a:cs typeface="Arial" pitchFamily="34" charset="-120"/>
              </a:rPr>
              <a:t>“…consider how to stir up one another to love and good works.” — Heb 10:24</a:t>
            </a:r>
            <a:endParaRPr lang="en-US" sz="950" dirty="0"/>
          </a:p>
        </p:txBody>
      </p:sp>
      <p:sp>
        <p:nvSpPr>
          <p:cNvPr id="17" name="Text 13"/>
          <p:cNvSpPr txBox="1"/>
          <p:nvPr/>
        </p:nvSpPr>
        <p:spPr>
          <a:xfrm>
            <a:off x="502920" y="4206240"/>
            <a:ext cx="8138160" cy="411480"/>
          </a:xfrm>
          <a:prstGeom prst="rect">
            <a:avLst/>
          </a:prstGeom>
          <a:noFill/>
          <a:ln/>
        </p:spPr>
        <p:txBody>
          <a:bodyPr wrap="square" lIns="0" tIns="0" rIns="0" bIns="0" rtlCol="0" anchor="ctr"/>
          <a:lstStyle/>
          <a:p>
            <a:pPr marL="0" indent="0">
              <a:buNone/>
            </a:pPr>
            <a:r>
              <a:rPr lang="en-US" sz="1300" b="1" i="1" dirty="0">
                <a:solidFill>
                  <a:srgbClr val="22223F"/>
                </a:solidFill>
                <a:latin typeface="Georgia" pitchFamily="34" charset="0"/>
                <a:ea typeface="Georgia" pitchFamily="34" charset="-122"/>
                <a:cs typeface="Georgia" pitchFamily="34" charset="-120"/>
              </a:rPr>
              <a:t>No curriculum required. Two people, an open Bible, a regular table.</a:t>
            </a:r>
            <a:endParaRPr lang="en-US" sz="13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asset-gradient.png"/>
          <p:cNvPicPr>
            <a:picLocks noChangeAspect="1"/>
          </p:cNvPicPr>
          <p:nvPr/>
        </p:nvPicPr>
        <p:blipFill>
          <a:blip r:embed="rId3"/>
          <a:stretch>
            <a:fillRect/>
          </a:stretch>
        </p:blipFill>
        <p:spPr>
          <a:xfrm>
            <a:off x="0" y="0"/>
            <a:ext cx="9144000" cy="5143500"/>
          </a:xfrm>
          <a:prstGeom prst="rect">
            <a:avLst/>
          </a:prstGeom>
        </p:spPr>
      </p:pic>
      <p:sp>
        <p:nvSpPr>
          <p:cNvPr id="4" name="Text 0"/>
          <p:cNvSpPr txBox="1"/>
          <p:nvPr/>
        </p:nvSpPr>
        <p:spPr>
          <a:xfrm>
            <a:off x="914400" y="2103120"/>
            <a:ext cx="7315200" cy="914400"/>
          </a:xfrm>
          <a:prstGeom prst="rect">
            <a:avLst/>
          </a:prstGeom>
          <a:noFill/>
          <a:ln/>
        </p:spPr>
        <p:txBody>
          <a:bodyPr wrap="square" lIns="0" tIns="0" rIns="0" bIns="0" rtlCol="0" anchor="ctr"/>
          <a:lstStyle/>
          <a:p>
            <a:pPr marL="0" indent="0" algn="ctr">
              <a:buNone/>
            </a:pPr>
            <a:r>
              <a:rPr lang="en-US" sz="2800" b="1" dirty="0">
                <a:solidFill>
                  <a:srgbClr val="FFFFFF"/>
                </a:solidFill>
                <a:latin typeface="Georgia" pitchFamily="34" charset="0"/>
                <a:ea typeface="Georgia" pitchFamily="34" charset="-122"/>
                <a:cs typeface="Georgia" pitchFamily="34" charset="-120"/>
              </a:rPr>
              <a:t>Who are you discipling?</a:t>
            </a:r>
            <a:endParaRPr lang="en-US"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4">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8E8BA8"/>
                </a:solidFill>
                <a:latin typeface="Arial" pitchFamily="34" charset="0"/>
                <a:ea typeface="Arial" pitchFamily="34" charset="-122"/>
                <a:cs typeface="Arial" pitchFamily="34" charset="-120"/>
              </a:rPr>
              <a:t>THE ANCHOR  ·  2 TIMOTHY 2:2  ·  ESV</a:t>
            </a:r>
            <a:endParaRPr lang="en-US" sz="900" dirty="0"/>
          </a:p>
        </p:txBody>
      </p:sp>
      <p:sp>
        <p:nvSpPr>
          <p:cNvPr id="5" name="Text 1"/>
          <p:cNvSpPr txBox="1"/>
          <p:nvPr/>
        </p:nvSpPr>
        <p:spPr>
          <a:xfrm>
            <a:off x="822960" y="1234440"/>
            <a:ext cx="7498080" cy="1920240"/>
          </a:xfrm>
          <a:prstGeom prst="rect">
            <a:avLst/>
          </a:prstGeom>
          <a:noFill/>
          <a:ln/>
        </p:spPr>
        <p:txBody>
          <a:bodyPr wrap="square" lIns="0" tIns="0" rIns="0" bIns="0" rtlCol="0" anchor="ctr"/>
          <a:lstStyle/>
          <a:p>
            <a:pPr marL="0" indent="0" algn="l">
              <a:lnSpc>
                <a:spcPct val="125000"/>
              </a:lnSpc>
              <a:buNone/>
            </a:pPr>
            <a:r>
              <a:rPr lang="en-US" sz="2000" dirty="0">
                <a:solidFill>
                  <a:srgbClr val="EFEDF5"/>
                </a:solidFill>
                <a:latin typeface="Georgia" pitchFamily="34" charset="0"/>
                <a:ea typeface="Georgia" pitchFamily="34" charset="-122"/>
                <a:cs typeface="Georgia" pitchFamily="34" charset="-120"/>
              </a:rPr>
              <a:t>“and what you have heard from me in the presence of many witnesses </a:t>
            </a:r>
            <a:r>
              <a:rPr lang="en-US" sz="2000" b="1" dirty="0">
                <a:solidFill>
                  <a:srgbClr val="70C2B1"/>
                </a:solidFill>
                <a:latin typeface="Georgia" pitchFamily="34" charset="0"/>
                <a:ea typeface="Georgia" pitchFamily="34" charset="-122"/>
                <a:cs typeface="Georgia" pitchFamily="34" charset="-120"/>
              </a:rPr>
              <a:t>entrust to faithful men, who will be able to teach others also</a:t>
            </a:r>
            <a:r>
              <a:rPr lang="en-US" sz="2000" dirty="0">
                <a:solidFill>
                  <a:srgbClr val="EFEDF5"/>
                </a:solidFill>
                <a:latin typeface="Georgia" pitchFamily="34" charset="0"/>
                <a:ea typeface="Georgia" pitchFamily="34" charset="-122"/>
                <a:cs typeface="Georgia" pitchFamily="34" charset="-120"/>
              </a:rPr>
              <a:t>.”</a:t>
            </a:r>
            <a:r>
              <a:rPr lang="en-US" sz="1800" dirty="0">
                <a:solidFill>
                  <a:srgbClr val="C9C6D8"/>
                </a:solidFill>
                <a:latin typeface="Georgia" pitchFamily="34" charset="0"/>
                <a:ea typeface="Georgia" pitchFamily="34" charset="-122"/>
                <a:cs typeface="Georgia" pitchFamily="34" charset="-120"/>
              </a:rPr>
              <a:t>  — 2 Timothy 2:2</a:t>
            </a:r>
            <a:endParaRPr lang="en-US" sz="2000" dirty="0"/>
          </a:p>
        </p:txBody>
      </p:sp>
      <p:sp>
        <p:nvSpPr>
          <p:cNvPr id="6" name="Text 2"/>
          <p:cNvSpPr txBox="1"/>
          <p:nvPr/>
        </p:nvSpPr>
        <p:spPr>
          <a:xfrm>
            <a:off x="822960" y="3520440"/>
            <a:ext cx="7498080" cy="365760"/>
          </a:xfrm>
          <a:prstGeom prst="rect">
            <a:avLst/>
          </a:prstGeom>
          <a:noFill/>
          <a:ln/>
        </p:spPr>
        <p:txBody>
          <a:bodyPr wrap="square" lIns="0" tIns="0" rIns="0" bIns="0" rtlCol="0" anchor="ctr"/>
          <a:lstStyle/>
          <a:p>
            <a:pPr marL="0" indent="0" algn="l">
              <a:buNone/>
            </a:pPr>
            <a:r>
              <a:rPr lang="en-US" sz="1300" b="1" kern="0" spc="100" dirty="0">
                <a:solidFill>
                  <a:srgbClr val="70C2B1"/>
                </a:solidFill>
                <a:latin typeface="Arial" pitchFamily="34" charset="0"/>
                <a:ea typeface="Arial" pitchFamily="34" charset="-122"/>
                <a:cs typeface="Arial" pitchFamily="34" charset="-120"/>
              </a:rPr>
              <a:t>Paul   →   Timothy   →   faithful people   →   others also</a:t>
            </a:r>
            <a:endParaRPr lang="en-US" sz="1300" dirty="0"/>
          </a:p>
        </p:txBody>
      </p:sp>
      <p:sp>
        <p:nvSpPr>
          <p:cNvPr id="7" name="Text 3"/>
          <p:cNvSpPr txBox="1"/>
          <p:nvPr/>
        </p:nvSpPr>
        <p:spPr>
          <a:xfrm>
            <a:off x="822960" y="3931920"/>
            <a:ext cx="7498080" cy="320040"/>
          </a:xfrm>
          <a:prstGeom prst="rect">
            <a:avLst/>
          </a:prstGeom>
          <a:noFill/>
          <a:ln/>
        </p:spPr>
        <p:txBody>
          <a:bodyPr wrap="square" lIns="0" tIns="0" rIns="0" bIns="0" rtlCol="0" anchor="ctr"/>
          <a:lstStyle/>
          <a:p>
            <a:pPr marL="0" indent="0">
              <a:buNone/>
            </a:pPr>
            <a:r>
              <a:rPr lang="en-US" sz="1200" i="1" dirty="0">
                <a:solidFill>
                  <a:srgbClr val="C9C6D8"/>
                </a:solidFill>
                <a:latin typeface="Georgia" pitchFamily="34" charset="0"/>
                <a:ea typeface="Georgia" pitchFamily="34" charset="-122"/>
                <a:cs typeface="Georgia" pitchFamily="34" charset="-120"/>
              </a:rPr>
              <a:t>Four generations in one sentence.</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7F5F1"/>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457200"/>
            <a:ext cx="8138160" cy="457200"/>
          </a:xfrm>
          <a:prstGeom prst="rect">
            <a:avLst/>
          </a:prstGeom>
          <a:noFill/>
          <a:ln/>
        </p:spPr>
        <p:txBody>
          <a:bodyPr wrap="square" lIns="0" tIns="0" rIns="0" bIns="0" rtlCol="0" anchor="ctr"/>
          <a:lstStyle/>
          <a:p>
            <a:pPr marL="0" indent="0">
              <a:buNone/>
            </a:pPr>
            <a:r>
              <a:rPr lang="en-US" sz="2200" b="1" dirty="0">
                <a:solidFill>
                  <a:srgbClr val="22223F"/>
                </a:solidFill>
                <a:latin typeface="Georgia" pitchFamily="34" charset="0"/>
                <a:ea typeface="Georgia" pitchFamily="34" charset="-122"/>
                <a:cs typeface="Georgia" pitchFamily="34" charset="-120"/>
              </a:rPr>
              <a:t>This week</a:t>
            </a:r>
            <a:endParaRPr lang="en-US" sz="2200" dirty="0"/>
          </a:p>
        </p:txBody>
      </p:sp>
      <p:sp>
        <p:nvSpPr>
          <p:cNvPr id="5" name="Shape 1"/>
          <p:cNvSpPr/>
          <p:nvPr/>
        </p:nvSpPr>
        <p:spPr>
          <a:xfrm>
            <a:off x="502920" y="1188720"/>
            <a:ext cx="3931920" cy="2651760"/>
          </a:xfrm>
          <a:prstGeom prst="rect">
            <a:avLst/>
          </a:prstGeom>
          <a:solidFill>
            <a:srgbClr val="FFFFFF"/>
          </a:solidFill>
          <a:ln w="12700">
            <a:solidFill>
              <a:srgbClr val="DDD9E4"/>
            </a:solidFill>
            <a:prstDash val="solid"/>
          </a:ln>
        </p:spPr>
        <p:txBody>
          <a:bodyPr/>
          <a:lstStyle/>
          <a:p>
            <a:endParaRPr lang="en-US"/>
          </a:p>
        </p:txBody>
      </p:sp>
      <p:sp>
        <p:nvSpPr>
          <p:cNvPr id="6" name="Text 2"/>
          <p:cNvSpPr txBox="1"/>
          <p:nvPr/>
        </p:nvSpPr>
        <p:spPr>
          <a:xfrm>
            <a:off x="758952" y="1417320"/>
            <a:ext cx="3429000" cy="548640"/>
          </a:xfrm>
          <a:prstGeom prst="rect">
            <a:avLst/>
          </a:prstGeom>
          <a:noFill/>
          <a:ln/>
        </p:spPr>
        <p:txBody>
          <a:bodyPr wrap="square" lIns="0" tIns="0" rIns="0" bIns="0" rtlCol="0" anchor="ctr"/>
          <a:lstStyle/>
          <a:p>
            <a:pPr marL="0" indent="0">
              <a:lnSpc>
                <a:spcPct val="110000"/>
              </a:lnSpc>
              <a:buNone/>
            </a:pPr>
            <a:r>
              <a:rPr lang="en-US" sz="1700" b="1" dirty="0">
                <a:solidFill>
                  <a:srgbClr val="CD2144"/>
                </a:solidFill>
                <a:latin typeface="Georgia" pitchFamily="34" charset="0"/>
                <a:ea typeface="Georgia" pitchFamily="34" charset="-122"/>
                <a:cs typeface="Georgia" pitchFamily="34" charset="-120"/>
              </a:rPr>
              <a:t>1  ·  Who is discipling you?</a:t>
            </a:r>
            <a:endParaRPr lang="en-US" sz="1700" dirty="0"/>
          </a:p>
        </p:txBody>
      </p:sp>
      <p:sp>
        <p:nvSpPr>
          <p:cNvPr id="7" name="Text 3"/>
          <p:cNvSpPr txBox="1"/>
          <p:nvPr/>
        </p:nvSpPr>
        <p:spPr>
          <a:xfrm>
            <a:off x="758952" y="2057400"/>
            <a:ext cx="3429000" cy="1645920"/>
          </a:xfrm>
          <a:prstGeom prst="rect">
            <a:avLst/>
          </a:prstGeom>
          <a:noFill/>
          <a:ln/>
        </p:spPr>
        <p:txBody>
          <a:bodyPr wrap="square" lIns="0" tIns="0" rIns="0" bIns="0" rtlCol="0" anchor="ctr"/>
          <a:lstStyle/>
          <a:p>
            <a:pPr marL="0" indent="0">
              <a:lnSpc>
                <a:spcPct val="120000"/>
              </a:lnSpc>
              <a:buNone/>
            </a:pPr>
            <a:r>
              <a:rPr lang="en-US" sz="1250" dirty="0">
                <a:solidFill>
                  <a:srgbClr val="22223F"/>
                </a:solidFill>
                <a:latin typeface="Arial" pitchFamily="34" charset="0"/>
                <a:ea typeface="Arial" pitchFamily="34" charset="-122"/>
                <a:cs typeface="Arial" pitchFamily="34" charset="-120"/>
              </a:rPr>
              <a:t>Ask Jesus this week: “What are you teaching me?” Then tell one person in this church your answer. If you want company on the way, join a group.</a:t>
            </a:r>
            <a:endParaRPr lang="en-US" sz="1250" dirty="0"/>
          </a:p>
        </p:txBody>
      </p:sp>
      <p:sp>
        <p:nvSpPr>
          <p:cNvPr id="8" name="Shape 4"/>
          <p:cNvSpPr/>
          <p:nvPr/>
        </p:nvSpPr>
        <p:spPr>
          <a:xfrm>
            <a:off x="4709160" y="1188720"/>
            <a:ext cx="3931920" cy="2651760"/>
          </a:xfrm>
          <a:prstGeom prst="rect">
            <a:avLst/>
          </a:prstGeom>
          <a:solidFill>
            <a:srgbClr val="FFFFFF"/>
          </a:solidFill>
          <a:ln w="12700">
            <a:solidFill>
              <a:srgbClr val="DDD9E4"/>
            </a:solidFill>
            <a:prstDash val="solid"/>
          </a:ln>
        </p:spPr>
        <p:txBody>
          <a:bodyPr/>
          <a:lstStyle/>
          <a:p>
            <a:endParaRPr lang="en-US"/>
          </a:p>
        </p:txBody>
      </p:sp>
      <p:sp>
        <p:nvSpPr>
          <p:cNvPr id="9" name="Text 5"/>
          <p:cNvSpPr txBox="1"/>
          <p:nvPr/>
        </p:nvSpPr>
        <p:spPr>
          <a:xfrm>
            <a:off x="4965192" y="1417320"/>
            <a:ext cx="3429000" cy="548640"/>
          </a:xfrm>
          <a:prstGeom prst="rect">
            <a:avLst/>
          </a:prstGeom>
          <a:noFill/>
          <a:ln/>
        </p:spPr>
        <p:txBody>
          <a:bodyPr wrap="square" lIns="0" tIns="0" rIns="0" bIns="0" rtlCol="0" anchor="ctr"/>
          <a:lstStyle/>
          <a:p>
            <a:pPr marL="0" indent="0">
              <a:lnSpc>
                <a:spcPct val="110000"/>
              </a:lnSpc>
              <a:buNone/>
            </a:pPr>
            <a:r>
              <a:rPr lang="en-US" sz="1700" b="1" dirty="0">
                <a:solidFill>
                  <a:srgbClr val="CD2144"/>
                </a:solidFill>
                <a:latin typeface="Georgia" pitchFamily="34" charset="0"/>
                <a:ea typeface="Georgia" pitchFamily="34" charset="-122"/>
                <a:cs typeface="Georgia" pitchFamily="34" charset="-120"/>
              </a:rPr>
              <a:t>2  ·  Who are you discipling?</a:t>
            </a:r>
            <a:endParaRPr lang="en-US" sz="1700" dirty="0"/>
          </a:p>
        </p:txBody>
      </p:sp>
      <p:sp>
        <p:nvSpPr>
          <p:cNvPr id="10" name="Text 6"/>
          <p:cNvSpPr txBox="1"/>
          <p:nvPr/>
        </p:nvSpPr>
        <p:spPr>
          <a:xfrm>
            <a:off x="4965192" y="2057400"/>
            <a:ext cx="3429000" cy="1645920"/>
          </a:xfrm>
          <a:prstGeom prst="rect">
            <a:avLst/>
          </a:prstGeom>
          <a:noFill/>
          <a:ln/>
        </p:spPr>
        <p:txBody>
          <a:bodyPr wrap="square" lIns="0" tIns="0" rIns="0" bIns="0" rtlCol="0" anchor="ctr"/>
          <a:lstStyle/>
          <a:p>
            <a:pPr marL="0" indent="0">
              <a:lnSpc>
                <a:spcPct val="120000"/>
              </a:lnSpc>
              <a:buNone/>
            </a:pPr>
            <a:r>
              <a:rPr lang="en-US" sz="1250" dirty="0">
                <a:solidFill>
                  <a:srgbClr val="22223F"/>
                </a:solidFill>
                <a:latin typeface="Arial" pitchFamily="34" charset="0"/>
                <a:ea typeface="Arial" pitchFamily="34" charset="-122"/>
                <a:cs typeface="Arial" pitchFamily="34" charset="-120"/>
              </a:rPr>
              <a:t>Write down one name. Not a programme — a person. Your child, your friend, your workmate. Pray for them daily. Share one meal this month.</a:t>
            </a:r>
            <a:endParaRPr lang="en-US" sz="1250" dirty="0"/>
          </a:p>
        </p:txBody>
      </p:sp>
      <p:pic>
        <p:nvPicPr>
          <p:cNvPr id="11" name="Image 1" descr="app-qr-clichurch.png"/>
          <p:cNvPicPr>
            <a:picLocks noChangeAspect="1"/>
          </p:cNvPicPr>
          <p:nvPr/>
        </p:nvPicPr>
        <p:blipFill>
          <a:blip r:embed="rId4"/>
          <a:stretch>
            <a:fillRect/>
          </a:stretch>
        </p:blipFill>
        <p:spPr>
          <a:xfrm>
            <a:off x="7818120" y="3886200"/>
            <a:ext cx="777240" cy="777240"/>
          </a:xfrm>
          <a:prstGeom prst="rect">
            <a:avLst/>
          </a:prstGeom>
        </p:spPr>
      </p:pic>
      <p:sp>
        <p:nvSpPr>
          <p:cNvPr id="12" name="Text 7"/>
          <p:cNvSpPr txBox="1"/>
          <p:nvPr/>
        </p:nvSpPr>
        <p:spPr>
          <a:xfrm>
            <a:off x="502920" y="4160520"/>
            <a:ext cx="7132320" cy="320040"/>
          </a:xfrm>
          <a:prstGeom prst="rect">
            <a:avLst/>
          </a:prstGeom>
          <a:noFill/>
          <a:ln/>
        </p:spPr>
        <p:txBody>
          <a:bodyPr wrap="square" lIns="0" tIns="0" rIns="0" bIns="0" rtlCol="0" anchor="ctr"/>
          <a:lstStyle/>
          <a:p>
            <a:pPr marL="0" indent="0">
              <a:buNone/>
            </a:pPr>
            <a:r>
              <a:rPr lang="en-US" sz="1050" b="1" dirty="0">
                <a:solidFill>
                  <a:srgbClr val="22223F"/>
                </a:solidFill>
                <a:latin typeface="Arial" pitchFamily="34" charset="0"/>
                <a:ea typeface="Arial" pitchFamily="34" charset="-122"/>
                <a:cs typeface="Arial" pitchFamily="34" charset="-120"/>
              </a:rPr>
              <a:t>Groups, daily devotion and this series:  app.clichurch.com</a:t>
            </a:r>
            <a:endParaRPr lang="en-US" sz="10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dirty="0">
                <a:ln>
                  <a:noFill/>
                </a:ln>
                <a:solidFill>
                  <a:srgbClr val="8E8BA8"/>
                </a:solidFill>
                <a:effectLst/>
                <a:uLnTx/>
                <a:uFillTx/>
                <a:latin typeface="Arial" pitchFamily="34" charset="0"/>
                <a:ea typeface="Arial" pitchFamily="34" charset="-122"/>
                <a:cs typeface="Arial" pitchFamily="34" charset="-120"/>
              </a:rPr>
              <a:t>2 TIMOTHY 2:2</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3"/>
          <p:cNvSpPr txBox="1"/>
          <p:nvPr/>
        </p:nvSpPr>
        <p:spPr>
          <a:xfrm>
            <a:off x="822960" y="1245870"/>
            <a:ext cx="749808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C2B1"/>
                </a:solidFill>
                <a:effectLst/>
                <a:uLnTx/>
                <a:uFillTx/>
                <a:latin typeface="Georgia" pitchFamily="34" charset="0"/>
                <a:ea typeface="Georgia" pitchFamily="34" charset="-122"/>
                <a:cs typeface="Georgia" pitchFamily="34" charset="-120"/>
              </a:rPr>
              <a:t>παράθου</a:t>
            </a:r>
            <a:r>
              <a:rPr kumimoji="0" lang="en-US" sz="1500" b="0" i="1" u="none" strike="noStrike" kern="1200" cap="none" spc="0" normalizeH="0" baseline="0" noProof="0" dirty="0">
                <a:ln>
                  <a:noFill/>
                </a:ln>
                <a:solidFill>
                  <a:srgbClr val="C9C6D8"/>
                </a:solidFill>
                <a:effectLst/>
                <a:uLnTx/>
                <a:uFillTx/>
                <a:latin typeface="Georgia" pitchFamily="34" charset="0"/>
                <a:ea typeface="Georgia" pitchFamily="34" charset="-122"/>
                <a:cs typeface="Georgia" pitchFamily="34" charset="-120"/>
              </a:rPr>
              <a:t>   parathou — “entrust”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4"/>
          <p:cNvSpPr txBox="1"/>
          <p:nvPr/>
        </p:nvSpPr>
        <p:spPr>
          <a:xfrm>
            <a:off x="822960" y="2205990"/>
            <a:ext cx="7498080" cy="7315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FEDF5"/>
                </a:solidFill>
                <a:effectLst/>
                <a:uLnTx/>
                <a:uFillTx/>
                <a:latin typeface="Arial" pitchFamily="34" charset="0"/>
                <a:ea typeface="Arial" pitchFamily="34" charset="-122"/>
                <a:cs typeface="Arial" pitchFamily="34" charset="-120"/>
              </a:rPr>
              <a:t>A banker's word: place a deposit for safekeeping — the same root as “guard the good deposit” (2 Tim 1:14). The gospel is a treasure on deposit. You are its trustee, not its owner.</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5"/>
          <p:cNvSpPr txBox="1"/>
          <p:nvPr/>
        </p:nvSpPr>
        <p:spPr>
          <a:xfrm>
            <a:off x="822960" y="3440430"/>
            <a:ext cx="749808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D2144"/>
                </a:solidFill>
                <a:effectLst/>
                <a:uLnTx/>
                <a:uFillTx/>
                <a:latin typeface="Georgia" pitchFamily="34" charset="0"/>
                <a:ea typeface="Georgia" pitchFamily="34" charset="-122"/>
                <a:cs typeface="Georgia" pitchFamily="34" charset="-120"/>
              </a:rPr>
              <a:t>A deposit is kept safe by being handed to the next faithful hands.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8">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5" name="Text 1"/>
          <p:cNvSpPr txBox="1"/>
          <p:nvPr/>
        </p:nvSpPr>
        <p:spPr>
          <a:xfrm>
            <a:off x="731520" y="1737360"/>
            <a:ext cx="7680960" cy="1554480"/>
          </a:xfrm>
          <a:prstGeom prst="rect">
            <a:avLst/>
          </a:prstGeom>
          <a:noFill/>
          <a:ln/>
        </p:spPr>
        <p:txBody>
          <a:bodyPr wrap="square" lIns="0" tIns="0" rIns="0" bIns="0" rtlCol="0" anchor="ctr"/>
          <a:lstStyle/>
          <a:p>
            <a:pPr marL="0" indent="0" algn="ctr">
              <a:lnSpc>
                <a:spcPct val="115000"/>
              </a:lnSpc>
              <a:buNone/>
            </a:pPr>
            <a:r>
              <a:rPr lang="en-US" sz="2400" b="1" dirty="0">
                <a:solidFill>
                  <a:srgbClr val="F7F5F1"/>
                </a:solidFill>
                <a:latin typeface="Georgia" pitchFamily="34" charset="0"/>
                <a:ea typeface="Georgia" pitchFamily="34" charset="-122"/>
                <a:cs typeface="Georgia" pitchFamily="34" charset="-120"/>
              </a:rPr>
              <a:t>Come and tell me: “I want to be discipled.”</a:t>
            </a:r>
            <a:endParaRPr lang="en-US" sz="2400" dirty="0"/>
          </a:p>
          <a:p>
            <a:pPr marL="0" indent="0" algn="ctr">
              <a:lnSpc>
                <a:spcPct val="115000"/>
              </a:lnSpc>
              <a:buNone/>
            </a:pPr>
            <a:r>
              <a:rPr lang="en-US" sz="2400" b="1" dirty="0">
                <a:solidFill>
                  <a:srgbClr val="CD2144"/>
                </a:solidFill>
                <a:latin typeface="Georgia" pitchFamily="34" charset="0"/>
                <a:ea typeface="Georgia" pitchFamily="34" charset="-122"/>
                <a:cs typeface="Georgia" pitchFamily="34" charset="-120"/>
              </a:rPr>
              <a:t>I will find someone to journey with you.</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384048"/>
            <a:ext cx="8138160" cy="457200"/>
          </a:xfrm>
          <a:prstGeom prst="rect">
            <a:avLst/>
          </a:prstGeom>
          <a:noFill/>
          <a:ln/>
        </p:spPr>
        <p:txBody>
          <a:bodyPr wrap="square" lIns="0" tIns="0" rIns="0" bIns="0" rtlCol="0" anchor="ctr"/>
          <a:lstStyle/>
          <a:p>
            <a:pPr marL="0" indent="0">
              <a:buNone/>
            </a:pPr>
            <a:r>
              <a:rPr lang="en-US" sz="2400" b="1" dirty="0">
                <a:solidFill>
                  <a:srgbClr val="22223F"/>
                </a:solidFill>
                <a:latin typeface="Georgia" pitchFamily="34" charset="0"/>
                <a:ea typeface="Georgia" pitchFamily="34" charset="-122"/>
                <a:cs typeface="Georgia" pitchFamily="34" charset="-120"/>
              </a:rPr>
              <a:t>Five Anchors of a Disciple</a:t>
            </a:r>
            <a:endParaRPr lang="en-US" sz="2400" dirty="0"/>
          </a:p>
        </p:txBody>
      </p:sp>
      <p:sp>
        <p:nvSpPr>
          <p:cNvPr id="5" name="Text 1"/>
          <p:cNvSpPr txBox="1"/>
          <p:nvPr/>
        </p:nvSpPr>
        <p:spPr>
          <a:xfrm>
            <a:off x="594360" y="1051560"/>
            <a:ext cx="822960" cy="457200"/>
          </a:xfrm>
          <a:prstGeom prst="rect">
            <a:avLst/>
          </a:prstGeom>
          <a:noFill/>
          <a:ln/>
        </p:spPr>
        <p:txBody>
          <a:bodyPr wrap="square" lIns="0" tIns="0" rIns="0" bIns="0" rtlCol="0" anchor="ctr"/>
          <a:lstStyle/>
          <a:p>
            <a:pPr marL="0" indent="0">
              <a:buNone/>
            </a:pPr>
            <a:r>
              <a:rPr lang="en-US" sz="850" b="1" kern="0" spc="200" dirty="0">
                <a:solidFill>
                  <a:srgbClr val="9B98AC"/>
                </a:solidFill>
                <a:latin typeface="Arial" pitchFamily="34" charset="0"/>
                <a:ea typeface="Arial" pitchFamily="34" charset="-122"/>
                <a:cs typeface="Arial" pitchFamily="34" charset="-120"/>
              </a:rPr>
              <a:t>WEEK 1</a:t>
            </a:r>
            <a:endParaRPr lang="en-US" sz="850" dirty="0"/>
          </a:p>
        </p:txBody>
      </p:sp>
      <p:sp>
        <p:nvSpPr>
          <p:cNvPr id="6" name="Text 2"/>
          <p:cNvSpPr txBox="1"/>
          <p:nvPr/>
        </p:nvSpPr>
        <p:spPr>
          <a:xfrm>
            <a:off x="1554480" y="1051560"/>
            <a:ext cx="2651760" cy="457200"/>
          </a:xfrm>
          <a:prstGeom prst="rect">
            <a:avLst/>
          </a:prstGeom>
          <a:noFill/>
          <a:ln/>
        </p:spPr>
        <p:txBody>
          <a:bodyPr wrap="square" lIns="0" tIns="0" rIns="0" bIns="0" rtlCol="0" anchor="ctr"/>
          <a:lstStyle/>
          <a:p>
            <a:pPr marL="0" indent="0">
              <a:buNone/>
            </a:pPr>
            <a:r>
              <a:rPr lang="en-US" sz="1500" b="1" dirty="0">
                <a:solidFill>
                  <a:srgbClr val="22223F"/>
                </a:solidFill>
                <a:latin typeface="Georgia" pitchFamily="34" charset="0"/>
                <a:ea typeface="Georgia" pitchFamily="34" charset="-122"/>
                <a:cs typeface="Georgia" pitchFamily="34" charset="-120"/>
              </a:rPr>
              <a:t>God-Loving</a:t>
            </a:r>
            <a:endParaRPr lang="en-US" sz="1500" dirty="0"/>
          </a:p>
        </p:txBody>
      </p:sp>
      <p:sp>
        <p:nvSpPr>
          <p:cNvPr id="7" name="Text 3"/>
          <p:cNvSpPr txBox="1"/>
          <p:nvPr/>
        </p:nvSpPr>
        <p:spPr>
          <a:xfrm>
            <a:off x="4297680" y="1051560"/>
            <a:ext cx="4297680" cy="457200"/>
          </a:xfrm>
          <a:prstGeom prst="rect">
            <a:avLst/>
          </a:prstGeom>
          <a:noFill/>
          <a:ln/>
        </p:spPr>
        <p:txBody>
          <a:bodyPr wrap="square" lIns="0" tIns="0" rIns="0" bIns="0" rtlCol="0" anchor="ctr"/>
          <a:lstStyle/>
          <a:p>
            <a:pPr marL="0" indent="0">
              <a:buNone/>
            </a:pPr>
            <a:r>
              <a:rPr lang="en-US" sz="950" i="1" dirty="0">
                <a:solidFill>
                  <a:srgbClr val="6E6C7E"/>
                </a:solidFill>
                <a:latin typeface="Arial" pitchFamily="34" charset="0"/>
                <a:ea typeface="Arial" pitchFamily="34" charset="-122"/>
                <a:cs typeface="Arial" pitchFamily="34" charset="-120"/>
              </a:rPr>
              <a:t>Loved into loving</a:t>
            </a:r>
            <a:endParaRPr lang="en-US" sz="950" dirty="0"/>
          </a:p>
        </p:txBody>
      </p:sp>
      <p:sp>
        <p:nvSpPr>
          <p:cNvPr id="8" name="Text 4"/>
          <p:cNvSpPr txBox="1"/>
          <p:nvPr/>
        </p:nvSpPr>
        <p:spPr>
          <a:xfrm>
            <a:off x="594360" y="1764792"/>
            <a:ext cx="822960" cy="457200"/>
          </a:xfrm>
          <a:prstGeom prst="rect">
            <a:avLst/>
          </a:prstGeom>
          <a:noFill/>
          <a:ln/>
        </p:spPr>
        <p:txBody>
          <a:bodyPr wrap="square" lIns="0" tIns="0" rIns="0" bIns="0" rtlCol="0" anchor="ctr"/>
          <a:lstStyle/>
          <a:p>
            <a:pPr marL="0" indent="0">
              <a:buNone/>
            </a:pPr>
            <a:r>
              <a:rPr lang="en-US" sz="850" b="1" kern="0" spc="200" dirty="0">
                <a:solidFill>
                  <a:srgbClr val="9B98AC"/>
                </a:solidFill>
                <a:latin typeface="Arial" pitchFamily="34" charset="0"/>
                <a:ea typeface="Arial" pitchFamily="34" charset="-122"/>
                <a:cs typeface="Arial" pitchFamily="34" charset="-120"/>
              </a:rPr>
              <a:t>WEEK 2</a:t>
            </a:r>
            <a:endParaRPr lang="en-US" sz="850" dirty="0"/>
          </a:p>
        </p:txBody>
      </p:sp>
      <p:sp>
        <p:nvSpPr>
          <p:cNvPr id="9" name="Text 5"/>
          <p:cNvSpPr txBox="1"/>
          <p:nvPr/>
        </p:nvSpPr>
        <p:spPr>
          <a:xfrm>
            <a:off x="1554480" y="1764792"/>
            <a:ext cx="2651760" cy="457200"/>
          </a:xfrm>
          <a:prstGeom prst="rect">
            <a:avLst/>
          </a:prstGeom>
          <a:noFill/>
          <a:ln/>
        </p:spPr>
        <p:txBody>
          <a:bodyPr wrap="square" lIns="0" tIns="0" rIns="0" bIns="0" rtlCol="0" anchor="ctr"/>
          <a:lstStyle/>
          <a:p>
            <a:pPr marL="0" indent="0">
              <a:buNone/>
            </a:pPr>
            <a:r>
              <a:rPr lang="en-US" sz="1500" b="1" dirty="0">
                <a:solidFill>
                  <a:srgbClr val="22223F"/>
                </a:solidFill>
                <a:latin typeface="Georgia" pitchFamily="34" charset="0"/>
                <a:ea typeface="Georgia" pitchFamily="34" charset="-122"/>
                <a:cs typeface="Georgia" pitchFamily="34" charset="-120"/>
              </a:rPr>
              <a:t>Christ-Centred</a:t>
            </a:r>
            <a:endParaRPr lang="en-US" sz="1500" dirty="0"/>
          </a:p>
        </p:txBody>
      </p:sp>
      <p:sp>
        <p:nvSpPr>
          <p:cNvPr id="10" name="Text 6"/>
          <p:cNvSpPr txBox="1"/>
          <p:nvPr/>
        </p:nvSpPr>
        <p:spPr>
          <a:xfrm>
            <a:off x="4297680" y="1764792"/>
            <a:ext cx="4297680" cy="457200"/>
          </a:xfrm>
          <a:prstGeom prst="rect">
            <a:avLst/>
          </a:prstGeom>
          <a:noFill/>
          <a:ln/>
        </p:spPr>
        <p:txBody>
          <a:bodyPr wrap="square" lIns="0" tIns="0" rIns="0" bIns="0" rtlCol="0" anchor="ctr"/>
          <a:lstStyle/>
          <a:p>
            <a:pPr marL="0" indent="0">
              <a:buNone/>
            </a:pPr>
            <a:r>
              <a:rPr lang="en-US" sz="950" i="1" dirty="0">
                <a:solidFill>
                  <a:srgbClr val="6E6C7E"/>
                </a:solidFill>
                <a:latin typeface="Arial" pitchFamily="34" charset="0"/>
                <a:ea typeface="Arial" pitchFamily="34" charset="-122"/>
                <a:cs typeface="Arial" pitchFamily="34" charset="-120"/>
              </a:rPr>
              <a:t>Not I, but Christ</a:t>
            </a:r>
            <a:endParaRPr lang="en-US" sz="950" dirty="0"/>
          </a:p>
        </p:txBody>
      </p:sp>
      <p:sp>
        <p:nvSpPr>
          <p:cNvPr id="11" name="Text 7"/>
          <p:cNvSpPr txBox="1"/>
          <p:nvPr/>
        </p:nvSpPr>
        <p:spPr>
          <a:xfrm>
            <a:off x="594360" y="2478024"/>
            <a:ext cx="822960" cy="457200"/>
          </a:xfrm>
          <a:prstGeom prst="rect">
            <a:avLst/>
          </a:prstGeom>
          <a:noFill/>
          <a:ln/>
        </p:spPr>
        <p:txBody>
          <a:bodyPr wrap="square" lIns="0" tIns="0" rIns="0" bIns="0" rtlCol="0" anchor="ctr"/>
          <a:lstStyle/>
          <a:p>
            <a:pPr marL="0" indent="0">
              <a:buNone/>
            </a:pPr>
            <a:r>
              <a:rPr lang="en-US" sz="850" b="1" kern="0" spc="200" dirty="0">
                <a:solidFill>
                  <a:srgbClr val="9B98AC"/>
                </a:solidFill>
                <a:latin typeface="Arial" pitchFamily="34" charset="0"/>
                <a:ea typeface="Arial" pitchFamily="34" charset="-122"/>
                <a:cs typeface="Arial" pitchFamily="34" charset="-120"/>
              </a:rPr>
              <a:t>WEEK 3</a:t>
            </a:r>
            <a:endParaRPr lang="en-US" sz="850" dirty="0"/>
          </a:p>
        </p:txBody>
      </p:sp>
      <p:sp>
        <p:nvSpPr>
          <p:cNvPr id="12" name="Text 8"/>
          <p:cNvSpPr txBox="1"/>
          <p:nvPr/>
        </p:nvSpPr>
        <p:spPr>
          <a:xfrm>
            <a:off x="1554480" y="2478024"/>
            <a:ext cx="2651760" cy="457200"/>
          </a:xfrm>
          <a:prstGeom prst="rect">
            <a:avLst/>
          </a:prstGeom>
          <a:noFill/>
          <a:ln/>
        </p:spPr>
        <p:txBody>
          <a:bodyPr wrap="square" lIns="0" tIns="0" rIns="0" bIns="0" rtlCol="0" anchor="ctr"/>
          <a:lstStyle/>
          <a:p>
            <a:pPr marL="0" indent="0">
              <a:buNone/>
            </a:pPr>
            <a:r>
              <a:rPr lang="en-US" sz="1500" b="1" dirty="0">
                <a:solidFill>
                  <a:srgbClr val="22223F"/>
                </a:solidFill>
                <a:latin typeface="Georgia" pitchFamily="34" charset="0"/>
                <a:ea typeface="Georgia" pitchFamily="34" charset="-122"/>
                <a:cs typeface="Georgia" pitchFamily="34" charset="-120"/>
              </a:rPr>
              <a:t>Spirit-Filled</a:t>
            </a:r>
            <a:endParaRPr lang="en-US" sz="1500" dirty="0"/>
          </a:p>
        </p:txBody>
      </p:sp>
      <p:sp>
        <p:nvSpPr>
          <p:cNvPr id="13" name="Text 9"/>
          <p:cNvSpPr txBox="1"/>
          <p:nvPr/>
        </p:nvSpPr>
        <p:spPr>
          <a:xfrm>
            <a:off x="4297680" y="2478024"/>
            <a:ext cx="4297680" cy="457200"/>
          </a:xfrm>
          <a:prstGeom prst="rect">
            <a:avLst/>
          </a:prstGeom>
          <a:noFill/>
          <a:ln/>
        </p:spPr>
        <p:txBody>
          <a:bodyPr wrap="square" lIns="0" tIns="0" rIns="0" bIns="0" rtlCol="0" anchor="ctr"/>
          <a:lstStyle/>
          <a:p>
            <a:pPr marL="0" indent="0">
              <a:buNone/>
            </a:pPr>
            <a:r>
              <a:rPr lang="en-US" sz="950" i="1" dirty="0">
                <a:solidFill>
                  <a:srgbClr val="6E6C7E"/>
                </a:solidFill>
                <a:latin typeface="Arial" pitchFamily="34" charset="0"/>
                <a:ea typeface="Arial" pitchFamily="34" charset="-122"/>
                <a:cs typeface="Arial" pitchFamily="34" charset="-120"/>
              </a:rPr>
              <a:t>Not by might, not by power. By His Spirit</a:t>
            </a:r>
            <a:endParaRPr lang="en-US" sz="950" dirty="0"/>
          </a:p>
        </p:txBody>
      </p:sp>
      <p:sp>
        <p:nvSpPr>
          <p:cNvPr id="14" name="Text 10"/>
          <p:cNvSpPr txBox="1"/>
          <p:nvPr/>
        </p:nvSpPr>
        <p:spPr>
          <a:xfrm>
            <a:off x="594360" y="3191256"/>
            <a:ext cx="822960" cy="457200"/>
          </a:xfrm>
          <a:prstGeom prst="rect">
            <a:avLst/>
          </a:prstGeom>
          <a:noFill/>
          <a:ln/>
        </p:spPr>
        <p:txBody>
          <a:bodyPr wrap="square" lIns="0" tIns="0" rIns="0" bIns="0" rtlCol="0" anchor="ctr"/>
          <a:lstStyle/>
          <a:p>
            <a:pPr marL="0" indent="0">
              <a:buNone/>
            </a:pPr>
            <a:r>
              <a:rPr lang="en-US" sz="850" b="1" kern="0" spc="200" dirty="0">
                <a:solidFill>
                  <a:srgbClr val="9B98AC"/>
                </a:solidFill>
                <a:latin typeface="Arial" pitchFamily="34" charset="0"/>
                <a:ea typeface="Arial" pitchFamily="34" charset="-122"/>
                <a:cs typeface="Arial" pitchFamily="34" charset="-120"/>
              </a:rPr>
              <a:t>WEEK 4</a:t>
            </a:r>
            <a:endParaRPr lang="en-US" sz="850" dirty="0"/>
          </a:p>
        </p:txBody>
      </p:sp>
      <p:sp>
        <p:nvSpPr>
          <p:cNvPr id="15" name="Text 11"/>
          <p:cNvSpPr txBox="1"/>
          <p:nvPr/>
        </p:nvSpPr>
        <p:spPr>
          <a:xfrm>
            <a:off x="1554480" y="3191256"/>
            <a:ext cx="2651760" cy="457200"/>
          </a:xfrm>
          <a:prstGeom prst="rect">
            <a:avLst/>
          </a:prstGeom>
          <a:noFill/>
          <a:ln/>
        </p:spPr>
        <p:txBody>
          <a:bodyPr wrap="square" lIns="0" tIns="0" rIns="0" bIns="0" rtlCol="0" anchor="ctr"/>
          <a:lstStyle/>
          <a:p>
            <a:pPr marL="0" indent="0">
              <a:buNone/>
            </a:pPr>
            <a:r>
              <a:rPr lang="en-US" sz="1500" b="1" dirty="0">
                <a:solidFill>
                  <a:srgbClr val="22223F"/>
                </a:solidFill>
                <a:latin typeface="Georgia" pitchFamily="34" charset="0"/>
                <a:ea typeface="Georgia" pitchFamily="34" charset="-122"/>
                <a:cs typeface="Georgia" pitchFamily="34" charset="-120"/>
              </a:rPr>
              <a:t>Word-Grounded</a:t>
            </a:r>
            <a:endParaRPr lang="en-US" sz="1500" dirty="0"/>
          </a:p>
        </p:txBody>
      </p:sp>
      <p:sp>
        <p:nvSpPr>
          <p:cNvPr id="16" name="Text 12"/>
          <p:cNvSpPr txBox="1"/>
          <p:nvPr/>
        </p:nvSpPr>
        <p:spPr>
          <a:xfrm>
            <a:off x="4297680" y="3191256"/>
            <a:ext cx="4297680" cy="457200"/>
          </a:xfrm>
          <a:prstGeom prst="rect">
            <a:avLst/>
          </a:prstGeom>
          <a:noFill/>
          <a:ln/>
        </p:spPr>
        <p:txBody>
          <a:bodyPr wrap="square" lIns="0" tIns="0" rIns="0" bIns="0" rtlCol="0" anchor="ctr"/>
          <a:lstStyle/>
          <a:p>
            <a:pPr marL="0" indent="0">
              <a:buNone/>
            </a:pPr>
            <a:r>
              <a:rPr lang="en-US" sz="950" i="1" dirty="0">
                <a:solidFill>
                  <a:srgbClr val="6E6C7E"/>
                </a:solidFill>
                <a:latin typeface="Arial" pitchFamily="34" charset="0"/>
                <a:ea typeface="Arial" pitchFamily="34" charset="-122"/>
                <a:cs typeface="Arial" pitchFamily="34" charset="-120"/>
              </a:rPr>
              <a:t>Let the word of Christ dwell in you richly</a:t>
            </a:r>
            <a:endParaRPr lang="en-US" sz="950" dirty="0"/>
          </a:p>
        </p:txBody>
      </p:sp>
      <p:sp>
        <p:nvSpPr>
          <p:cNvPr id="17" name="Shape 13"/>
          <p:cNvSpPr/>
          <p:nvPr/>
        </p:nvSpPr>
        <p:spPr>
          <a:xfrm>
            <a:off x="411480" y="3849624"/>
            <a:ext cx="8321040" cy="566928"/>
          </a:xfrm>
          <a:prstGeom prst="rect">
            <a:avLst/>
          </a:prstGeom>
          <a:solidFill>
            <a:srgbClr val="F7E3E7"/>
          </a:solidFill>
          <a:ln w="9525">
            <a:solidFill>
              <a:srgbClr val="CD2144"/>
            </a:solidFill>
            <a:prstDash val="solid"/>
          </a:ln>
        </p:spPr>
        <p:txBody>
          <a:bodyPr/>
          <a:lstStyle/>
          <a:p>
            <a:endParaRPr lang="en-US"/>
          </a:p>
        </p:txBody>
      </p:sp>
      <p:sp>
        <p:nvSpPr>
          <p:cNvPr id="18" name="Text 14"/>
          <p:cNvSpPr txBox="1"/>
          <p:nvPr/>
        </p:nvSpPr>
        <p:spPr>
          <a:xfrm>
            <a:off x="594360" y="3904488"/>
            <a:ext cx="822960" cy="457200"/>
          </a:xfrm>
          <a:prstGeom prst="rect">
            <a:avLst/>
          </a:prstGeom>
          <a:noFill/>
          <a:ln/>
        </p:spPr>
        <p:txBody>
          <a:bodyPr wrap="square" lIns="0" tIns="0" rIns="0" bIns="0" rtlCol="0" anchor="ctr"/>
          <a:lstStyle/>
          <a:p>
            <a:pPr marL="0" indent="0">
              <a:buNone/>
            </a:pPr>
            <a:r>
              <a:rPr lang="en-US" sz="850" b="1" kern="0" spc="200" dirty="0">
                <a:solidFill>
                  <a:srgbClr val="CD2144"/>
                </a:solidFill>
                <a:latin typeface="Arial" pitchFamily="34" charset="0"/>
                <a:ea typeface="Arial" pitchFamily="34" charset="-122"/>
                <a:cs typeface="Arial" pitchFamily="34" charset="-120"/>
              </a:rPr>
              <a:t>WEEK 5</a:t>
            </a:r>
            <a:endParaRPr lang="en-US" sz="850" dirty="0"/>
          </a:p>
        </p:txBody>
      </p:sp>
      <p:sp>
        <p:nvSpPr>
          <p:cNvPr id="19" name="Text 15"/>
          <p:cNvSpPr txBox="1"/>
          <p:nvPr/>
        </p:nvSpPr>
        <p:spPr>
          <a:xfrm>
            <a:off x="1554480" y="3904488"/>
            <a:ext cx="2651760" cy="457200"/>
          </a:xfrm>
          <a:prstGeom prst="rect">
            <a:avLst/>
          </a:prstGeom>
          <a:noFill/>
          <a:ln/>
        </p:spPr>
        <p:txBody>
          <a:bodyPr wrap="square" lIns="0" tIns="0" rIns="0" bIns="0" rtlCol="0" anchor="ctr"/>
          <a:lstStyle/>
          <a:p>
            <a:pPr marL="0" indent="0">
              <a:buNone/>
            </a:pPr>
            <a:r>
              <a:rPr lang="en-US" sz="1500" b="1" dirty="0">
                <a:solidFill>
                  <a:srgbClr val="CD2144"/>
                </a:solidFill>
                <a:latin typeface="Georgia" pitchFamily="34" charset="0"/>
                <a:ea typeface="Georgia" pitchFamily="34" charset="-122"/>
                <a:cs typeface="Georgia" pitchFamily="34" charset="-120"/>
              </a:rPr>
              <a:t>Disciple-Making</a:t>
            </a:r>
            <a:endParaRPr lang="en-US" sz="1500" dirty="0"/>
          </a:p>
        </p:txBody>
      </p:sp>
      <p:sp>
        <p:nvSpPr>
          <p:cNvPr id="20" name="Text 16"/>
          <p:cNvSpPr txBox="1"/>
          <p:nvPr/>
        </p:nvSpPr>
        <p:spPr>
          <a:xfrm>
            <a:off x="4297680" y="3904488"/>
            <a:ext cx="4297680" cy="457200"/>
          </a:xfrm>
          <a:prstGeom prst="rect">
            <a:avLst/>
          </a:prstGeom>
          <a:noFill/>
          <a:ln/>
        </p:spPr>
        <p:txBody>
          <a:bodyPr wrap="square" lIns="0" tIns="0" rIns="0" bIns="0" rtlCol="0" anchor="ctr"/>
          <a:lstStyle/>
          <a:p>
            <a:pPr marL="0" indent="0">
              <a:buNone/>
            </a:pPr>
            <a:r>
              <a:rPr lang="en-US" sz="950" i="1" dirty="0">
                <a:solidFill>
                  <a:srgbClr val="6E6C7E"/>
                </a:solidFill>
                <a:latin typeface="Arial" pitchFamily="34" charset="0"/>
                <a:ea typeface="Arial" pitchFamily="34" charset="-122"/>
                <a:cs typeface="Arial" pitchFamily="34" charset="-120"/>
              </a:rPr>
              <a:t>A disciple makes disciples</a:t>
            </a:r>
            <a:endParaRPr lang="en-US" sz="9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9">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5" name="Text 1"/>
          <p:cNvSpPr txBox="1"/>
          <p:nvPr/>
        </p:nvSpPr>
        <p:spPr>
          <a:xfrm>
            <a:off x="822960" y="1143000"/>
            <a:ext cx="7498080" cy="1188720"/>
          </a:xfrm>
          <a:prstGeom prst="rect">
            <a:avLst/>
          </a:prstGeom>
          <a:noFill/>
          <a:ln/>
        </p:spPr>
        <p:txBody>
          <a:bodyPr wrap="square" lIns="0" tIns="0" rIns="0" bIns="0" rtlCol="0" anchor="ctr"/>
          <a:lstStyle/>
          <a:p>
            <a:pPr marL="0" indent="0" algn="l">
              <a:lnSpc>
                <a:spcPct val="125000"/>
              </a:lnSpc>
              <a:buNone/>
            </a:pPr>
            <a:r>
              <a:rPr lang="en-US" sz="2000" dirty="0">
                <a:solidFill>
                  <a:srgbClr val="EFEDF5"/>
                </a:solidFill>
                <a:latin typeface="Georgia" pitchFamily="34" charset="0"/>
                <a:ea typeface="Georgia" pitchFamily="34" charset="-122"/>
                <a:cs typeface="Georgia" pitchFamily="34" charset="-120"/>
              </a:rPr>
              <a:t>“Simon, son of John, do you love me?… </a:t>
            </a:r>
            <a:r>
              <a:rPr lang="en-US" sz="2000" b="1" dirty="0">
                <a:solidFill>
                  <a:srgbClr val="70C2B1"/>
                </a:solidFill>
                <a:latin typeface="Georgia" pitchFamily="34" charset="0"/>
                <a:ea typeface="Georgia" pitchFamily="34" charset="-122"/>
                <a:cs typeface="Georgia" pitchFamily="34" charset="-120"/>
              </a:rPr>
              <a:t>Feed my sheep</a:t>
            </a:r>
            <a:r>
              <a:rPr lang="en-US" sz="2000" dirty="0">
                <a:solidFill>
                  <a:srgbClr val="EFEDF5"/>
                </a:solidFill>
                <a:latin typeface="Georgia" pitchFamily="34" charset="0"/>
                <a:ea typeface="Georgia" pitchFamily="34" charset="-122"/>
                <a:cs typeface="Georgia" pitchFamily="34" charset="-120"/>
              </a:rPr>
              <a:t>.”</a:t>
            </a:r>
            <a:r>
              <a:rPr lang="en-US" sz="1800" dirty="0">
                <a:solidFill>
                  <a:srgbClr val="C9C6D8"/>
                </a:solidFill>
                <a:latin typeface="Georgia" pitchFamily="34" charset="0"/>
                <a:ea typeface="Georgia" pitchFamily="34" charset="-122"/>
                <a:cs typeface="Georgia" pitchFamily="34" charset="-120"/>
              </a:rPr>
              <a:t>  — John 21:17</a:t>
            </a:r>
            <a:endParaRPr lang="en-US" sz="2000" dirty="0"/>
          </a:p>
        </p:txBody>
      </p:sp>
      <p:sp>
        <p:nvSpPr>
          <p:cNvPr id="6" name="Text 2"/>
          <p:cNvSpPr txBox="1"/>
          <p:nvPr/>
        </p:nvSpPr>
        <p:spPr>
          <a:xfrm>
            <a:off x="822960" y="2651760"/>
            <a:ext cx="7498080" cy="640080"/>
          </a:xfrm>
          <a:prstGeom prst="rect">
            <a:avLst/>
          </a:prstGeom>
          <a:noFill/>
          <a:ln/>
        </p:spPr>
        <p:txBody>
          <a:bodyPr wrap="square" lIns="0" tIns="0" rIns="0" bIns="0" rtlCol="0" anchor="ctr"/>
          <a:lstStyle/>
          <a:p>
            <a:pPr marL="0" indent="0">
              <a:buNone/>
            </a:pPr>
            <a:r>
              <a:rPr lang="en-US" sz="1800" i="1" dirty="0">
                <a:solidFill>
                  <a:srgbClr val="EFEDF5"/>
                </a:solidFill>
                <a:latin typeface="Georgia" pitchFamily="34" charset="0"/>
                <a:ea typeface="Georgia" pitchFamily="34" charset="-122"/>
                <a:cs typeface="Georgia" pitchFamily="34" charset="-120"/>
              </a:rPr>
              <a:t>“If we are faithless, </a:t>
            </a:r>
            <a:r>
              <a:rPr lang="en-US" sz="1800" b="1" i="1" dirty="0">
                <a:solidFill>
                  <a:srgbClr val="70C2B1"/>
                </a:solidFill>
                <a:latin typeface="Georgia" pitchFamily="34" charset="0"/>
                <a:ea typeface="Georgia" pitchFamily="34" charset="-122"/>
                <a:cs typeface="Georgia" pitchFamily="34" charset="-120"/>
              </a:rPr>
              <a:t>he remains faithful</a:t>
            </a:r>
            <a:r>
              <a:rPr lang="en-US" sz="1500" i="1" dirty="0">
                <a:solidFill>
                  <a:srgbClr val="C9C6D8"/>
                </a:solidFill>
                <a:latin typeface="Georgia" pitchFamily="34" charset="0"/>
                <a:ea typeface="Georgia" pitchFamily="34" charset="-122"/>
                <a:cs typeface="Georgia" pitchFamily="34" charset="-120"/>
              </a:rPr>
              <a:t>…”  — 2 Timothy 2:13</a:t>
            </a:r>
            <a:endParaRPr lang="en-US" sz="1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2223F"/>
        </a:solidFill>
        <a:effectLst/>
      </p:bgPr>
    </p:bg>
    <p:spTree>
      <p:nvGrpSpPr>
        <p:cNvPr id="1" name="">
          <a:extLst>
            <a:ext uri="{FF2B5EF4-FFF2-40B4-BE49-F238E27FC236}">
              <a16:creationId xmlns:a16="http://schemas.microsoft.com/office/drawing/2014/main" id="{1F46EAD3-2C77-E1E1-1035-BB0A313B9909}"/>
            </a:ext>
          </a:extLst>
        </p:cNvPr>
        <p:cNvGrpSpPr/>
        <p:nvPr/>
      </p:nvGrpSpPr>
      <p:grpSpPr>
        <a:xfrm>
          <a:off x="0" y="0"/>
          <a:ext cx="0" cy="0"/>
          <a:chOff x="0" y="0"/>
          <a:chExt cx="0" cy="0"/>
        </a:xfrm>
      </p:grpSpPr>
      <p:pic>
        <p:nvPicPr>
          <p:cNvPr id="2" name="Image 0" descr="asset-logo.png">
            <a:extLst>
              <a:ext uri="{FF2B5EF4-FFF2-40B4-BE49-F238E27FC236}">
                <a16:creationId xmlns:a16="http://schemas.microsoft.com/office/drawing/2014/main" id="{A8AAD7F9-2955-48E4-B25C-77AF531A9EF9}"/>
              </a:ext>
            </a:extLst>
          </p:cNvPr>
          <p:cNvPicPr>
            <a:picLocks noChangeAspect="1"/>
          </p:cNvPicPr>
          <p:nvPr/>
        </p:nvPicPr>
        <p:blipFill>
          <a:blip r:embed="rId3"/>
          <a:stretch>
            <a:fillRect/>
          </a:stretch>
        </p:blipFill>
        <p:spPr>
          <a:xfrm>
            <a:off x="8686800" y="4736592"/>
            <a:ext cx="274320" cy="235915"/>
          </a:xfrm>
          <a:prstGeom prst="rect">
            <a:avLst/>
          </a:prstGeom>
        </p:spPr>
      </p:pic>
      <p:sp>
        <p:nvSpPr>
          <p:cNvPr id="4" name="Text 0">
            <a:extLst>
              <a:ext uri="{FF2B5EF4-FFF2-40B4-BE49-F238E27FC236}">
                <a16:creationId xmlns:a16="http://schemas.microsoft.com/office/drawing/2014/main" id="{124DDFAB-2410-82FB-56DA-EAAB439BFBA0}"/>
              </a:ext>
            </a:extLst>
          </p:cNvPr>
          <p:cNvSpPr txBox="1"/>
          <p:nvPr/>
        </p:nvSpPr>
        <p:spPr>
          <a:xfrm>
            <a:off x="502920" y="292608"/>
            <a:ext cx="813816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dirty="0">
                <a:ln>
                  <a:noFill/>
                </a:ln>
                <a:solidFill>
                  <a:srgbClr val="8E8BA8"/>
                </a:solidFill>
                <a:effectLst/>
                <a:uLnTx/>
                <a:uFillTx/>
                <a:latin typeface="Arial" pitchFamily="34" charset="0"/>
                <a:ea typeface="Arial" pitchFamily="34" charset="-122"/>
                <a:cs typeface="Arial" pitchFamily="34" charset="-120"/>
              </a:rPr>
              <a:t>MATTHEW 28:18–20  ·  ESV</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1">
            <a:extLst>
              <a:ext uri="{FF2B5EF4-FFF2-40B4-BE49-F238E27FC236}">
                <a16:creationId xmlns:a16="http://schemas.microsoft.com/office/drawing/2014/main" id="{4EA660FD-7B35-667A-B4D3-EAB2D051F77C}"/>
              </a:ext>
            </a:extLst>
          </p:cNvPr>
          <p:cNvSpPr txBox="1"/>
          <p:nvPr/>
        </p:nvSpPr>
        <p:spPr>
          <a:xfrm>
            <a:off x="822960" y="1051560"/>
            <a:ext cx="7498080" cy="310896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FEDF5"/>
                </a:solidFill>
                <a:effectLst/>
                <a:uLnTx/>
                <a:uFillTx/>
                <a:latin typeface="Georgia" pitchFamily="34" charset="0"/>
                <a:ea typeface="Georgia" pitchFamily="34" charset="-122"/>
                <a:cs typeface="Georgia" pitchFamily="34" charset="-120"/>
              </a:rPr>
              <a:t>“</a:t>
            </a:r>
            <a:r>
              <a:rPr kumimoji="0" lang="en-US" sz="2400" b="1" i="0" u="none" strike="noStrike" kern="1200" cap="none" spc="0" normalizeH="0" baseline="0" noProof="0" dirty="0">
                <a:ln>
                  <a:noFill/>
                </a:ln>
                <a:solidFill>
                  <a:srgbClr val="70C2B1"/>
                </a:solidFill>
                <a:effectLst/>
                <a:uLnTx/>
                <a:uFillTx/>
                <a:latin typeface="Georgia" pitchFamily="34" charset="0"/>
                <a:ea typeface="Georgia" pitchFamily="34" charset="-122"/>
                <a:cs typeface="Georgia" pitchFamily="34" charset="-120"/>
              </a:rPr>
              <a:t>All authority</a:t>
            </a:r>
            <a:r>
              <a:rPr kumimoji="0" lang="en-US" sz="2400" b="0" i="0" u="none" strike="noStrike" kern="1200" cap="none" spc="0" normalizeH="0" baseline="0" noProof="0" dirty="0">
                <a:ln>
                  <a:noFill/>
                </a:ln>
                <a:solidFill>
                  <a:srgbClr val="EFEDF5"/>
                </a:solidFill>
                <a:effectLst/>
                <a:uLnTx/>
                <a:uFillTx/>
                <a:latin typeface="Georgia" pitchFamily="34" charset="0"/>
                <a:ea typeface="Georgia" pitchFamily="34" charset="-122"/>
                <a:cs typeface="Georgia" pitchFamily="34" charset="-120"/>
              </a:rPr>
              <a:t> in heaven and on earth has been given to me. Go therefore and </a:t>
            </a:r>
            <a:r>
              <a:rPr kumimoji="0" lang="en-US" sz="2400" b="1" i="0" u="none" strike="noStrike" kern="1200" cap="none" spc="0" normalizeH="0" baseline="0" noProof="0" dirty="0">
                <a:ln>
                  <a:noFill/>
                </a:ln>
                <a:solidFill>
                  <a:srgbClr val="70C2B1"/>
                </a:solidFill>
                <a:effectLst/>
                <a:uLnTx/>
                <a:uFillTx/>
                <a:latin typeface="Georgia" pitchFamily="34" charset="0"/>
                <a:ea typeface="Georgia" pitchFamily="34" charset="-122"/>
                <a:cs typeface="Georgia" pitchFamily="34" charset="-120"/>
              </a:rPr>
              <a:t>make disciples</a:t>
            </a:r>
            <a:r>
              <a:rPr kumimoji="0" lang="en-US" sz="2400" b="0" i="0" u="none" strike="noStrike" kern="1200" cap="none" spc="0" normalizeH="0" baseline="0" noProof="0" dirty="0">
                <a:ln>
                  <a:noFill/>
                </a:ln>
                <a:solidFill>
                  <a:srgbClr val="EFEDF5"/>
                </a:solidFill>
                <a:effectLst/>
                <a:uLnTx/>
                <a:uFillTx/>
                <a:latin typeface="Georgia" pitchFamily="34" charset="0"/>
                <a:ea typeface="Georgia" pitchFamily="34" charset="-122"/>
                <a:cs typeface="Georgia" pitchFamily="34" charset="-120"/>
              </a:rPr>
              <a:t> of all nations, baptizing them in the name of the Father and of the Son and of the Holy Spirit, teaching them to observe all that I have commanded you. And behold, </a:t>
            </a:r>
            <a:r>
              <a:rPr kumimoji="0" lang="en-US" sz="2400" b="1" i="0" u="none" strike="noStrike" kern="1200" cap="none" spc="0" normalizeH="0" baseline="0" noProof="0" dirty="0">
                <a:ln>
                  <a:noFill/>
                </a:ln>
                <a:solidFill>
                  <a:srgbClr val="70C2B1"/>
                </a:solidFill>
                <a:effectLst/>
                <a:uLnTx/>
                <a:uFillTx/>
                <a:latin typeface="Georgia" pitchFamily="34" charset="0"/>
                <a:ea typeface="Georgia" pitchFamily="34" charset="-122"/>
                <a:cs typeface="Georgia" pitchFamily="34" charset="-120"/>
              </a:rPr>
              <a:t>I am with you always</a:t>
            </a:r>
            <a:r>
              <a:rPr kumimoji="0" lang="en-US" sz="2400" b="0" i="0" u="none" strike="noStrike" kern="1200" cap="none" spc="0" normalizeH="0" baseline="0" noProof="0" dirty="0">
                <a:ln>
                  <a:noFill/>
                </a:ln>
                <a:solidFill>
                  <a:srgbClr val="EFEDF5"/>
                </a:solidFill>
                <a:effectLst/>
                <a:uLnTx/>
                <a:uFillTx/>
                <a:latin typeface="Georgia" pitchFamily="34" charset="0"/>
                <a:ea typeface="Georgia" pitchFamily="34" charset="-122"/>
                <a:cs typeface="Georgia" pitchFamily="34" charset="-120"/>
              </a:rPr>
              <a:t>, to the end of the age.”</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554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731520" y="1417320"/>
            <a:ext cx="7680960" cy="2103120"/>
          </a:xfrm>
          <a:prstGeom prst="rect">
            <a:avLst/>
          </a:prstGeom>
          <a:noFill/>
          <a:ln/>
        </p:spPr>
        <p:txBody>
          <a:bodyPr wrap="square" lIns="0" tIns="0" rIns="0" bIns="0" rtlCol="0" anchor="ctr"/>
          <a:lstStyle/>
          <a:p>
            <a:pPr marL="0" indent="0" algn="ctr">
              <a:lnSpc>
                <a:spcPct val="115000"/>
              </a:lnSpc>
              <a:buNone/>
            </a:pPr>
            <a:r>
              <a:rPr lang="en-US" sz="3400" b="1" dirty="0">
                <a:solidFill>
                  <a:srgbClr val="F7F5F1"/>
                </a:solidFill>
                <a:latin typeface="Georgia" pitchFamily="34" charset="0"/>
                <a:ea typeface="Georgia" pitchFamily="34" charset="-122"/>
                <a:cs typeface="Georgia" pitchFamily="34" charset="-120"/>
              </a:rPr>
              <a:t>One God.</a:t>
            </a:r>
            <a:endParaRPr lang="en-US" sz="3400" dirty="0"/>
          </a:p>
          <a:p>
            <a:pPr marL="0" indent="0" algn="ctr">
              <a:lnSpc>
                <a:spcPct val="115000"/>
              </a:lnSpc>
              <a:buNone/>
            </a:pPr>
            <a:r>
              <a:rPr lang="en-US" sz="3400" b="1" dirty="0">
                <a:solidFill>
                  <a:srgbClr val="F7F5F1"/>
                </a:solidFill>
                <a:latin typeface="Georgia" pitchFamily="34" charset="0"/>
                <a:ea typeface="Georgia" pitchFamily="34" charset="-122"/>
                <a:cs typeface="Georgia" pitchFamily="34" charset="-120"/>
              </a:rPr>
              <a:t>One Book.</a:t>
            </a:r>
            <a:endParaRPr lang="en-US" sz="3400" dirty="0"/>
          </a:p>
          <a:p>
            <a:pPr marL="0" indent="0" algn="ctr">
              <a:lnSpc>
                <a:spcPct val="115000"/>
              </a:lnSpc>
              <a:buNone/>
            </a:pPr>
            <a:r>
              <a:rPr lang="en-US" sz="3400" b="1" dirty="0">
                <a:solidFill>
                  <a:srgbClr val="CD2144"/>
                </a:solidFill>
                <a:latin typeface="Georgia" pitchFamily="34" charset="0"/>
                <a:ea typeface="Georgia" pitchFamily="34" charset="-122"/>
                <a:cs typeface="Georgia" pitchFamily="34" charset="-120"/>
              </a:rPr>
              <a:t>One Mission.</a:t>
            </a:r>
            <a:endParaRPr lang="en-US" sz="3400" dirty="0"/>
          </a:p>
        </p:txBody>
      </p:sp>
      <p:sp>
        <p:nvSpPr>
          <p:cNvPr id="5" name="Text 1"/>
          <p:cNvSpPr txBox="1"/>
          <p:nvPr/>
        </p:nvSpPr>
        <p:spPr>
          <a:xfrm>
            <a:off x="731520" y="3977640"/>
            <a:ext cx="7680960" cy="274320"/>
          </a:xfrm>
          <a:prstGeom prst="rect">
            <a:avLst/>
          </a:prstGeom>
          <a:noFill/>
          <a:ln/>
        </p:spPr>
        <p:txBody>
          <a:bodyPr wrap="square" lIns="0" tIns="0" rIns="0" bIns="0" rtlCol="0" anchor="ctr"/>
          <a:lstStyle/>
          <a:p>
            <a:pPr marL="0" indent="0" algn="ctr">
              <a:buNone/>
            </a:pPr>
            <a:r>
              <a:rPr lang="en-US" sz="950" kern="0" spc="100" dirty="0">
                <a:solidFill>
                  <a:srgbClr val="8E8BA8"/>
                </a:solidFill>
                <a:latin typeface="Arial" pitchFamily="34" charset="0"/>
                <a:ea typeface="Arial" pitchFamily="34" charset="-122"/>
                <a:cs typeface="Arial" pitchFamily="34" charset="-120"/>
              </a:rPr>
              <a:t>One God — Weeks 1–3   ·   One Book — last Sunday   ·   One Mission — today</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2">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731520" y="1417320"/>
            <a:ext cx="7680960" cy="2103120"/>
          </a:xfrm>
          <a:prstGeom prst="rect">
            <a:avLst/>
          </a:prstGeom>
          <a:noFill/>
          <a:ln/>
        </p:spPr>
        <p:txBody>
          <a:bodyPr wrap="square" lIns="0" tIns="0" rIns="0" bIns="0" rtlCol="0" anchor="ctr"/>
          <a:lstStyle/>
          <a:p>
            <a:pPr marL="0" indent="0" algn="ctr">
              <a:lnSpc>
                <a:spcPct val="115000"/>
              </a:lnSpc>
              <a:buNone/>
            </a:pPr>
            <a:r>
              <a:rPr lang="en-US" sz="2600" b="1" dirty="0">
                <a:solidFill>
                  <a:srgbClr val="F7F5F1"/>
                </a:solidFill>
                <a:latin typeface="Georgia" pitchFamily="34" charset="0"/>
                <a:ea typeface="Georgia" pitchFamily="34" charset="-122"/>
                <a:cs typeface="Georgia" pitchFamily="34" charset="-120"/>
              </a:rPr>
              <a:t>No book. No building. No budget.</a:t>
            </a:r>
            <a:endParaRPr lang="en-US" sz="2600" dirty="0"/>
          </a:p>
          <a:p>
            <a:pPr marL="0" indent="0" algn="ctr">
              <a:lnSpc>
                <a:spcPct val="115000"/>
              </a:lnSpc>
              <a:buNone/>
            </a:pPr>
            <a:r>
              <a:rPr lang="en-US" sz="2600" b="1" dirty="0">
                <a:solidFill>
                  <a:srgbClr val="F7F5F1"/>
                </a:solidFill>
                <a:latin typeface="Georgia" pitchFamily="34" charset="0"/>
                <a:ea typeface="Georgia" pitchFamily="34" charset="-122"/>
                <a:cs typeface="Georgia" pitchFamily="34" charset="-120"/>
              </a:rPr>
              <a:t>He left people.</a:t>
            </a:r>
            <a:endParaRPr lang="en-US" sz="2600" dirty="0"/>
          </a:p>
          <a:p>
            <a:pPr marL="0" indent="0" algn="ctr">
              <a:lnSpc>
                <a:spcPct val="115000"/>
              </a:lnSpc>
              <a:buNone/>
            </a:pPr>
            <a:r>
              <a:rPr lang="en-US" sz="2600" b="1" dirty="0">
                <a:solidFill>
                  <a:srgbClr val="CD2144"/>
                </a:solidFill>
                <a:latin typeface="Georgia" pitchFamily="34" charset="0"/>
                <a:ea typeface="Georgia" pitchFamily="34" charset="-122"/>
                <a:cs typeface="Georgia" pitchFamily="34" charset="-120"/>
              </a:rPr>
              <a:t>There is no Plan B.</a:t>
            </a:r>
            <a:endParaRPr lang="en-US" sz="2600" dirty="0"/>
          </a:p>
        </p:txBody>
      </p:sp>
      <p:sp>
        <p:nvSpPr>
          <p:cNvPr id="5" name="Text 1"/>
          <p:cNvSpPr txBox="1"/>
          <p:nvPr/>
        </p:nvSpPr>
        <p:spPr>
          <a:xfrm>
            <a:off x="640080" y="3566160"/>
            <a:ext cx="7863840" cy="457200"/>
          </a:xfrm>
          <a:prstGeom prst="rect">
            <a:avLst/>
          </a:prstGeom>
          <a:noFill/>
          <a:ln/>
        </p:spPr>
        <p:txBody>
          <a:bodyPr wrap="square" lIns="0" tIns="0" rIns="0" bIns="0" rtlCol="0" anchor="ctr"/>
          <a:lstStyle/>
          <a:p>
            <a:pPr marL="0" indent="0" algn="ctr">
              <a:buNone/>
            </a:pPr>
            <a:r>
              <a:rPr lang="en-US" sz="1300" i="1" dirty="0">
                <a:solidFill>
                  <a:srgbClr val="C9C6D8"/>
                </a:solidFill>
                <a:latin typeface="Georgia" pitchFamily="34" charset="0"/>
                <a:ea typeface="Georgia" pitchFamily="34" charset="-122"/>
                <a:cs typeface="Georgia" pitchFamily="34" charset="-120"/>
              </a:rPr>
              <a:t>“As the Father has sent me, even so I am sending you.”</a:t>
            </a:r>
            <a:r>
              <a:rPr lang="en-US" sz="1200" dirty="0">
                <a:solidFill>
                  <a:srgbClr val="8E8BA8"/>
                </a:solidFill>
                <a:latin typeface="Georgia" pitchFamily="34" charset="0"/>
                <a:ea typeface="Georgia" pitchFamily="34" charset="-122"/>
                <a:cs typeface="Georgia" pitchFamily="34" charset="-120"/>
              </a:rPr>
              <a:t>  — John 20:21</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F7F5F1"/>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731520" y="1645920"/>
            <a:ext cx="7680960" cy="1554480"/>
          </a:xfrm>
          <a:prstGeom prst="rect">
            <a:avLst/>
          </a:prstGeom>
          <a:noFill/>
          <a:ln/>
        </p:spPr>
        <p:txBody>
          <a:bodyPr wrap="square" lIns="0" tIns="0" rIns="0" bIns="0" rtlCol="0" anchor="ctr"/>
          <a:lstStyle/>
          <a:p>
            <a:pPr marL="0" indent="0" algn="ctr">
              <a:lnSpc>
                <a:spcPct val="115000"/>
              </a:lnSpc>
              <a:buNone/>
            </a:pPr>
            <a:r>
              <a:rPr lang="en-US" sz="3000" b="1" dirty="0">
                <a:solidFill>
                  <a:srgbClr val="22223F"/>
                </a:solidFill>
                <a:latin typeface="Georgia" pitchFamily="34" charset="0"/>
                <a:ea typeface="Georgia" pitchFamily="34" charset="-122"/>
                <a:cs typeface="Georgia" pitchFamily="34" charset="-120"/>
              </a:rPr>
              <a:t>Every follower of Jesus</a:t>
            </a:r>
            <a:endParaRPr lang="en-US" sz="3000" dirty="0"/>
          </a:p>
          <a:p>
            <a:pPr marL="0" indent="0" algn="ctr">
              <a:lnSpc>
                <a:spcPct val="115000"/>
              </a:lnSpc>
              <a:buNone/>
            </a:pPr>
            <a:r>
              <a:rPr lang="en-US" sz="3000" b="1" dirty="0">
                <a:solidFill>
                  <a:srgbClr val="22223F"/>
                </a:solidFill>
                <a:latin typeface="Georgia" pitchFamily="34" charset="0"/>
                <a:ea typeface="Georgia" pitchFamily="34" charset="-122"/>
                <a:cs typeface="Georgia" pitchFamily="34" charset="-120"/>
              </a:rPr>
              <a:t>is a </a:t>
            </a:r>
            <a:r>
              <a:rPr lang="en-US" sz="3000" b="1" dirty="0">
                <a:solidFill>
                  <a:srgbClr val="CD2144"/>
                </a:solidFill>
                <a:latin typeface="Georgia" pitchFamily="34" charset="0"/>
                <a:ea typeface="Georgia" pitchFamily="34" charset="-122"/>
                <a:cs typeface="Georgia" pitchFamily="34" charset="-120"/>
              </a:rPr>
              <a:t>disciple</a:t>
            </a:r>
            <a:r>
              <a:rPr lang="en-US" sz="3000" b="1" dirty="0">
                <a:solidFill>
                  <a:srgbClr val="22223F"/>
                </a:solidFill>
                <a:latin typeface="Georgia" pitchFamily="34" charset="0"/>
                <a:ea typeface="Georgia" pitchFamily="34" charset="-122"/>
                <a:cs typeface="Georgia" pitchFamily="34" charset="-120"/>
              </a:rPr>
              <a:t> of Jesus.</a:t>
            </a:r>
            <a:endParaRPr lang="en-US" sz="3000" dirty="0"/>
          </a:p>
        </p:txBody>
      </p:sp>
      <p:sp>
        <p:nvSpPr>
          <p:cNvPr id="5" name="Text 1"/>
          <p:cNvSpPr txBox="1"/>
          <p:nvPr/>
        </p:nvSpPr>
        <p:spPr>
          <a:xfrm>
            <a:off x="731520" y="3429000"/>
            <a:ext cx="7680960" cy="365760"/>
          </a:xfrm>
          <a:prstGeom prst="rect">
            <a:avLst/>
          </a:prstGeom>
          <a:noFill/>
          <a:ln/>
        </p:spPr>
        <p:txBody>
          <a:bodyPr wrap="square" lIns="0" tIns="0" rIns="0" bIns="0" rtlCol="0" anchor="ctr"/>
          <a:lstStyle/>
          <a:p>
            <a:pPr marL="0" indent="0" algn="ctr">
              <a:buNone/>
            </a:pPr>
            <a:r>
              <a:rPr lang="en-US" sz="1400" i="1" dirty="0">
                <a:solidFill>
                  <a:srgbClr val="6E6C7E"/>
                </a:solidFill>
                <a:latin typeface="Georgia" pitchFamily="34" charset="0"/>
                <a:ea typeface="Georgia" pitchFamily="34" charset="-122"/>
                <a:cs typeface="Georgia" pitchFamily="34" charset="-120"/>
              </a:rPr>
              <a:t>Not the advanced class. The only class.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F7F5F1"/>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CD2144"/>
                </a:solidFill>
                <a:latin typeface="Arial" pitchFamily="34" charset="0"/>
                <a:ea typeface="Arial" pitchFamily="34" charset="-122"/>
                <a:cs typeface="Arial" pitchFamily="34" charset="-120"/>
              </a:rPr>
              <a:t>WHAT THE FIRST CHURCH CALLED THEMSELVES</a:t>
            </a:r>
            <a:endParaRPr lang="en-US" sz="900" dirty="0"/>
          </a:p>
        </p:txBody>
      </p:sp>
      <p:sp>
        <p:nvSpPr>
          <p:cNvPr id="5" name="Text 1"/>
          <p:cNvSpPr txBox="1"/>
          <p:nvPr/>
        </p:nvSpPr>
        <p:spPr>
          <a:xfrm>
            <a:off x="640080" y="1051560"/>
            <a:ext cx="3108960" cy="1188720"/>
          </a:xfrm>
          <a:prstGeom prst="rect">
            <a:avLst/>
          </a:prstGeom>
          <a:noFill/>
          <a:ln/>
        </p:spPr>
        <p:txBody>
          <a:bodyPr wrap="square" lIns="0" tIns="0" rIns="0" bIns="0" rtlCol="0" anchor="ctr"/>
          <a:lstStyle/>
          <a:p>
            <a:pPr marL="0" indent="0">
              <a:buNone/>
            </a:pPr>
            <a:r>
              <a:rPr lang="en-US" sz="7600" b="1" dirty="0">
                <a:solidFill>
                  <a:srgbClr val="CD2144"/>
                </a:solidFill>
                <a:latin typeface="Georgia" pitchFamily="34" charset="0"/>
                <a:ea typeface="Georgia" pitchFamily="34" charset="-122"/>
                <a:cs typeface="Georgia" pitchFamily="34" charset="-120"/>
              </a:rPr>
              <a:t>261</a:t>
            </a:r>
            <a:endParaRPr lang="en-US" sz="7600" dirty="0"/>
          </a:p>
        </p:txBody>
      </p:sp>
      <p:sp>
        <p:nvSpPr>
          <p:cNvPr id="6" name="Text 2"/>
          <p:cNvSpPr txBox="1"/>
          <p:nvPr/>
        </p:nvSpPr>
        <p:spPr>
          <a:xfrm>
            <a:off x="658368" y="2286000"/>
            <a:ext cx="3108960" cy="502920"/>
          </a:xfrm>
          <a:prstGeom prst="rect">
            <a:avLst/>
          </a:prstGeom>
          <a:noFill/>
          <a:ln/>
        </p:spPr>
        <p:txBody>
          <a:bodyPr wrap="square" lIns="0" tIns="0" rIns="0" bIns="0" rtlCol="0" anchor="ctr"/>
          <a:lstStyle/>
          <a:p>
            <a:pPr marL="0" indent="0">
              <a:buNone/>
            </a:pPr>
            <a:r>
              <a:rPr lang="en-US" sz="1100" dirty="0">
                <a:solidFill>
                  <a:srgbClr val="6E6C7E"/>
                </a:solidFill>
                <a:latin typeface="Arial" pitchFamily="34" charset="0"/>
                <a:ea typeface="Arial" pitchFamily="34" charset="-122"/>
                <a:cs typeface="Arial" pitchFamily="34" charset="-120"/>
              </a:rPr>
              <a:t>times the New Testament says </a:t>
            </a:r>
            <a:r>
              <a:rPr lang="en-US" sz="1100" b="1" dirty="0">
                <a:solidFill>
                  <a:srgbClr val="22223F"/>
                </a:solidFill>
                <a:latin typeface="Arial" pitchFamily="34" charset="0"/>
                <a:ea typeface="Arial" pitchFamily="34" charset="-122"/>
                <a:cs typeface="Arial" pitchFamily="34" charset="-120"/>
              </a:rPr>
              <a:t>disciple</a:t>
            </a:r>
            <a:endParaRPr lang="en-US" sz="1100" dirty="0"/>
          </a:p>
        </p:txBody>
      </p:sp>
      <p:sp>
        <p:nvSpPr>
          <p:cNvPr id="7" name="Text 3"/>
          <p:cNvSpPr txBox="1"/>
          <p:nvPr/>
        </p:nvSpPr>
        <p:spPr>
          <a:xfrm>
            <a:off x="4846320" y="1051560"/>
            <a:ext cx="1463040" cy="1188720"/>
          </a:xfrm>
          <a:prstGeom prst="rect">
            <a:avLst/>
          </a:prstGeom>
          <a:noFill/>
          <a:ln/>
        </p:spPr>
        <p:txBody>
          <a:bodyPr wrap="square" lIns="0" tIns="0" rIns="0" bIns="0" rtlCol="0" anchor="ctr"/>
          <a:lstStyle/>
          <a:p>
            <a:pPr marL="0" indent="0">
              <a:buNone/>
            </a:pPr>
            <a:r>
              <a:rPr lang="en-US" sz="7600" b="1" dirty="0">
                <a:solidFill>
                  <a:srgbClr val="22223F"/>
                </a:solidFill>
                <a:latin typeface="Georgia" pitchFamily="34" charset="0"/>
                <a:ea typeface="Georgia" pitchFamily="34" charset="-122"/>
                <a:cs typeface="Georgia" pitchFamily="34" charset="-120"/>
              </a:rPr>
              <a:t>3</a:t>
            </a:r>
            <a:endParaRPr lang="en-US" sz="7600" dirty="0"/>
          </a:p>
        </p:txBody>
      </p:sp>
      <p:sp>
        <p:nvSpPr>
          <p:cNvPr id="8" name="Text 4"/>
          <p:cNvSpPr txBox="1"/>
          <p:nvPr/>
        </p:nvSpPr>
        <p:spPr>
          <a:xfrm>
            <a:off x="4864608" y="2286000"/>
            <a:ext cx="3657600" cy="502920"/>
          </a:xfrm>
          <a:prstGeom prst="rect">
            <a:avLst/>
          </a:prstGeom>
          <a:noFill/>
          <a:ln/>
        </p:spPr>
        <p:txBody>
          <a:bodyPr wrap="square" lIns="0" tIns="0" rIns="0" bIns="0" rtlCol="0" anchor="ctr"/>
          <a:lstStyle/>
          <a:p>
            <a:pPr marL="0" indent="0">
              <a:buNone/>
            </a:pPr>
            <a:r>
              <a:rPr lang="en-US" sz="1100" dirty="0">
                <a:solidFill>
                  <a:srgbClr val="6E6C7E"/>
                </a:solidFill>
                <a:latin typeface="Arial" pitchFamily="34" charset="0"/>
                <a:ea typeface="Arial" pitchFamily="34" charset="-122"/>
                <a:cs typeface="Arial" pitchFamily="34" charset="-120"/>
              </a:rPr>
              <a:t>times it says </a:t>
            </a:r>
            <a:r>
              <a:rPr lang="en-US" sz="1100" b="1" dirty="0">
                <a:solidFill>
                  <a:srgbClr val="22223F"/>
                </a:solidFill>
                <a:latin typeface="Arial" pitchFamily="34" charset="0"/>
                <a:ea typeface="Arial" pitchFamily="34" charset="-122"/>
                <a:cs typeface="Arial" pitchFamily="34" charset="-120"/>
              </a:rPr>
              <a:t>Christian</a:t>
            </a:r>
            <a:r>
              <a:rPr lang="en-US" sz="950" dirty="0">
                <a:solidFill>
                  <a:srgbClr val="6E6C7E"/>
                </a:solidFill>
                <a:latin typeface="Arial" pitchFamily="34" charset="0"/>
                <a:ea typeface="Arial" pitchFamily="34" charset="-122"/>
                <a:cs typeface="Arial" pitchFamily="34" charset="-120"/>
              </a:rPr>
              <a:t>  (Acts 11:26; 26:28; 1 Peter 4:16)</a:t>
            </a:r>
            <a:endParaRPr lang="en-US" sz="1100" dirty="0"/>
          </a:p>
        </p:txBody>
      </p:sp>
      <p:sp>
        <p:nvSpPr>
          <p:cNvPr id="9" name="Shape 5"/>
          <p:cNvSpPr/>
          <p:nvPr/>
        </p:nvSpPr>
        <p:spPr>
          <a:xfrm>
            <a:off x="658368" y="3063240"/>
            <a:ext cx="7863840" cy="0"/>
          </a:xfrm>
          <a:prstGeom prst="line">
            <a:avLst/>
          </a:prstGeom>
          <a:noFill/>
          <a:ln w="12700">
            <a:solidFill>
              <a:srgbClr val="DDD9E4"/>
            </a:solidFill>
            <a:prstDash val="solid"/>
          </a:ln>
        </p:spPr>
        <p:txBody>
          <a:bodyPr/>
          <a:lstStyle/>
          <a:p>
            <a:endParaRPr lang="en-US"/>
          </a:p>
        </p:txBody>
      </p:sp>
      <p:sp>
        <p:nvSpPr>
          <p:cNvPr id="10" name="Text 6"/>
          <p:cNvSpPr txBox="1"/>
          <p:nvPr/>
        </p:nvSpPr>
        <p:spPr>
          <a:xfrm>
            <a:off x="658368" y="3291840"/>
            <a:ext cx="7863840" cy="548640"/>
          </a:xfrm>
          <a:prstGeom prst="rect">
            <a:avLst/>
          </a:prstGeom>
          <a:noFill/>
          <a:ln/>
        </p:spPr>
        <p:txBody>
          <a:bodyPr wrap="square" lIns="0" tIns="0" rIns="0" bIns="0" rtlCol="0" anchor="ctr"/>
          <a:lstStyle/>
          <a:p>
            <a:pPr marL="0" indent="0">
              <a:buNone/>
            </a:pPr>
            <a:r>
              <a:rPr lang="en-US" sz="1500" i="1" dirty="0">
                <a:solidFill>
                  <a:srgbClr val="22223F"/>
                </a:solidFill>
                <a:latin typeface="Georgia" pitchFamily="34" charset="0"/>
                <a:ea typeface="Georgia" pitchFamily="34" charset="-122"/>
                <a:cs typeface="Georgia" pitchFamily="34" charset="-120"/>
              </a:rPr>
              <a:t>“in Antioch the disciples were first called Christians.”</a:t>
            </a:r>
            <a:r>
              <a:rPr lang="en-US" sz="1200" dirty="0">
                <a:solidFill>
                  <a:srgbClr val="6E6C7E"/>
                </a:solidFill>
                <a:latin typeface="Georgia" pitchFamily="34" charset="0"/>
                <a:ea typeface="Georgia" pitchFamily="34" charset="-122"/>
                <a:cs typeface="Georgia" pitchFamily="34" charset="-120"/>
              </a:rPr>
              <a:t>  — Acts 11:26</a:t>
            </a:r>
            <a:endParaRPr lang="en-US" sz="1500" dirty="0"/>
          </a:p>
        </p:txBody>
      </p:sp>
      <p:sp>
        <p:nvSpPr>
          <p:cNvPr id="11" name="Text 7"/>
          <p:cNvSpPr txBox="1"/>
          <p:nvPr/>
        </p:nvSpPr>
        <p:spPr>
          <a:xfrm>
            <a:off x="658368" y="4709160"/>
            <a:ext cx="7680960" cy="228600"/>
          </a:xfrm>
          <a:prstGeom prst="rect">
            <a:avLst/>
          </a:prstGeom>
          <a:noFill/>
          <a:ln/>
        </p:spPr>
        <p:txBody>
          <a:bodyPr wrap="square" lIns="0" tIns="0" rIns="0" bIns="0" rtlCol="0" anchor="ctr"/>
          <a:lstStyle/>
          <a:p>
            <a:pPr marL="0" indent="0">
              <a:buNone/>
            </a:pPr>
            <a:r>
              <a:rPr lang="en-US" sz="750" dirty="0">
                <a:solidFill>
                  <a:srgbClr val="9B98AC"/>
                </a:solidFill>
                <a:latin typeface="Arial" pitchFamily="34" charset="0"/>
                <a:ea typeface="Arial" pitchFamily="34" charset="-122"/>
                <a:cs typeface="Arial" pitchFamily="34" charset="-120"/>
              </a:rPr>
              <a:t>Word counts: mathētēs / Christianos in the Greek New Testament (Emmaus University, 2022)</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502920" y="292608"/>
            <a:ext cx="8138160" cy="274320"/>
          </a:xfrm>
          <a:prstGeom prst="rect">
            <a:avLst/>
          </a:prstGeom>
          <a:noFill/>
          <a:ln/>
        </p:spPr>
        <p:txBody>
          <a:bodyPr wrap="square" lIns="0" tIns="0" rIns="0" bIns="0" rtlCol="0" anchor="ctr"/>
          <a:lstStyle/>
          <a:p>
            <a:pPr marL="0" indent="0" algn="l">
              <a:buNone/>
            </a:pPr>
            <a:r>
              <a:rPr lang="en-US" sz="900" b="1" kern="0" spc="300" dirty="0">
                <a:solidFill>
                  <a:srgbClr val="8E8BA8"/>
                </a:solidFill>
                <a:latin typeface="Arial" pitchFamily="34" charset="0"/>
                <a:ea typeface="Arial" pitchFamily="34" charset="-122"/>
                <a:cs typeface="Arial" pitchFamily="34" charset="-120"/>
              </a:rPr>
              <a:t>THE FIRST COMMAND · THE LAST COMMAND</a:t>
            </a:r>
            <a:endParaRPr lang="en-US" sz="900" dirty="0"/>
          </a:p>
        </p:txBody>
      </p:sp>
      <p:sp>
        <p:nvSpPr>
          <p:cNvPr id="5" name="Text 1"/>
          <p:cNvSpPr txBox="1"/>
          <p:nvPr/>
        </p:nvSpPr>
        <p:spPr>
          <a:xfrm>
            <a:off x="822960" y="1051560"/>
            <a:ext cx="7498080" cy="274320"/>
          </a:xfrm>
          <a:prstGeom prst="rect">
            <a:avLst/>
          </a:prstGeom>
          <a:noFill/>
          <a:ln/>
        </p:spPr>
        <p:txBody>
          <a:bodyPr wrap="square" lIns="0" tIns="0" rIns="0" bIns="0" rtlCol="0" anchor="ctr"/>
          <a:lstStyle/>
          <a:p>
            <a:pPr marL="0" indent="0">
              <a:buNone/>
            </a:pPr>
            <a:r>
              <a:rPr lang="en-US" sz="850" b="1" kern="0" spc="200" dirty="0">
                <a:solidFill>
                  <a:srgbClr val="8E8BA8"/>
                </a:solidFill>
                <a:latin typeface="Arial" pitchFamily="34" charset="0"/>
                <a:ea typeface="Arial" pitchFamily="34" charset="-122"/>
                <a:cs typeface="Arial" pitchFamily="34" charset="-120"/>
              </a:rPr>
              <a:t>GENESIS 1:28 — GOD'S FIRST COMMAND TO HUMANITY</a:t>
            </a:r>
            <a:endParaRPr lang="en-US" sz="850" dirty="0"/>
          </a:p>
        </p:txBody>
      </p:sp>
      <p:sp>
        <p:nvSpPr>
          <p:cNvPr id="6" name="Text 2"/>
          <p:cNvSpPr txBox="1"/>
          <p:nvPr/>
        </p:nvSpPr>
        <p:spPr>
          <a:xfrm>
            <a:off x="822960" y="1325880"/>
            <a:ext cx="7498080" cy="731520"/>
          </a:xfrm>
          <a:prstGeom prst="rect">
            <a:avLst/>
          </a:prstGeom>
          <a:noFill/>
          <a:ln/>
        </p:spPr>
        <p:txBody>
          <a:bodyPr wrap="square" lIns="0" tIns="0" rIns="0" bIns="0" rtlCol="0" anchor="ctr"/>
          <a:lstStyle/>
          <a:p>
            <a:pPr marL="0" indent="0" algn="l">
              <a:lnSpc>
                <a:spcPct val="125000"/>
              </a:lnSpc>
              <a:buNone/>
            </a:pPr>
            <a:r>
              <a:rPr lang="en-US" sz="1900" dirty="0">
                <a:solidFill>
                  <a:srgbClr val="EFEDF5"/>
                </a:solidFill>
                <a:latin typeface="Georgia" pitchFamily="34" charset="0"/>
                <a:ea typeface="Georgia" pitchFamily="34" charset="-122"/>
                <a:cs typeface="Georgia" pitchFamily="34" charset="-120"/>
              </a:rPr>
              <a:t>“Be fruitful and </a:t>
            </a:r>
            <a:r>
              <a:rPr lang="en-US" sz="1900" b="1" dirty="0">
                <a:solidFill>
                  <a:srgbClr val="70C2B1"/>
                </a:solidFill>
                <a:latin typeface="Georgia" pitchFamily="34" charset="0"/>
                <a:ea typeface="Georgia" pitchFamily="34" charset="-122"/>
                <a:cs typeface="Georgia" pitchFamily="34" charset="-120"/>
              </a:rPr>
              <a:t>multiply</a:t>
            </a:r>
            <a:r>
              <a:rPr lang="en-US" sz="1900" dirty="0">
                <a:solidFill>
                  <a:srgbClr val="EFEDF5"/>
                </a:solidFill>
                <a:latin typeface="Georgia" pitchFamily="34" charset="0"/>
                <a:ea typeface="Georgia" pitchFamily="34" charset="-122"/>
                <a:cs typeface="Georgia" pitchFamily="34" charset="-120"/>
              </a:rPr>
              <a:t> and fill the earth…”</a:t>
            </a:r>
            <a:endParaRPr lang="en-US" sz="1900" dirty="0"/>
          </a:p>
        </p:txBody>
      </p:sp>
      <p:sp>
        <p:nvSpPr>
          <p:cNvPr id="7" name="Text 3"/>
          <p:cNvSpPr txBox="1"/>
          <p:nvPr/>
        </p:nvSpPr>
        <p:spPr>
          <a:xfrm>
            <a:off x="822960" y="2331720"/>
            <a:ext cx="7498080" cy="274320"/>
          </a:xfrm>
          <a:prstGeom prst="rect">
            <a:avLst/>
          </a:prstGeom>
          <a:noFill/>
          <a:ln/>
        </p:spPr>
        <p:txBody>
          <a:bodyPr wrap="square" lIns="0" tIns="0" rIns="0" bIns="0" rtlCol="0" anchor="ctr"/>
          <a:lstStyle/>
          <a:p>
            <a:pPr marL="0" indent="0">
              <a:buNone/>
            </a:pPr>
            <a:r>
              <a:rPr lang="en-US" sz="850" b="1" kern="0" spc="200" dirty="0">
                <a:solidFill>
                  <a:srgbClr val="8E8BA8"/>
                </a:solidFill>
                <a:latin typeface="Arial" pitchFamily="34" charset="0"/>
                <a:ea typeface="Arial" pitchFamily="34" charset="-122"/>
                <a:cs typeface="Arial" pitchFamily="34" charset="-120"/>
              </a:rPr>
              <a:t>MATTHEW 28:19 — JESUS' LAST COMMAND TO HIS CHURCH</a:t>
            </a:r>
            <a:endParaRPr lang="en-US" sz="850" dirty="0"/>
          </a:p>
        </p:txBody>
      </p:sp>
      <p:sp>
        <p:nvSpPr>
          <p:cNvPr id="8" name="Text 4"/>
          <p:cNvSpPr txBox="1"/>
          <p:nvPr/>
        </p:nvSpPr>
        <p:spPr>
          <a:xfrm>
            <a:off x="822960" y="2606040"/>
            <a:ext cx="7498080" cy="731520"/>
          </a:xfrm>
          <a:prstGeom prst="rect">
            <a:avLst/>
          </a:prstGeom>
          <a:noFill/>
          <a:ln/>
        </p:spPr>
        <p:txBody>
          <a:bodyPr wrap="square" lIns="0" tIns="0" rIns="0" bIns="0" rtlCol="0" anchor="ctr"/>
          <a:lstStyle/>
          <a:p>
            <a:pPr marL="0" indent="0" algn="l">
              <a:lnSpc>
                <a:spcPct val="125000"/>
              </a:lnSpc>
              <a:buNone/>
            </a:pPr>
            <a:r>
              <a:rPr lang="en-US" sz="1900" dirty="0">
                <a:solidFill>
                  <a:srgbClr val="EFEDF5"/>
                </a:solidFill>
                <a:latin typeface="Georgia" pitchFamily="34" charset="0"/>
                <a:ea typeface="Georgia" pitchFamily="34" charset="-122"/>
                <a:cs typeface="Georgia" pitchFamily="34" charset="-120"/>
              </a:rPr>
              <a:t>“Go therefore and </a:t>
            </a:r>
            <a:r>
              <a:rPr lang="en-US" sz="1900" b="1" dirty="0">
                <a:solidFill>
                  <a:srgbClr val="70C2B1"/>
                </a:solidFill>
                <a:latin typeface="Georgia" pitchFamily="34" charset="0"/>
                <a:ea typeface="Georgia" pitchFamily="34" charset="-122"/>
                <a:cs typeface="Georgia" pitchFamily="34" charset="-120"/>
              </a:rPr>
              <a:t>make disciples</a:t>
            </a:r>
            <a:r>
              <a:rPr lang="en-US" sz="1900" dirty="0">
                <a:solidFill>
                  <a:srgbClr val="EFEDF5"/>
                </a:solidFill>
                <a:latin typeface="Georgia" pitchFamily="34" charset="0"/>
                <a:ea typeface="Georgia" pitchFamily="34" charset="-122"/>
                <a:cs typeface="Georgia" pitchFamily="34" charset="-120"/>
              </a:rPr>
              <a:t> of all nations…”</a:t>
            </a:r>
            <a:endParaRPr lang="en-US" sz="1900" dirty="0"/>
          </a:p>
        </p:txBody>
      </p:sp>
      <p:sp>
        <p:nvSpPr>
          <p:cNvPr id="9" name="Text 5"/>
          <p:cNvSpPr txBox="1"/>
          <p:nvPr/>
        </p:nvSpPr>
        <p:spPr>
          <a:xfrm>
            <a:off x="822960" y="3657600"/>
            <a:ext cx="7498080" cy="548640"/>
          </a:xfrm>
          <a:prstGeom prst="rect">
            <a:avLst/>
          </a:prstGeom>
          <a:noFill/>
          <a:ln/>
        </p:spPr>
        <p:txBody>
          <a:bodyPr wrap="square" lIns="0" tIns="0" rIns="0" bIns="0" rtlCol="0" anchor="ctr"/>
          <a:lstStyle/>
          <a:p>
            <a:pPr marL="0" indent="0">
              <a:lnSpc>
                <a:spcPct val="115000"/>
              </a:lnSpc>
              <a:buNone/>
            </a:pPr>
            <a:r>
              <a:rPr lang="en-US" sz="1400" b="1" dirty="0">
                <a:solidFill>
                  <a:srgbClr val="CD2144"/>
                </a:solidFill>
                <a:latin typeface="Georgia" pitchFamily="34" charset="0"/>
                <a:ea typeface="Georgia" pitchFamily="34" charset="-122"/>
                <a:cs typeface="Georgia" pitchFamily="34" charset="-120"/>
              </a:rPr>
              <a:t>The Bible's first command and its last command are the same command: multiply.</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22223F"/>
        </a:solidFill>
        <a:effectLst/>
      </p:bgPr>
    </p:bg>
    <p:spTree>
      <p:nvGrpSpPr>
        <p:cNvPr id="1" name=""/>
        <p:cNvGrpSpPr/>
        <p:nvPr/>
      </p:nvGrpSpPr>
      <p:grpSpPr>
        <a:xfrm>
          <a:off x="0" y="0"/>
          <a:ext cx="0" cy="0"/>
          <a:chOff x="0" y="0"/>
          <a:chExt cx="0" cy="0"/>
        </a:xfrm>
      </p:grpSpPr>
      <p:pic>
        <p:nvPicPr>
          <p:cNvPr id="2" name="Image 0" descr="asset-logo.png"/>
          <p:cNvPicPr>
            <a:picLocks noChangeAspect="1"/>
          </p:cNvPicPr>
          <p:nvPr/>
        </p:nvPicPr>
        <p:blipFill>
          <a:blip r:embed="rId3"/>
          <a:stretch>
            <a:fillRect/>
          </a:stretch>
        </p:blipFill>
        <p:spPr>
          <a:xfrm>
            <a:off x="8686800" y="4736592"/>
            <a:ext cx="274320" cy="235915"/>
          </a:xfrm>
          <a:prstGeom prst="rect">
            <a:avLst/>
          </a:prstGeom>
        </p:spPr>
      </p:pic>
      <p:sp>
        <p:nvSpPr>
          <p:cNvPr id="4" name="Text 0"/>
          <p:cNvSpPr txBox="1"/>
          <p:nvPr/>
        </p:nvSpPr>
        <p:spPr>
          <a:xfrm>
            <a:off x="731520" y="1828800"/>
            <a:ext cx="7680960" cy="1554480"/>
          </a:xfrm>
          <a:prstGeom prst="rect">
            <a:avLst/>
          </a:prstGeom>
          <a:noFill/>
          <a:ln/>
        </p:spPr>
        <p:txBody>
          <a:bodyPr wrap="square" lIns="0" tIns="0" rIns="0" bIns="0" rtlCol="0" anchor="ctr"/>
          <a:lstStyle/>
          <a:p>
            <a:pPr marL="0" indent="0" algn="ctr">
              <a:lnSpc>
                <a:spcPct val="115000"/>
              </a:lnSpc>
              <a:buNone/>
            </a:pPr>
            <a:r>
              <a:rPr lang="en-US" sz="2800" b="1" dirty="0">
                <a:solidFill>
                  <a:srgbClr val="F7F5F1"/>
                </a:solidFill>
                <a:latin typeface="Georgia" pitchFamily="34" charset="0"/>
                <a:ea typeface="Georgia" pitchFamily="34" charset="-122"/>
                <a:cs typeface="Georgia" pitchFamily="34" charset="-120"/>
              </a:rPr>
              <a:t>You can attend church for years</a:t>
            </a:r>
            <a:endParaRPr lang="en-US" sz="2800" dirty="0"/>
          </a:p>
          <a:p>
            <a:pPr marL="0" indent="0" algn="ctr">
              <a:lnSpc>
                <a:spcPct val="115000"/>
              </a:lnSpc>
              <a:buNone/>
            </a:pPr>
            <a:r>
              <a:rPr lang="en-US" sz="2800" b="1" dirty="0">
                <a:solidFill>
                  <a:srgbClr val="F7F5F1"/>
                </a:solidFill>
                <a:latin typeface="Georgia" pitchFamily="34" charset="0"/>
                <a:ea typeface="Georgia" pitchFamily="34" charset="-122"/>
                <a:cs typeface="Georgia" pitchFamily="34" charset="-120"/>
              </a:rPr>
              <a:t>and </a:t>
            </a:r>
            <a:r>
              <a:rPr lang="en-US" sz="2800" b="1" dirty="0">
                <a:solidFill>
                  <a:srgbClr val="CD2144"/>
                </a:solidFill>
                <a:latin typeface="Georgia" pitchFamily="34" charset="0"/>
                <a:ea typeface="Georgia" pitchFamily="34" charset="-122"/>
                <a:cs typeface="Georgia" pitchFamily="34" charset="-120"/>
              </a:rPr>
              <a:t>never once be a disciple.</a:t>
            </a:r>
            <a:endParaRPr lang="en-US" sz="2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174</TotalTime>
  <Words>3625</Words>
  <Application>Microsoft Macintosh PowerPoint</Application>
  <PresentationFormat>On-screen Show (16:9)</PresentationFormat>
  <Paragraphs>191</Paragraphs>
  <Slides>31</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Aptos</vt: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Kenny Koay</cp:lastModifiedBy>
  <cp:revision>5</cp:revision>
  <dcterms:created xsi:type="dcterms:W3CDTF">2026-08-29T18:58:20Z</dcterms:created>
  <dcterms:modified xsi:type="dcterms:W3CDTF">2026-08-29T21:54:44Z</dcterms:modified>
</cp:coreProperties>
</file>