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91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AF2A7E-8B38-4A0A-B02F-2FF210285FB5}" v="3" dt="2026-08-22T12:42:16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322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第四讲开场。停一拍再开口。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前三个轻，最后一个重。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这一句是全篇的论题。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今天的第二段主经文。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希腊文拆开来讲。呼吸这个意象要留在会众心里。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四个词，逐一点名。目的不是懂更多。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先回答这个问题，再进主经文。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三个数字。第三个才是重点。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正典不是皇帝规定的。这一点常被误解。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安静。这一句连回「水」。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40808-D89E-923A-E429-EA4E9D25D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51ED75-EC43-6601-BB2B-6D686E33E7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5C23FA-1480-F2BC-89A1-88F99DE348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主经文第一段。请会众一同读。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DD44B-3751-9940-6A9D-DD5FDEDD79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25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三讲回顾，三句话带过，不要停留。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63节是钥节。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彼得的回答。读到最后一句停住。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吗哪的背景。注意：耶稣没有说「我不饿」。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耶稣不换说法。这一点要说重。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两处经文的对照。旧约与新约同一条线。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他们曾经跟随。他们没有扎根。停顿。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耶稣不强迫人跟随。祂要的是自愿留下的人。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逐一停顿。第三个最重要。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宗教、世界、福音。每周的固定结构。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三个偶像，逐一点名。第二、第三个最扎人。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从汁浆到水。这是今天的钥匙。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这是全篇的转向。神的话语终极而言是一位位格。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生活应用。让会众自省，不要替他们回答。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这一对比很重。说完停一拍。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回到诗篇一篇的画面。溪水就在那里。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全会众一同诵读。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收尾。停一拍，再祝福。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2022年那幅图——树扎根在活水旁，根在神的话语里。今天正是这幅图的中心。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放慢。这三句是全篇的骨架。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请会众一同读经。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两段。第二段读慢——两刃的剑。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4E08A-A449-DA51-9968-3E10B7FF5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32CD73-D2CC-5C63-1272-DC9951E319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09B4D0-BA4D-CD4B-E013-86FD3B8B5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两段。第二段读慢——两刃的剑。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6AD65-7F09-B8DE-8F65-96B8B08074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35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转折点。安静地问出来，然后停三秒。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14400" y="635794"/>
            <a:ext cx="8190540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主爱基督教会 </a:t>
            </a: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CASEY LIFE INTERNATIONAL CHURCH</a:t>
            </a:r>
            <a:endParaRPr lang="en-US" sz="1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609600"/>
            <a:ext cx="381000" cy="381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557463"/>
            <a:ext cx="11399520" cy="1085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6916"/>
              </a:lnSpc>
              <a:buNone/>
            </a:pPr>
            <a:r>
              <a:rPr lang="en-US" sz="7500" b="1" kern="0" spc="1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水 · 扎根于神的话语</a:t>
            </a:r>
            <a:endParaRPr lang="en-US" sz="7500" dirty="0"/>
          </a:p>
        </p:txBody>
      </p:sp>
      <p:sp>
        <p:nvSpPr>
          <p:cNvPr id="6" name="Text 3"/>
          <p:cNvSpPr/>
          <p:nvPr/>
        </p:nvSpPr>
        <p:spPr>
          <a:xfrm>
            <a:off x="914400" y="3833813"/>
            <a:ext cx="11399520" cy="7527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kern="0" spc="45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门徒的五个根基 · 第四讲 · 水</a:t>
            </a:r>
            <a:endParaRPr lang="en-US" sz="2550" dirty="0"/>
          </a:p>
        </p:txBody>
      </p:sp>
      <p:sp>
        <p:nvSpPr>
          <p:cNvPr id="7" name="Text 4"/>
          <p:cNvSpPr/>
          <p:nvPr/>
        </p:nvSpPr>
        <p:spPr>
          <a:xfrm>
            <a:off x="914400" y="5862638"/>
            <a:ext cx="2051298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2026年8月23日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6801222" y="5886450"/>
            <a:ext cx="4924016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约翰福音 6:53–69 · 提摩太后书 3:16–17</a:t>
            </a:r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7250" y="1251645"/>
            <a:ext cx="5162550" cy="1117253"/>
          </a:xfrm>
          <a:prstGeom prst="roundRect">
            <a:avLst>
              <a:gd name="adj" fmla="val 10230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57250" y="1251645"/>
            <a:ext cx="5076190" cy="102200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6098"/>
              </a:lnSpc>
              <a:buNone/>
            </a:pPr>
            <a:r>
              <a:rPr lang="en-US" sz="3600" dirty="0">
                <a:solidFill>
                  <a:srgbClr val="222222"/>
                </a:solidFill>
                <a:highlight>
                  <a:srgbClr val="F3F6FA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找一段能</a:t>
            </a:r>
            <a:r>
              <a:rPr lang="en-US" sz="36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安慰</a:t>
            </a:r>
            <a:r>
              <a:rPr lang="en-US" sz="3600" dirty="0">
                <a:solidFill>
                  <a:srgbClr val="222222"/>
                </a:solidFill>
                <a:highlight>
                  <a:srgbClr val="F3F6FA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你的话？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172200" y="1251645"/>
            <a:ext cx="5162550" cy="1117253"/>
          </a:xfrm>
          <a:prstGeom prst="roundRect">
            <a:avLst>
              <a:gd name="adj" fmla="val 10230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096000" y="1251646"/>
            <a:ext cx="5238750" cy="102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6098"/>
              </a:lnSpc>
              <a:buNone/>
            </a:pPr>
            <a:r>
              <a:rPr lang="en-US" sz="3200" dirty="0">
                <a:solidFill>
                  <a:srgbClr val="222222"/>
                </a:solidFill>
                <a:highlight>
                  <a:srgbClr val="F3F6FA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找一个能</a:t>
            </a:r>
            <a:r>
              <a:rPr lang="en-US" sz="3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支持你立场</a:t>
            </a:r>
            <a:r>
              <a:rPr lang="en-US" sz="3200" dirty="0">
                <a:solidFill>
                  <a:srgbClr val="222222"/>
                </a:solidFill>
                <a:highlight>
                  <a:srgbClr val="F3F6FA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的经文？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857250" y="2521297"/>
            <a:ext cx="5162550" cy="1648718"/>
          </a:xfrm>
          <a:prstGeom prst="roundRect">
            <a:avLst>
              <a:gd name="adj" fmla="val 6933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57250" y="2521297"/>
            <a:ext cx="5238750" cy="16487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6098"/>
              </a:lnSpc>
              <a:buNone/>
            </a:pPr>
            <a:r>
              <a:rPr lang="en-US" sz="3600" dirty="0">
                <a:solidFill>
                  <a:srgbClr val="222222"/>
                </a:solidFill>
                <a:highlight>
                  <a:srgbClr val="F3F6FA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找一些</a:t>
            </a:r>
            <a:r>
              <a:rPr lang="en-US" sz="36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知识 </a:t>
            </a:r>
            <a:r>
              <a:rPr lang="en-US" sz="3600" dirty="0">
                <a:solidFill>
                  <a:srgbClr val="222222"/>
                </a:solidFill>
                <a:highlight>
                  <a:srgbClr val="F3F6FA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，让自己显得很属灵？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6172200" y="2521297"/>
            <a:ext cx="5162550" cy="1648718"/>
          </a:xfrm>
          <a:prstGeom prst="roundRect">
            <a:avLst>
              <a:gd name="adj" fmla="val 6933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77000" y="2787997"/>
            <a:ext cx="4707826" cy="11534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6098"/>
              </a:lnSpc>
              <a:buNone/>
            </a:pPr>
            <a:r>
              <a:rPr lang="en-US" sz="4000" dirty="0">
                <a:solidFill>
                  <a:srgbClr val="FFFFFF"/>
                </a:solidFill>
                <a:highlight>
                  <a:srgbClr val="1E2E4A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还是——</a:t>
            </a: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找耶稣？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538480" y="4417664"/>
            <a:ext cx="11110595" cy="22371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4878"/>
              </a:lnSpc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我们每个人翻开圣经的时候，心里都带着一个「</a:t>
            </a:r>
            <a:r>
              <a:rPr lang="en-US" sz="360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默认模式 </a:t>
            </a: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」—— </a:t>
            </a:r>
            <a:r>
              <a:rPr lang="en-US" sz="3600" dirty="0" err="1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而那个默认模式，决定了</a:t>
            </a:r>
            <a:r>
              <a:rPr lang="zh-CN" alt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我们</a:t>
            </a:r>
            <a:r>
              <a:rPr lang="en-US" sz="3600" dirty="0" err="1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读经之后是</a:t>
            </a:r>
            <a:r>
              <a:rPr lang="en-US" sz="3600" b="1" dirty="0" err="1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被重塑</a:t>
            </a:r>
            <a:r>
              <a:rPr lang="en-US" sz="3600" dirty="0" err="1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，还是</a:t>
            </a:r>
            <a:r>
              <a:rPr lang="en-US" sz="3600" b="1" dirty="0" err="1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更固执</a:t>
            </a: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</a:t>
            </a:r>
            <a:endParaRPr 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804160" y="985520"/>
            <a:ext cx="6522720" cy="11599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一个完全不同的读经范式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838135" y="2412206"/>
            <a:ext cx="8515731" cy="2695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31915"/>
              </a:lnSpc>
              <a:buNone/>
            </a:pPr>
            <a:r>
              <a:rPr lang="en-US" sz="46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我们不是精通圣经—— 而是在圣经中遇见复活的耶稣， 被祂重新塑造。</a:t>
            </a:r>
            <a:endParaRPr lang="en-US" sz="4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66750"/>
            <a:ext cx="11315700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读经 · 提摩太后书 3:16–17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548640" y="1262062"/>
            <a:ext cx="10999470" cy="42141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4808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圣经都是上帝所默示的，于教训、督责、使人归正、教导人学义都是有益的，叫属上帝的人得以完全，预备行各样的善事。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952500" y="60293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第四讲 · 扎根于神的话语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84159" y="1429196"/>
            <a:ext cx="7023608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「默示」的希腊文 · θεόπνευστος theopneustos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090010" y="1995934"/>
            <a:ext cx="1863767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0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θεός ＝ 神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97661" y="1995934"/>
            <a:ext cx="178891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000" dirty="0">
                <a:solidFill>
                  <a:srgbClr val="E5E3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29546" y="1995934"/>
            <a:ext cx="3863333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0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πνεύω ＝ 吹气、呼吸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3141345" y="2796034"/>
            <a:ext cx="5909310" cy="1127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4400"/>
              </a:lnSpc>
              <a:buNone/>
            </a:pPr>
            <a:r>
              <a:rPr lang="en-US" sz="6600" b="1" kern="0" spc="4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神呼出来的。</a:t>
            </a:r>
            <a:endParaRPr lang="en-US" sz="6600" dirty="0"/>
          </a:p>
        </p:txBody>
      </p:sp>
      <p:sp>
        <p:nvSpPr>
          <p:cNvPr id="7" name="Text 5"/>
          <p:cNvSpPr/>
          <p:nvPr/>
        </p:nvSpPr>
        <p:spPr>
          <a:xfrm>
            <a:off x="457200" y="4095304"/>
            <a:ext cx="10922000" cy="20413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lnSpc>
                <a:spcPct val="147826"/>
              </a:lnSpc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圣经不是「神启发人写的」——是神「呼出来」的。 我们活着需要呼吸。我们的灵魂活着，需要神的呼吸。</a:t>
            </a:r>
            <a:endParaRPr lang="en-US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1763092"/>
            <a:ext cx="1152525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圣经的四重工作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57250" y="2329830"/>
            <a:ext cx="2519363" cy="1176338"/>
          </a:xfrm>
          <a:prstGeom prst="roundRect">
            <a:avLst>
              <a:gd name="adj" fmla="val 971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7275" y="2625105"/>
            <a:ext cx="2119313" cy="6238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教训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3509963" y="2329830"/>
            <a:ext cx="2519363" cy="1176338"/>
          </a:xfrm>
          <a:prstGeom prst="roundRect">
            <a:avLst>
              <a:gd name="adj" fmla="val 971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709987" y="2625105"/>
            <a:ext cx="2119313" cy="6238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督责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6162675" y="2329830"/>
            <a:ext cx="2519363" cy="1176338"/>
          </a:xfrm>
          <a:prstGeom prst="roundRect">
            <a:avLst>
              <a:gd name="adj" fmla="val 971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362700" y="2625105"/>
            <a:ext cx="2119313" cy="6238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归正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8815388" y="2329830"/>
            <a:ext cx="2519363" cy="1176338"/>
          </a:xfrm>
          <a:prstGeom prst="roundRect">
            <a:avLst>
              <a:gd name="adj" fmla="val 971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015413" y="2625105"/>
            <a:ext cx="2119313" cy="6238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学义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700088" y="3753816"/>
            <a:ext cx="10791825" cy="1915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800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不是为了让我们「懂更多」—— 是为了让我们「</a:t>
            </a:r>
            <a:r>
              <a:rPr lang="en-US" sz="36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成为完全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」。</a:t>
            </a:r>
            <a:endParaRPr 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378023"/>
            <a:ext cx="11525250" cy="8361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我们手上的这本圣经，是怎么来的？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857250" y="1423690"/>
            <a:ext cx="10477500" cy="2193429"/>
          </a:xfrm>
          <a:prstGeom prst="roundRect">
            <a:avLst>
              <a:gd name="adj" fmla="val 5211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171575" y="1771352"/>
            <a:ext cx="277564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850" dirty="0"/>
          </a:p>
        </p:txBody>
      </p:sp>
      <p:sp>
        <p:nvSpPr>
          <p:cNvPr id="5" name="Text 3"/>
          <p:cNvSpPr/>
          <p:nvPr/>
        </p:nvSpPr>
        <p:spPr>
          <a:xfrm>
            <a:off x="1620589" y="1680865"/>
            <a:ext cx="9681831" cy="17171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488"/>
              </a:lnSpc>
              <a:buNone/>
            </a:pPr>
            <a:r>
              <a:rPr lang="en-US" sz="36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神主动说话。 </a:t>
            </a: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祂直接说话（十诫）、借先知传讲、差遣使徒记录耶稣的言行。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857250" y="3807619"/>
            <a:ext cx="10477500" cy="2193429"/>
          </a:xfrm>
          <a:prstGeom prst="roundRect">
            <a:avLst>
              <a:gd name="adj" fmla="val 5211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171575" y="4155281"/>
            <a:ext cx="277564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850" dirty="0"/>
          </a:p>
        </p:txBody>
      </p:sp>
      <p:sp>
        <p:nvSpPr>
          <p:cNvPr id="8" name="Text 6"/>
          <p:cNvSpPr/>
          <p:nvPr/>
        </p:nvSpPr>
        <p:spPr>
          <a:xfrm>
            <a:off x="1620589" y="3826669"/>
            <a:ext cx="9681831" cy="23648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488"/>
              </a:lnSpc>
              <a:buNone/>
            </a:pPr>
            <a:r>
              <a:rPr lang="en-US" sz="36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圣灵的默示与监督。 </a:t>
            </a: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约40位作者不是「录音笔」——他们用自己的语言、经历和情感写下，却完全无误地传达神要说的真理。</a:t>
            </a:r>
            <a:endParaRPr lang="en-US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0100" y="1603177"/>
            <a:ext cx="1165098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这本身就是圣灵工作的明证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695389" y="2169914"/>
            <a:ext cx="3504851" cy="3658195"/>
          </a:xfrm>
          <a:prstGeom prst="roundRect">
            <a:avLst>
              <a:gd name="adj" fmla="val 370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94081" y="2169915"/>
            <a:ext cx="3323590" cy="823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作者众多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000125" y="2743200"/>
            <a:ext cx="3018854" cy="24282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9718"/>
              </a:lnSpc>
              <a:buNone/>
            </a:pPr>
            <a:r>
              <a:rPr lang="en-US" sz="32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君王大卫、渔夫彼得、税吏马太、学者保罗……背景天差地别。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4381500" y="2169914"/>
            <a:ext cx="3382708" cy="3658195"/>
          </a:xfrm>
          <a:prstGeom prst="roundRect">
            <a:avLst>
              <a:gd name="adj" fmla="val 370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03421" y="2169915"/>
            <a:ext cx="3295649" cy="8239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时间漫长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4514850" y="2743200"/>
            <a:ext cx="3284220" cy="24282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9718"/>
              </a:lnSpc>
              <a:buNone/>
            </a:pPr>
            <a:r>
              <a:rPr lang="en-US" sz="32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前后跨度约1600年——主前约1500年到主后约95年。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7920991" y="2169916"/>
            <a:ext cx="3575620" cy="3658193"/>
          </a:xfrm>
          <a:prstGeom prst="roundRect">
            <a:avLst>
              <a:gd name="adj" fmla="val 3705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962900" y="2169916"/>
            <a:ext cx="3429000" cy="8143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惊人的合一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8014622" y="2814321"/>
            <a:ext cx="3324860" cy="30849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9718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跨越千年、出自不同人之手，核心信息——神对人类的救赎——前后一致，毫无矛盾。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202481"/>
            <a:ext cx="1152525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「正典」Canon ·「量尺」、「标准」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72160" y="559669"/>
            <a:ext cx="11013440" cy="14506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9487"/>
              </a:lnSpc>
              <a:buNone/>
            </a:pP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旧约</a:t>
            </a:r>
            <a:r>
              <a:rPr lang="en-US" sz="25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到耶稣的时代，39卷已被犹太人公认为正典。 </a:t>
            </a: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新约 </a:t>
            </a:r>
            <a:r>
              <a:rPr lang="en-US" sz="25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初期教会在圣灵引导下，用三个标准识别：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857250" y="2038871"/>
            <a:ext cx="10477500" cy="909638"/>
          </a:xfrm>
          <a:prstGeom prst="roundRect">
            <a:avLst>
              <a:gd name="adj" fmla="val 12565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2525" y="2319858"/>
            <a:ext cx="2563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1561281" y="2238896"/>
            <a:ext cx="7124700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769"/>
              </a:lnSpc>
              <a:buNone/>
            </a:pP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使徒性</a:t>
            </a: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作者是使徒，或与使徒有直接关联。</a:t>
            </a:r>
            <a:endParaRPr lang="en-US" sz="2550" dirty="0"/>
          </a:p>
        </p:txBody>
      </p:sp>
      <p:sp>
        <p:nvSpPr>
          <p:cNvPr id="7" name="Shape 5"/>
          <p:cNvSpPr/>
          <p:nvPr/>
        </p:nvSpPr>
        <p:spPr>
          <a:xfrm>
            <a:off x="857250" y="3062808"/>
            <a:ext cx="10477500" cy="1395413"/>
          </a:xfrm>
          <a:prstGeom prst="roundRect">
            <a:avLst>
              <a:gd name="adj" fmla="val 8191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52525" y="3343796"/>
            <a:ext cx="2563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561281" y="3262833"/>
            <a:ext cx="9762539" cy="1033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769"/>
              </a:lnSpc>
              <a:buNone/>
            </a:pP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教会的普遍接纳 </a:t>
            </a: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不是一两个地方教会使用，而是普世教会都承认。</a:t>
            </a:r>
            <a:endParaRPr lang="en-US" sz="2550" dirty="0"/>
          </a:p>
        </p:txBody>
      </p:sp>
      <p:sp>
        <p:nvSpPr>
          <p:cNvPr id="10" name="Shape 8"/>
          <p:cNvSpPr/>
          <p:nvPr/>
        </p:nvSpPr>
        <p:spPr>
          <a:xfrm>
            <a:off x="857250" y="4572521"/>
            <a:ext cx="10477500" cy="909638"/>
          </a:xfrm>
          <a:prstGeom prst="roundRect">
            <a:avLst>
              <a:gd name="adj" fmla="val 12565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52525" y="4853508"/>
            <a:ext cx="2563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1561281" y="4772546"/>
            <a:ext cx="7480935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769"/>
              </a:lnSpc>
              <a:buNone/>
            </a:pP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信仰的规则</a:t>
            </a: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内容与教会代代相传的真理一致。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857250" y="5710758"/>
            <a:ext cx="10791825" cy="9828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4054"/>
              </a:lnSpc>
              <a:buNone/>
            </a:pPr>
            <a:r>
              <a:rPr lang="en-US" sz="24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不是某个皇帝或会议「强行规定」——是神的子民顺服圣灵，认出「神的声音」。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418502" y="776288"/>
            <a:ext cx="7354997" cy="278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32414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我们读经的时候， 不是在「研究一本书」—— 我们是在吸入神的呼吸。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5829300" y="3824288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3824288"/>
            <a:ext cx="11369040" cy="2295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47826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神的灵曾用1600年编织这66卷书；如今这同一位圣灵， 正在我们翻开圣经的那一刻，把「水」的生命流进我们心里</a:t>
            </a:r>
            <a:r>
              <a:rPr lang="en-US" sz="3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190BFD-14D9-F04E-3669-2CBCB7C2A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A07977A-759B-DDDD-CF73-22B93F5863FA}"/>
              </a:ext>
            </a:extLst>
          </p:cNvPr>
          <p:cNvSpPr/>
          <p:nvPr/>
        </p:nvSpPr>
        <p:spPr>
          <a:xfrm>
            <a:off x="853440" y="284480"/>
            <a:ext cx="11414760" cy="7108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 · 耶稣的教导 · 约翰福音 6:53–58</a:t>
            </a:r>
            <a:endParaRPr lang="en-US" sz="36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DBE6886-F4B8-50E6-6BC6-ED804785BA7F}"/>
              </a:ext>
            </a:extLst>
          </p:cNvPr>
          <p:cNvSpPr/>
          <p:nvPr/>
        </p:nvSpPr>
        <p:spPr>
          <a:xfrm>
            <a:off x="232410" y="802640"/>
            <a:ext cx="11827510" cy="5264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4138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53耶稣说：「我实实在在地告诉你们，你们若不吃人子的肉，不喝人子的血，就没有生命在你们里面。</a:t>
            </a:r>
            <a:r>
              <a:rPr lang="en-US" sz="3600" dirty="0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54吃我肉、喝我血的人就有永生，在末日我要叫他复活。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55我的肉真是可吃的，我的血真是可喝的。</a:t>
            </a:r>
            <a:r>
              <a:rPr lang="en-US" sz="3600" dirty="0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56吃我肉、喝我血的人常在我里面，我也常在他里面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。57永活的父怎样差我来，我又因父活着；照样，吃我肉的人也要因我活着。</a:t>
            </a:r>
            <a:r>
              <a:rPr lang="en-US" sz="3600" dirty="0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58这就是从天上降下来的粮。吃这粮的人就永远活着，不像你们的祖宗吃过吗哪还是死了。」</a:t>
            </a:r>
            <a:endParaRPr lang="en-US" sz="3600" dirty="0">
              <a:highlight>
                <a:srgbClr val="FFFF00"/>
              </a:highlight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B1B1372-5748-15ED-47FD-424E893CF1DE}"/>
              </a:ext>
            </a:extLst>
          </p:cNvPr>
          <p:cNvSpPr/>
          <p:nvPr/>
        </p:nvSpPr>
        <p:spPr>
          <a:xfrm>
            <a:off x="952500" y="60674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第四讲 · 扎根于神的话语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7180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57250" y="1526381"/>
            <a:ext cx="1152525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树的全貌 · 开场回顾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57250" y="2131219"/>
            <a:ext cx="28575" cy="742950"/>
          </a:xfrm>
          <a:prstGeom prst="rect">
            <a:avLst/>
          </a:prstGeom>
          <a:solidFill>
            <a:srgbClr val="CADCFC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71575" y="2326481"/>
            <a:ext cx="106680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第一讲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324102" y="2112170"/>
            <a:ext cx="7744457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4783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根 · 爱神 </a:t>
            </a: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先被爱，一切由此涌流。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57250" y="3064669"/>
            <a:ext cx="28575" cy="1333500"/>
          </a:xfrm>
          <a:prstGeom prst="rect">
            <a:avLst/>
          </a:prstGeom>
          <a:solidFill>
            <a:srgbClr val="CADCFC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71575" y="3259931"/>
            <a:ext cx="106680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第二讲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266950" y="2940844"/>
            <a:ext cx="9333833" cy="1438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4783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树干 · 以基督为中心 </a:t>
            </a: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身份连接于祂，生命由此流通。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857250" y="4588669"/>
            <a:ext cx="28575" cy="742950"/>
          </a:xfrm>
          <a:prstGeom prst="rect">
            <a:avLst/>
          </a:prstGeom>
          <a:solidFill>
            <a:srgbClr val="CADCFC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71575" y="4783931"/>
            <a:ext cx="106680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第三讲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2270764" y="4588669"/>
            <a:ext cx="8087995" cy="12285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4783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汁浆 · 被圣灵充满 </a:t>
            </a:r>
            <a:r>
              <a:rPr lang="en-US" sz="4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生命流动的能力。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09600"/>
            <a:ext cx="11315700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约翰福音 6:60–65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232410" y="1185862"/>
            <a:ext cx="11817350" cy="4808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4138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60他的门徒中有好些人听见了，就说：「</a:t>
            </a:r>
            <a:r>
              <a:rPr lang="en-US" sz="360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这话甚难，谁能听呢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？」</a:t>
            </a:r>
            <a:r>
              <a:rPr lang="en-US" sz="3600" dirty="0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61耶稣心里知道门徒为这话议论，就对他们说：「这话是叫你们厌弃吗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？62倘或你们看见人子升到他原来所在之处，怎么样呢？ </a:t>
            </a:r>
            <a:r>
              <a:rPr lang="en-US" sz="3600" dirty="0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63</a:t>
            </a:r>
            <a:r>
              <a:rPr lang="en-US" sz="3600" b="1" dirty="0">
                <a:solidFill>
                  <a:srgbClr val="2E5A8C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叫人活着的乃是灵，肉体是无益的。我对你们所说的话就是灵，就是生命。 </a:t>
            </a:r>
            <a:r>
              <a:rPr lang="en-US" sz="360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64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只是你们中间有不信的人。」</a:t>
            </a:r>
            <a:r>
              <a:rPr lang="zh-CN" alt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耶稣从起头就知道谁不信他，谁要卖他。</a:t>
            </a:r>
            <a:r>
              <a:rPr lang="en-US" sz="3600" dirty="0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65耶稣又说：「所以我对你们说过，若不是蒙我父的恩赐，没有人能到我这里来。」</a:t>
            </a:r>
            <a:endParaRPr lang="en-US" sz="3600" dirty="0">
              <a:highlight>
                <a:srgbClr val="FFFF00"/>
              </a:highlight>
            </a:endParaRPr>
          </a:p>
        </p:txBody>
      </p:sp>
      <p:sp>
        <p:nvSpPr>
          <p:cNvPr id="4" name="Text 2"/>
          <p:cNvSpPr/>
          <p:nvPr/>
        </p:nvSpPr>
        <p:spPr>
          <a:xfrm>
            <a:off x="952500" y="60674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第四讲 · 扎根于神的话语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66750"/>
            <a:ext cx="11315700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约翰福音 6:66–69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518160" y="1262063"/>
            <a:ext cx="11029950" cy="37569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600"/>
              </a:lnSpc>
              <a:buNone/>
            </a:pPr>
            <a:r>
              <a:rPr lang="en-US" sz="33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66从此，他门徒中多有退去的，不再和他同行。</a:t>
            </a:r>
            <a:r>
              <a:rPr lang="en-US" sz="3300" dirty="0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67耶稣就对那十二个门徒说：「</a:t>
            </a:r>
            <a:r>
              <a:rPr lang="en-US" sz="3300" dirty="0" err="1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你们也要去吗</a:t>
            </a:r>
            <a:r>
              <a:rPr lang="en-US" sz="3300" dirty="0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？」</a:t>
            </a:r>
            <a:r>
              <a:rPr lang="en-US" sz="33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68西门·彼得回答说：「主啊，你有永生之道，我们还归从谁呢？</a:t>
            </a:r>
            <a:r>
              <a:rPr lang="en-US" sz="3300" dirty="0">
                <a:solidFill>
                  <a:srgbClr val="222222"/>
                </a:solidFill>
                <a:highlight>
                  <a:srgbClr val="FFFF00"/>
                </a:highlight>
                <a:latin typeface="Georgia" pitchFamily="34" charset="0"/>
                <a:ea typeface="Georgia" pitchFamily="34" charset="-122"/>
                <a:cs typeface="Georgia" pitchFamily="34" charset="-120"/>
              </a:rPr>
              <a:t>69我们已经信了，又知道你是上帝的圣者。」</a:t>
            </a:r>
            <a:endParaRPr lang="en-US" sz="3300" dirty="0">
              <a:highlight>
                <a:srgbClr val="FFFF00"/>
              </a:highlight>
            </a:endParaRPr>
          </a:p>
        </p:txBody>
      </p:sp>
      <p:sp>
        <p:nvSpPr>
          <p:cNvPr id="4" name="Text 2"/>
          <p:cNvSpPr/>
          <p:nvPr/>
        </p:nvSpPr>
        <p:spPr>
          <a:xfrm>
            <a:off x="952500" y="60293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第四讲 · 扎根于神的话语</a:t>
            </a:r>
            <a:endParaRPr 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9440" y="274320"/>
            <a:ext cx="11783060" cy="4911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背景 · 人活着不是单靠食物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7840" y="765498"/>
            <a:ext cx="11053127" cy="20934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48506"/>
              </a:lnSpc>
              <a:buNone/>
            </a:pPr>
            <a:r>
              <a:rPr lang="en-US" sz="39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「祂苦炼你，任你饥饿，将你和你列祖所不认识的吗哪赐给你吃，使你知道人活着不是单靠食物，乃是靠耶和华口里所出的一切话。」 </a:t>
            </a:r>
            <a:r>
              <a:rPr lang="en-US" sz="2400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申命记 8:3</a:t>
            </a:r>
            <a:endParaRPr lang="en-US" sz="2850" dirty="0"/>
          </a:p>
        </p:txBody>
      </p:sp>
      <p:sp>
        <p:nvSpPr>
          <p:cNvPr id="4" name="Text 2"/>
          <p:cNvSpPr/>
          <p:nvPr/>
        </p:nvSpPr>
        <p:spPr>
          <a:xfrm>
            <a:off x="759142" y="2947895"/>
            <a:ext cx="10791825" cy="17354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4878"/>
              </a:lnSpc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吗哪是「神口里所出的话」的物质版——不能种、不能买、不能存到第二天。 以色列人每天都必须依靠神的供应。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396240" y="4683305"/>
            <a:ext cx="11450320" cy="20934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4878"/>
              </a:lnSpc>
              <a:buNone/>
            </a:pPr>
            <a:r>
              <a:rPr lang="en-US" sz="36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耶稣在旷野禁食四十昼夜，饿了。 </a:t>
            </a: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撒但说：「把石头变成面包。」 祂没有说「我不饿」——祂饿了。祂说的是：</a:t>
            </a:r>
            <a:r>
              <a:rPr lang="en-US" sz="360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单靠食物不够。</a:t>
            </a:r>
            <a:endParaRPr lang="en-US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808480" y="782320"/>
            <a:ext cx="7991402" cy="12355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2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「这话甚难，谁能听呢？」（60节）· σκληρός sklēros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517987" y="2265536"/>
            <a:ext cx="9156025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4286"/>
              </a:lnSpc>
              <a:buNone/>
            </a:pPr>
            <a:r>
              <a:rPr lang="en-US" sz="6000" b="1" kern="0" spc="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刺耳 · 严厉 · 难以接受</a:t>
            </a:r>
            <a:endParaRPr lang="en-US" sz="6000" dirty="0"/>
          </a:p>
        </p:txBody>
      </p:sp>
      <p:sp>
        <p:nvSpPr>
          <p:cNvPr id="5" name="Shape 3"/>
          <p:cNvSpPr/>
          <p:nvPr/>
        </p:nvSpPr>
        <p:spPr>
          <a:xfrm>
            <a:off x="5829300" y="3541886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424015" y="3837161"/>
            <a:ext cx="9343896" cy="13982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216"/>
              </a:lnSpc>
              <a:buNone/>
            </a:pPr>
            <a:r>
              <a:rPr lang="en-US" sz="3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耶稣没有说「抱歉我讲得太难了，我换个说法」—— </a:t>
            </a:r>
            <a:r>
              <a:rPr lang="en-US" sz="3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祂继续。</a:t>
            </a:r>
            <a:endParaRPr lang="en-US" sz="31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0100" y="1019175"/>
            <a:ext cx="116509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申命记 8:3 ↔ 约翰福音 6:63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00100" y="1609725"/>
            <a:ext cx="5248275" cy="733425"/>
          </a:xfrm>
          <a:custGeom>
            <a:avLst/>
            <a:gdLst/>
            <a:ahLst/>
            <a:cxnLst/>
            <a:rect l="l" t="t" r="r" b="b"/>
            <a:pathLst>
              <a:path w="5248275" h="733425">
                <a:moveTo>
                  <a:pt x="114300" y="0"/>
                </a:moveTo>
                <a:lnTo>
                  <a:pt x="5248275" y="0"/>
                </a:lnTo>
                <a:lnTo>
                  <a:pt x="5248275" y="733425"/>
                </a:lnTo>
                <a:lnTo>
                  <a:pt x="0" y="733425"/>
                </a:lnTo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47750" y="1762125"/>
            <a:ext cx="491042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申命记 8:3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143625" y="1609725"/>
            <a:ext cx="5248275" cy="733425"/>
          </a:xfrm>
          <a:custGeom>
            <a:avLst/>
            <a:gdLst/>
            <a:ahLst/>
            <a:cxnLst/>
            <a:rect l="l" t="t" r="r" b="b"/>
            <a:pathLst>
              <a:path w="5248275" h="733425">
                <a:moveTo>
                  <a:pt x="0" y="0"/>
                </a:moveTo>
                <a:lnTo>
                  <a:pt x="5133975" y="0"/>
                </a:lnTo>
                <a:arcTo wR="114300" hR="114300" stAng="16200000" swAng="5400000"/>
                <a:lnTo>
                  <a:pt x="5248275" y="733425"/>
                </a:lnTo>
                <a:lnTo>
                  <a:pt x="0" y="733425"/>
                </a:lnTo>
                <a:lnTo>
                  <a:pt x="0" y="0"/>
                </a:lnTo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391275" y="1762125"/>
            <a:ext cx="491042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约翰福音 6:63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800100" y="2438400"/>
            <a:ext cx="5248275" cy="14097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57275" y="2657475"/>
            <a:ext cx="4891373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769"/>
              </a:lnSpc>
              <a:buNone/>
            </a:pP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人活着靠神口里所出的一切话</a:t>
            </a:r>
            <a:endParaRPr lang="en-US" sz="2550" dirty="0"/>
          </a:p>
        </p:txBody>
      </p:sp>
      <p:sp>
        <p:nvSpPr>
          <p:cNvPr id="9" name="Shape 7"/>
          <p:cNvSpPr/>
          <p:nvPr/>
        </p:nvSpPr>
        <p:spPr>
          <a:xfrm>
            <a:off x="6143625" y="2438400"/>
            <a:ext cx="5248275" cy="14097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0" y="2657475"/>
            <a:ext cx="4891373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0769"/>
              </a:lnSpc>
              <a:buNone/>
            </a:pP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我对你们所说的话就是灵，就是生命</a:t>
            </a:r>
            <a:endParaRPr lang="en-US" sz="2550" dirty="0"/>
          </a:p>
        </p:txBody>
      </p:sp>
      <p:sp>
        <p:nvSpPr>
          <p:cNvPr id="11" name="Shape 9"/>
          <p:cNvSpPr/>
          <p:nvPr/>
        </p:nvSpPr>
        <p:spPr>
          <a:xfrm>
            <a:off x="800100" y="3943350"/>
            <a:ext cx="5248275" cy="890588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57275" y="4162425"/>
            <a:ext cx="4891373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话语 ＝ 生命</a:t>
            </a:r>
            <a:endParaRPr lang="en-US" sz="2550" dirty="0"/>
          </a:p>
        </p:txBody>
      </p:sp>
      <p:sp>
        <p:nvSpPr>
          <p:cNvPr id="13" name="Shape 11"/>
          <p:cNvSpPr/>
          <p:nvPr/>
        </p:nvSpPr>
        <p:spPr>
          <a:xfrm>
            <a:off x="6143625" y="3943350"/>
            <a:ext cx="5248275" cy="890588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0" y="4162425"/>
            <a:ext cx="4891373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话语 ＝ 灵 ＋ 生命</a:t>
            </a:r>
            <a:endParaRPr lang="en-US" sz="2550" dirty="0"/>
          </a:p>
        </p:txBody>
      </p:sp>
      <p:sp>
        <p:nvSpPr>
          <p:cNvPr id="15" name="Shape 13"/>
          <p:cNvSpPr/>
          <p:nvPr/>
        </p:nvSpPr>
        <p:spPr>
          <a:xfrm>
            <a:off x="800100" y="4929188"/>
            <a:ext cx="5248275" cy="909638"/>
          </a:xfrm>
          <a:custGeom>
            <a:avLst/>
            <a:gdLst/>
            <a:ahLst/>
            <a:cxnLst/>
            <a:rect l="l" t="t" r="r" b="b"/>
            <a:pathLst>
              <a:path w="5248275" h="909638">
                <a:moveTo>
                  <a:pt x="0" y="0"/>
                </a:moveTo>
                <a:lnTo>
                  <a:pt x="5248275" y="0"/>
                </a:lnTo>
                <a:lnTo>
                  <a:pt x="5248275" y="909638"/>
                </a:lnTo>
                <a:lnTo>
                  <a:pt x="114300" y="909638"/>
                </a:lnTo>
                <a:arcTo wR="114300" h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57275" y="5148263"/>
            <a:ext cx="4891373" cy="5095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旷野的吗哪</a:t>
            </a:r>
            <a:endParaRPr lang="en-US" sz="2550" dirty="0"/>
          </a:p>
        </p:txBody>
      </p:sp>
      <p:sp>
        <p:nvSpPr>
          <p:cNvPr id="17" name="Shape 15"/>
          <p:cNvSpPr/>
          <p:nvPr/>
        </p:nvSpPr>
        <p:spPr>
          <a:xfrm>
            <a:off x="6143625" y="4929188"/>
            <a:ext cx="5248275" cy="909638"/>
          </a:xfrm>
          <a:custGeom>
            <a:avLst/>
            <a:gdLst/>
            <a:ahLst/>
            <a:cxnLst/>
            <a:rect l="l" t="t" r="r" b="b"/>
            <a:pathLst>
              <a:path w="5248275" h="909638">
                <a:moveTo>
                  <a:pt x="0" y="0"/>
                </a:moveTo>
                <a:lnTo>
                  <a:pt x="5248275" y="0"/>
                </a:lnTo>
                <a:lnTo>
                  <a:pt x="5248275" y="795338"/>
                </a:lnTo>
                <a:arcTo wR="114300" hR="114300" stAng="0" swAng="5400000"/>
                <a:lnTo>
                  <a:pt x="0" y="90963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400800" y="5148263"/>
            <a:ext cx="4891373" cy="5095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从天上降下来的粮</a:t>
            </a:r>
            <a:endParaRPr lang="en-US" sz="25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633816" y="1199704"/>
            <a:ext cx="2924368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退去 · 约翰福音 6:66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347597" y="1804541"/>
            <a:ext cx="9496806" cy="7505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9600"/>
              </a:lnSpc>
              <a:buNone/>
            </a:pPr>
            <a:r>
              <a:rPr lang="en-US" sz="33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「从此，他门徒中多有退去的，不再和他同行。」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829300" y="2802731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95588" y="3098006"/>
            <a:ext cx="6600825" cy="111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8743"/>
              </a:lnSpc>
              <a:buNone/>
            </a:pPr>
            <a:r>
              <a:rPr lang="en-US" sz="6300" b="1" kern="0" spc="4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他们没有扎根。</a:t>
            </a:r>
            <a:endParaRPr lang="en-US" sz="6300" dirty="0"/>
          </a:p>
        </p:txBody>
      </p:sp>
      <p:sp>
        <p:nvSpPr>
          <p:cNvPr id="7" name="Text 5"/>
          <p:cNvSpPr/>
          <p:nvPr/>
        </p:nvSpPr>
        <p:spPr>
          <a:xfrm>
            <a:off x="1496215" y="4463876"/>
            <a:ext cx="9199571" cy="12324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44138"/>
              </a:lnSpc>
              <a:buNone/>
            </a:pPr>
            <a:r>
              <a:rPr lang="en-US" sz="285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那些人不是「不信耶稣」——他们曾经跟随，曾经相信。 当话语刺耳、难懂、不符合期待时，他们走了。</a:t>
            </a:r>
            <a:endParaRPr lang="en-US" sz="28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0100" y="640556"/>
            <a:ext cx="1165098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「你们也要去吗？」（67节）· 彼得的回答（68–69节）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00100" y="1188244"/>
            <a:ext cx="5248275" cy="723900"/>
          </a:xfrm>
          <a:custGeom>
            <a:avLst/>
            <a:gdLst/>
            <a:ahLst/>
            <a:cxnLst/>
            <a:rect l="l" t="t" r="r" b="b"/>
            <a:pathLst>
              <a:path w="5248275" h="723900">
                <a:moveTo>
                  <a:pt x="114300" y="0"/>
                </a:moveTo>
                <a:lnTo>
                  <a:pt x="5248275" y="0"/>
                </a:lnTo>
                <a:lnTo>
                  <a:pt x="5248275" y="723900"/>
                </a:lnTo>
                <a:lnTo>
                  <a:pt x="0" y="723900"/>
                </a:lnTo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57275" y="1350169"/>
            <a:ext cx="4891373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彼得没有说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6143625" y="1188244"/>
            <a:ext cx="5248275" cy="723900"/>
          </a:xfrm>
          <a:custGeom>
            <a:avLst/>
            <a:gdLst/>
            <a:ahLst/>
            <a:cxnLst/>
            <a:rect l="l" t="t" r="r" b="b"/>
            <a:pathLst>
              <a:path w="5248275" h="723900">
                <a:moveTo>
                  <a:pt x="0" y="0"/>
                </a:moveTo>
                <a:lnTo>
                  <a:pt x="5133975" y="0"/>
                </a:lnTo>
                <a:arcTo wR="114300" hR="114300" stAng="16200000" swAng="5400000"/>
                <a:lnTo>
                  <a:pt x="5248275" y="723900"/>
                </a:lnTo>
                <a:lnTo>
                  <a:pt x="0" y="723900"/>
                </a:lnTo>
                <a:lnTo>
                  <a:pt x="0" y="0"/>
                </a:lnTo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391275" y="1340644"/>
            <a:ext cx="4910423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彼得说的是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800100" y="2007394"/>
            <a:ext cx="5248275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57275" y="2207419"/>
            <a:ext cx="489137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75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「我全都读懂了」</a:t>
            </a:r>
            <a:endParaRPr lang="en-US" sz="2475" dirty="0"/>
          </a:p>
        </p:txBody>
      </p:sp>
      <p:sp>
        <p:nvSpPr>
          <p:cNvPr id="9" name="Shape 7"/>
          <p:cNvSpPr/>
          <p:nvPr/>
        </p:nvSpPr>
        <p:spPr>
          <a:xfrm>
            <a:off x="6143625" y="2007394"/>
            <a:ext cx="5248275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0" y="2207419"/>
            <a:ext cx="489137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「祢有永生之道」</a:t>
            </a:r>
            <a:endParaRPr lang="en-US" sz="2475" dirty="0"/>
          </a:p>
        </p:txBody>
      </p:sp>
      <p:sp>
        <p:nvSpPr>
          <p:cNvPr id="11" name="Shape 9"/>
          <p:cNvSpPr/>
          <p:nvPr/>
        </p:nvSpPr>
        <p:spPr>
          <a:xfrm>
            <a:off x="800100" y="2959894"/>
            <a:ext cx="5248275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57275" y="3159919"/>
            <a:ext cx="489137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75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「这很容易接受」</a:t>
            </a:r>
            <a:endParaRPr lang="en-US" sz="2475" dirty="0"/>
          </a:p>
        </p:txBody>
      </p:sp>
      <p:sp>
        <p:nvSpPr>
          <p:cNvPr id="13" name="Shape 11"/>
          <p:cNvSpPr/>
          <p:nvPr/>
        </p:nvSpPr>
        <p:spPr>
          <a:xfrm>
            <a:off x="6143625" y="2959894"/>
            <a:ext cx="5248275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0" y="3159919"/>
            <a:ext cx="489137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「我们还归从谁呢」</a:t>
            </a:r>
            <a:endParaRPr lang="en-US" sz="2475" dirty="0"/>
          </a:p>
        </p:txBody>
      </p:sp>
      <p:sp>
        <p:nvSpPr>
          <p:cNvPr id="15" name="Shape 13"/>
          <p:cNvSpPr/>
          <p:nvPr/>
        </p:nvSpPr>
        <p:spPr>
          <a:xfrm>
            <a:off x="800100" y="3912394"/>
            <a:ext cx="5248275" cy="857250"/>
          </a:xfrm>
          <a:custGeom>
            <a:avLst/>
            <a:gdLst/>
            <a:ahLst/>
            <a:cxnLst/>
            <a:rect l="l" t="t" r="r" b="b"/>
            <a:pathLst>
              <a:path w="5248275" h="857250">
                <a:moveTo>
                  <a:pt x="0" y="0"/>
                </a:moveTo>
                <a:lnTo>
                  <a:pt x="5248275" y="0"/>
                </a:lnTo>
                <a:lnTo>
                  <a:pt x="5248275" y="857250"/>
                </a:lnTo>
                <a:lnTo>
                  <a:pt x="114300" y="857250"/>
                </a:lnTo>
                <a:arcTo wR="114300" h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57275" y="4112419"/>
            <a:ext cx="489137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75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「我做得很好」</a:t>
            </a:r>
            <a:endParaRPr lang="en-US" sz="2475" dirty="0"/>
          </a:p>
        </p:txBody>
      </p:sp>
      <p:sp>
        <p:nvSpPr>
          <p:cNvPr id="17" name="Shape 15"/>
          <p:cNvSpPr/>
          <p:nvPr/>
        </p:nvSpPr>
        <p:spPr>
          <a:xfrm>
            <a:off x="6143625" y="3912394"/>
            <a:ext cx="5248275" cy="857250"/>
          </a:xfrm>
          <a:custGeom>
            <a:avLst/>
            <a:gdLst/>
            <a:ahLst/>
            <a:cxnLst/>
            <a:rect l="l" t="t" r="r" b="b"/>
            <a:pathLst>
              <a:path w="5248275" h="857250">
                <a:moveTo>
                  <a:pt x="0" y="0"/>
                </a:moveTo>
                <a:lnTo>
                  <a:pt x="5248275" y="0"/>
                </a:lnTo>
                <a:lnTo>
                  <a:pt x="5248275" y="742950"/>
                </a:lnTo>
                <a:arcTo wR="114300" hR="114300" stAng="0" swAng="5400000"/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400800" y="4112419"/>
            <a:ext cx="489137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7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「又知道祢是神的圣者」</a:t>
            </a:r>
            <a:endParaRPr lang="en-US" sz="2475" dirty="0"/>
          </a:p>
        </p:txBody>
      </p:sp>
      <p:sp>
        <p:nvSpPr>
          <p:cNvPr id="19" name="Text 17"/>
          <p:cNvSpPr/>
          <p:nvPr/>
        </p:nvSpPr>
        <p:spPr>
          <a:xfrm>
            <a:off x="641223" y="4998244"/>
            <a:ext cx="10909554" cy="1257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659"/>
              </a:lnSpc>
              <a:buNone/>
            </a:pPr>
            <a:r>
              <a:rPr lang="en-US" sz="3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彼得不是说「我完全明白」—— 他是说「</a:t>
            </a:r>
            <a:r>
              <a:rPr lang="en-US" sz="30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我无处可去</a:t>
            </a:r>
            <a:r>
              <a:rPr lang="en-US" sz="3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」。</a:t>
            </a:r>
            <a:endParaRPr lang="en-US" sz="3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0100" y="632073"/>
            <a:ext cx="10591800" cy="1602060"/>
          </a:xfrm>
          <a:prstGeom prst="roundRect">
            <a:avLst>
              <a:gd name="adj" fmla="val 713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114425" y="889248"/>
            <a:ext cx="10959465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我们为什么读经？</a:t>
            </a:r>
            <a:endParaRPr lang="en-US" sz="2850" dirty="0"/>
          </a:p>
        </p:txBody>
      </p:sp>
      <p:sp>
        <p:nvSpPr>
          <p:cNvPr id="4" name="Text 2"/>
          <p:cNvSpPr/>
          <p:nvPr/>
        </p:nvSpPr>
        <p:spPr>
          <a:xfrm>
            <a:off x="1114425" y="1475036"/>
            <a:ext cx="10959465" cy="5400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5128"/>
              </a:lnSpc>
              <a:buNone/>
            </a:pP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因为只有在这里能找到永生之道。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800100" y="2386533"/>
            <a:ext cx="10591800" cy="1602060"/>
          </a:xfrm>
          <a:prstGeom prst="roundRect">
            <a:avLst>
              <a:gd name="adj" fmla="val 713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14425" y="2643708"/>
            <a:ext cx="10959465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我们为什么不离开？</a:t>
            </a:r>
            <a:endParaRPr lang="en-US" sz="2850" dirty="0"/>
          </a:p>
        </p:txBody>
      </p:sp>
      <p:sp>
        <p:nvSpPr>
          <p:cNvPr id="7" name="Text 5"/>
          <p:cNvSpPr/>
          <p:nvPr/>
        </p:nvSpPr>
        <p:spPr>
          <a:xfrm>
            <a:off x="1114425" y="3229496"/>
            <a:ext cx="10959465" cy="5400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5128"/>
              </a:lnSpc>
              <a:buNone/>
            </a:pP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因为除了祂，我们无处可去。</a:t>
            </a:r>
            <a:endParaRPr lang="en-US" sz="2550" dirty="0"/>
          </a:p>
        </p:txBody>
      </p:sp>
      <p:sp>
        <p:nvSpPr>
          <p:cNvPr id="8" name="Shape 6"/>
          <p:cNvSpPr/>
          <p:nvPr/>
        </p:nvSpPr>
        <p:spPr>
          <a:xfrm>
            <a:off x="800100" y="4140994"/>
            <a:ext cx="10591800" cy="2084933"/>
          </a:xfrm>
          <a:prstGeom prst="roundRect">
            <a:avLst>
              <a:gd name="adj" fmla="val 5482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04900" y="4388644"/>
            <a:ext cx="10980420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什么情况下我们仍然留下？</a:t>
            </a:r>
            <a:endParaRPr lang="en-US" sz="2850" dirty="0"/>
          </a:p>
        </p:txBody>
      </p:sp>
      <p:sp>
        <p:nvSpPr>
          <p:cNvPr id="10" name="Text 8"/>
          <p:cNvSpPr/>
          <p:nvPr/>
        </p:nvSpPr>
        <p:spPr>
          <a:xfrm>
            <a:off x="1104900" y="4974431"/>
            <a:ext cx="10281666" cy="10419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5128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即使话语刺耳、即使不明白、即使不想读——我们仍然留下， 因为我们知道这是生命的源头。</a:t>
            </a:r>
            <a:endParaRPr lang="en-US" sz="25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1654299"/>
            <a:ext cx="1173480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二 · 三种声音：关于圣经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762000" y="2201987"/>
            <a:ext cx="3454375" cy="3001714"/>
          </a:xfrm>
          <a:prstGeom prst="roundRect">
            <a:avLst>
              <a:gd name="adj" fmla="val 3808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38225" y="2459162"/>
            <a:ext cx="3192118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宗教说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038225" y="3002087"/>
            <a:ext cx="2988983" cy="14110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5352"/>
              </a:lnSpc>
              <a:buNone/>
            </a:pPr>
            <a:r>
              <a:rPr lang="en-US" sz="23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「我熟读圣经。」读经为要显得属灵、赢得辩论、证明我对。</a:t>
            </a:r>
            <a:endParaRPr lang="en-US" sz="2325" dirty="0"/>
          </a:p>
        </p:txBody>
      </p:sp>
      <p:sp>
        <p:nvSpPr>
          <p:cNvPr id="6" name="Text 4"/>
          <p:cNvSpPr/>
          <p:nvPr/>
        </p:nvSpPr>
        <p:spPr>
          <a:xfrm>
            <a:off x="1038225" y="4489326"/>
            <a:ext cx="298898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结果：</a:t>
            </a:r>
            <a:r>
              <a:rPr lang="en-US" sz="2250" b="1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我掌控圣经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4368775" y="2201987"/>
            <a:ext cx="3454375" cy="3001714"/>
          </a:xfrm>
          <a:prstGeom prst="roundRect">
            <a:avLst>
              <a:gd name="adj" fmla="val 3808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645000" y="2459162"/>
            <a:ext cx="3192118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世界说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645000" y="3002087"/>
            <a:ext cx="2988983" cy="14110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5352"/>
              </a:lnSpc>
              <a:buNone/>
            </a:pPr>
            <a:r>
              <a:rPr lang="en-US" sz="2325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「圣经过时了。」我的经验才是真的，证明我不需要它。</a:t>
            </a:r>
            <a:endParaRPr lang="en-US" sz="2325" dirty="0"/>
          </a:p>
        </p:txBody>
      </p:sp>
      <p:sp>
        <p:nvSpPr>
          <p:cNvPr id="10" name="Text 8"/>
          <p:cNvSpPr/>
          <p:nvPr/>
        </p:nvSpPr>
        <p:spPr>
          <a:xfrm>
            <a:off x="4645000" y="4489326"/>
            <a:ext cx="298898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结果：</a:t>
            </a:r>
            <a:r>
              <a:rPr lang="en-US" sz="2250" b="1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我丢弃圣经</a:t>
            </a:r>
            <a:endParaRPr lang="en-US" sz="2250" dirty="0"/>
          </a:p>
        </p:txBody>
      </p:sp>
      <p:sp>
        <p:nvSpPr>
          <p:cNvPr id="11" name="Shape 9"/>
          <p:cNvSpPr/>
          <p:nvPr/>
        </p:nvSpPr>
        <p:spPr>
          <a:xfrm>
            <a:off x="7975550" y="2201987"/>
            <a:ext cx="3454375" cy="3001714"/>
          </a:xfrm>
          <a:prstGeom prst="roundRect">
            <a:avLst>
              <a:gd name="adj" fmla="val 3808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42250" y="2449637"/>
            <a:ext cx="321307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福音说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8242250" y="2992562"/>
            <a:ext cx="3008604" cy="14110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5352"/>
              </a:lnSpc>
              <a:buNone/>
            </a:pPr>
            <a:r>
              <a:rPr lang="en-US" sz="232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「圣经是我遇见耶稣本身的地方。」我不掌控它，它重塑我。</a:t>
            </a:r>
            <a:endParaRPr lang="en-US" sz="2325" dirty="0"/>
          </a:p>
        </p:txBody>
      </p:sp>
      <p:sp>
        <p:nvSpPr>
          <p:cNvPr id="14" name="Text 12"/>
          <p:cNvSpPr/>
          <p:nvPr/>
        </p:nvSpPr>
        <p:spPr>
          <a:xfrm>
            <a:off x="8242250" y="4479801"/>
            <a:ext cx="3008604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结果：</a:t>
            </a:r>
            <a:r>
              <a:rPr lang="en-US" sz="225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圣经重塑我</a:t>
            </a:r>
            <a:endParaRPr lang="en-US" sz="22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43280" y="1076960"/>
            <a:ext cx="11424920" cy="10410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底下的偶像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43280" y="1921783"/>
            <a:ext cx="11023600" cy="10410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4138"/>
              </a:lnSpc>
              <a:buNone/>
            </a:pPr>
            <a:r>
              <a:rPr lang="en-US" sz="3600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自高的知识</a:t>
            </a: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用圣经使自己显得聪明，而不是让自己被改变。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67080" y="2709456"/>
            <a:ext cx="10781030" cy="10410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4138"/>
              </a:lnSpc>
              <a:buNone/>
            </a:pPr>
            <a:r>
              <a:rPr lang="en-US" sz="3600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悄悄的删修</a:t>
            </a: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留下安慰人的经文，把质问人的收起来。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52500" y="3902868"/>
            <a:ext cx="10595610" cy="22032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4138"/>
              </a:lnSpc>
              <a:buNone/>
            </a:pPr>
            <a:r>
              <a:rPr lang="en-US" sz="3600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裁剪神的话语 </a:t>
            </a: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「这段太难了，可能是当时的文化背景」——把刺耳的解释掉，保留舒服的。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50161" y="741680"/>
            <a:ext cx="6604000" cy="98948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3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今天第四讲，我们讲「水」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3274797" y="1997869"/>
            <a:ext cx="5642331" cy="1924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32000"/>
              </a:lnSpc>
              <a:buNone/>
            </a:pPr>
            <a:r>
              <a:rPr lang="en-US" sz="495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扎根于神的话语—— 持续供应的源头。</a:t>
            </a:r>
            <a:endParaRPr lang="en-US" sz="4950" dirty="0"/>
          </a:p>
        </p:txBody>
      </p:sp>
      <p:sp>
        <p:nvSpPr>
          <p:cNvPr id="4" name="Text 2"/>
          <p:cNvSpPr/>
          <p:nvPr/>
        </p:nvSpPr>
        <p:spPr>
          <a:xfrm>
            <a:off x="1209040" y="4188618"/>
            <a:ext cx="10210800" cy="1924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826"/>
              </a:lnSpc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一棵树，根再深、干再粗、汁浆再流动—— 如果没有水，一切都白费。</a:t>
            </a:r>
            <a:endParaRPr lang="en-US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9600" y="701040"/>
            <a:ext cx="3017520" cy="11253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200" kern="0" spc="3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释放人的真理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470999" y="2093119"/>
            <a:ext cx="9249928" cy="1752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32353"/>
              </a:lnSpc>
              <a:buNone/>
            </a:pPr>
            <a:r>
              <a:rPr lang="en-US" sz="45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神的话语终极而言不是规条手册—— 而是一位位格。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5829300" y="4112419"/>
            <a:ext cx="533400" cy="9525"/>
          </a:xfrm>
          <a:prstGeom prst="rect">
            <a:avLst/>
          </a:prstGeom>
          <a:solidFill>
            <a:srgbClr val="D6DE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419600" y="4426744"/>
            <a:ext cx="3352800" cy="1000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400" b="1" kern="0" spc="6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耶稣基督</a:t>
            </a:r>
            <a:endParaRPr lang="en-US" sz="5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0100" y="773906"/>
            <a:ext cx="1165098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三 · 生活应用：三个诊断问题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00100" y="1302544"/>
            <a:ext cx="10591800" cy="1790700"/>
          </a:xfrm>
          <a:prstGeom prst="roundRect">
            <a:avLst>
              <a:gd name="adj" fmla="val 6383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95375" y="1564481"/>
            <a:ext cx="2563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504131" y="1502569"/>
            <a:ext cx="10551743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当神的话刺耳的时候，你是退去还是留下？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504131" y="2035969"/>
            <a:ext cx="9880268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退去＝你只想要安慰，不想要挑战。留下＝你知道即使是刺耳的话，也是生命。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800100" y="3226594"/>
            <a:ext cx="10591800" cy="1362075"/>
          </a:xfrm>
          <a:prstGeom prst="roundRect">
            <a:avLst>
              <a:gd name="adj" fmla="val 8392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95375" y="3488531"/>
            <a:ext cx="2563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504131" y="3426619"/>
            <a:ext cx="8486775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你留下是因为「习惯」还是因为「需要」？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1504131" y="3960019"/>
            <a:ext cx="848677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习惯＝别人都读，我也读。需要＝没有它，我真的活不下去。</a:t>
            </a:r>
            <a:endParaRPr lang="en-US" sz="2250" dirty="0"/>
          </a:p>
        </p:txBody>
      </p:sp>
      <p:sp>
        <p:nvSpPr>
          <p:cNvPr id="11" name="Shape 9"/>
          <p:cNvSpPr/>
          <p:nvPr/>
        </p:nvSpPr>
        <p:spPr>
          <a:xfrm>
            <a:off x="800100" y="4722019"/>
            <a:ext cx="10591800" cy="1362075"/>
          </a:xfrm>
          <a:prstGeom prst="roundRect">
            <a:avLst>
              <a:gd name="adj" fmla="val 8392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95375" y="4983956"/>
            <a:ext cx="2563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1504131" y="4922044"/>
            <a:ext cx="829818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你翻开圣经，是在找「一段话」还是在找「祂」？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1504131" y="5455444"/>
            <a:ext cx="829818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一段话＝读完就关上了。祂＝读完了，你被改变了。</a:t>
            </a:r>
            <a:endParaRPr lang="en-US" sz="22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93040" y="1896442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626820" y="1197322"/>
            <a:ext cx="8938360" cy="13982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50316"/>
              </a:lnSpc>
              <a:buNone/>
            </a:pPr>
            <a:r>
              <a:rPr lang="en-US" sz="315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宗教人士精通圣经——却把耶稣钉在十字架上。 税吏和渔夫不懂圣经——却认出了祂是神的儿子。</a:t>
            </a:r>
            <a:endParaRPr lang="en-US" sz="3150" dirty="0"/>
          </a:p>
        </p:txBody>
      </p:sp>
      <p:sp>
        <p:nvSpPr>
          <p:cNvPr id="4" name="Shape 2"/>
          <p:cNvSpPr/>
          <p:nvPr/>
        </p:nvSpPr>
        <p:spPr>
          <a:xfrm>
            <a:off x="5829300" y="2843213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229263" y="3138488"/>
            <a:ext cx="7733400" cy="17506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27518"/>
              </a:lnSpc>
              <a:buNone/>
            </a:pPr>
            <a:r>
              <a:rPr lang="en-US" sz="46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圣经不是一本「答案集」—— 圣经是一扇「遇见门」。</a:t>
            </a:r>
            <a:endParaRPr lang="en-US" sz="4650" dirty="0"/>
          </a:p>
        </p:txBody>
      </p:sp>
      <p:sp>
        <p:nvSpPr>
          <p:cNvPr id="6" name="Text 4"/>
          <p:cNvSpPr/>
          <p:nvPr/>
        </p:nvSpPr>
        <p:spPr>
          <a:xfrm>
            <a:off x="2178970" y="5136803"/>
            <a:ext cx="7834059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85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问题不是你读了多少——是你有没有遇见祂。</a:t>
            </a:r>
            <a:endParaRPr lang="en-US" sz="28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462558"/>
            <a:ext cx="1139952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四 · 结束语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14400" y="1048344"/>
            <a:ext cx="10674096" cy="16649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316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一棵树栽在溪水旁——水不断地流，树不断地吸。 它不必担心明天有没有水，</a:t>
            </a:r>
            <a:r>
              <a:rPr lang="en-US" sz="36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因为溪水就在那里。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914400" y="2941886"/>
            <a:ext cx="10674096" cy="21990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8506"/>
              </a:lnSpc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我们翻开这本书——不是为了完成一个计划，不是为了赢得辩论，甚至不是为了「得着知识」。我们翻开这本书，为要遇见这本书所指向的那一位。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914400" y="5140960"/>
            <a:ext cx="10674096" cy="12925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800"/>
              </a:lnSpc>
              <a:buNone/>
            </a:pPr>
            <a:r>
              <a:rPr lang="en-US" sz="33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我们不是为了掌控而读—— 我们是为了</a:t>
            </a:r>
            <a:r>
              <a:rPr lang="en-US" sz="33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被重塑</a:t>
            </a:r>
            <a:r>
              <a:rPr lang="en-US" sz="33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而读。</a:t>
            </a:r>
            <a:endParaRPr lang="en-US" sz="33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2269331"/>
            <a:ext cx="1131570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同声诵读 · 约翰福音 6:68–69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2855119"/>
            <a:ext cx="10595610" cy="1771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4237"/>
              </a:lnSpc>
              <a:buNone/>
            </a:pPr>
            <a:r>
              <a:rPr lang="en-US" sz="39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「祢有永生之道，我们还归从谁呢？ 我们已经信了，又知道祢是神的圣者。」</a:t>
            </a:r>
            <a:endParaRPr lang="en-US" sz="3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8350" y="1497360"/>
            <a:ext cx="495300" cy="495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741420" y="2335560"/>
            <a:ext cx="4709160" cy="21373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28140"/>
              </a:lnSpc>
              <a:buNone/>
            </a:pPr>
            <a:r>
              <a:rPr lang="en-US" sz="5700" b="1" kern="0" spc="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扎根于话语。 遇见那一位。</a:t>
            </a:r>
            <a:endParaRPr lang="en-US" sz="5700" dirty="0"/>
          </a:p>
        </p:txBody>
      </p:sp>
      <p:sp>
        <p:nvSpPr>
          <p:cNvPr id="5" name="Text 2"/>
          <p:cNvSpPr/>
          <p:nvPr/>
        </p:nvSpPr>
        <p:spPr>
          <a:xfrm>
            <a:off x="4153472" y="4777680"/>
            <a:ext cx="3885057" cy="6209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9268"/>
              </a:lnSpc>
              <a:buNone/>
            </a:pPr>
            <a:r>
              <a:rPr lang="en-US" sz="27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主啊，遇见我们。阿们。</a:t>
            </a:r>
            <a:endParaRPr lang="en-US" sz="2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6750" y="885825"/>
            <a:ext cx="3643469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教会异象 · 2022年3月12日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7725966" y="904875"/>
            <a:ext cx="4179213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活水 · 神的话语 · 扎根 · 结果子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666750" y="1476375"/>
            <a:ext cx="10877550" cy="4495800"/>
          </a:xfrm>
          <a:prstGeom prst="roundRect">
            <a:avLst>
              <a:gd name="adj" fmla="val 2542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 l="-18036" r="-18036"/>
          <a:stretch/>
        </p:blipFill>
        <p:spPr>
          <a:xfrm>
            <a:off x="666750" y="1476375"/>
            <a:ext cx="1087755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078480" y="1642095"/>
            <a:ext cx="603504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2414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水是树活着的前提。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5829300" y="2861295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43280" y="3175620"/>
            <a:ext cx="10668000" cy="20783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216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根从土里吸收的，是水；汁浆在树里流动的，是水； 果实能长出来，靠的还是水。 </a:t>
            </a: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神的话语就是那水。</a:t>
            </a:r>
            <a:endParaRPr lang="en-US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64160"/>
            <a:ext cx="11445240" cy="7883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读经 · 诗篇 1:2–3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952500" y="1262062"/>
            <a:ext cx="10595610" cy="4325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4808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惟喜爱耶和华的律法，昼夜思想，这人便为有福！他要像一棵树栽在溪水旁，按时候结果子，叶子也不枯干。凡他所做的尽都顺利。</a:t>
            </a:r>
            <a:endParaRPr lang="en-US" sz="3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6081713"/>
            <a:ext cx="228600" cy="228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95400" y="6029325"/>
            <a:ext cx="287852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第四讲 · 扎根于神的话语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8010" y="193040"/>
            <a:ext cx="11315700" cy="730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箴言 4:20–22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325120" y="933450"/>
            <a:ext cx="11222990" cy="2528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451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我儿，要留心听我的言词，侧耳听我的话语，都不可离你的眼目，要存记在你心中。因为得着它的，就得了生命，又得了医全体的良药。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223520" y="3471863"/>
            <a:ext cx="11015980" cy="744537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23520" y="3429000"/>
            <a:ext cx="12044680" cy="10382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希伯来书 4:12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325120" y="4259262"/>
            <a:ext cx="11222990" cy="19586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451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上帝的道是活泼的，是有功效的，比一切两刃的剑更快……连心中的思念和主意都能辨明。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2BE21D-70C0-DFD7-D9EF-3052EC50E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id="{106D83F6-33B8-C161-A717-04D28CB21115}"/>
              </a:ext>
            </a:extLst>
          </p:cNvPr>
          <p:cNvSpPr/>
          <p:nvPr/>
        </p:nvSpPr>
        <p:spPr>
          <a:xfrm>
            <a:off x="223520" y="843281"/>
            <a:ext cx="11015980" cy="939006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2C787FD-0335-0808-1159-6B0EB3E951DA}"/>
              </a:ext>
            </a:extLst>
          </p:cNvPr>
          <p:cNvSpPr/>
          <p:nvPr/>
        </p:nvSpPr>
        <p:spPr>
          <a:xfrm>
            <a:off x="335280" y="1112520"/>
            <a:ext cx="12044680" cy="10382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希伯来书 4:12</a:t>
            </a:r>
            <a:endParaRPr lang="en-US" sz="36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3382FE6E-DE60-4CEE-BB0C-179D0F4C915A}"/>
              </a:ext>
            </a:extLst>
          </p:cNvPr>
          <p:cNvSpPr/>
          <p:nvPr/>
        </p:nvSpPr>
        <p:spPr>
          <a:xfrm>
            <a:off x="223520" y="2150748"/>
            <a:ext cx="11324590" cy="40671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451"/>
              </a:lnSpc>
              <a:buNone/>
            </a:pPr>
            <a:r>
              <a:rPr lang="en-US" sz="360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上帝的道是活泼的，是有功效的，比一切两刃的剑更快</a:t>
            </a:r>
            <a:r>
              <a:rPr lang="zh-CN" alt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，甚至魂与灵，骨节与骨髓，都能刺入、剖开，</a:t>
            </a:r>
            <a:r>
              <a:rPr lang="en-US" sz="360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连心中的思念和主意都能辨明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63692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65200" y="1219200"/>
            <a:ext cx="8575040" cy="12225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引言 · 一个可能让你不太舒服的问题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2740724" y="2746549"/>
            <a:ext cx="6710553" cy="20649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23721"/>
              </a:lnSpc>
              <a:buNone/>
            </a:pPr>
            <a:r>
              <a:rPr lang="en-US" sz="5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你翻开圣经的时候， 在找什么？</a:t>
            </a:r>
            <a:endParaRPr lang="en-US" sz="5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1165</Words>
  <Application>Microsoft Office PowerPoint</Application>
  <PresentationFormat>Widescreen</PresentationFormat>
  <Paragraphs>228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 Fang</cp:lastModifiedBy>
  <cp:revision>2</cp:revision>
  <dcterms:created xsi:type="dcterms:W3CDTF">2026-08-21T01:27:14Z</dcterms:created>
  <dcterms:modified xsi:type="dcterms:W3CDTF">2026-08-27T07:45:23Z</dcterms:modified>
</cp:coreProperties>
</file>