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98" r:id="rId5"/>
    <p:sldId id="299" r:id="rId6"/>
    <p:sldId id="262"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316" r:id="rId24"/>
    <p:sldId id="31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D9F2D-1F26-40D8-A75F-919A378858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BF6013-8B54-472F-1876-39E494BD74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1A39AD-0FA4-3337-C3F9-F994499641A6}"/>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5" name="Footer Placeholder 4">
            <a:extLst>
              <a:ext uri="{FF2B5EF4-FFF2-40B4-BE49-F238E27FC236}">
                <a16:creationId xmlns:a16="http://schemas.microsoft.com/office/drawing/2014/main" id="{957E5045-A1E8-363F-AABC-B4A94126B1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61D46-38B2-8197-5D3D-E8D381875516}"/>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361678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0CFA0-2AC5-93A0-E469-3BD579C76E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9FC8D5-108E-A71F-6DE9-39D5432E8F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8B2B5-8618-D163-2B76-055424E1845F}"/>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5" name="Footer Placeholder 4">
            <a:extLst>
              <a:ext uri="{FF2B5EF4-FFF2-40B4-BE49-F238E27FC236}">
                <a16:creationId xmlns:a16="http://schemas.microsoft.com/office/drawing/2014/main" id="{E3378788-0EBE-AD92-7DFD-0D7E0B7CDB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DE22AB-F4B7-7D4F-09DE-28EAAA5CDB55}"/>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70361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C3B827-1F51-2426-CCB0-4282337C4A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445616-2506-436A-60AC-D30D69E4CB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82D12B-0879-C62E-838A-46AB80558694}"/>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5" name="Footer Placeholder 4">
            <a:extLst>
              <a:ext uri="{FF2B5EF4-FFF2-40B4-BE49-F238E27FC236}">
                <a16:creationId xmlns:a16="http://schemas.microsoft.com/office/drawing/2014/main" id="{D6C899F3-9687-1CEE-9B99-6349FDA032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0C16D-116C-BE27-4029-3AC85D177BB3}"/>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2112819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EF55A-3DCC-6B3D-F390-C95826B98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66E4F4-866E-7396-CC17-DEE919A171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C70645-DCED-5FA3-D058-82057A639F24}"/>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5" name="Footer Placeholder 4">
            <a:extLst>
              <a:ext uri="{FF2B5EF4-FFF2-40B4-BE49-F238E27FC236}">
                <a16:creationId xmlns:a16="http://schemas.microsoft.com/office/drawing/2014/main" id="{F2E98EB2-6E08-BC4E-1B33-05BD6845AD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236224-384F-473C-4908-C92577F62EC7}"/>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222392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68CB-F1FD-E01F-437A-6DFBD93A4E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35FBA0-7FA3-5356-C328-99664BFA48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F107A5-C6B3-8B1D-7645-D3F7DB3E8D32}"/>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5" name="Footer Placeholder 4">
            <a:extLst>
              <a:ext uri="{FF2B5EF4-FFF2-40B4-BE49-F238E27FC236}">
                <a16:creationId xmlns:a16="http://schemas.microsoft.com/office/drawing/2014/main" id="{4DB1D7E0-64EC-E478-A384-38C8CA238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9E80CD-7A77-C91B-7310-61F95596F161}"/>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3610885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B5CB1-892D-E5A9-B1AD-3A543DAFEA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E11442-0CBF-2A3E-D109-CEDB93C0B0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A1152C-44AB-6D83-FBE4-CA9B7E3A84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F16FC6-CB7F-6981-6C9F-0F47CEC48C8C}"/>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6" name="Footer Placeholder 5">
            <a:extLst>
              <a:ext uri="{FF2B5EF4-FFF2-40B4-BE49-F238E27FC236}">
                <a16:creationId xmlns:a16="http://schemas.microsoft.com/office/drawing/2014/main" id="{213C6A52-7550-B0B3-0FE9-0F3A0B96AF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1072C3-A82E-681F-5565-1A3DFFB2AA17}"/>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192942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95B6-FEE3-7968-C773-CBD8087A83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168DCA-9325-3365-F8FD-6F659D1985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091D20-BE25-F65C-D7BC-56DC592962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EC24B9-EC78-9BC8-5332-314BEF8E9B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A6E862-4529-49FB-F46D-DDF8D88D1F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90B2A-E49C-1024-40A1-2CD4F7E406F5}"/>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8" name="Footer Placeholder 7">
            <a:extLst>
              <a:ext uri="{FF2B5EF4-FFF2-40B4-BE49-F238E27FC236}">
                <a16:creationId xmlns:a16="http://schemas.microsoft.com/office/drawing/2014/main" id="{DDB32419-FAD8-7307-5A00-8E34111E52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3B51E2-6AC6-77A3-184C-30F271486B3D}"/>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3201129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92041-BD75-8EF4-7535-DA74B31DC9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9BB86D-60AB-CF64-6999-1922CD1A10A8}"/>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4" name="Footer Placeholder 3">
            <a:extLst>
              <a:ext uri="{FF2B5EF4-FFF2-40B4-BE49-F238E27FC236}">
                <a16:creationId xmlns:a16="http://schemas.microsoft.com/office/drawing/2014/main" id="{6746FD94-9872-3331-771C-AE72986B2C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CC401E-1B40-8204-DEC3-7D34C8EF17F8}"/>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266067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3EDA02-872C-85F5-E63B-5CBC1334DA2E}"/>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3" name="Footer Placeholder 2">
            <a:extLst>
              <a:ext uri="{FF2B5EF4-FFF2-40B4-BE49-F238E27FC236}">
                <a16:creationId xmlns:a16="http://schemas.microsoft.com/office/drawing/2014/main" id="{C13F1E93-A6F0-25B6-FAAF-4CF5CBA6CC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33A928-0C7C-9907-3A36-AEEBF8F6208C}"/>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3526747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E9131-16C3-784B-B28D-9E1514DB0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C10094-5A6A-3C56-5E84-E2EF411D94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0828BD-71A4-EB60-5751-F4B445E1C0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DAE239-F4D1-8A57-1829-D35AA4A67AD2}"/>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6" name="Footer Placeholder 5">
            <a:extLst>
              <a:ext uri="{FF2B5EF4-FFF2-40B4-BE49-F238E27FC236}">
                <a16:creationId xmlns:a16="http://schemas.microsoft.com/office/drawing/2014/main" id="{E994FE37-FDCF-0350-E718-369198470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6CB576-3451-9B4C-49CB-41FA44AAA585}"/>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2193980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DF5A7-7664-9FBF-AAEC-2321777413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232D58-AEC6-4BD9-4E19-EF641EE1DC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6A2AD9-BB8F-7968-B666-F32B6111C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7AE20E-5B49-A04A-D7AE-9A8895A01E4C}"/>
              </a:ext>
            </a:extLst>
          </p:cNvPr>
          <p:cNvSpPr>
            <a:spLocks noGrp="1"/>
          </p:cNvSpPr>
          <p:nvPr>
            <p:ph type="dt" sz="half" idx="10"/>
          </p:nvPr>
        </p:nvSpPr>
        <p:spPr/>
        <p:txBody>
          <a:bodyPr/>
          <a:lstStyle/>
          <a:p>
            <a:fld id="{8115CFFE-5A36-4B8A-B6FD-08D6F6989538}" type="datetimeFigureOut">
              <a:rPr lang="en-US" smtClean="0"/>
              <a:t>8/19/2026</a:t>
            </a:fld>
            <a:endParaRPr lang="en-US"/>
          </a:p>
        </p:txBody>
      </p:sp>
      <p:sp>
        <p:nvSpPr>
          <p:cNvPr id="6" name="Footer Placeholder 5">
            <a:extLst>
              <a:ext uri="{FF2B5EF4-FFF2-40B4-BE49-F238E27FC236}">
                <a16:creationId xmlns:a16="http://schemas.microsoft.com/office/drawing/2014/main" id="{8F1A65DB-886C-35BF-BF74-F25C653938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8715DD-7B41-DDAA-1CDD-A41F3EEA9184}"/>
              </a:ext>
            </a:extLst>
          </p:cNvPr>
          <p:cNvSpPr>
            <a:spLocks noGrp="1"/>
          </p:cNvSpPr>
          <p:nvPr>
            <p:ph type="sldNum" sz="quarter" idx="12"/>
          </p:nvPr>
        </p:nvSpPr>
        <p:spPr/>
        <p:txBody>
          <a:bodyPr/>
          <a:lstStyle/>
          <a:p>
            <a:fld id="{08F5C445-2DEE-40CD-9F46-B9384649C104}" type="slidenum">
              <a:rPr lang="en-US" smtClean="0"/>
              <a:t>‹#›</a:t>
            </a:fld>
            <a:endParaRPr lang="en-US"/>
          </a:p>
        </p:txBody>
      </p:sp>
    </p:spTree>
    <p:extLst>
      <p:ext uri="{BB962C8B-B14F-4D97-AF65-F5344CB8AC3E}">
        <p14:creationId xmlns:p14="http://schemas.microsoft.com/office/powerpoint/2010/main" val="645211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6D20A0-7ABC-D0B7-E45C-CA2E4799B0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624E51-269A-6138-05A8-9F70B2ED15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ACA44-61FF-B43D-5BD8-C996952933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5CFFE-5A36-4B8A-B6FD-08D6F6989538}" type="datetimeFigureOut">
              <a:rPr lang="en-US" smtClean="0"/>
              <a:t>8/19/2026</a:t>
            </a:fld>
            <a:endParaRPr lang="en-US"/>
          </a:p>
        </p:txBody>
      </p:sp>
      <p:sp>
        <p:nvSpPr>
          <p:cNvPr id="5" name="Footer Placeholder 4">
            <a:extLst>
              <a:ext uri="{FF2B5EF4-FFF2-40B4-BE49-F238E27FC236}">
                <a16:creationId xmlns:a16="http://schemas.microsoft.com/office/drawing/2014/main" id="{EF2ACBD2-0F35-2201-94B3-EEFB66E362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FF828-FA65-BB85-CD4A-A630C1DB62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F5C445-2DEE-40CD-9F46-B9384649C104}" type="slidenum">
              <a:rPr lang="en-US" smtClean="0"/>
              <a:t>‹#›</a:t>
            </a:fld>
            <a:endParaRPr lang="en-US"/>
          </a:p>
        </p:txBody>
      </p:sp>
    </p:spTree>
    <p:extLst>
      <p:ext uri="{BB962C8B-B14F-4D97-AF65-F5344CB8AC3E}">
        <p14:creationId xmlns:p14="http://schemas.microsoft.com/office/powerpoint/2010/main" val="478423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9E23CEE-18C6-7ABB-54D6-38AB6481C0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21112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ED28EFD-D173-FD1F-8042-E25DD65DA46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85D06CD-65BC-D253-BE37-CF9387663BDA}"/>
              </a:ext>
            </a:extLst>
          </p:cNvPr>
          <p:cNvSpPr txBox="1"/>
          <p:nvPr/>
        </p:nvSpPr>
        <p:spPr>
          <a:xfrm>
            <a:off x="1690687" y="2454855"/>
            <a:ext cx="8810625" cy="1948290"/>
          </a:xfrm>
          <a:prstGeom prst="rect">
            <a:avLst/>
          </a:prstGeom>
          <a:noFill/>
        </p:spPr>
        <p:txBody>
          <a:bodyPr wrap="square">
            <a:spAutoFit/>
          </a:bodyPr>
          <a:lstStyle/>
          <a:p>
            <a:pPr>
              <a:lnSpc>
                <a:spcPct val="115000"/>
              </a:lnSpc>
              <a:spcAft>
                <a:spcPts val="800"/>
              </a:spcAft>
            </a:pPr>
            <a:r>
              <a:rPr lang="en-US" sz="3200" b="1" i="1" kern="100" err="1">
                <a:solidFill>
                  <a:schemeClr val="bg1"/>
                </a:solidFill>
                <a:latin typeface="Arial" panose="020B0604020202020204" pitchFamily="34" charset="0"/>
                <a:ea typeface="PMingLiU" panose="02020500000000000000" pitchFamily="18" charset="-120"/>
                <a:cs typeface="Arial" panose="020B0604020202020204" pitchFamily="34" charset="0"/>
              </a:rPr>
              <a:t>Eschatos</a:t>
            </a: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 means “last” or “final.”</a:t>
            </a:r>
          </a:p>
          <a:p>
            <a:pPr>
              <a:lnSpc>
                <a:spcPct val="115000"/>
              </a:lnSpc>
              <a:spcAft>
                <a:spcPts val="800"/>
              </a:spcAft>
            </a:pPr>
            <a:endPar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endParaRPr>
          </a:p>
          <a:p>
            <a:pPr>
              <a:lnSpc>
                <a:spcPct val="115000"/>
              </a:lnSpc>
              <a:spcAft>
                <a:spcPts val="800"/>
              </a:spcAft>
            </a:pPr>
            <a:r>
              <a:rPr lang="en-US" sz="3200" b="1" u="sng" kern="100">
                <a:solidFill>
                  <a:srgbClr val="00B0F0"/>
                </a:solidFill>
                <a:latin typeface="Arial" panose="020B0604020202020204" pitchFamily="34" charset="0"/>
                <a:ea typeface="PMingLiU" panose="02020500000000000000" pitchFamily="18" charset="-120"/>
                <a:cs typeface="Arial" panose="020B0604020202020204" pitchFamily="34" charset="0"/>
              </a:rPr>
              <a:t>Eschatology</a:t>
            </a: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 means the study of last things.</a:t>
            </a:r>
            <a:endPar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endParaRPr>
          </a:p>
        </p:txBody>
      </p:sp>
    </p:spTree>
    <p:extLst>
      <p:ext uri="{BB962C8B-B14F-4D97-AF65-F5344CB8AC3E}">
        <p14:creationId xmlns:p14="http://schemas.microsoft.com/office/powerpoint/2010/main" val="50978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0595481-F52D-AD3E-BA84-5CC6976782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D7E0573-9B57-4F39-F2BA-7A109CA565A8}"/>
              </a:ext>
            </a:extLst>
          </p:cNvPr>
          <p:cNvSpPr txBox="1"/>
          <p:nvPr/>
        </p:nvSpPr>
        <p:spPr>
          <a:xfrm>
            <a:off x="3969543" y="2454855"/>
            <a:ext cx="4252913" cy="1948290"/>
          </a:xfrm>
          <a:prstGeom prst="rect">
            <a:avLst/>
          </a:prstGeom>
          <a:noFill/>
        </p:spPr>
        <p:txBody>
          <a:bodyPr wrap="square">
            <a:spAutoFit/>
          </a:bodyPr>
          <a:lstStyle/>
          <a:p>
            <a:pPr algn="ctr">
              <a:lnSpc>
                <a:spcPct val="115000"/>
              </a:lnSpc>
              <a:spcAft>
                <a:spcPts val="800"/>
              </a:spcAft>
            </a:pP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Amillennial</a:t>
            </a:r>
          </a:p>
          <a:p>
            <a:pPr algn="ctr">
              <a:lnSpc>
                <a:spcPct val="115000"/>
              </a:lnSpc>
              <a:spcAft>
                <a:spcPts val="800"/>
              </a:spcAft>
            </a:pP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Postmillennial</a:t>
            </a:r>
          </a:p>
          <a:p>
            <a:pPr algn="ctr">
              <a:lnSpc>
                <a:spcPct val="115000"/>
              </a:lnSpc>
              <a:spcAft>
                <a:spcPts val="800"/>
              </a:spcAft>
            </a:pP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Premillennial</a:t>
            </a:r>
          </a:p>
        </p:txBody>
      </p:sp>
    </p:spTree>
    <p:extLst>
      <p:ext uri="{BB962C8B-B14F-4D97-AF65-F5344CB8AC3E}">
        <p14:creationId xmlns:p14="http://schemas.microsoft.com/office/powerpoint/2010/main" val="4152665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C32FAE-B142-B035-E8A0-53BBCE4D25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1C53EB1-9B65-3EAF-37E9-824508C2B36C}"/>
              </a:ext>
            </a:extLst>
          </p:cNvPr>
          <p:cNvSpPr txBox="1"/>
          <p:nvPr/>
        </p:nvSpPr>
        <p:spPr>
          <a:xfrm>
            <a:off x="4121943" y="837457"/>
            <a:ext cx="4252913" cy="610488"/>
          </a:xfrm>
          <a:prstGeom prst="rect">
            <a:avLst/>
          </a:prstGeom>
          <a:noFill/>
        </p:spPr>
        <p:txBody>
          <a:bodyPr wrap="square">
            <a:spAutoFit/>
          </a:bodyPr>
          <a:lstStyle/>
          <a:p>
            <a:pPr algn="ctr">
              <a:lnSpc>
                <a:spcPct val="115000"/>
              </a:lnSpc>
              <a:spcAft>
                <a:spcPts val="800"/>
              </a:spcAft>
            </a:pPr>
            <a:r>
              <a:rPr lang="en-US" sz="3200" b="1" u="sng" kern="100">
                <a:solidFill>
                  <a:schemeClr val="accent6">
                    <a:lumMod val="60000"/>
                    <a:lumOff val="40000"/>
                  </a:schemeClr>
                </a:solidFill>
                <a:latin typeface="Arial" panose="020B0604020202020204" pitchFamily="34" charset="0"/>
                <a:ea typeface="PMingLiU" panose="02020500000000000000" pitchFamily="18" charset="-120"/>
                <a:cs typeface="Arial" panose="020B0604020202020204" pitchFamily="34" charset="0"/>
              </a:rPr>
              <a:t>A</a:t>
            </a: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millennial</a:t>
            </a:r>
          </a:p>
        </p:txBody>
      </p:sp>
      <p:sp>
        <p:nvSpPr>
          <p:cNvPr id="3" name="TextBox 2">
            <a:extLst>
              <a:ext uri="{FF2B5EF4-FFF2-40B4-BE49-F238E27FC236}">
                <a16:creationId xmlns:a16="http://schemas.microsoft.com/office/drawing/2014/main" id="{93679F9A-6172-B72F-1577-6D1F3C21A4B0}"/>
              </a:ext>
            </a:extLst>
          </p:cNvPr>
          <p:cNvSpPr txBox="1"/>
          <p:nvPr/>
        </p:nvSpPr>
        <p:spPr>
          <a:xfrm>
            <a:off x="1428749" y="1771795"/>
            <a:ext cx="9639300" cy="3962110"/>
          </a:xfrm>
          <a:prstGeom prst="rect">
            <a:avLst/>
          </a:prstGeom>
          <a:noFill/>
        </p:spPr>
        <p:txBody>
          <a:bodyPr wrap="square">
            <a:spAutoFit/>
          </a:bodyPr>
          <a:lstStyle/>
          <a:p>
            <a:pPr marL="342900" marR="0" lvl="0" indent="-342900">
              <a:lnSpc>
                <a:spcPct val="115000"/>
              </a:lnSpc>
              <a:buFont typeface="+mj-lt"/>
              <a:buAutoNum type="romanLcPeriod"/>
            </a:pPr>
            <a:r>
              <a:rPr lang="en-US" sz="2400" u="sng" kern="100">
                <a:solidFill>
                  <a:srgbClr val="FFFF00"/>
                </a:solidFill>
                <a:effectLst/>
                <a:latin typeface="Calibri" panose="020F0502020204030204" pitchFamily="34" charset="0"/>
                <a:ea typeface="PMingLiU" panose="02020500000000000000" pitchFamily="18" charset="-120"/>
                <a:cs typeface="Times New Roman" panose="02020603050405020304" pitchFamily="18" charset="0"/>
              </a:rPr>
              <a:t>According to this view, there is no future millennium.</a:t>
            </a:r>
          </a:p>
          <a:p>
            <a:pPr marL="800100" lvl="1" indent="-342900">
              <a:lnSpc>
                <a:spcPct val="115000"/>
              </a:lnSpc>
              <a:buFont typeface="Wingdings" panose="05000000000000000000" pitchFamily="2" charset="2"/>
              <a:buChar char=""/>
            </a:pPr>
            <a:r>
              <a:rPr lang="en-US" sz="24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The 1,000 years in Rev. 20:1-10 is figurative</a:t>
            </a:r>
          </a:p>
          <a:p>
            <a:pPr marL="800100" lvl="1" indent="-342900">
              <a:lnSpc>
                <a:spcPct val="115000"/>
              </a:lnSpc>
              <a:buFont typeface="Wingdings" panose="05000000000000000000" pitchFamily="2" charset="2"/>
              <a:buChar char=""/>
            </a:pPr>
            <a:r>
              <a:rPr lang="en-US" sz="24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The church age (now) is the millennium that is described in the text</a:t>
            </a:r>
          </a:p>
          <a:p>
            <a:pPr marL="342900" marR="0" lvl="0" indent="-342900">
              <a:lnSpc>
                <a:spcPct val="115000"/>
              </a:lnSpc>
              <a:buFont typeface="+mj-lt"/>
              <a:buAutoNum type="romanLcPeriod"/>
            </a:pPr>
            <a:r>
              <a:rPr lang="en-US" sz="2400" u="sng" kern="100">
                <a:solidFill>
                  <a:srgbClr val="FFFF00"/>
                </a:solidFill>
                <a:effectLst/>
                <a:latin typeface="Calibri" panose="020F0502020204030204" pitchFamily="34" charset="0"/>
                <a:ea typeface="PMingLiU" panose="02020500000000000000" pitchFamily="18" charset="-120"/>
                <a:cs typeface="Times New Roman" panose="02020603050405020304" pitchFamily="18" charset="0"/>
              </a:rPr>
              <a:t>Satan’s binding was at the cross.</a:t>
            </a:r>
          </a:p>
          <a:p>
            <a:pPr marL="800100" lvl="1" indent="-342900">
              <a:lnSpc>
                <a:spcPct val="115000"/>
              </a:lnSpc>
              <a:buFont typeface="Wingdings" panose="05000000000000000000" pitchFamily="2" charset="2"/>
              <a:buChar char=""/>
            </a:pPr>
            <a:r>
              <a:rPr lang="en-US" sz="24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The binding is seen as specific and limited, not complete.</a:t>
            </a:r>
          </a:p>
          <a:p>
            <a:pPr marL="800100" lvl="1" indent="-342900">
              <a:lnSpc>
                <a:spcPct val="115000"/>
              </a:lnSpc>
              <a:buFont typeface="Wingdings" panose="05000000000000000000" pitchFamily="2" charset="2"/>
              <a:buChar char=""/>
            </a:pPr>
            <a:r>
              <a:rPr lang="en-US" sz="2400" kern="1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It suggests that Satan no longer has control over the nations like in the OT.</a:t>
            </a:r>
          </a:p>
          <a:p>
            <a:pPr marL="342900" marR="0" lvl="0" indent="-342900">
              <a:lnSpc>
                <a:spcPct val="115000"/>
              </a:lnSpc>
              <a:spcAft>
                <a:spcPts val="800"/>
              </a:spcAft>
              <a:buFont typeface="+mj-lt"/>
              <a:buAutoNum type="romanLcPeriod"/>
            </a:pPr>
            <a:r>
              <a:rPr lang="en-US" sz="2400" u="sng" kern="100">
                <a:solidFill>
                  <a:srgbClr val="FFFF00"/>
                </a:solidFill>
                <a:effectLst/>
                <a:latin typeface="Calibri" panose="020F0502020204030204" pitchFamily="34" charset="0"/>
                <a:ea typeface="PMingLiU" panose="02020500000000000000" pitchFamily="18" charset="-120"/>
                <a:cs typeface="Times New Roman" panose="02020603050405020304" pitchFamily="18" charset="0"/>
              </a:rPr>
              <a:t>The first resurrection is spiritual, where souls reign with Christ in heaven.</a:t>
            </a:r>
          </a:p>
          <a:p>
            <a:pPr marL="800100" lvl="1" indent="-342900">
              <a:buFont typeface="Wingdings" panose="05000000000000000000" pitchFamily="2" charset="2"/>
              <a:buChar char="§"/>
            </a:pPr>
            <a:r>
              <a:rPr lang="en-US" sz="2400">
                <a:solidFill>
                  <a:schemeClr val="bg1"/>
                </a:solidFill>
                <a:effectLst/>
                <a:latin typeface="Calibri" panose="020F0502020204030204" pitchFamily="34" charset="0"/>
                <a:ea typeface="PMingLiU" panose="02020500000000000000" pitchFamily="18" charset="-120"/>
                <a:cs typeface="Times New Roman" panose="02020603050405020304" pitchFamily="18" charset="0"/>
              </a:rPr>
              <a:t>Physical resurrection comes later</a:t>
            </a:r>
            <a:endParaRPr lang="en-US" sz="2400">
              <a:solidFill>
                <a:schemeClr val="bg1"/>
              </a:solidFill>
            </a:endParaRPr>
          </a:p>
        </p:txBody>
      </p:sp>
    </p:spTree>
    <p:extLst>
      <p:ext uri="{BB962C8B-B14F-4D97-AF65-F5344CB8AC3E}">
        <p14:creationId xmlns:p14="http://schemas.microsoft.com/office/powerpoint/2010/main" val="1730131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49A2EAF-AF00-C991-5987-C4369D6320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8180C26-9542-58F7-1F2C-AF33B994E211}"/>
              </a:ext>
            </a:extLst>
          </p:cNvPr>
          <p:cNvSpPr txBox="1"/>
          <p:nvPr/>
        </p:nvSpPr>
        <p:spPr>
          <a:xfrm>
            <a:off x="4121943" y="837457"/>
            <a:ext cx="4252913" cy="610488"/>
          </a:xfrm>
          <a:prstGeom prst="rect">
            <a:avLst/>
          </a:prstGeom>
          <a:noFill/>
        </p:spPr>
        <p:txBody>
          <a:bodyPr wrap="square">
            <a:spAutoFit/>
          </a:bodyPr>
          <a:lstStyle/>
          <a:p>
            <a:pPr algn="ctr">
              <a:lnSpc>
                <a:spcPct val="115000"/>
              </a:lnSpc>
              <a:spcAft>
                <a:spcPts val="800"/>
              </a:spcAft>
            </a:pPr>
            <a:r>
              <a:rPr lang="en-US" sz="3200" b="1" u="sng" kern="100">
                <a:solidFill>
                  <a:schemeClr val="accent6">
                    <a:lumMod val="60000"/>
                    <a:lumOff val="40000"/>
                  </a:schemeClr>
                </a:solidFill>
                <a:latin typeface="Arial" panose="020B0604020202020204" pitchFamily="34" charset="0"/>
                <a:ea typeface="PMingLiU" panose="02020500000000000000" pitchFamily="18" charset="-120"/>
                <a:cs typeface="Arial" panose="020B0604020202020204" pitchFamily="34" charset="0"/>
              </a:rPr>
              <a:t>Post</a:t>
            </a: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millennial</a:t>
            </a:r>
          </a:p>
        </p:txBody>
      </p:sp>
      <p:sp>
        <p:nvSpPr>
          <p:cNvPr id="3" name="TextBox 2">
            <a:extLst>
              <a:ext uri="{FF2B5EF4-FFF2-40B4-BE49-F238E27FC236}">
                <a16:creationId xmlns:a16="http://schemas.microsoft.com/office/drawing/2014/main" id="{347FF389-CD44-D60C-C899-823A68FAB9E9}"/>
              </a:ext>
            </a:extLst>
          </p:cNvPr>
          <p:cNvSpPr txBox="1"/>
          <p:nvPr/>
        </p:nvSpPr>
        <p:spPr>
          <a:xfrm>
            <a:off x="1428749" y="1771795"/>
            <a:ext cx="9639300" cy="4314707"/>
          </a:xfrm>
          <a:prstGeom prst="rect">
            <a:avLst/>
          </a:prstGeom>
          <a:noFill/>
        </p:spPr>
        <p:txBody>
          <a:bodyPr wrap="square">
            <a:spAutoFit/>
          </a:bodyPr>
          <a:lstStyle/>
          <a:p>
            <a:pPr marL="514350" marR="0" lvl="0" indent="-514350">
              <a:lnSpc>
                <a:spcPct val="115000"/>
              </a:lnSpc>
              <a:buFont typeface="+mj-lt"/>
              <a:buAutoNum type="romanLcPeriod"/>
            </a:pPr>
            <a:r>
              <a:rPr lang="en-US" sz="2400" u="sng" kern="100">
                <a:solidFill>
                  <a:srgbClr val="FFFF00"/>
                </a:solidFill>
                <a:latin typeface="Calibri" panose="020F0502020204030204" pitchFamily="34" charset="0"/>
                <a:ea typeface="PMingLiU" panose="02020500000000000000" pitchFamily="18" charset="-120"/>
                <a:cs typeface="Times New Roman" panose="02020603050405020304" pitchFamily="18" charset="0"/>
              </a:rPr>
              <a:t>According to this view, Christ will return after the millennium.</a:t>
            </a:r>
          </a:p>
          <a:p>
            <a:pPr marL="1257300" lvl="2"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The progress of the gospel and the growth of the church will gradually increase</a:t>
            </a:r>
          </a:p>
          <a:p>
            <a:pPr marL="1257300" lvl="2"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This will lead to a “millennial age” of peace and righteousness on earth</a:t>
            </a:r>
          </a:p>
          <a:p>
            <a:pPr marL="1257300" lvl="2"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Christ will return at the end of this period</a:t>
            </a:r>
          </a:p>
          <a:p>
            <a:pPr marL="514350" marR="0" lvl="0" indent="-514350">
              <a:lnSpc>
                <a:spcPct val="115000"/>
              </a:lnSpc>
              <a:buFont typeface="+mj-lt"/>
              <a:buAutoNum type="romanLcPeriod"/>
            </a:pPr>
            <a:r>
              <a:rPr lang="en-US" sz="2400" u="sng" kern="100">
                <a:solidFill>
                  <a:srgbClr val="FFFF00"/>
                </a:solidFill>
                <a:latin typeface="Calibri" panose="020F0502020204030204" pitchFamily="34" charset="0"/>
                <a:ea typeface="PMingLiU" panose="02020500000000000000" pitchFamily="18" charset="-120"/>
                <a:cs typeface="Times New Roman" panose="02020603050405020304" pitchFamily="18" charset="0"/>
              </a:rPr>
              <a:t>The binding of Satan occurs at the cross or at some point in history.</a:t>
            </a:r>
          </a:p>
          <a:p>
            <a:pPr marL="1257300" lvl="2"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It is a limited binding, just like in the amillennial position</a:t>
            </a:r>
          </a:p>
          <a:p>
            <a:pPr marL="514350" marR="0" lvl="0" indent="-514350">
              <a:lnSpc>
                <a:spcPct val="115000"/>
              </a:lnSpc>
              <a:buFont typeface="+mj-lt"/>
              <a:buAutoNum type="romanLcPeriod"/>
            </a:pPr>
            <a:r>
              <a:rPr lang="en-US" sz="2400" u="sng" kern="100">
                <a:solidFill>
                  <a:srgbClr val="FFFF00"/>
                </a:solidFill>
                <a:latin typeface="Calibri" panose="020F0502020204030204" pitchFamily="34" charset="0"/>
                <a:ea typeface="PMingLiU" panose="02020500000000000000" pitchFamily="18" charset="-120"/>
                <a:cs typeface="Times New Roman" panose="02020603050405020304" pitchFamily="18" charset="0"/>
              </a:rPr>
              <a:t>The first resurrection is understood spiritually</a:t>
            </a:r>
          </a:p>
          <a:p>
            <a:pPr marL="1257300" lvl="2"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Just like the amillennial position, physical resurrection comes later</a:t>
            </a:r>
          </a:p>
        </p:txBody>
      </p:sp>
    </p:spTree>
    <p:extLst>
      <p:ext uri="{BB962C8B-B14F-4D97-AF65-F5344CB8AC3E}">
        <p14:creationId xmlns:p14="http://schemas.microsoft.com/office/powerpoint/2010/main" val="381014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420E81-E6DC-981F-B083-C8B595E47A5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78125C9-B82E-7189-62D2-429FCFE6D516}"/>
              </a:ext>
            </a:extLst>
          </p:cNvPr>
          <p:cNvSpPr txBox="1"/>
          <p:nvPr/>
        </p:nvSpPr>
        <p:spPr>
          <a:xfrm>
            <a:off x="4121943" y="837457"/>
            <a:ext cx="4252913" cy="610488"/>
          </a:xfrm>
          <a:prstGeom prst="rect">
            <a:avLst/>
          </a:prstGeom>
          <a:noFill/>
        </p:spPr>
        <p:txBody>
          <a:bodyPr wrap="square">
            <a:spAutoFit/>
          </a:bodyPr>
          <a:lstStyle/>
          <a:p>
            <a:pPr algn="ctr">
              <a:lnSpc>
                <a:spcPct val="115000"/>
              </a:lnSpc>
              <a:spcAft>
                <a:spcPts val="800"/>
              </a:spcAft>
            </a:pPr>
            <a:r>
              <a:rPr lang="en-US" sz="3200" b="1" u="sng" kern="100">
                <a:solidFill>
                  <a:schemeClr val="accent6">
                    <a:lumMod val="60000"/>
                    <a:lumOff val="40000"/>
                  </a:schemeClr>
                </a:solidFill>
                <a:latin typeface="Arial" panose="020B0604020202020204" pitchFamily="34" charset="0"/>
                <a:ea typeface="PMingLiU" panose="02020500000000000000" pitchFamily="18" charset="-120"/>
                <a:cs typeface="Arial" panose="020B0604020202020204" pitchFamily="34" charset="0"/>
              </a:rPr>
              <a:t>Pre</a:t>
            </a: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millennial</a:t>
            </a:r>
          </a:p>
        </p:txBody>
      </p:sp>
      <p:sp>
        <p:nvSpPr>
          <p:cNvPr id="3" name="TextBox 2">
            <a:extLst>
              <a:ext uri="{FF2B5EF4-FFF2-40B4-BE49-F238E27FC236}">
                <a16:creationId xmlns:a16="http://schemas.microsoft.com/office/drawing/2014/main" id="{E5B7ED44-FD10-A6DB-5B11-4B4E24512CFB}"/>
              </a:ext>
            </a:extLst>
          </p:cNvPr>
          <p:cNvSpPr txBox="1"/>
          <p:nvPr/>
        </p:nvSpPr>
        <p:spPr>
          <a:xfrm>
            <a:off x="1428749" y="1771795"/>
            <a:ext cx="9639300" cy="4739439"/>
          </a:xfrm>
          <a:prstGeom prst="rect">
            <a:avLst/>
          </a:prstGeom>
          <a:noFill/>
        </p:spPr>
        <p:txBody>
          <a:bodyPr wrap="square">
            <a:spAutoFit/>
          </a:bodyPr>
          <a:lstStyle/>
          <a:p>
            <a:pPr marL="514350" marR="0" lvl="0" indent="-514350">
              <a:lnSpc>
                <a:spcPct val="115000"/>
              </a:lnSpc>
              <a:buFont typeface="+mj-lt"/>
              <a:buAutoNum type="romanLcPeriod"/>
            </a:pPr>
            <a:r>
              <a:rPr lang="en-US" sz="2400" u="sng" kern="100">
                <a:solidFill>
                  <a:srgbClr val="FFFF00"/>
                </a:solidFill>
                <a:latin typeface="Calibri" panose="020F0502020204030204" pitchFamily="34" charset="0"/>
                <a:ea typeface="PMingLiU" panose="02020500000000000000" pitchFamily="18" charset="-120"/>
                <a:cs typeface="Times New Roman" panose="02020603050405020304" pitchFamily="18" charset="0"/>
              </a:rPr>
              <a:t>According to this view, the present church age will continue until a time of great tribulation and suffering, and then Christ will return to earth to establish a millennial kingdom.</a:t>
            </a:r>
          </a:p>
          <a:p>
            <a:pPr marL="800100" lvl="1"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Some believe in a literal 1,000 years; some symbolically</a:t>
            </a:r>
          </a:p>
          <a:p>
            <a:pPr marL="800100" lvl="1"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Christ and believers will physically reign on earth during this time until the judgment</a:t>
            </a:r>
          </a:p>
          <a:p>
            <a:pPr marL="514350" marR="0" lvl="0" indent="-514350">
              <a:lnSpc>
                <a:spcPct val="115000"/>
              </a:lnSpc>
              <a:buFont typeface="+mj-lt"/>
              <a:buAutoNum type="romanLcPeriod"/>
            </a:pPr>
            <a:r>
              <a:rPr lang="en-US" sz="2400" u="sng" kern="100">
                <a:solidFill>
                  <a:srgbClr val="FFFF00"/>
                </a:solidFill>
                <a:latin typeface="Calibri" panose="020F0502020204030204" pitchFamily="34" charset="0"/>
                <a:ea typeface="PMingLiU" panose="02020500000000000000" pitchFamily="18" charset="-120"/>
                <a:cs typeface="Times New Roman" panose="02020603050405020304" pitchFamily="18" charset="0"/>
              </a:rPr>
              <a:t>The binding of Satan is comprehensive.</a:t>
            </a:r>
          </a:p>
          <a:p>
            <a:pPr marL="800100" lvl="1"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Satan will have no influence on the earth during the millennium</a:t>
            </a:r>
          </a:p>
          <a:p>
            <a:pPr marL="800100" lvl="1"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He is locked and secured until he is released at the end</a:t>
            </a:r>
          </a:p>
          <a:p>
            <a:pPr marL="514350" marR="0" lvl="0" indent="-514350">
              <a:lnSpc>
                <a:spcPct val="115000"/>
              </a:lnSpc>
              <a:buFont typeface="+mj-lt"/>
              <a:buAutoNum type="romanLcPeriod"/>
            </a:pPr>
            <a:r>
              <a:rPr lang="en-US" sz="2400" u="sng" kern="100">
                <a:solidFill>
                  <a:srgbClr val="FFFF00"/>
                </a:solidFill>
                <a:latin typeface="Calibri" panose="020F0502020204030204" pitchFamily="34" charset="0"/>
                <a:ea typeface="PMingLiU" panose="02020500000000000000" pitchFamily="18" charset="-120"/>
                <a:cs typeface="Times New Roman" panose="02020603050405020304" pitchFamily="18" charset="0"/>
              </a:rPr>
              <a:t>The first resurrection is physical </a:t>
            </a:r>
          </a:p>
          <a:p>
            <a:pPr marL="800100" lvl="1" indent="-342900">
              <a:lnSpc>
                <a:spcPct val="115000"/>
              </a:lnSpc>
              <a:buFont typeface="Wingdings" panose="05000000000000000000" pitchFamily="2" charset="2"/>
              <a:buChar char="§"/>
            </a:pPr>
            <a:r>
              <a:rPr lang="en-US" sz="2400" kern="100">
                <a:solidFill>
                  <a:schemeClr val="bg1"/>
                </a:solidFill>
                <a:latin typeface="Calibri" panose="020F0502020204030204" pitchFamily="34" charset="0"/>
                <a:ea typeface="PMingLiU" panose="02020500000000000000" pitchFamily="18" charset="-120"/>
                <a:cs typeface="Times New Roman" panose="02020603050405020304" pitchFamily="18" charset="0"/>
              </a:rPr>
              <a:t>Bodily “coming to life” when Christ returns before the millennium.</a:t>
            </a:r>
          </a:p>
        </p:txBody>
      </p:sp>
    </p:spTree>
    <p:extLst>
      <p:ext uri="{BB962C8B-B14F-4D97-AF65-F5344CB8AC3E}">
        <p14:creationId xmlns:p14="http://schemas.microsoft.com/office/powerpoint/2010/main" val="305032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E03728A-B809-DFF0-CA6C-6B82E351E6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697756E-1C63-0E24-E3D8-D1FF3ECF3C59}"/>
              </a:ext>
            </a:extLst>
          </p:cNvPr>
          <p:cNvSpPr txBox="1"/>
          <p:nvPr/>
        </p:nvSpPr>
        <p:spPr>
          <a:xfrm>
            <a:off x="3969543" y="2454855"/>
            <a:ext cx="4252913" cy="1948290"/>
          </a:xfrm>
          <a:prstGeom prst="rect">
            <a:avLst/>
          </a:prstGeom>
          <a:noFill/>
        </p:spPr>
        <p:txBody>
          <a:bodyPr wrap="square">
            <a:spAutoFit/>
          </a:bodyPr>
          <a:lstStyle/>
          <a:p>
            <a:pPr algn="ctr">
              <a:lnSpc>
                <a:spcPct val="115000"/>
              </a:lnSpc>
              <a:spcAft>
                <a:spcPts val="800"/>
              </a:spcAft>
            </a:pPr>
            <a:r>
              <a:rPr lang="en-US" sz="3200" b="1" u="sng" kern="100">
                <a:solidFill>
                  <a:schemeClr val="accent6">
                    <a:lumMod val="40000"/>
                    <a:lumOff val="60000"/>
                  </a:schemeClr>
                </a:solidFill>
                <a:latin typeface="Arial" panose="020B0604020202020204" pitchFamily="34" charset="0"/>
                <a:ea typeface="PMingLiU" panose="02020500000000000000" pitchFamily="18" charset="-120"/>
                <a:cs typeface="Arial" panose="020B0604020202020204" pitchFamily="34" charset="0"/>
              </a:rPr>
              <a:t>A</a:t>
            </a: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millennial</a:t>
            </a:r>
          </a:p>
          <a:p>
            <a:pPr algn="ctr">
              <a:lnSpc>
                <a:spcPct val="115000"/>
              </a:lnSpc>
              <a:spcAft>
                <a:spcPts val="800"/>
              </a:spcAft>
            </a:pPr>
            <a:r>
              <a:rPr lang="en-US" sz="3200" b="1" u="sng" kern="100">
                <a:solidFill>
                  <a:schemeClr val="accent5">
                    <a:lumMod val="40000"/>
                    <a:lumOff val="60000"/>
                  </a:schemeClr>
                </a:solidFill>
                <a:latin typeface="Arial" panose="020B0604020202020204" pitchFamily="34" charset="0"/>
                <a:ea typeface="PMingLiU" panose="02020500000000000000" pitchFamily="18" charset="-120"/>
                <a:cs typeface="Arial" panose="020B0604020202020204" pitchFamily="34" charset="0"/>
              </a:rPr>
              <a:t>Post</a:t>
            </a: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millennial</a:t>
            </a:r>
          </a:p>
          <a:p>
            <a:pPr algn="ctr">
              <a:lnSpc>
                <a:spcPct val="115000"/>
              </a:lnSpc>
              <a:spcAft>
                <a:spcPts val="800"/>
              </a:spcAft>
            </a:pPr>
            <a:r>
              <a:rPr lang="en-US" sz="3200" b="1" u="sng" kern="100">
                <a:solidFill>
                  <a:srgbClr val="FFC000"/>
                </a:solidFill>
                <a:latin typeface="Arial" panose="020B0604020202020204" pitchFamily="34" charset="0"/>
                <a:ea typeface="PMingLiU" panose="02020500000000000000" pitchFamily="18" charset="-120"/>
                <a:cs typeface="Arial" panose="020B0604020202020204" pitchFamily="34" charset="0"/>
              </a:rPr>
              <a:t>Pre</a:t>
            </a: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millennial</a:t>
            </a:r>
          </a:p>
        </p:txBody>
      </p:sp>
      <p:sp>
        <p:nvSpPr>
          <p:cNvPr id="2" name="TextBox 1">
            <a:extLst>
              <a:ext uri="{FF2B5EF4-FFF2-40B4-BE49-F238E27FC236}">
                <a16:creationId xmlns:a16="http://schemas.microsoft.com/office/drawing/2014/main" id="{FA64A655-7DC9-B158-E6C7-7432D9075750}"/>
              </a:ext>
            </a:extLst>
          </p:cNvPr>
          <p:cNvSpPr txBox="1"/>
          <p:nvPr/>
        </p:nvSpPr>
        <p:spPr>
          <a:xfrm>
            <a:off x="3042045" y="1178505"/>
            <a:ext cx="6107907" cy="610488"/>
          </a:xfrm>
          <a:prstGeom prst="rect">
            <a:avLst/>
          </a:prstGeom>
          <a:noFill/>
        </p:spPr>
        <p:txBody>
          <a:bodyPr wrap="square">
            <a:spAutoFit/>
          </a:bodyPr>
          <a:lstStyle/>
          <a:p>
            <a:pPr algn="ctr">
              <a:lnSpc>
                <a:spcPct val="115000"/>
              </a:lnSpc>
              <a:spcAft>
                <a:spcPts val="800"/>
              </a:spcAft>
            </a:pPr>
            <a:r>
              <a:rPr lang="en-US" sz="3200" b="1" kern="100">
                <a:solidFill>
                  <a:schemeClr val="bg1"/>
                </a:solidFill>
                <a:latin typeface="Arial" panose="020B0604020202020204" pitchFamily="34" charset="0"/>
                <a:ea typeface="PMingLiU" panose="02020500000000000000" pitchFamily="18" charset="-120"/>
                <a:cs typeface="Arial" panose="020B0604020202020204" pitchFamily="34" charset="0"/>
              </a:rPr>
              <a:t>Three Views of Revelation 20:</a:t>
            </a:r>
          </a:p>
        </p:txBody>
      </p:sp>
    </p:spTree>
    <p:extLst>
      <p:ext uri="{BB962C8B-B14F-4D97-AF65-F5344CB8AC3E}">
        <p14:creationId xmlns:p14="http://schemas.microsoft.com/office/powerpoint/2010/main" val="231356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8515866-C324-D57F-F575-0DAB1DFECB1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1201D9F-9D5A-1FF7-D630-4420C0E126FC}"/>
              </a:ext>
            </a:extLst>
          </p:cNvPr>
          <p:cNvSpPr txBox="1"/>
          <p:nvPr/>
        </p:nvSpPr>
        <p:spPr>
          <a:xfrm>
            <a:off x="762000" y="370181"/>
            <a:ext cx="10668000" cy="6117637"/>
          </a:xfrm>
          <a:prstGeom prst="rect">
            <a:avLst/>
          </a:prstGeom>
          <a:noFill/>
        </p:spPr>
        <p:txBody>
          <a:bodyPr wrap="square">
            <a:spAutoFit/>
          </a:bodyPr>
          <a:lstStyle/>
          <a:p>
            <a:pPr marL="457200" indent="-457200">
              <a:lnSpc>
                <a:spcPct val="115000"/>
              </a:lnSpc>
              <a:spcAft>
                <a:spcPts val="800"/>
              </a:spcAft>
              <a:buFont typeface="Arial" panose="020B0604020202020204" pitchFamily="34" charset="0"/>
              <a:buChar char="•"/>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Saint Augustine interpreted the millennium as a period between the first and second coming of Christ.</a:t>
            </a:r>
          </a:p>
          <a:p>
            <a:pPr marL="457200" indent="-457200">
              <a:lnSpc>
                <a:spcPct val="115000"/>
              </a:lnSpc>
              <a:spcAft>
                <a:spcPts val="800"/>
              </a:spcAft>
              <a:buFont typeface="Arial" panose="020B0604020202020204" pitchFamily="34" charset="0"/>
              <a:buChar char="•"/>
            </a:pPr>
            <a:r>
              <a:rPr lang="en-US" sz="3200" kern="100">
                <a:solidFill>
                  <a:schemeClr val="accent1">
                    <a:lumMod val="40000"/>
                    <a:lumOff val="60000"/>
                  </a:schemeClr>
                </a:solidFill>
                <a:latin typeface="Arial" panose="020B0604020202020204" pitchFamily="34" charset="0"/>
                <a:ea typeface="PMingLiU" panose="02020500000000000000" pitchFamily="18" charset="-120"/>
                <a:cs typeface="Arial" panose="020B0604020202020204" pitchFamily="34" charset="0"/>
              </a:rPr>
              <a:t>Some believed that the millennium began during the reign of Constantine.</a:t>
            </a:r>
          </a:p>
          <a:p>
            <a:pPr marL="457200" indent="-457200">
              <a:lnSpc>
                <a:spcPct val="115000"/>
              </a:lnSpc>
              <a:spcAft>
                <a:spcPts val="800"/>
              </a:spcAft>
              <a:buFont typeface="Arial" panose="020B0604020202020204" pitchFamily="34" charset="0"/>
              <a:buChar char="•"/>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Martin Luther rejected the premillennial position and believed that the end was near.</a:t>
            </a:r>
          </a:p>
          <a:p>
            <a:pPr marL="457200" indent="-457200">
              <a:lnSpc>
                <a:spcPct val="115000"/>
              </a:lnSpc>
              <a:spcAft>
                <a:spcPts val="800"/>
              </a:spcAft>
              <a:buFont typeface="Arial" panose="020B0604020202020204" pitchFamily="34" charset="0"/>
              <a:buChar char="•"/>
            </a:pPr>
            <a:r>
              <a:rPr lang="en-US" sz="3200" kern="100">
                <a:solidFill>
                  <a:schemeClr val="accent1">
                    <a:lumMod val="40000"/>
                    <a:lumOff val="60000"/>
                  </a:schemeClr>
                </a:solidFill>
                <a:latin typeface="Arial" panose="020B0604020202020204" pitchFamily="34" charset="0"/>
                <a:ea typeface="PMingLiU" panose="02020500000000000000" pitchFamily="18" charset="-120"/>
                <a:cs typeface="Arial" panose="020B0604020202020204" pitchFamily="34" charset="0"/>
              </a:rPr>
              <a:t>Jonathan Edwards of the Great Awakening was postmillennial.</a:t>
            </a:r>
          </a:p>
          <a:p>
            <a:pPr marL="457200" indent="-457200">
              <a:lnSpc>
                <a:spcPct val="115000"/>
              </a:lnSpc>
              <a:spcAft>
                <a:spcPts val="800"/>
              </a:spcAft>
              <a:buFont typeface="Arial" panose="020B0604020202020204" pitchFamily="34" charset="0"/>
              <a:buChar char="•"/>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In the 20th century, the postmillennial position fell out of favor because of the two World Wars.</a:t>
            </a:r>
          </a:p>
        </p:txBody>
      </p:sp>
    </p:spTree>
    <p:extLst>
      <p:ext uri="{BB962C8B-B14F-4D97-AF65-F5344CB8AC3E}">
        <p14:creationId xmlns:p14="http://schemas.microsoft.com/office/powerpoint/2010/main" val="365087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EC8DE16-D7A1-29C6-7C75-631184EB05E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18B7F0E-5049-0DA7-478E-317831A7F9DA}"/>
              </a:ext>
            </a:extLst>
          </p:cNvPr>
          <p:cNvSpPr txBox="1"/>
          <p:nvPr/>
        </p:nvSpPr>
        <p:spPr>
          <a:xfrm>
            <a:off x="2937271" y="2840601"/>
            <a:ext cx="6317457" cy="1176797"/>
          </a:xfrm>
          <a:prstGeom prst="rect">
            <a:avLst/>
          </a:prstGeom>
          <a:noFill/>
        </p:spPr>
        <p:txBody>
          <a:bodyPr wrap="square">
            <a:spAutoFit/>
          </a:bodyPr>
          <a:lstStyle/>
          <a:p>
            <a:pPr algn="ctr">
              <a:lnSpc>
                <a:spcPct val="115000"/>
              </a:lnSpc>
              <a:spcAft>
                <a:spcPts val="800"/>
              </a:spcAft>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Your belief about Jesus’ return shapes how you live today.</a:t>
            </a:r>
          </a:p>
        </p:txBody>
      </p:sp>
    </p:spTree>
    <p:extLst>
      <p:ext uri="{BB962C8B-B14F-4D97-AF65-F5344CB8AC3E}">
        <p14:creationId xmlns:p14="http://schemas.microsoft.com/office/powerpoint/2010/main" val="282654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327C772-7AF0-5DB6-BC9A-9FA46082C85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C0BE50B-A277-E639-EF07-85BDB65FEC9C}"/>
              </a:ext>
            </a:extLst>
          </p:cNvPr>
          <p:cNvSpPr txBox="1"/>
          <p:nvPr/>
        </p:nvSpPr>
        <p:spPr>
          <a:xfrm>
            <a:off x="1104899" y="2002401"/>
            <a:ext cx="9982200" cy="4110934"/>
          </a:xfrm>
          <a:prstGeom prst="rect">
            <a:avLst/>
          </a:prstGeom>
          <a:noFill/>
        </p:spPr>
        <p:txBody>
          <a:bodyPr wrap="square">
            <a:spAutoFit/>
          </a:bodyPr>
          <a:lstStyle/>
          <a:p>
            <a:pPr>
              <a:lnSpc>
                <a:spcPct val="115000"/>
              </a:lnSpc>
              <a:spcAft>
                <a:spcPts val="800"/>
              </a:spcAft>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“Do Christians in fact eagerly long for Christ’s return? The more Christians are caught up in enjoying the good things of this life, and the more they neglect genuine Christian fellowship and their personal relationship with Christ, the less they will long for his return.”</a:t>
            </a:r>
          </a:p>
          <a:p>
            <a:pPr algn="r">
              <a:lnSpc>
                <a:spcPct val="115000"/>
              </a:lnSpc>
              <a:spcAft>
                <a:spcPts val="800"/>
              </a:spcAft>
            </a:pPr>
            <a:r>
              <a:rPr lang="en-US" sz="3200" kern="100">
                <a:solidFill>
                  <a:schemeClr val="bg2">
                    <a:lumMod val="75000"/>
                  </a:schemeClr>
                </a:solidFill>
                <a:latin typeface="Arial" panose="020B0604020202020204" pitchFamily="34" charset="0"/>
                <a:ea typeface="PMingLiU" panose="02020500000000000000" pitchFamily="18" charset="-120"/>
                <a:cs typeface="Arial" panose="020B0604020202020204" pitchFamily="34" charset="0"/>
              </a:rPr>
              <a:t>-Wayne Grudem</a:t>
            </a:r>
          </a:p>
        </p:txBody>
      </p:sp>
      <p:pic>
        <p:nvPicPr>
          <p:cNvPr id="2" name="Graphic 2" descr="Chat bubble with solid fill">
            <a:extLst>
              <a:ext uri="{FF2B5EF4-FFF2-40B4-BE49-F238E27FC236}">
                <a16:creationId xmlns:a16="http://schemas.microsoft.com/office/drawing/2014/main" id="{E9193376-8C6A-9B02-9F19-0EC6E2FF5D1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799" y="956366"/>
            <a:ext cx="914400" cy="914400"/>
          </a:xfrm>
          <a:prstGeom prst="rect">
            <a:avLst/>
          </a:prstGeom>
        </p:spPr>
      </p:pic>
    </p:spTree>
    <p:extLst>
      <p:ext uri="{BB962C8B-B14F-4D97-AF65-F5344CB8AC3E}">
        <p14:creationId xmlns:p14="http://schemas.microsoft.com/office/powerpoint/2010/main" val="130605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0EA0F81-2148-2EA0-3FC8-39F84DAEDB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BE01F1B-C843-808E-C173-DBA9DA9AE6E0}"/>
              </a:ext>
            </a:extLst>
          </p:cNvPr>
          <p:cNvSpPr txBox="1"/>
          <p:nvPr/>
        </p:nvSpPr>
        <p:spPr>
          <a:xfrm>
            <a:off x="1104899" y="2002401"/>
            <a:ext cx="9982200" cy="4213526"/>
          </a:xfrm>
          <a:prstGeom prst="rect">
            <a:avLst/>
          </a:prstGeom>
          <a:noFill/>
        </p:spPr>
        <p:txBody>
          <a:bodyPr wrap="square">
            <a:spAutoFit/>
          </a:bodyPr>
          <a:lstStyle/>
          <a:p>
            <a:pPr>
              <a:lnSpc>
                <a:spcPct val="115000"/>
              </a:lnSpc>
              <a:spcAft>
                <a:spcPts val="800"/>
              </a:spcAft>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“On the other hand, many Christians who are experiencing suffering or persecution or who are elderly and infirm, as well as those whose daily walk with Christ is vital and deep, will have a more intense longing for his return.”</a:t>
            </a:r>
          </a:p>
          <a:p>
            <a:pPr>
              <a:lnSpc>
                <a:spcPct val="115000"/>
              </a:lnSpc>
              <a:spcAft>
                <a:spcPts val="800"/>
              </a:spcAft>
            </a:pPr>
            <a:endPar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endParaRPr>
          </a:p>
          <a:p>
            <a:pPr algn="r">
              <a:lnSpc>
                <a:spcPct val="115000"/>
              </a:lnSpc>
              <a:spcAft>
                <a:spcPts val="800"/>
              </a:spcAft>
            </a:pPr>
            <a:r>
              <a:rPr lang="en-US" sz="3200" kern="100">
                <a:solidFill>
                  <a:schemeClr val="bg2">
                    <a:lumMod val="75000"/>
                  </a:schemeClr>
                </a:solidFill>
                <a:latin typeface="Arial" panose="020B0604020202020204" pitchFamily="34" charset="0"/>
                <a:ea typeface="PMingLiU" panose="02020500000000000000" pitchFamily="18" charset="-120"/>
                <a:cs typeface="Arial" panose="020B0604020202020204" pitchFamily="34" charset="0"/>
              </a:rPr>
              <a:t>-Wayne Grudem</a:t>
            </a:r>
          </a:p>
        </p:txBody>
      </p:sp>
      <p:pic>
        <p:nvPicPr>
          <p:cNvPr id="2" name="Graphic 2" descr="Chat bubble with solid fill">
            <a:extLst>
              <a:ext uri="{FF2B5EF4-FFF2-40B4-BE49-F238E27FC236}">
                <a16:creationId xmlns:a16="http://schemas.microsoft.com/office/drawing/2014/main" id="{D275DE59-EB17-37F1-83EF-4C0654D3730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799" y="956366"/>
            <a:ext cx="914400" cy="914400"/>
          </a:xfrm>
          <a:prstGeom prst="rect">
            <a:avLst/>
          </a:prstGeom>
        </p:spPr>
      </p:pic>
    </p:spTree>
    <p:extLst>
      <p:ext uri="{BB962C8B-B14F-4D97-AF65-F5344CB8AC3E}">
        <p14:creationId xmlns:p14="http://schemas.microsoft.com/office/powerpoint/2010/main" val="419843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068DD5-C833-BB14-6CCB-D83D53E3C143}"/>
              </a:ext>
            </a:extLst>
          </p:cNvPr>
          <p:cNvSpPr txBox="1"/>
          <p:nvPr/>
        </p:nvSpPr>
        <p:spPr>
          <a:xfrm>
            <a:off x="2732845" y="2840601"/>
            <a:ext cx="6726309" cy="1176797"/>
          </a:xfrm>
          <a:prstGeom prst="rect">
            <a:avLst/>
          </a:prstGeom>
          <a:noFill/>
        </p:spPr>
        <p:txBody>
          <a:bodyPr wrap="square">
            <a:spAutoFit/>
          </a:bodyPr>
          <a:lstStyle/>
          <a:p>
            <a:pPr marL="0" marR="0" algn="ctr">
              <a:lnSpc>
                <a:spcPct val="115000"/>
              </a:lnSpc>
              <a:spcAft>
                <a:spcPts val="800"/>
              </a:spcAft>
              <a:buNone/>
            </a:pPr>
            <a:r>
              <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rPr>
              <a:t>We interpret our present through the lens of the future.</a:t>
            </a:r>
          </a:p>
        </p:txBody>
      </p:sp>
    </p:spTree>
    <p:extLst>
      <p:ext uri="{BB962C8B-B14F-4D97-AF65-F5344CB8AC3E}">
        <p14:creationId xmlns:p14="http://schemas.microsoft.com/office/powerpoint/2010/main" val="86422898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9A9D837-8FE7-D9A7-9156-88B28823C59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5077517-AEE1-B371-1AC6-0D52AFCBF0CE}"/>
              </a:ext>
            </a:extLst>
          </p:cNvPr>
          <p:cNvSpPr txBox="1"/>
          <p:nvPr/>
        </p:nvSpPr>
        <p:spPr>
          <a:xfrm>
            <a:off x="1104899" y="2002401"/>
            <a:ext cx="9982200" cy="4213526"/>
          </a:xfrm>
          <a:prstGeom prst="rect">
            <a:avLst/>
          </a:prstGeom>
          <a:noFill/>
        </p:spPr>
        <p:txBody>
          <a:bodyPr wrap="square">
            <a:spAutoFit/>
          </a:bodyPr>
          <a:lstStyle/>
          <a:p>
            <a:pPr>
              <a:lnSpc>
                <a:spcPct val="115000"/>
              </a:lnSpc>
              <a:spcAft>
                <a:spcPts val="800"/>
              </a:spcAft>
            </a:pP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a:t>
            </a:r>
            <a:r>
              <a:rPr lang="en-US" sz="3200" kern="100">
                <a:solidFill>
                  <a:srgbClr val="FFFF00"/>
                </a:solidFill>
                <a:latin typeface="Arial" panose="020B0604020202020204" pitchFamily="34" charset="0"/>
                <a:ea typeface="PMingLiU" panose="02020500000000000000" pitchFamily="18" charset="-120"/>
                <a:cs typeface="Arial" panose="020B0604020202020204" pitchFamily="34" charset="0"/>
              </a:rPr>
              <a:t>To some extent, the degree to which we actually long for Christ’s return is a measure of the spiritual condition of our lives at the moment.</a:t>
            </a:r>
            <a:r>
              <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rPr>
              <a:t> It also gives some measure of the degree to which we see the world as it really is, as God sees it…”</a:t>
            </a:r>
          </a:p>
          <a:p>
            <a:pPr>
              <a:lnSpc>
                <a:spcPct val="115000"/>
              </a:lnSpc>
              <a:spcAft>
                <a:spcPts val="800"/>
              </a:spcAft>
            </a:pPr>
            <a:endParaRPr lang="en-US" sz="3200" kern="100">
              <a:solidFill>
                <a:schemeClr val="bg1"/>
              </a:solidFill>
              <a:latin typeface="Arial" panose="020B0604020202020204" pitchFamily="34" charset="0"/>
              <a:ea typeface="PMingLiU" panose="02020500000000000000" pitchFamily="18" charset="-120"/>
              <a:cs typeface="Arial" panose="020B0604020202020204" pitchFamily="34" charset="0"/>
            </a:endParaRPr>
          </a:p>
          <a:p>
            <a:pPr algn="r">
              <a:lnSpc>
                <a:spcPct val="115000"/>
              </a:lnSpc>
              <a:spcAft>
                <a:spcPts val="800"/>
              </a:spcAft>
            </a:pPr>
            <a:r>
              <a:rPr lang="en-US" sz="3200" kern="100">
                <a:solidFill>
                  <a:schemeClr val="bg2">
                    <a:lumMod val="75000"/>
                  </a:schemeClr>
                </a:solidFill>
                <a:latin typeface="Arial" panose="020B0604020202020204" pitchFamily="34" charset="0"/>
                <a:ea typeface="PMingLiU" panose="02020500000000000000" pitchFamily="18" charset="-120"/>
                <a:cs typeface="Arial" panose="020B0604020202020204" pitchFamily="34" charset="0"/>
              </a:rPr>
              <a:t>-Wayne Grudem</a:t>
            </a:r>
          </a:p>
        </p:txBody>
      </p:sp>
      <p:pic>
        <p:nvPicPr>
          <p:cNvPr id="2" name="Graphic 2" descr="Chat bubble with solid fill">
            <a:extLst>
              <a:ext uri="{FF2B5EF4-FFF2-40B4-BE49-F238E27FC236}">
                <a16:creationId xmlns:a16="http://schemas.microsoft.com/office/drawing/2014/main" id="{8F9A4863-6BFD-3FAD-1EB3-E9E99FA29D9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8799" y="956366"/>
            <a:ext cx="914400" cy="914400"/>
          </a:xfrm>
          <a:prstGeom prst="rect">
            <a:avLst/>
          </a:prstGeom>
        </p:spPr>
      </p:pic>
    </p:spTree>
    <p:extLst>
      <p:ext uri="{BB962C8B-B14F-4D97-AF65-F5344CB8AC3E}">
        <p14:creationId xmlns:p14="http://schemas.microsoft.com/office/powerpoint/2010/main" val="7094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963443-F2A9-BF59-0314-2E0551AE750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F07A972-827F-42C0-5331-24199A204AA4}"/>
              </a:ext>
            </a:extLst>
          </p:cNvPr>
          <p:cNvPicPr>
            <a:picLocks noChangeAspect="1"/>
          </p:cNvPicPr>
          <p:nvPr/>
        </p:nvPicPr>
        <p:blipFill>
          <a:blip r:embed="rId2">
            <a:alphaModFix amt="20000"/>
          </a:blip>
          <a:srcRect l="14103" t="44436" r="30304" b="-1"/>
          <a:stretch>
            <a:fillRect/>
          </a:stretch>
        </p:blipFill>
        <p:spPr>
          <a:xfrm>
            <a:off x="-1" y="0"/>
            <a:ext cx="12192001" cy="6858000"/>
          </a:xfrm>
          <a:prstGeom prst="rect">
            <a:avLst/>
          </a:prstGeom>
        </p:spPr>
      </p:pic>
      <p:sp>
        <p:nvSpPr>
          <p:cNvPr id="3" name="TextBox 2">
            <a:extLst>
              <a:ext uri="{FF2B5EF4-FFF2-40B4-BE49-F238E27FC236}">
                <a16:creationId xmlns:a16="http://schemas.microsoft.com/office/drawing/2014/main" id="{16403DF1-B601-22D3-153A-975EA2C320F1}"/>
              </a:ext>
            </a:extLst>
          </p:cNvPr>
          <p:cNvSpPr txBox="1"/>
          <p:nvPr/>
        </p:nvSpPr>
        <p:spPr>
          <a:xfrm>
            <a:off x="753533" y="3295650"/>
            <a:ext cx="10684933" cy="1008225"/>
          </a:xfrm>
          <a:prstGeom prst="rect">
            <a:avLst/>
          </a:prstGeom>
          <a:noFill/>
        </p:spPr>
        <p:txBody>
          <a:bodyPr wrap="square">
            <a:spAutoFit/>
          </a:bodyPr>
          <a:lstStyle/>
          <a:p>
            <a:pPr marL="0" marR="0" algn="ctr">
              <a:lnSpc>
                <a:spcPct val="115000"/>
              </a:lnSpc>
              <a:spcAft>
                <a:spcPts val="800"/>
              </a:spcAft>
              <a:buNone/>
            </a:pPr>
            <a:r>
              <a:rPr lang="en-US" sz="2400" b="1" kern="100">
                <a:solidFill>
                  <a:srgbClr val="FFFF00"/>
                </a:solidFill>
                <a:effectLst/>
                <a:latin typeface="Arial" panose="020B0604020202020204" pitchFamily="34" charset="0"/>
                <a:ea typeface="PMingLiU" panose="02020500000000000000" pitchFamily="18" charset="-120"/>
                <a:cs typeface="Arial" panose="020B0604020202020204" pitchFamily="34" charset="0"/>
              </a:rPr>
              <a:t>“How long, O Lord?” </a:t>
            </a:r>
          </a:p>
          <a:p>
            <a:pPr marL="0" marR="0" algn="ctr">
              <a:lnSpc>
                <a:spcPct val="115000"/>
              </a:lnSpc>
              <a:spcAft>
                <a:spcPts val="800"/>
              </a:spcAft>
              <a:buNone/>
            </a:pPr>
            <a:r>
              <a:rPr lang="en-US" sz="2400" kern="100">
                <a:solidFill>
                  <a:schemeClr val="bg2">
                    <a:lumMod val="50000"/>
                  </a:schemeClr>
                </a:solidFill>
                <a:effectLst/>
                <a:latin typeface="Arial" panose="020B0604020202020204" pitchFamily="34" charset="0"/>
                <a:ea typeface="PMingLiU" panose="02020500000000000000" pitchFamily="18" charset="-120"/>
                <a:cs typeface="Arial" panose="020B0604020202020204" pitchFamily="34" charset="0"/>
              </a:rPr>
              <a:t>(Rev. 6:10, NKJV)</a:t>
            </a:r>
          </a:p>
        </p:txBody>
      </p:sp>
      <p:pic>
        <p:nvPicPr>
          <p:cNvPr id="4" name="Graphic 5" descr="Open book with solid fill">
            <a:extLst>
              <a:ext uri="{FF2B5EF4-FFF2-40B4-BE49-F238E27FC236}">
                <a16:creationId xmlns:a16="http://schemas.microsoft.com/office/drawing/2014/main" id="{3AC0F3DA-D333-731A-1C48-E8764269B0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799" y="2173783"/>
            <a:ext cx="914400" cy="914400"/>
          </a:xfrm>
          <a:prstGeom prst="rect">
            <a:avLst/>
          </a:prstGeom>
        </p:spPr>
      </p:pic>
    </p:spTree>
    <p:extLst>
      <p:ext uri="{BB962C8B-B14F-4D97-AF65-F5344CB8AC3E}">
        <p14:creationId xmlns:p14="http://schemas.microsoft.com/office/powerpoint/2010/main" val="359076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0BA98A-5CBE-7012-8C60-295A9B9A55DE}"/>
              </a:ext>
            </a:extLst>
          </p:cNvPr>
          <p:cNvPicPr>
            <a:picLocks noChangeAspect="1"/>
          </p:cNvPicPr>
          <p:nvPr/>
        </p:nvPicPr>
        <p:blipFill>
          <a:blip r:embed="rId2"/>
          <a:stretch>
            <a:fillRect/>
          </a:stretch>
        </p:blipFill>
        <p:spPr>
          <a:xfrm>
            <a:off x="954107" y="0"/>
            <a:ext cx="10283786" cy="6858000"/>
          </a:xfrm>
          <a:prstGeom prst="rect">
            <a:avLst/>
          </a:prstGeom>
        </p:spPr>
      </p:pic>
    </p:spTree>
    <p:extLst>
      <p:ext uri="{BB962C8B-B14F-4D97-AF65-F5344CB8AC3E}">
        <p14:creationId xmlns:p14="http://schemas.microsoft.com/office/powerpoint/2010/main" val="1119966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EAC44B-B720-73BC-146E-D9BDF3193A2C}"/>
              </a:ext>
            </a:extLst>
          </p:cNvPr>
          <p:cNvPicPr>
            <a:picLocks noChangeAspect="1"/>
          </p:cNvPicPr>
          <p:nvPr/>
        </p:nvPicPr>
        <p:blipFill>
          <a:blip r:embed="rId2"/>
          <a:srcRect t="15293" b="360"/>
          <a:stretch>
            <a:fillRect/>
          </a:stretch>
        </p:blipFill>
        <p:spPr>
          <a:xfrm>
            <a:off x="0" y="0"/>
            <a:ext cx="12192000" cy="6858000"/>
          </a:xfrm>
          <a:prstGeom prst="rect">
            <a:avLst/>
          </a:prstGeom>
        </p:spPr>
      </p:pic>
    </p:spTree>
    <p:extLst>
      <p:ext uri="{BB962C8B-B14F-4D97-AF65-F5344CB8AC3E}">
        <p14:creationId xmlns:p14="http://schemas.microsoft.com/office/powerpoint/2010/main" val="3280150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CB15B6-D2D1-2751-40E3-8A977811E5F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7FC17E-4B72-41F2-A636-3EAE9185D9A0}"/>
              </a:ext>
            </a:extLst>
          </p:cNvPr>
          <p:cNvPicPr>
            <a:picLocks noChangeAspect="1"/>
          </p:cNvPicPr>
          <p:nvPr/>
        </p:nvPicPr>
        <p:blipFill>
          <a:blip r:embed="rId2">
            <a:alphaModFix amt="20000"/>
          </a:blip>
          <a:srcRect t="15293" b="360"/>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55430EB-A7EB-618C-BBC0-1848078B9362}"/>
              </a:ext>
            </a:extLst>
          </p:cNvPr>
          <p:cNvSpPr txBox="1"/>
          <p:nvPr/>
        </p:nvSpPr>
        <p:spPr>
          <a:xfrm>
            <a:off x="1897856" y="2890391"/>
            <a:ext cx="8396288" cy="1077218"/>
          </a:xfrm>
          <a:prstGeom prst="rect">
            <a:avLst/>
          </a:prstGeom>
          <a:noFill/>
        </p:spPr>
        <p:txBody>
          <a:bodyPr wrap="square">
            <a:spAutoFit/>
          </a:bodyPr>
          <a:lstStyle/>
          <a:p>
            <a:pPr algn="ctr"/>
            <a:r>
              <a:rPr lang="en-US" sz="3200" b="1">
                <a:solidFill>
                  <a:schemeClr val="bg1"/>
                </a:solidFill>
                <a:effectLst/>
                <a:latin typeface="Arial" panose="020B0604020202020204" pitchFamily="34" charset="0"/>
                <a:ea typeface="PMingLiU" panose="02020500000000000000" pitchFamily="18" charset="-120"/>
                <a:cs typeface="Arial" panose="020B0604020202020204" pitchFamily="34" charset="0"/>
              </a:rPr>
              <a:t>We can live with hope in the present when we look forward to Christ’s victory.</a:t>
            </a:r>
            <a:endParaRPr lang="en-US" sz="32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258068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1D1274-F164-6505-EE9A-04FA9FD1E01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059F0A-5AC9-74CF-A8EB-83BA52E114BC}"/>
              </a:ext>
            </a:extLst>
          </p:cNvPr>
          <p:cNvSpPr txBox="1"/>
          <p:nvPr/>
        </p:nvSpPr>
        <p:spPr>
          <a:xfrm>
            <a:off x="2732845" y="2840601"/>
            <a:ext cx="6726309" cy="1176797"/>
          </a:xfrm>
          <a:prstGeom prst="rect">
            <a:avLst/>
          </a:prstGeom>
          <a:noFill/>
        </p:spPr>
        <p:txBody>
          <a:bodyPr wrap="square">
            <a:spAutoFit/>
          </a:bodyPr>
          <a:lstStyle/>
          <a:p>
            <a:pPr marL="0" marR="0" algn="ctr">
              <a:lnSpc>
                <a:spcPct val="115000"/>
              </a:lnSpc>
              <a:spcAft>
                <a:spcPts val="800"/>
              </a:spcAft>
              <a:buNone/>
            </a:pPr>
            <a:r>
              <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rPr>
              <a:t>Our present suffering can make it feel like pain is permanent.</a:t>
            </a:r>
          </a:p>
        </p:txBody>
      </p:sp>
    </p:spTree>
    <p:extLst>
      <p:ext uri="{BB962C8B-B14F-4D97-AF65-F5344CB8AC3E}">
        <p14:creationId xmlns:p14="http://schemas.microsoft.com/office/powerpoint/2010/main" val="3438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0D9FB9-0CF8-87FF-C3DB-3D0F845C1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0882941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47C449-94FD-B48C-A35B-F9F7DF4EDA3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4460011-B3FA-3E37-63B2-0B5EA1CCEB04}"/>
              </a:ext>
            </a:extLst>
          </p:cNvPr>
          <p:cNvSpPr txBox="1"/>
          <p:nvPr/>
        </p:nvSpPr>
        <p:spPr>
          <a:xfrm>
            <a:off x="2086089" y="2840601"/>
            <a:ext cx="8019822" cy="1176797"/>
          </a:xfrm>
          <a:prstGeom prst="rect">
            <a:avLst/>
          </a:prstGeom>
          <a:noFill/>
        </p:spPr>
        <p:txBody>
          <a:bodyPr wrap="square">
            <a:spAutoFit/>
          </a:bodyPr>
          <a:lstStyle/>
          <a:p>
            <a:pPr marL="0" marR="0" algn="ctr">
              <a:lnSpc>
                <a:spcPct val="115000"/>
              </a:lnSpc>
              <a:spcAft>
                <a:spcPts val="800"/>
              </a:spcAft>
              <a:buNone/>
            </a:pPr>
            <a:r>
              <a:rPr lang="en-US" sz="3200" b="1" kern="100">
                <a:solidFill>
                  <a:srgbClr val="00B0F0"/>
                </a:solidFill>
                <a:effectLst/>
                <a:latin typeface="Arial" panose="020B0604020202020204" pitchFamily="34" charset="0"/>
                <a:ea typeface="PMingLiU" panose="02020500000000000000" pitchFamily="18" charset="-120"/>
                <a:cs typeface="Arial" panose="020B0604020202020204" pitchFamily="34" charset="0"/>
              </a:rPr>
              <a:t>Q: </a:t>
            </a:r>
            <a:r>
              <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rPr>
              <a:t>Do we look forward to the end, when God will celebrate with us?</a:t>
            </a:r>
          </a:p>
        </p:txBody>
      </p:sp>
    </p:spTree>
    <p:extLst>
      <p:ext uri="{BB962C8B-B14F-4D97-AF65-F5344CB8AC3E}">
        <p14:creationId xmlns:p14="http://schemas.microsoft.com/office/powerpoint/2010/main" val="263784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BA1BE7-C8B6-CC9D-FEFC-7895AD018730}"/>
              </a:ext>
            </a:extLst>
          </p:cNvPr>
          <p:cNvPicPr>
            <a:picLocks noChangeAspect="1"/>
          </p:cNvPicPr>
          <p:nvPr/>
        </p:nvPicPr>
        <p:blipFill>
          <a:blip r:embed="rId2">
            <a:alphaModFix amt="28000"/>
            <a:extLst>
              <a:ext uri="{BEBA8EAE-BF5A-486C-A8C5-ECC9F3942E4B}">
                <a14:imgProps xmlns:a14="http://schemas.microsoft.com/office/drawing/2010/main">
                  <a14:imgLayer r:embed="rId3">
                    <a14:imgEffect>
                      <a14:artisticPaintStrokes/>
                    </a14:imgEffect>
                  </a14:imgLayer>
                </a14:imgProps>
              </a:ext>
            </a:extLst>
          </a:blip>
          <a:srcRect t="14657" b="40150"/>
          <a:stretch>
            <a:fillRect/>
          </a:stretch>
        </p:blipFill>
        <p:spPr>
          <a:xfrm>
            <a:off x="-11847" y="-1"/>
            <a:ext cx="12143891" cy="6858001"/>
          </a:xfrm>
          <a:prstGeom prst="rect">
            <a:avLst/>
          </a:prstGeom>
          <a:effectLst>
            <a:reflection endPos="0" dist="50800" dir="5400000" sy="-100000" algn="bl" rotWithShape="0"/>
          </a:effectLst>
        </p:spPr>
      </p:pic>
      <p:sp>
        <p:nvSpPr>
          <p:cNvPr id="3" name="TextBox 2">
            <a:extLst>
              <a:ext uri="{FF2B5EF4-FFF2-40B4-BE49-F238E27FC236}">
                <a16:creationId xmlns:a16="http://schemas.microsoft.com/office/drawing/2014/main" id="{6C4DED2B-E5AF-29A5-F931-28E163884EC9}"/>
              </a:ext>
            </a:extLst>
          </p:cNvPr>
          <p:cNvSpPr txBox="1"/>
          <p:nvPr/>
        </p:nvSpPr>
        <p:spPr>
          <a:xfrm>
            <a:off x="2047720" y="2955612"/>
            <a:ext cx="8024756" cy="1857688"/>
          </a:xfrm>
          <a:prstGeom prst="rect">
            <a:avLst/>
          </a:prstGeom>
          <a:noFill/>
        </p:spPr>
        <p:txBody>
          <a:bodyPr wrap="square">
            <a:spAutoFit/>
          </a:bodyPr>
          <a:lstStyle/>
          <a:p>
            <a:pPr marL="0" marR="0">
              <a:lnSpc>
                <a:spcPct val="115000"/>
              </a:lnSpc>
              <a:spcAft>
                <a:spcPts val="800"/>
              </a:spcAft>
              <a:buNone/>
            </a:pPr>
            <a:r>
              <a:rPr lang="en-US" sz="2400" kern="100">
                <a:solidFill>
                  <a:schemeClr val="bg1"/>
                </a:solidFill>
                <a:effectLst/>
                <a:latin typeface="Arial" panose="020B0604020202020204" pitchFamily="34" charset="0"/>
                <a:ea typeface="PMingLiU" panose="02020500000000000000" pitchFamily="18" charset="-120"/>
                <a:cs typeface="Arial" panose="020B0604020202020204" pitchFamily="34" charset="0"/>
              </a:rPr>
              <a:t>“Then I saw heaven opened, and behold, a white horse! The one sitting on it is called Faithful and True, and in righteousness he judges and makes war.” </a:t>
            </a:r>
          </a:p>
          <a:p>
            <a:pPr marL="0" marR="0" algn="r">
              <a:lnSpc>
                <a:spcPct val="115000"/>
              </a:lnSpc>
              <a:spcAft>
                <a:spcPts val="800"/>
              </a:spcAft>
              <a:buNone/>
            </a:pPr>
            <a:r>
              <a:rPr lang="en-US" sz="2400" kern="100">
                <a:solidFill>
                  <a:schemeClr val="bg2">
                    <a:lumMod val="75000"/>
                  </a:schemeClr>
                </a:solidFill>
                <a:effectLst/>
                <a:latin typeface="Arial" panose="020B0604020202020204" pitchFamily="34" charset="0"/>
                <a:ea typeface="PMingLiU" panose="02020500000000000000" pitchFamily="18" charset="-120"/>
                <a:cs typeface="Arial" panose="020B0604020202020204" pitchFamily="34" charset="0"/>
              </a:rPr>
              <a:t>(Revelation 19:11)</a:t>
            </a:r>
          </a:p>
        </p:txBody>
      </p:sp>
      <p:pic>
        <p:nvPicPr>
          <p:cNvPr id="4" name="Graphic 5" descr="Open book with solid fill">
            <a:extLst>
              <a:ext uri="{FF2B5EF4-FFF2-40B4-BE49-F238E27FC236}">
                <a16:creationId xmlns:a16="http://schemas.microsoft.com/office/drawing/2014/main" id="{0054E260-412B-BF4E-EC4D-73C1013629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8799" y="1854200"/>
            <a:ext cx="914400" cy="914400"/>
          </a:xfrm>
          <a:prstGeom prst="rect">
            <a:avLst/>
          </a:prstGeom>
        </p:spPr>
      </p:pic>
    </p:spTree>
    <p:extLst>
      <p:ext uri="{BB962C8B-B14F-4D97-AF65-F5344CB8AC3E}">
        <p14:creationId xmlns:p14="http://schemas.microsoft.com/office/powerpoint/2010/main" val="1663665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4AC6E0C-B73D-BA8D-596B-18A4F01857F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495211F-3A35-8E81-6DB3-2C7288F19960}"/>
              </a:ext>
            </a:extLst>
          </p:cNvPr>
          <p:cNvPicPr>
            <a:picLocks noChangeAspect="1"/>
          </p:cNvPicPr>
          <p:nvPr/>
        </p:nvPicPr>
        <p:blipFill>
          <a:blip r:embed="rId2">
            <a:alphaModFix amt="20000"/>
          </a:blip>
          <a:srcRect t="17051" r="17029"/>
          <a:stretch>
            <a:fillRect/>
          </a:stretch>
        </p:blipFill>
        <p:spPr>
          <a:xfrm>
            <a:off x="3239" y="0"/>
            <a:ext cx="12188761" cy="6858000"/>
          </a:xfrm>
          <a:prstGeom prst="rect">
            <a:avLst/>
          </a:prstGeom>
        </p:spPr>
      </p:pic>
      <p:sp>
        <p:nvSpPr>
          <p:cNvPr id="3" name="TextBox 2">
            <a:extLst>
              <a:ext uri="{FF2B5EF4-FFF2-40B4-BE49-F238E27FC236}">
                <a16:creationId xmlns:a16="http://schemas.microsoft.com/office/drawing/2014/main" id="{CB155E82-FF1F-22FD-EBFD-0F12F8309AFE}"/>
              </a:ext>
            </a:extLst>
          </p:cNvPr>
          <p:cNvSpPr txBox="1"/>
          <p:nvPr/>
        </p:nvSpPr>
        <p:spPr>
          <a:xfrm>
            <a:off x="753533" y="2535801"/>
            <a:ext cx="10684933" cy="3131883"/>
          </a:xfrm>
          <a:prstGeom prst="rect">
            <a:avLst/>
          </a:prstGeom>
          <a:noFill/>
        </p:spPr>
        <p:txBody>
          <a:bodyPr wrap="square">
            <a:spAutoFit/>
          </a:bodyPr>
          <a:lstStyle/>
          <a:p>
            <a:pPr marL="0" marR="0">
              <a:lnSpc>
                <a:spcPct val="115000"/>
              </a:lnSpc>
              <a:spcAft>
                <a:spcPts val="800"/>
              </a:spcAft>
              <a:buNone/>
            </a:pPr>
            <a:r>
              <a:rPr lang="en-US" sz="2400" kern="100">
                <a:solidFill>
                  <a:schemeClr val="bg1"/>
                </a:solidFill>
                <a:effectLst/>
                <a:latin typeface="Arial" panose="020B0604020202020204" pitchFamily="34" charset="0"/>
                <a:ea typeface="PMingLiU" panose="02020500000000000000" pitchFamily="18" charset="-120"/>
                <a:cs typeface="Arial" panose="020B0604020202020204" pitchFamily="34" charset="0"/>
              </a:rPr>
              <a:t>“Then I saw an angel coming down from heaven, holding in his hand the key to the bottomless pit and a great chain. </a:t>
            </a:r>
            <a:r>
              <a:rPr lang="en-US" sz="2400" kern="100">
                <a:solidFill>
                  <a:srgbClr val="FFFF00"/>
                </a:solidFill>
                <a:effectLst/>
                <a:latin typeface="Arial" panose="020B0604020202020204" pitchFamily="34" charset="0"/>
                <a:ea typeface="PMingLiU" panose="02020500000000000000" pitchFamily="18" charset="-120"/>
                <a:cs typeface="Arial" panose="020B0604020202020204" pitchFamily="34" charset="0"/>
              </a:rPr>
              <a:t>And he seized the dragon</a:t>
            </a:r>
            <a:r>
              <a:rPr lang="en-US" sz="2400" kern="100">
                <a:solidFill>
                  <a:schemeClr val="bg1"/>
                </a:solidFill>
                <a:effectLst/>
                <a:latin typeface="Arial" panose="020B0604020202020204" pitchFamily="34" charset="0"/>
                <a:ea typeface="PMingLiU" panose="02020500000000000000" pitchFamily="18" charset="-120"/>
                <a:cs typeface="Arial" panose="020B0604020202020204" pitchFamily="34" charset="0"/>
              </a:rPr>
              <a:t>, that ancient serpent, who is the devil and Satan, </a:t>
            </a:r>
            <a:r>
              <a:rPr lang="en-US" sz="2400" u="sng" kern="100">
                <a:solidFill>
                  <a:srgbClr val="FFFF00"/>
                </a:solidFill>
                <a:effectLst/>
                <a:latin typeface="Arial" panose="020B0604020202020204" pitchFamily="34" charset="0"/>
                <a:ea typeface="PMingLiU" panose="02020500000000000000" pitchFamily="18" charset="-120"/>
                <a:cs typeface="Arial" panose="020B0604020202020204" pitchFamily="34" charset="0"/>
              </a:rPr>
              <a:t>and bound him</a:t>
            </a:r>
            <a:r>
              <a:rPr lang="en-US" sz="2400" kern="100">
                <a:solidFill>
                  <a:srgbClr val="FFFF00"/>
                </a:solidFill>
                <a:effectLst/>
                <a:latin typeface="Arial" panose="020B0604020202020204" pitchFamily="34" charset="0"/>
                <a:ea typeface="PMingLiU" panose="02020500000000000000" pitchFamily="18" charset="-120"/>
                <a:cs typeface="Arial" panose="020B0604020202020204" pitchFamily="34" charset="0"/>
              </a:rPr>
              <a:t> </a:t>
            </a:r>
            <a:r>
              <a:rPr lang="en-US" sz="2400" kern="100">
                <a:solidFill>
                  <a:schemeClr val="bg1"/>
                </a:solidFill>
                <a:effectLst/>
                <a:latin typeface="Arial" panose="020B0604020202020204" pitchFamily="34" charset="0"/>
                <a:ea typeface="PMingLiU" panose="02020500000000000000" pitchFamily="18" charset="-120"/>
                <a:cs typeface="Arial" panose="020B0604020202020204" pitchFamily="34" charset="0"/>
              </a:rPr>
              <a:t>for a thousand years, and threw him into the pit, and shut it and sealed it over him, so that he might not deceive the nations any longer, until the thousand years were ended.”</a:t>
            </a:r>
          </a:p>
          <a:p>
            <a:pPr marL="0" marR="0" algn="r">
              <a:lnSpc>
                <a:spcPct val="115000"/>
              </a:lnSpc>
              <a:spcAft>
                <a:spcPts val="800"/>
              </a:spcAft>
              <a:buNone/>
            </a:pPr>
            <a:r>
              <a:rPr lang="en-US" sz="2400" kern="100">
                <a:solidFill>
                  <a:schemeClr val="bg2">
                    <a:lumMod val="75000"/>
                  </a:schemeClr>
                </a:solidFill>
                <a:effectLst/>
                <a:latin typeface="Arial" panose="020B0604020202020204" pitchFamily="34" charset="0"/>
                <a:ea typeface="PMingLiU" panose="02020500000000000000" pitchFamily="18" charset="-120"/>
                <a:cs typeface="Arial" panose="020B0604020202020204" pitchFamily="34" charset="0"/>
              </a:rPr>
              <a:t>(Revelation 20:1-3)</a:t>
            </a:r>
          </a:p>
        </p:txBody>
      </p:sp>
      <p:pic>
        <p:nvPicPr>
          <p:cNvPr id="4" name="Graphic 5" descr="Open book with solid fill">
            <a:extLst>
              <a:ext uri="{FF2B5EF4-FFF2-40B4-BE49-F238E27FC236}">
                <a16:creationId xmlns:a16="http://schemas.microsoft.com/office/drawing/2014/main" id="{301233B6-F380-BBB1-7F9A-74C3CB4979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799" y="1413934"/>
            <a:ext cx="914400" cy="914400"/>
          </a:xfrm>
          <a:prstGeom prst="rect">
            <a:avLst/>
          </a:prstGeom>
        </p:spPr>
      </p:pic>
    </p:spTree>
    <p:extLst>
      <p:ext uri="{BB962C8B-B14F-4D97-AF65-F5344CB8AC3E}">
        <p14:creationId xmlns:p14="http://schemas.microsoft.com/office/powerpoint/2010/main" val="3736216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789938B-A69C-C6E5-77C7-F9AA9F89FB7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AA1FAD0-1E51-085F-6E39-6E212CD64236}"/>
              </a:ext>
            </a:extLst>
          </p:cNvPr>
          <p:cNvPicPr>
            <a:picLocks noChangeAspect="1"/>
          </p:cNvPicPr>
          <p:nvPr/>
        </p:nvPicPr>
        <p:blipFill>
          <a:blip r:embed="rId2">
            <a:alphaModFix amt="20000"/>
          </a:blip>
          <a:srcRect l="14103" t="44436" r="30304" b="-1"/>
          <a:stretch>
            <a:fillRect/>
          </a:stretch>
        </p:blipFill>
        <p:spPr>
          <a:xfrm>
            <a:off x="-1" y="0"/>
            <a:ext cx="12192001" cy="6858000"/>
          </a:xfrm>
          <a:prstGeom prst="rect">
            <a:avLst/>
          </a:prstGeom>
        </p:spPr>
      </p:pic>
      <p:sp>
        <p:nvSpPr>
          <p:cNvPr id="3" name="TextBox 2">
            <a:extLst>
              <a:ext uri="{FF2B5EF4-FFF2-40B4-BE49-F238E27FC236}">
                <a16:creationId xmlns:a16="http://schemas.microsoft.com/office/drawing/2014/main" id="{4A3A112F-01B6-CDDE-9D69-3651EDA593C8}"/>
              </a:ext>
            </a:extLst>
          </p:cNvPr>
          <p:cNvSpPr txBox="1"/>
          <p:nvPr/>
        </p:nvSpPr>
        <p:spPr>
          <a:xfrm>
            <a:off x="753533" y="3429000"/>
            <a:ext cx="10684933" cy="1432956"/>
          </a:xfrm>
          <a:prstGeom prst="rect">
            <a:avLst/>
          </a:prstGeom>
          <a:noFill/>
        </p:spPr>
        <p:txBody>
          <a:bodyPr wrap="square">
            <a:spAutoFit/>
          </a:bodyPr>
          <a:lstStyle/>
          <a:p>
            <a:pPr marL="0" marR="0">
              <a:lnSpc>
                <a:spcPct val="115000"/>
              </a:lnSpc>
              <a:spcAft>
                <a:spcPts val="800"/>
              </a:spcAft>
              <a:buNone/>
            </a:pPr>
            <a:r>
              <a:rPr lang="en-US" sz="2400" kern="100">
                <a:solidFill>
                  <a:schemeClr val="bg1"/>
                </a:solidFill>
                <a:effectLst/>
                <a:latin typeface="Arial" panose="020B0604020202020204" pitchFamily="34" charset="0"/>
                <a:ea typeface="PMingLiU" panose="02020500000000000000" pitchFamily="18" charset="-120"/>
                <a:cs typeface="Arial" panose="020B0604020202020204" pitchFamily="34" charset="0"/>
              </a:rPr>
              <a:t>They came to life and reigned with Christ for a thousand years…</a:t>
            </a:r>
            <a:r>
              <a:rPr lang="en-US" sz="2400" kern="100">
                <a:solidFill>
                  <a:srgbClr val="FFFF00"/>
                </a:solidFill>
                <a:effectLst/>
                <a:latin typeface="Arial" panose="020B0604020202020204" pitchFamily="34" charset="0"/>
                <a:ea typeface="PMingLiU" panose="02020500000000000000" pitchFamily="18" charset="-120"/>
                <a:cs typeface="Arial" panose="020B0604020202020204" pitchFamily="34" charset="0"/>
              </a:rPr>
              <a:t>This is the first resurrection. </a:t>
            </a:r>
          </a:p>
          <a:p>
            <a:pPr marL="0" marR="0" algn="r">
              <a:lnSpc>
                <a:spcPct val="115000"/>
              </a:lnSpc>
              <a:spcAft>
                <a:spcPts val="800"/>
              </a:spcAft>
              <a:buNone/>
            </a:pPr>
            <a:r>
              <a:rPr lang="en-US" sz="2400" kern="100">
                <a:solidFill>
                  <a:schemeClr val="bg2">
                    <a:lumMod val="50000"/>
                  </a:schemeClr>
                </a:solidFill>
                <a:effectLst/>
                <a:latin typeface="Arial" panose="020B0604020202020204" pitchFamily="34" charset="0"/>
                <a:ea typeface="PMingLiU" panose="02020500000000000000" pitchFamily="18" charset="-120"/>
                <a:cs typeface="Arial" panose="020B0604020202020204" pitchFamily="34" charset="0"/>
              </a:rPr>
              <a:t>(Revelation 20:4-5)</a:t>
            </a:r>
          </a:p>
        </p:txBody>
      </p:sp>
      <p:pic>
        <p:nvPicPr>
          <p:cNvPr id="4" name="Graphic 5" descr="Open book with solid fill">
            <a:extLst>
              <a:ext uri="{FF2B5EF4-FFF2-40B4-BE49-F238E27FC236}">
                <a16:creationId xmlns:a16="http://schemas.microsoft.com/office/drawing/2014/main" id="{EE6F55BB-AE51-9DF6-4FA0-E38F6A913F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799" y="2307133"/>
            <a:ext cx="914400" cy="914400"/>
          </a:xfrm>
          <a:prstGeom prst="rect">
            <a:avLst/>
          </a:prstGeom>
        </p:spPr>
      </p:pic>
    </p:spTree>
    <p:extLst>
      <p:ext uri="{BB962C8B-B14F-4D97-AF65-F5344CB8AC3E}">
        <p14:creationId xmlns:p14="http://schemas.microsoft.com/office/powerpoint/2010/main" val="4271660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456BB7-EF3F-F5AC-7303-03F501640AD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6FB1FF2-C835-8686-A535-E3DD4DAE894C}"/>
              </a:ext>
            </a:extLst>
          </p:cNvPr>
          <p:cNvSpPr txBox="1"/>
          <p:nvPr/>
        </p:nvSpPr>
        <p:spPr>
          <a:xfrm>
            <a:off x="981075" y="2454855"/>
            <a:ext cx="10229850" cy="1948290"/>
          </a:xfrm>
          <a:prstGeom prst="rect">
            <a:avLst/>
          </a:prstGeom>
          <a:noFill/>
        </p:spPr>
        <p:txBody>
          <a:bodyPr wrap="square">
            <a:spAutoFit/>
          </a:bodyPr>
          <a:lstStyle/>
          <a:p>
            <a:pPr marL="0" marR="0">
              <a:lnSpc>
                <a:spcPct val="115000"/>
              </a:lnSpc>
              <a:spcAft>
                <a:spcPts val="800"/>
              </a:spcAft>
              <a:buNone/>
            </a:pPr>
            <a:r>
              <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rPr>
              <a:t>a)	The 1,000-year period (Rev. 20:4)</a:t>
            </a:r>
          </a:p>
          <a:p>
            <a:pPr marL="0" marR="0">
              <a:lnSpc>
                <a:spcPct val="115000"/>
              </a:lnSpc>
              <a:spcAft>
                <a:spcPts val="800"/>
              </a:spcAft>
              <a:buNone/>
            </a:pPr>
            <a:r>
              <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rPr>
              <a:t>b)	Satan’s binding (Rev. 20:2)</a:t>
            </a:r>
          </a:p>
          <a:p>
            <a:pPr marL="0" marR="0">
              <a:lnSpc>
                <a:spcPct val="115000"/>
              </a:lnSpc>
              <a:spcAft>
                <a:spcPts val="800"/>
              </a:spcAft>
              <a:buNone/>
            </a:pPr>
            <a:r>
              <a:rPr lang="en-US" sz="3200" b="1" kern="100">
                <a:solidFill>
                  <a:schemeClr val="bg1"/>
                </a:solidFill>
                <a:effectLst/>
                <a:latin typeface="Arial" panose="020B0604020202020204" pitchFamily="34" charset="0"/>
                <a:ea typeface="PMingLiU" panose="02020500000000000000" pitchFamily="18" charset="-120"/>
                <a:cs typeface="Arial" panose="020B0604020202020204" pitchFamily="34" charset="0"/>
              </a:rPr>
              <a:t>c)	The resurrection of the dead (Rev. 20:5-6)</a:t>
            </a:r>
          </a:p>
        </p:txBody>
      </p:sp>
    </p:spTree>
    <p:extLst>
      <p:ext uri="{BB962C8B-B14F-4D97-AF65-F5344CB8AC3E}">
        <p14:creationId xmlns:p14="http://schemas.microsoft.com/office/powerpoint/2010/main" val="272631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812</Words>
  <Application>Microsoft Office PowerPoint</Application>
  <PresentationFormat>Widescreen</PresentationFormat>
  <Paragraphs>66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Randy Pang</dc:creator>
  <cp:lastModifiedBy>Randy Pang</cp:lastModifiedBy>
  <cp:revision>3</cp:revision>
  <dcterms:created xsi:type="dcterms:W3CDTF">2026-08-14T23:51:29Z</dcterms:created>
  <dcterms:modified xsi:type="dcterms:W3CDTF">2026-08-20T01:37:51Z</dcterms:modified>
</cp:coreProperties>
</file>