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57" r:id="rId3"/>
    <p:sldId id="258" r:id="rId4"/>
    <p:sldId id="259" r:id="rId5"/>
    <p:sldId id="261" r:id="rId6"/>
    <p:sldId id="262" r:id="rId7"/>
    <p:sldId id="263" r:id="rId8"/>
    <p:sldId id="265" r:id="rId9"/>
    <p:sldId id="266" r:id="rId10"/>
    <p:sldId id="267" r:id="rId11"/>
    <p:sldId id="298" r:id="rId12"/>
    <p:sldId id="269" r:id="rId13"/>
    <p:sldId id="270" r:id="rId14"/>
    <p:sldId id="271" r:id="rId15"/>
    <p:sldId id="272" r:id="rId16"/>
    <p:sldId id="275" r:id="rId17"/>
    <p:sldId id="276" r:id="rId18"/>
    <p:sldId id="277" r:id="rId19"/>
    <p:sldId id="282" r:id="rId20"/>
    <p:sldId id="284" r:id="rId21"/>
    <p:sldId id="285" r:id="rId22"/>
    <p:sldId id="286" r:id="rId23"/>
    <p:sldId id="287" r:id="rId24"/>
    <p:sldId id="289" r:id="rId25"/>
    <p:sldId id="290" r:id="rId26"/>
    <p:sldId id="291" r:id="rId27"/>
    <p:sldId id="299" r:id="rId28"/>
    <p:sldId id="292" r:id="rId29"/>
    <p:sldId id="293" r:id="rId30"/>
    <p:sldId id="295" r:id="rId31"/>
    <p:sldId id="296" r:id="rId32"/>
    <p:sldId id="297" r:id="rId3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23"/>
    <p:restoredTop sz="94610"/>
  </p:normalViewPr>
  <p:slideViewPr>
    <p:cSldViewPr snapToGrid="0" snapToObjects="1">
      <p:cViewPr varScale="1">
        <p:scale>
          <a:sx n="165" d="100"/>
          <a:sy n="165" d="100"/>
        </p:scale>
        <p:origin x="21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8732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Series title up as people are seated. Week 4 of 5 — Word-grounded.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1. Honest, warm, zero scolding. 'You'd defend this Book. You just don't open it.'</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CITATIONS (verified): (1) Lifeway Research, 'Fewer Than 1 in 3 Churchgoers Read the Bible Daily', published 10 Feb 2026 — survey of 2,130 US PROTESTANT churchgoers attending at least monthly, fielded 19–26 March 2025, MOE ±2.21%: 31% daily, 30% a few times a week, 14% once a week, 11% a few times a month, 5% once a month, 9% rarely/never. SAY 'American research' OUT LOUD — this is US data, not Australian. (2) NCLS Research, 2021 National Church Life Survey (Australia): about three quarters of church attenders keep private devotional practices at least a few times a week, 53% daily. NOTE the measure is DEVOTIONS (prayer and/or reading), broader than Bible reading — say it that way. Honest framing beats a bigger number: 'about half of us do; about half of us don't.' Do NOT claim 'you're the room' as if it were data — that's a pastoral read, so say it as one. The older Bible Society Australia '2 in 10' figure has been REMOVED: it traces to research from around 2006–2011 and is too old to state as current.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Gentle. The phone never sleeps in, never needs you in the mood. The first ten minutes of the morning already have an owner.</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reading-plan joke (Genesis great, Exodus cinema, Leviticus death). Acts 8 — the Ethiopian. Not a failure; a design feature: this Book was never meant to be read alone. 'Hold that thought.'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one quick.</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WOUND — slow down. CITATION: Christian Smith &amp; Melinda Lundquist Denton, Soul Searching: The Religious and Spiritual Lives of American Teenagers (Oxford, 2005), from the National Study of Youth and Religion — coined 'moralistic therapeutic deism': God distant, God wants me good, the Bible as be-good manual. 'If that's what the Bible is, closing it isn't rebellion. It's self-protection.'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FLOOR 1. Kid-level line: 'You don’t just learn ABOUT God — you meet Him.' Open with the scandal: the Bible itself mocks the book we have shrunk it into — Col 2:23, man-made rules are of NO VALUE against the flesh. A handbook can tell you what to do; it cannot introduce you to anyone. Then the two texts on the next slide.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1 Samuel slowly — the sentence says the LORD APPEARED, and then explains how: not fire, not a vision, but BY THE WORD. The appearing and the word are the same event. Then Hebrews gives the climax: God has always revealed Himself by speaking — and the last thing He said was a Person. 'Nobody meets God and stays the same' → hands into Floor 2.</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FLOOR 2 — the sermon’s power centre. Kid-level line: 'It doesn’t improve you. It raises dead things.' Self-help shrinks the Book to YOUR project — your peace, your habits, your five-year plan. But this Book claims to do what no self-help book has ever claimed: give life. Drop the volume on theopneustos — not God-approved, not inspired-in-the-greeting-card-sense: breathed OUT by God. Then trace what that breath has done.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on every person in the room. SILENCE — two full seconds. Do not rush off this slide.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we are in the series. Wk1 loved into loving; Wk2 not I but Christ; Wk3 by His Spirit. Today the fourth anchor: Word-grounded.</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Bible's own promise about the word-soaked life — the ROOTED image; the series title is hiding in this psalm. GUARD (say it): 'prospers' is not health-and-wealth — Jeremiah 17:8 says the same tree still passes through drought; it just 'is not anxious in the year of drought.' The promise is not no-drought. It's roots that reach water the drought can't touch.</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CITATIONS (verified): Center for Bible Engagement, 'Understanding the Bible Engagement Challenge: Scientific Evidence for the Power of 4' — Arnold Cole &amp; Pamela Caudill Ovwigho, Dec 2009; internet surveys of 40,000+ Americans plus a random sample of 2,967. Odds for engaging Scripture 4+ days/week vs not: drunkenness −57%, sex outside marriage −68%, porn −61%, gambling −74%; sharing faith +228%, discipling +231%, memorising +407%. THE THRESHOLD: on several behaviours, 1–3 days/week is statistically no different from zero — 'richly' shows up in the data; a visiting word changes nothing, a dwelling word changes everything. Flourishing: American Bible Society, State of the Bible 2025 ch.3 (Harvard Human Flourishing Index questions) — daily readers 7.9 vs never-readers 6.8; Scripture-engaged Gen Z/Millennials average 8.1 vs Gen Z overall 6.8 — the most anxious generation gets the biggest measured lift. HONESTY GUARD: these are correlations — say 'associated with', not 'causes'. And this is description, not prosperity promise: the tree still meets drought (Jer 17:8).</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FLOOR 3. Kid-level line: 'It’s not just for Sunday — it has changed history, and it isn’t finished.' THE RELEVANCE ANSWER: the objection was never that people think the Bible is untrue — it’s that they’ve filed it under RELIGION while their real life happens somewhere else. Isaiah refuses that: the word does not return empty; it ACCOMPLISHES and SUCCEEDS. Not assist you — accomplish. Then the evidence: a generation (flourishing), then civilisations (history).</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not the church boasting — it is a HOSTILE WITNESS. A mob in Thessalonica shouting an accusation about what this message was doing to their city. Reserve illustration: Acts 19 at Ephesus — the magic books burned, the silversmiths rioted, a city’s idol trade shaken, 'so the word of the Lord continued to increase and prevail mightily.'</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REFERENCES: translation claim — Wycliffe Global Alliance / United Bible Societies statistics: full Bible in 700+ languages, Scripture portions in 3,500+ — no other book is close (safe as phrased). Literacy/hospitals/universities — standard historical record of Bible translation driving vernacular literacy and church-founded institutions. Wilberforce — standard biography (e.g. Metaxas, Amazing Grace). Values claim — Tom Holland, Dominion: The Making of the Western Mind (2019); Holland was not writing as a Christian. SECOND RUNG OF FLOOR 2 — a generation (previous slide), now civilisations. Build pace through the list. 'We're living in a house this Book built, complaining it's not relevant to the house.' It opens in a garden and ends in a city — with the nations healed.</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MOVEMENT 3. The question just changed — no longer 'should I read a bit more.' If this is the breath of God…</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 new report card — start with ONE. Name the church app devotion (live tonight) and the buddy invitation. [Optional single line: 'And some of you — don't settle for less with your whole vocation. Come talk to me about Bible college.'] Kenny's worn-Bible moment can live here — show the Book that's been lived in.</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MONDAY ON-RAMP — say the address out loud and slowly, twice: app.clichurch.com. No download, no app store — it opens in a browser on any phone. It OPENS on the devotion, so there is no deciding where to start. And notice it does exactly the three things we just said: read, meditate, journal — all in one place. QR CODE is on the slide — say 'point your camera at the code, or just type the address.' LEAVE THIS SLIDE UP while people scan: give it a real 15–20 seconds of silence, and hold it up again during the response/communion set if the media team can. MAKE IT CONCRETE: 'Before you leave the car park today, put it on your home screen.' Then the buddy ask: 'And send that link to one person — do it with somebody. Remember Acts 8: how can I, unless someone guides me?' [ACTION BEFORE SUNDAY: make sure tonight's devotion is live, and decide who people talk to about finding a reading buddy.] GIFT FROM THE APP ITSELF: the reflection on screen is titled 'Delight — not duty' — which is Psalm 1's own word ('his DELIGHT is in the law of the LORD'). If it still reads that way on Sunday, say it: 'I didn't plan this — open it this morning and the first thing it says is delight, not duty. That is Psalm 1 in your pocket.' It also offers 'Listen to devotion' — name that for the drivers and the commuters. Nav: Home · Sermons · Groups · Grow · Chat · Me, and a 中文 toggle for the Mandarin congregation — worth one sentence.</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CITATION (verified, full sentence): C.S. Lewis, 'The Weight of Glory' — sermon preached at Oxford, 8 June 1941; published in The Weight of Glory and Other Addresses (1949). Preceding sentence available if useful: 'It would seem that Our Lord finds our desires not too strong, but too weak.' Infinite joy is offered us in this Book — and we settle for scrolling. Don't settle. (If 'drink and sex and ambition' is too sharp for the screen, elide with '…' — but Lewis said it.)</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PROPHETIC IMAGINATION, circle 1 — personal. The 2am anxieties answered by memorised promises instead of the scroll. Decisions made by someone who knows the Author's voice. The person your family lives with when Scripture has worked on your temper from the inside for twelve months. Paint it slowly.</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 beat 1. Whole room reads aloud, like we mean it. Then: today, anchor four — and I want to suggest it's the one holding up the other three.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REVEAL. 'Do you see what's been happening? Three weeks — God-loving, Christ-centred, Spirit-filled: One God. Today — the Book where that God speaks: One Book. Next week — why He spoke at all: One Mission. Don't miss it. But first… the table.'</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Emmaus shape IS this sermon: Scriptures opened — hearts burned. Bread broken — eyes opened. 'So we're not ending with a resolution. We're ending where they ended: at the table.' The Word became flesh — a Book to read AND a body to receive. Communion is served here; worship team holds gently.</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line over the room, still holding the taste. Go in peace.</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not in church — in a counsellor's office. The panic-attack technique. Psychology's own word: grounding. PAUSE after the word.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CITATION (verified): Zygmunt Bauman, Liquid Modernity (Polity, 2000); this sentence is from his Foreword to the 2012 edition. Companion line from the book, also verified: 'liquids, unlike solids, cannot easily hold their shape.' Unpack briefly in your own words: careers melt and re-form, truth updates like software, identity is a project you curate. Nothing keeps its shape long enough to stand on.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CITATION (verified): Simone Weil, The Need for Roots (L'Enracinement, written 1943, publ. 1949; Eng. trans. Arthur Wills, 1952), opening of Part II, 'Uprootedness'. 1949 — no internet, no smartphone. 'She hadn't seen anything yet.' Then the anxiety beat, brief and phenomenological: 'and our bodies know it — is it any wonder this is the most anxious generation on record? We saw the numbers last Sunday.' The world diagnosed the disease but prescribes techniques — feel your feet, touch the grass, breathe. The grass cannot tell you who you are. THEN THE TURN: 'But God has given us something…'</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CRESCENDO — spoken litany BEFORE advancing to the verse line, building: God has given us something PERMANENT — in a world of updates, it has never needed a patch. UNCHANGING — every other truth you were taught has been revised; this one hasn't moved a letter. TRANS-CULTURAL — it speaks Mandarin next door, English in here, Farsi in a basement in Tehran. TRANS-GENERATIONAL — your grandmother's worn Bible and the app on your phone are the same voice. TRANS-HISTORICAL — forty authors, fifteen hundred years, and it buried every empire that banned it. TRANSCENDENT — because it comes from the One who does not change. Then land the verse.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Congregation standing. Read together, unhurried. Then be seated. (v17 is preached from the pulpit and returns on the benediction slide.)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PLANT THE PHRASE HERE — it returns at the data slide near the end ('dwelling vs visiting'). Paul chose a homes word: en-oikeo, oikos = house. Every other relationship you can have with a book — own it, admire it, quote it, visit it. Paul asks for the one thing a book never asks: let it MOVE IN. And 'richly' — plousios — is Colossians' own wealth vocabulary: 'the RICHES of the glory of this mystery' (1:27), 'all the TREASURES of wisdom hidden in Christ' (2:2–3). The treasure is in Christ; the word dwelling richly is how the treasure gets into the house. Grammar note (say lightly): the only verb assigned to YOU is 'let' — hospitality, not achievement.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2223F"/>
        </a:solidFill>
        <a:effectLst/>
      </p:bgPr>
    </p:bg>
    <p:spTree>
      <p:nvGrpSpPr>
        <p:cNvPr id="1" name=""/>
        <p:cNvGrpSpPr/>
        <p:nvPr/>
      </p:nvGrpSpPr>
      <p:grpSpPr>
        <a:xfrm>
          <a:off x="0" y="0"/>
          <a:ext cx="0" cy="0"/>
          <a:chOff x="0" y="0"/>
          <a:chExt cx="0" cy="0"/>
        </a:xfrm>
      </p:grpSpPr>
      <p:sp>
        <p:nvSpPr>
          <p:cNvPr id="2" name="Text 0"/>
          <p:cNvSpPr/>
          <p:nvPr/>
        </p:nvSpPr>
        <p:spPr>
          <a:xfrm>
            <a:off x="548640" y="82296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WEEK 4 OF 5  ·  FIVE ANCHORS OF A DISCIPLE</a:t>
            </a:r>
            <a:endParaRPr lang="en-US" sz="1000" dirty="0"/>
          </a:p>
        </p:txBody>
      </p:sp>
      <p:sp>
        <p:nvSpPr>
          <p:cNvPr id="3" name="Text 1"/>
          <p:cNvSpPr/>
          <p:nvPr/>
        </p:nvSpPr>
        <p:spPr>
          <a:xfrm>
            <a:off x="502920" y="1234440"/>
            <a:ext cx="6400800" cy="1005840"/>
          </a:xfrm>
          <a:prstGeom prst="rect">
            <a:avLst/>
          </a:prstGeom>
          <a:noFill/>
          <a:ln/>
        </p:spPr>
        <p:txBody>
          <a:bodyPr wrap="square" lIns="0" tIns="0" rIns="0" bIns="0" rtlCol="0" anchor="ctr"/>
          <a:lstStyle/>
          <a:p>
            <a:pPr marL="0" indent="0">
              <a:buNone/>
            </a:pPr>
            <a:r>
              <a:rPr lang="en-US" sz="5400" b="1" dirty="0">
                <a:solidFill>
                  <a:srgbClr val="FFFFFF"/>
                </a:solidFill>
                <a:latin typeface="Georgia" pitchFamily="34" charset="0"/>
                <a:ea typeface="Georgia" pitchFamily="34" charset="-122"/>
                <a:cs typeface="Georgia" pitchFamily="34" charset="-120"/>
              </a:rPr>
              <a:t>ROOTED</a:t>
            </a:r>
            <a:endParaRPr lang="en-US" sz="5400" dirty="0"/>
          </a:p>
        </p:txBody>
      </p:sp>
      <p:sp>
        <p:nvSpPr>
          <p:cNvPr id="4" name="Text 2"/>
          <p:cNvSpPr/>
          <p:nvPr/>
        </p:nvSpPr>
        <p:spPr>
          <a:xfrm>
            <a:off x="548640" y="2286000"/>
            <a:ext cx="6400800" cy="640080"/>
          </a:xfrm>
          <a:prstGeom prst="rect">
            <a:avLst/>
          </a:prstGeom>
          <a:noFill/>
          <a:ln/>
        </p:spPr>
        <p:txBody>
          <a:bodyPr wrap="square" lIns="0" tIns="0" rIns="0" bIns="0"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Word-</a:t>
            </a:r>
            <a:r>
              <a:rPr lang="en-US" sz="3000" b="1" dirty="0">
                <a:solidFill>
                  <a:srgbClr val="CD2144"/>
                </a:solidFill>
                <a:latin typeface="Georgia" pitchFamily="34" charset="0"/>
                <a:ea typeface="Georgia" pitchFamily="34" charset="-122"/>
                <a:cs typeface="Georgia" pitchFamily="34" charset="-120"/>
              </a:rPr>
              <a:t>grounded</a:t>
            </a:r>
            <a:endParaRPr lang="en-US" sz="3000" dirty="0"/>
          </a:p>
        </p:txBody>
      </p:sp>
      <p:sp>
        <p:nvSpPr>
          <p:cNvPr id="5" name="Text 3"/>
          <p:cNvSpPr/>
          <p:nvPr/>
        </p:nvSpPr>
        <p:spPr>
          <a:xfrm>
            <a:off x="548640" y="3017520"/>
            <a:ext cx="6858000" cy="457200"/>
          </a:xfrm>
          <a:prstGeom prst="rect">
            <a:avLst/>
          </a:prstGeom>
          <a:noFill/>
          <a:ln/>
        </p:spPr>
        <p:txBody>
          <a:bodyPr wrap="square" lIns="0" tIns="0" rIns="0" bIns="0" rtlCol="0" anchor="ctr"/>
          <a:lstStyle/>
          <a:p>
            <a:pPr marL="0" indent="0">
              <a:buNone/>
            </a:pPr>
            <a:r>
              <a:rPr lang="en-US" sz="1600" i="1" dirty="0">
                <a:solidFill>
                  <a:srgbClr val="E5E3EC"/>
                </a:solidFill>
                <a:latin typeface="Georgia" pitchFamily="34" charset="0"/>
                <a:ea typeface="Georgia" pitchFamily="34" charset="-122"/>
                <a:cs typeface="Georgia" pitchFamily="34" charset="-120"/>
              </a:rPr>
              <a:t>Let the word of Christ dwell in you richly.</a:t>
            </a:r>
            <a:endParaRPr lang="en-US" sz="1600" dirty="0"/>
          </a:p>
        </p:txBody>
      </p:sp>
      <p:sp>
        <p:nvSpPr>
          <p:cNvPr id="6" name="Shape 4"/>
          <p:cNvSpPr/>
          <p:nvPr/>
        </p:nvSpPr>
        <p:spPr>
          <a:xfrm>
            <a:off x="566928" y="4343400"/>
            <a:ext cx="1005840" cy="0"/>
          </a:xfrm>
          <a:prstGeom prst="line">
            <a:avLst/>
          </a:prstGeom>
          <a:noFill/>
          <a:ln w="19050">
            <a:solidFill>
              <a:srgbClr val="8E2C7A"/>
            </a:solidFill>
            <a:prstDash val="solid"/>
          </a:ln>
        </p:spPr>
        <p:txBody>
          <a:bodyPr/>
          <a:lstStyle/>
          <a:p>
            <a:endParaRPr lang="en-US"/>
          </a:p>
        </p:txBody>
      </p:sp>
      <p:sp>
        <p:nvSpPr>
          <p:cNvPr id="7" name="Text 5"/>
          <p:cNvSpPr/>
          <p:nvPr/>
        </p:nvSpPr>
        <p:spPr>
          <a:xfrm>
            <a:off x="548640" y="4526280"/>
            <a:ext cx="5486400" cy="274320"/>
          </a:xfrm>
          <a:prstGeom prst="rect">
            <a:avLst/>
          </a:prstGeom>
          <a:noFill/>
          <a:ln/>
        </p:spPr>
        <p:txBody>
          <a:bodyPr wrap="square" lIns="0" tIns="0" rIns="0" bIns="0" rtlCol="0" anchor="ctr"/>
          <a:lstStyle/>
          <a:p>
            <a:pPr marL="0" indent="0">
              <a:buNone/>
            </a:pPr>
            <a:r>
              <a:rPr lang="en-US" sz="900" kern="0" spc="300" dirty="0">
                <a:solidFill>
                  <a:srgbClr val="9A96B5"/>
                </a:solidFill>
                <a:latin typeface="Arial" pitchFamily="34" charset="0"/>
                <a:ea typeface="Arial" pitchFamily="34" charset="-122"/>
                <a:cs typeface="Arial" pitchFamily="34" charset="-120"/>
              </a:rPr>
              <a:t>CASEY LIFE INTERNATIONAL CHURCH</a:t>
            </a:r>
            <a:endParaRPr lang="en-US" sz="900" dirty="0"/>
          </a:p>
        </p:txBody>
      </p:sp>
      <p:pic>
        <p:nvPicPr>
          <p:cNvPr id="8" name="Image 0" descr="clic-heart.png"/>
          <p:cNvPicPr>
            <a:picLocks noChangeAspect="1"/>
          </p:cNvPicPr>
          <p:nvPr/>
        </p:nvPicPr>
        <p:blipFill>
          <a:blip r:embed="rId3"/>
          <a:stretch>
            <a:fillRect/>
          </a:stretch>
        </p:blipFill>
        <p:spPr>
          <a:xfrm>
            <a:off x="8092440" y="4343400"/>
            <a:ext cx="566928" cy="49377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4"/>
          <a:stretch>
            <a:fillRect/>
          </a:stretch>
        </p:blipFill>
        <p:spPr>
          <a:xfrm>
            <a:off x="8705088" y="4773168"/>
            <a:ext cx="274320" cy="237744"/>
          </a:xfrm>
          <a:prstGeom prst="rect">
            <a:avLst/>
          </a:prstGeom>
        </p:spPr>
      </p:pic>
      <p:sp>
        <p:nvSpPr>
          <p:cNvPr id="3" name="Text 0"/>
          <p:cNvSpPr/>
          <p:nvPr/>
        </p:nvSpPr>
        <p:spPr>
          <a:xfrm>
            <a:off x="914400" y="1554480"/>
            <a:ext cx="7315200" cy="146304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Why don’t we engage with the Bible?</a:t>
            </a:r>
            <a:endParaRPr lang="en-US" sz="3000" dirty="0"/>
          </a:p>
        </p:txBody>
      </p:sp>
      <p:sp>
        <p:nvSpPr>
          <p:cNvPr id="4" name="Text 1"/>
          <p:cNvSpPr/>
          <p:nvPr/>
        </p:nvSpPr>
        <p:spPr>
          <a:xfrm>
            <a:off x="1371600" y="3154680"/>
            <a:ext cx="6400800" cy="548640"/>
          </a:xfrm>
          <a:prstGeom prst="rect">
            <a:avLst/>
          </a:prstGeom>
          <a:noFill/>
          <a:ln/>
        </p:spPr>
        <p:txBody>
          <a:bodyPr wrap="square" lIns="0" tIns="0" rIns="0" bIns="0" rtlCol="0" anchor="ctr"/>
          <a:lstStyle/>
          <a:p>
            <a:pPr marL="0" indent="0" algn="ctr">
              <a:buNone/>
            </a:pPr>
            <a:r>
              <a:rPr lang="en-US" sz="1300" i="1" dirty="0">
                <a:solidFill>
                  <a:srgbClr val="F0E6EE"/>
                </a:solidFill>
                <a:latin typeface="Arial" pitchFamily="34" charset="0"/>
                <a:ea typeface="Arial" pitchFamily="34" charset="-122"/>
                <a:cs typeface="Arial" pitchFamily="34" charset="-120"/>
              </a:rPr>
              <a:t>Nobody in this room is against the Bible. We just don’t open it.</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66928"/>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AMONG CHURCHGOERS — WHAT THE RESEARCH SAYS</a:t>
            </a:r>
            <a:endParaRPr lang="en-US" sz="1000" dirty="0"/>
          </a:p>
        </p:txBody>
      </p:sp>
      <p:sp>
        <p:nvSpPr>
          <p:cNvPr id="4" name="Text 1"/>
          <p:cNvSpPr/>
          <p:nvPr/>
        </p:nvSpPr>
        <p:spPr>
          <a:xfrm>
            <a:off x="457200" y="1005840"/>
            <a:ext cx="4023360" cy="1554480"/>
          </a:xfrm>
          <a:prstGeom prst="rect">
            <a:avLst/>
          </a:prstGeom>
          <a:noFill/>
          <a:ln/>
        </p:spPr>
        <p:txBody>
          <a:bodyPr wrap="square" lIns="0" tIns="0" rIns="0" bIns="0" rtlCol="0" anchor="ctr"/>
          <a:lstStyle/>
          <a:p>
            <a:pPr marL="0" indent="0">
              <a:buNone/>
            </a:pPr>
            <a:r>
              <a:rPr lang="en-US" sz="8800" b="1" dirty="0">
                <a:solidFill>
                  <a:srgbClr val="22223F"/>
                </a:solidFill>
                <a:latin typeface="Georgia" pitchFamily="34" charset="0"/>
                <a:ea typeface="Georgia" pitchFamily="34" charset="-122"/>
                <a:cs typeface="Georgia" pitchFamily="34" charset="-120"/>
              </a:rPr>
              <a:t>1 in 3</a:t>
            </a:r>
            <a:endParaRPr lang="en-US" sz="8800" dirty="0"/>
          </a:p>
        </p:txBody>
      </p:sp>
      <p:sp>
        <p:nvSpPr>
          <p:cNvPr id="5" name="Text 2"/>
          <p:cNvSpPr/>
          <p:nvPr/>
        </p:nvSpPr>
        <p:spPr>
          <a:xfrm>
            <a:off x="548640" y="2743200"/>
            <a:ext cx="3749040" cy="822960"/>
          </a:xfrm>
          <a:prstGeom prst="rect">
            <a:avLst/>
          </a:prstGeom>
          <a:noFill/>
          <a:ln/>
        </p:spPr>
        <p:txBody>
          <a:bodyPr wrap="square" lIns="0" tIns="0" rIns="0" bIns="0" rtlCol="0" anchor="ctr"/>
          <a:lstStyle/>
          <a:p>
            <a:pPr marL="0" indent="0">
              <a:lnSpc>
                <a:spcPct val="120000"/>
              </a:lnSpc>
              <a:buNone/>
            </a:pPr>
            <a:r>
              <a:rPr lang="en-US" sz="1300" dirty="0">
                <a:solidFill>
                  <a:srgbClr val="55516B"/>
                </a:solidFill>
                <a:latin typeface="Arial" pitchFamily="34" charset="0"/>
                <a:ea typeface="Arial" pitchFamily="34" charset="-122"/>
                <a:cs typeface="Arial" pitchFamily="34" charset="-120"/>
              </a:rPr>
              <a:t>Fewer than one in three churchgoers read the Bible daily.  (US research)</a:t>
            </a:r>
            <a:endParaRPr lang="en-US" sz="1300" dirty="0"/>
          </a:p>
        </p:txBody>
      </p:sp>
      <p:sp>
        <p:nvSpPr>
          <p:cNvPr id="6" name="Text 3"/>
          <p:cNvSpPr/>
          <p:nvPr/>
        </p:nvSpPr>
        <p:spPr>
          <a:xfrm>
            <a:off x="4754880" y="1143000"/>
            <a:ext cx="3749040" cy="2103120"/>
          </a:xfrm>
          <a:prstGeom prst="rect">
            <a:avLst/>
          </a:prstGeom>
          <a:noFill/>
          <a:ln/>
        </p:spPr>
        <p:txBody>
          <a:bodyPr wrap="square" lIns="0" tIns="0" rIns="0" bIns="0" rtlCol="0" anchor="ctr"/>
          <a:lstStyle/>
          <a:p>
            <a:pPr marL="0" indent="0">
              <a:lnSpc>
                <a:spcPct val="125000"/>
              </a:lnSpc>
              <a:buNone/>
            </a:pPr>
            <a:r>
              <a:rPr lang="en-US" sz="1200" dirty="0">
                <a:solidFill>
                  <a:srgbClr val="55516B"/>
                </a:solidFill>
                <a:latin typeface="Arial" pitchFamily="34" charset="0"/>
                <a:ea typeface="Arial" pitchFamily="34" charset="-122"/>
                <a:cs typeface="Arial" pitchFamily="34" charset="-120"/>
              </a:rPr>
              <a:t>Almost 1 in 10 churchgoers say they rarely or never open it.  (US)
</a:t>
            </a:r>
            <a:r>
              <a:rPr lang="en-US" sz="1200" b="1" dirty="0">
                <a:solidFill>
                  <a:srgbClr val="22223F"/>
                </a:solidFill>
                <a:latin typeface="Arial" pitchFamily="34" charset="0"/>
                <a:ea typeface="Arial" pitchFamily="34" charset="-122"/>
                <a:cs typeface="Arial" pitchFamily="34" charset="-120"/>
              </a:rPr>
              <a:t>Here in Australia: </a:t>
            </a:r>
            <a:r>
              <a:rPr lang="en-US" sz="1200" b="1" dirty="0">
                <a:solidFill>
                  <a:srgbClr val="CD2144"/>
                </a:solidFill>
                <a:latin typeface="Arial" pitchFamily="34" charset="0"/>
                <a:ea typeface="Arial" pitchFamily="34" charset="-122"/>
                <a:cs typeface="Arial" pitchFamily="34" charset="-120"/>
              </a:rPr>
              <a:t>53%</a:t>
            </a:r>
            <a:r>
              <a:rPr lang="en-US" sz="1200" dirty="0">
                <a:solidFill>
                  <a:srgbClr val="55516B"/>
                </a:solidFill>
                <a:latin typeface="Arial" pitchFamily="34" charset="0"/>
                <a:ea typeface="Arial" pitchFamily="34" charset="-122"/>
                <a:cs typeface="Arial" pitchFamily="34" charset="-120"/>
              </a:rPr>
              <a:t> of church attenders do some private devotion daily — prayer, reading, both. Which means about half of us don’t.</a:t>
            </a:r>
            <a:endParaRPr lang="en-US" sz="1200" dirty="0"/>
          </a:p>
        </p:txBody>
      </p:sp>
      <p:sp>
        <p:nvSpPr>
          <p:cNvPr id="7" name="Shape 4"/>
          <p:cNvSpPr/>
          <p:nvPr/>
        </p:nvSpPr>
        <p:spPr>
          <a:xfrm>
            <a:off x="4754880" y="3291840"/>
            <a:ext cx="457200" cy="0"/>
          </a:xfrm>
          <a:prstGeom prst="line">
            <a:avLst/>
          </a:prstGeom>
          <a:noFill/>
          <a:ln w="25400">
            <a:solidFill>
              <a:srgbClr val="CD2144"/>
            </a:solidFill>
            <a:prstDash val="solid"/>
          </a:ln>
        </p:spPr>
        <p:txBody>
          <a:bodyPr/>
          <a:lstStyle/>
          <a:p>
            <a:endParaRPr lang="en-US"/>
          </a:p>
        </p:txBody>
      </p:sp>
      <p:sp>
        <p:nvSpPr>
          <p:cNvPr id="8" name="Text 5"/>
          <p:cNvSpPr/>
          <p:nvPr/>
        </p:nvSpPr>
        <p:spPr>
          <a:xfrm>
            <a:off x="4754880" y="3474720"/>
            <a:ext cx="3749040" cy="731520"/>
          </a:xfrm>
          <a:prstGeom prst="rect">
            <a:avLst/>
          </a:prstGeom>
          <a:noFill/>
          <a:ln/>
        </p:spPr>
        <p:txBody>
          <a:bodyPr wrap="square" lIns="0" tIns="0" rIns="0" bIns="0" rtlCol="0" anchor="ctr"/>
          <a:lstStyle/>
          <a:p>
            <a:pPr marL="0" indent="0">
              <a:lnSpc>
                <a:spcPct val="120000"/>
              </a:lnSpc>
              <a:buNone/>
            </a:pPr>
            <a:r>
              <a:rPr lang="en-US" sz="1250" b="1" dirty="0">
                <a:solidFill>
                  <a:srgbClr val="22223F"/>
                </a:solidFill>
                <a:latin typeface="Arial" pitchFamily="34" charset="0"/>
                <a:ea typeface="Arial" pitchFamily="34" charset="-122"/>
                <a:cs typeface="Arial" pitchFamily="34" charset="-120"/>
              </a:rPr>
              <a:t>If that’s you this morning — you are not the odd one out in this room.</a:t>
            </a:r>
            <a:endParaRPr lang="en-US" sz="1250" dirty="0"/>
          </a:p>
        </p:txBody>
      </p:sp>
      <p:sp>
        <p:nvSpPr>
          <p:cNvPr id="9" name="Text 6"/>
          <p:cNvSpPr/>
          <p:nvPr/>
        </p:nvSpPr>
        <p:spPr>
          <a:xfrm>
            <a:off x="548640" y="4617720"/>
            <a:ext cx="7863840" cy="274320"/>
          </a:xfrm>
          <a:prstGeom prst="rect">
            <a:avLst/>
          </a:prstGeom>
          <a:noFill/>
          <a:ln/>
        </p:spPr>
        <p:txBody>
          <a:bodyPr wrap="square" lIns="0" tIns="0" rIns="0" bIns="0" rtlCol="0" anchor="ctr"/>
          <a:lstStyle/>
          <a:p>
            <a:pPr marL="0" indent="0">
              <a:buNone/>
            </a:pPr>
            <a:r>
              <a:rPr lang="en-US" sz="800" dirty="0">
                <a:solidFill>
                  <a:srgbClr val="9A96B5"/>
                </a:solidFill>
                <a:latin typeface="Arial" pitchFamily="34" charset="0"/>
                <a:ea typeface="Arial" pitchFamily="34" charset="-122"/>
                <a:cs typeface="Arial" pitchFamily="34" charset="-120"/>
              </a:rPr>
              <a:t>Lifeway Research — 2,130 US Protestant churchgoers, published Feb 2026  ·  NCLS Research — 2021 National Church Life Survey (Australia)</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4">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852160" y="640080"/>
            <a:ext cx="2926080" cy="2011680"/>
          </a:xfrm>
          <a:prstGeom prst="rect">
            <a:avLst/>
          </a:prstGeom>
          <a:noFill/>
          <a:ln/>
        </p:spPr>
        <p:txBody>
          <a:bodyPr wrap="square" lIns="0" tIns="0" rIns="0" bIns="0" rtlCol="0" anchor="ctr"/>
          <a:lstStyle/>
          <a:p>
            <a:pPr marL="0" indent="0" algn="r">
              <a:buNone/>
            </a:pPr>
            <a:r>
              <a:rPr lang="en-US" sz="12000" b="1" dirty="0">
                <a:solidFill>
                  <a:srgbClr val="ECE9F1"/>
                </a:solidFill>
                <a:latin typeface="Georgia" pitchFamily="34" charset="0"/>
                <a:ea typeface="Georgia" pitchFamily="34" charset="-122"/>
                <a:cs typeface="Georgia" pitchFamily="34" charset="-120"/>
              </a:rPr>
              <a:t>01</a:t>
            </a:r>
            <a:endParaRPr lang="en-US" sz="12000" dirty="0"/>
          </a:p>
        </p:txBody>
      </p:sp>
      <p:sp>
        <p:nvSpPr>
          <p:cNvPr id="4" name="Text 1"/>
          <p:cNvSpPr/>
          <p:nvPr/>
        </p:nvSpPr>
        <p:spPr>
          <a:xfrm>
            <a:off x="548640" y="566928"/>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WHY WE DON’T OPEN IT</a:t>
            </a:r>
            <a:endParaRPr lang="en-US" sz="1000" dirty="0"/>
          </a:p>
        </p:txBody>
      </p:sp>
      <p:sp>
        <p:nvSpPr>
          <p:cNvPr id="5" name="Text 2"/>
          <p:cNvSpPr/>
          <p:nvPr/>
        </p:nvSpPr>
        <p:spPr>
          <a:xfrm>
            <a:off x="548640" y="914400"/>
            <a:ext cx="6035040" cy="777240"/>
          </a:xfrm>
          <a:prstGeom prst="rect">
            <a:avLst/>
          </a:prstGeom>
          <a:noFill/>
          <a:ln/>
        </p:spPr>
        <p:txBody>
          <a:bodyPr wrap="square" lIns="0" tIns="0" rIns="0" bIns="0" rtlCol="0" anchor="ctr"/>
          <a:lstStyle/>
          <a:p>
            <a:pPr marL="0" indent="0">
              <a:buNone/>
            </a:pPr>
            <a:r>
              <a:rPr lang="en-US" sz="3000" b="1" dirty="0">
                <a:solidFill>
                  <a:srgbClr val="22223F"/>
                </a:solidFill>
                <a:latin typeface="Georgia" pitchFamily="34" charset="0"/>
                <a:ea typeface="Georgia" pitchFamily="34" charset="-122"/>
                <a:cs typeface="Georgia" pitchFamily="34" charset="-120"/>
              </a:rPr>
              <a:t>“I don’t have time.”</a:t>
            </a:r>
            <a:endParaRPr lang="en-US" sz="3000" dirty="0"/>
          </a:p>
        </p:txBody>
      </p:sp>
      <p:sp>
        <p:nvSpPr>
          <p:cNvPr id="6" name="Text 3"/>
          <p:cNvSpPr/>
          <p:nvPr/>
        </p:nvSpPr>
        <p:spPr>
          <a:xfrm>
            <a:off x="548640" y="1783080"/>
            <a:ext cx="5852160" cy="640080"/>
          </a:xfrm>
          <a:prstGeom prst="rect">
            <a:avLst/>
          </a:prstGeom>
          <a:noFill/>
          <a:ln/>
        </p:spPr>
        <p:txBody>
          <a:bodyPr wrap="square" lIns="0" tIns="0" rIns="0" bIns="0" rtlCol="0" anchor="ctr"/>
          <a:lstStyle/>
          <a:p>
            <a:pPr marL="0" indent="0">
              <a:lnSpc>
                <a:spcPct val="120000"/>
              </a:lnSpc>
              <a:buNone/>
            </a:pPr>
            <a:r>
              <a:rPr lang="en-US" sz="1300" dirty="0">
                <a:solidFill>
                  <a:srgbClr val="55516B"/>
                </a:solidFill>
                <a:latin typeface="Arial" pitchFamily="34" charset="0"/>
                <a:ea typeface="Arial" pitchFamily="34" charset="-122"/>
                <a:cs typeface="Arial" pitchFamily="34" charset="-120"/>
              </a:rPr>
              <a:t>The word didn’t lose the argument. It never got an appointment.</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5">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852160" y="640080"/>
            <a:ext cx="2926080" cy="2011680"/>
          </a:xfrm>
          <a:prstGeom prst="rect">
            <a:avLst/>
          </a:prstGeom>
          <a:noFill/>
          <a:ln/>
        </p:spPr>
        <p:txBody>
          <a:bodyPr wrap="square" lIns="0" tIns="0" rIns="0" bIns="0" rtlCol="0" anchor="ctr"/>
          <a:lstStyle/>
          <a:p>
            <a:pPr marL="0" indent="0" algn="r">
              <a:buNone/>
            </a:pPr>
            <a:r>
              <a:rPr lang="en-US" sz="12000" b="1" dirty="0">
                <a:solidFill>
                  <a:srgbClr val="ECE9F1"/>
                </a:solidFill>
                <a:latin typeface="Georgia" pitchFamily="34" charset="0"/>
                <a:ea typeface="Georgia" pitchFamily="34" charset="-122"/>
                <a:cs typeface="Georgia" pitchFamily="34" charset="-120"/>
              </a:rPr>
              <a:t>02</a:t>
            </a:r>
            <a:endParaRPr lang="en-US" sz="12000" dirty="0"/>
          </a:p>
        </p:txBody>
      </p:sp>
      <p:sp>
        <p:nvSpPr>
          <p:cNvPr id="4" name="Text 1"/>
          <p:cNvSpPr/>
          <p:nvPr/>
        </p:nvSpPr>
        <p:spPr>
          <a:xfrm>
            <a:off x="548640" y="566928"/>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WHY WE DON’T OPEN IT</a:t>
            </a:r>
            <a:endParaRPr lang="en-US" sz="1000" dirty="0"/>
          </a:p>
        </p:txBody>
      </p:sp>
      <p:sp>
        <p:nvSpPr>
          <p:cNvPr id="5" name="Text 2"/>
          <p:cNvSpPr/>
          <p:nvPr/>
        </p:nvSpPr>
        <p:spPr>
          <a:xfrm>
            <a:off x="548640" y="914400"/>
            <a:ext cx="6035040" cy="777240"/>
          </a:xfrm>
          <a:prstGeom prst="rect">
            <a:avLst/>
          </a:prstGeom>
          <a:noFill/>
          <a:ln/>
        </p:spPr>
        <p:txBody>
          <a:bodyPr wrap="square" lIns="0" tIns="0" rIns="0" bIns="0" rtlCol="0" anchor="ctr"/>
          <a:lstStyle/>
          <a:p>
            <a:pPr marL="0" indent="0">
              <a:buNone/>
            </a:pPr>
            <a:r>
              <a:rPr lang="en-US" sz="3000" b="1" dirty="0">
                <a:solidFill>
                  <a:srgbClr val="22223F"/>
                </a:solidFill>
                <a:latin typeface="Georgia" pitchFamily="34" charset="0"/>
                <a:ea typeface="Georgia" pitchFamily="34" charset="-122"/>
                <a:cs typeface="Georgia" pitchFamily="34" charset="-120"/>
              </a:rPr>
              <a:t>“I don’t understand it.”</a:t>
            </a:r>
            <a:endParaRPr lang="en-US" sz="3000" dirty="0"/>
          </a:p>
        </p:txBody>
      </p:sp>
      <p:sp>
        <p:nvSpPr>
          <p:cNvPr id="6" name="Text 3"/>
          <p:cNvSpPr/>
          <p:nvPr/>
        </p:nvSpPr>
        <p:spPr>
          <a:xfrm>
            <a:off x="548640" y="1783080"/>
            <a:ext cx="5852160" cy="640080"/>
          </a:xfrm>
          <a:prstGeom prst="rect">
            <a:avLst/>
          </a:prstGeom>
          <a:noFill/>
          <a:ln/>
        </p:spPr>
        <p:txBody>
          <a:bodyPr wrap="square" lIns="0" tIns="0" rIns="0" bIns="0" rtlCol="0" anchor="ctr"/>
          <a:lstStyle/>
          <a:p>
            <a:pPr marL="0" indent="0">
              <a:lnSpc>
                <a:spcPct val="120000"/>
              </a:lnSpc>
              <a:buNone/>
            </a:pPr>
            <a:r>
              <a:rPr lang="en-US" sz="1300" dirty="0">
                <a:solidFill>
                  <a:srgbClr val="55516B"/>
                </a:solidFill>
                <a:latin typeface="Arial" pitchFamily="34" charset="0"/>
                <a:ea typeface="Arial" pitchFamily="34" charset="-122"/>
                <a:cs typeface="Arial" pitchFamily="34" charset="-120"/>
              </a:rPr>
              <a:t>You started in Genesis. The plan died in Leviticus. And nobody told you your experience is in the Bible…</a:t>
            </a:r>
            <a:endParaRPr lang="en-US" sz="1300" dirty="0"/>
          </a:p>
        </p:txBody>
      </p:sp>
      <p:sp>
        <p:nvSpPr>
          <p:cNvPr id="7" name="Shape 4"/>
          <p:cNvSpPr/>
          <p:nvPr/>
        </p:nvSpPr>
        <p:spPr>
          <a:xfrm>
            <a:off x="548640" y="2834640"/>
            <a:ext cx="7498080" cy="1051560"/>
          </a:xfrm>
          <a:prstGeom prst="rect">
            <a:avLst/>
          </a:prstGeom>
          <a:solidFill>
            <a:srgbClr val="FFFFFF"/>
          </a:solidFill>
          <a:ln w="9525">
            <a:solidFill>
              <a:srgbClr val="DDD8E8"/>
            </a:solidFill>
            <a:prstDash val="solid"/>
          </a:ln>
        </p:spPr>
        <p:txBody>
          <a:bodyPr/>
          <a:lstStyle/>
          <a:p>
            <a:endParaRPr lang="en-US"/>
          </a:p>
        </p:txBody>
      </p:sp>
      <p:sp>
        <p:nvSpPr>
          <p:cNvPr id="8" name="Shape 5"/>
          <p:cNvSpPr/>
          <p:nvPr/>
        </p:nvSpPr>
        <p:spPr>
          <a:xfrm>
            <a:off x="548640" y="2834640"/>
            <a:ext cx="41148" cy="1051560"/>
          </a:xfrm>
          <a:prstGeom prst="rect">
            <a:avLst/>
          </a:prstGeom>
          <a:solidFill>
            <a:srgbClr val="CD2144"/>
          </a:solidFill>
          <a:ln/>
        </p:spPr>
        <p:txBody>
          <a:bodyPr/>
          <a:lstStyle/>
          <a:p>
            <a:endParaRPr lang="en-US"/>
          </a:p>
        </p:txBody>
      </p:sp>
      <p:sp>
        <p:nvSpPr>
          <p:cNvPr id="9" name="Text 6"/>
          <p:cNvSpPr/>
          <p:nvPr/>
        </p:nvSpPr>
        <p:spPr>
          <a:xfrm>
            <a:off x="777240" y="2907792"/>
            <a:ext cx="7132320" cy="914400"/>
          </a:xfrm>
          <a:prstGeom prst="rect">
            <a:avLst/>
          </a:prstGeom>
          <a:noFill/>
          <a:ln/>
        </p:spPr>
        <p:txBody>
          <a:bodyPr wrap="square" lIns="0" tIns="0" rIns="0" bIns="0" rtlCol="0" anchor="ctr"/>
          <a:lstStyle/>
          <a:p>
            <a:pPr marL="0" indent="0">
              <a:lnSpc>
                <a:spcPct val="115000"/>
              </a:lnSpc>
              <a:buNone/>
            </a:pPr>
            <a:r>
              <a:rPr lang="en-US" sz="1350" i="1" dirty="0">
                <a:solidFill>
                  <a:srgbClr val="22223F"/>
                </a:solidFill>
                <a:latin typeface="Georgia" pitchFamily="34" charset="0"/>
                <a:ea typeface="Georgia" pitchFamily="34" charset="-122"/>
                <a:cs typeface="Georgia" pitchFamily="34" charset="-120"/>
              </a:rPr>
              <a:t>“How can I, unless someone guides me?” — Acts 8:31</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6">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852160" y="640080"/>
            <a:ext cx="2926080" cy="2011680"/>
          </a:xfrm>
          <a:prstGeom prst="rect">
            <a:avLst/>
          </a:prstGeom>
          <a:noFill/>
          <a:ln/>
        </p:spPr>
        <p:txBody>
          <a:bodyPr wrap="square" lIns="0" tIns="0" rIns="0" bIns="0" rtlCol="0" anchor="ctr"/>
          <a:lstStyle/>
          <a:p>
            <a:pPr marL="0" indent="0" algn="r">
              <a:buNone/>
            </a:pPr>
            <a:r>
              <a:rPr lang="en-US" sz="12000" b="1" dirty="0">
                <a:solidFill>
                  <a:srgbClr val="ECE9F1"/>
                </a:solidFill>
                <a:latin typeface="Georgia" pitchFamily="34" charset="0"/>
                <a:ea typeface="Georgia" pitchFamily="34" charset="-122"/>
                <a:cs typeface="Georgia" pitchFamily="34" charset="-120"/>
              </a:rPr>
              <a:t>03</a:t>
            </a:r>
            <a:endParaRPr lang="en-US" sz="12000" dirty="0"/>
          </a:p>
        </p:txBody>
      </p:sp>
      <p:sp>
        <p:nvSpPr>
          <p:cNvPr id="4" name="Text 1"/>
          <p:cNvSpPr/>
          <p:nvPr/>
        </p:nvSpPr>
        <p:spPr>
          <a:xfrm>
            <a:off x="548640" y="566928"/>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WHY WE DON’T OPEN IT</a:t>
            </a:r>
            <a:endParaRPr lang="en-US" sz="1000" dirty="0"/>
          </a:p>
        </p:txBody>
      </p:sp>
      <p:sp>
        <p:nvSpPr>
          <p:cNvPr id="5" name="Text 2"/>
          <p:cNvSpPr/>
          <p:nvPr/>
        </p:nvSpPr>
        <p:spPr>
          <a:xfrm>
            <a:off x="548640" y="914400"/>
            <a:ext cx="6035040" cy="777240"/>
          </a:xfrm>
          <a:prstGeom prst="rect">
            <a:avLst/>
          </a:prstGeom>
          <a:noFill/>
          <a:ln/>
        </p:spPr>
        <p:txBody>
          <a:bodyPr wrap="square" lIns="0" tIns="0" rIns="0" bIns="0" rtlCol="0" anchor="ctr"/>
          <a:lstStyle/>
          <a:p>
            <a:pPr marL="0" indent="0">
              <a:buNone/>
            </a:pPr>
            <a:r>
              <a:rPr lang="en-US" sz="3000" b="1" dirty="0">
                <a:solidFill>
                  <a:srgbClr val="22223F"/>
                </a:solidFill>
                <a:latin typeface="Georgia" pitchFamily="34" charset="0"/>
                <a:ea typeface="Georgia" pitchFamily="34" charset="-122"/>
                <a:cs typeface="Georgia" pitchFamily="34" charset="-120"/>
              </a:rPr>
              <a:t>“It feels far from my life.”</a:t>
            </a:r>
            <a:endParaRPr lang="en-US" sz="3000" dirty="0"/>
          </a:p>
        </p:txBody>
      </p:sp>
      <p:sp>
        <p:nvSpPr>
          <p:cNvPr id="6" name="Text 3"/>
          <p:cNvSpPr/>
          <p:nvPr/>
        </p:nvSpPr>
        <p:spPr>
          <a:xfrm>
            <a:off x="548640" y="1783080"/>
            <a:ext cx="5852160" cy="640080"/>
          </a:xfrm>
          <a:prstGeom prst="rect">
            <a:avLst/>
          </a:prstGeom>
          <a:noFill/>
          <a:ln/>
        </p:spPr>
        <p:txBody>
          <a:bodyPr wrap="square" lIns="0" tIns="0" rIns="0" bIns="0" rtlCol="0" anchor="ctr"/>
          <a:lstStyle/>
          <a:p>
            <a:pPr marL="0" indent="0">
              <a:lnSpc>
                <a:spcPct val="120000"/>
              </a:lnSpc>
              <a:buNone/>
            </a:pPr>
            <a:r>
              <a:rPr lang="en-US" sz="1300" dirty="0">
                <a:solidFill>
                  <a:srgbClr val="55516B"/>
                </a:solidFill>
                <a:latin typeface="Arial" pitchFamily="34" charset="0"/>
                <a:ea typeface="Arial" pitchFamily="34" charset="-122"/>
                <a:cs typeface="Arial" pitchFamily="34" charset="-120"/>
              </a:rPr>
              <a:t>Old names. Old wars. Someone else’s mail — while your life is Monday’s deadline and Tuesday’s rent.</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7">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852160" y="640080"/>
            <a:ext cx="2926080" cy="2011680"/>
          </a:xfrm>
          <a:prstGeom prst="rect">
            <a:avLst/>
          </a:prstGeom>
          <a:noFill/>
          <a:ln/>
        </p:spPr>
        <p:txBody>
          <a:bodyPr wrap="square" lIns="0" tIns="0" rIns="0" bIns="0" rtlCol="0" anchor="ctr"/>
          <a:lstStyle/>
          <a:p>
            <a:pPr marL="0" indent="0" algn="r">
              <a:buNone/>
            </a:pPr>
            <a:r>
              <a:rPr lang="en-US" sz="12000" b="1" dirty="0">
                <a:solidFill>
                  <a:srgbClr val="ECE9F1"/>
                </a:solidFill>
                <a:latin typeface="Georgia" pitchFamily="34" charset="0"/>
                <a:ea typeface="Georgia" pitchFamily="34" charset="-122"/>
                <a:cs typeface="Georgia" pitchFamily="34" charset="-120"/>
              </a:rPr>
              <a:t>04</a:t>
            </a:r>
            <a:endParaRPr lang="en-US" sz="12000" dirty="0"/>
          </a:p>
        </p:txBody>
      </p:sp>
      <p:sp>
        <p:nvSpPr>
          <p:cNvPr id="4" name="Text 1"/>
          <p:cNvSpPr/>
          <p:nvPr/>
        </p:nvSpPr>
        <p:spPr>
          <a:xfrm>
            <a:off x="548640" y="566928"/>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WHY WE DON’T OPEN IT</a:t>
            </a:r>
            <a:endParaRPr lang="en-US" sz="1000" dirty="0"/>
          </a:p>
        </p:txBody>
      </p:sp>
      <p:sp>
        <p:nvSpPr>
          <p:cNvPr id="5" name="Text 2"/>
          <p:cNvSpPr/>
          <p:nvPr/>
        </p:nvSpPr>
        <p:spPr>
          <a:xfrm>
            <a:off x="548640" y="914400"/>
            <a:ext cx="6035040" cy="777240"/>
          </a:xfrm>
          <a:prstGeom prst="rect">
            <a:avLst/>
          </a:prstGeom>
          <a:noFill/>
          <a:ln/>
        </p:spPr>
        <p:txBody>
          <a:bodyPr wrap="square" lIns="0" tIns="0" rIns="0" bIns="0" rtlCol="0" anchor="ctr"/>
          <a:lstStyle/>
          <a:p>
            <a:pPr marL="0" indent="0">
              <a:buNone/>
            </a:pPr>
            <a:r>
              <a:rPr lang="en-US" sz="3000" b="1" dirty="0">
                <a:solidFill>
                  <a:srgbClr val="22223F"/>
                </a:solidFill>
                <a:latin typeface="Georgia" pitchFamily="34" charset="0"/>
                <a:ea typeface="Georgia" pitchFamily="34" charset="-122"/>
                <a:cs typeface="Georgia" pitchFamily="34" charset="-120"/>
              </a:rPr>
              <a:t>“It reads like a report card.”</a:t>
            </a:r>
            <a:endParaRPr lang="en-US" sz="3000" dirty="0"/>
          </a:p>
        </p:txBody>
      </p:sp>
      <p:sp>
        <p:nvSpPr>
          <p:cNvPr id="6" name="Text 3"/>
          <p:cNvSpPr/>
          <p:nvPr/>
        </p:nvSpPr>
        <p:spPr>
          <a:xfrm>
            <a:off x="548640" y="1783080"/>
            <a:ext cx="5852160" cy="640080"/>
          </a:xfrm>
          <a:prstGeom prst="rect">
            <a:avLst/>
          </a:prstGeom>
          <a:noFill/>
          <a:ln/>
        </p:spPr>
        <p:txBody>
          <a:bodyPr wrap="square" lIns="0" tIns="0" rIns="0" bIns="0" rtlCol="0" anchor="ctr"/>
          <a:lstStyle/>
          <a:p>
            <a:pPr marL="0" indent="0">
              <a:lnSpc>
                <a:spcPct val="120000"/>
              </a:lnSpc>
              <a:buNone/>
            </a:pPr>
            <a:r>
              <a:rPr lang="en-US" sz="1300" dirty="0">
                <a:solidFill>
                  <a:srgbClr val="55516B"/>
                </a:solidFill>
                <a:latin typeface="Arial" pitchFamily="34" charset="0"/>
                <a:ea typeface="Arial" pitchFamily="34" charset="-122"/>
                <a:cs typeface="Arial" pitchFamily="34" charset="-120"/>
              </a:rPr>
              <a:t>Every page, another subject you’re failing. So you did the sane thing — you put it in a drawer.</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20">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MORE THAN A MORAL HANDBOOK  ·  01</a:t>
            </a:r>
            <a:endParaRPr lang="en-US" sz="1000" dirty="0"/>
          </a:p>
        </p:txBody>
      </p:sp>
      <p:sp>
        <p:nvSpPr>
          <p:cNvPr id="4" name="Text 1"/>
          <p:cNvSpPr/>
          <p:nvPr/>
        </p:nvSpPr>
        <p:spPr>
          <a:xfrm>
            <a:off x="685800" y="1188720"/>
            <a:ext cx="7772400" cy="2651760"/>
          </a:xfrm>
          <a:prstGeom prst="rect">
            <a:avLst/>
          </a:prstGeom>
          <a:noFill/>
          <a:ln/>
        </p:spPr>
        <p:txBody>
          <a:bodyPr wrap="square" lIns="0" tIns="0" rIns="0" bIns="0" rtlCol="0" anchor="ctr"/>
          <a:lstStyle/>
          <a:p>
            <a:pPr marL="0" indent="0" algn="l">
              <a:lnSpc>
                <a:spcPct val="115000"/>
              </a:lnSpc>
              <a:buNone/>
            </a:pPr>
            <a:r>
              <a:rPr lang="en-US" sz="3400" b="1" dirty="0">
                <a:solidFill>
                  <a:srgbClr val="FFFFFF"/>
                </a:solidFill>
                <a:latin typeface="Georgia" pitchFamily="34" charset="0"/>
                <a:ea typeface="Georgia" pitchFamily="34" charset="-122"/>
                <a:cs typeface="Georgia" pitchFamily="34" charset="-120"/>
              </a:rPr>
              <a:t>God reveals Himself </a:t>
            </a:r>
            <a:r>
              <a:rPr lang="en-US" sz="3400" b="1" dirty="0">
                <a:solidFill>
                  <a:srgbClr val="CD2144"/>
                </a:solidFill>
                <a:latin typeface="Georgia" pitchFamily="34" charset="0"/>
                <a:ea typeface="Georgia" pitchFamily="34" charset="-122"/>
                <a:cs typeface="Georgia" pitchFamily="34" charset="-120"/>
              </a:rPr>
              <a:t>in it.</a:t>
            </a:r>
            <a:endParaRPr lang="en-US" sz="3400" dirty="0"/>
          </a:p>
        </p:txBody>
      </p:sp>
      <p:sp>
        <p:nvSpPr>
          <p:cNvPr id="5" name="Text 2"/>
          <p:cNvSpPr/>
          <p:nvPr/>
        </p:nvSpPr>
        <p:spPr>
          <a:xfrm>
            <a:off x="713232" y="3977640"/>
            <a:ext cx="7680960" cy="548640"/>
          </a:xfrm>
          <a:prstGeom prst="rect">
            <a:avLst/>
          </a:prstGeom>
          <a:noFill/>
          <a:ln/>
        </p:spPr>
        <p:txBody>
          <a:bodyPr wrap="square" lIns="0" tIns="0" rIns="0" bIns="0" rtlCol="0" anchor="ctr"/>
          <a:lstStyle/>
          <a:p>
            <a:pPr marL="0" indent="0">
              <a:buNone/>
            </a:pPr>
            <a:r>
              <a:rPr lang="en-US" sz="1100" i="1" dirty="0">
                <a:solidFill>
                  <a:srgbClr val="E5E3EC"/>
                </a:solidFill>
                <a:latin typeface="Arial" pitchFamily="34" charset="0"/>
                <a:ea typeface="Arial" pitchFamily="34" charset="-122"/>
                <a:cs typeface="Arial" pitchFamily="34" charset="-120"/>
              </a:rPr>
              <a:t>Man-made rules “have an appearance of wisdom… but are of no value in stopping the flesh.” — Colossians 2:23</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1">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HOW GOD HAS ALWAYS MADE HIMSELF KNOWN</a:t>
            </a:r>
            <a:endParaRPr lang="en-US" sz="1000" dirty="0"/>
          </a:p>
        </p:txBody>
      </p:sp>
      <p:sp>
        <p:nvSpPr>
          <p:cNvPr id="4" name="Text 1"/>
          <p:cNvSpPr/>
          <p:nvPr/>
        </p:nvSpPr>
        <p:spPr>
          <a:xfrm>
            <a:off x="777240" y="1051560"/>
            <a:ext cx="7589520" cy="1371600"/>
          </a:xfrm>
          <a:prstGeom prst="rect">
            <a:avLst/>
          </a:prstGeom>
          <a:noFill/>
          <a:ln/>
        </p:spPr>
        <p:txBody>
          <a:bodyPr wrap="square" lIns="0" tIns="0" rIns="0" bIns="0" rtlCol="0" anchor="ctr"/>
          <a:lstStyle/>
          <a:p>
            <a:pPr marL="0" indent="0">
              <a:lnSpc>
                <a:spcPct val="125000"/>
              </a:lnSpc>
              <a:buNone/>
            </a:pPr>
            <a:r>
              <a:rPr lang="en-US" sz="2000" dirty="0">
                <a:solidFill>
                  <a:srgbClr val="FFFFFF"/>
                </a:solidFill>
                <a:latin typeface="Georgia" pitchFamily="34" charset="0"/>
                <a:ea typeface="Georgia" pitchFamily="34" charset="-122"/>
                <a:cs typeface="Georgia" pitchFamily="34" charset="-120"/>
              </a:rPr>
              <a:t>“And the LORD appeared again at Shiloh, for the LORD </a:t>
            </a:r>
            <a:r>
              <a:rPr lang="en-US" sz="2000" b="1" dirty="0">
                <a:solidFill>
                  <a:srgbClr val="70C2B1"/>
                </a:solidFill>
                <a:latin typeface="Georgia" pitchFamily="34" charset="0"/>
                <a:ea typeface="Georgia" pitchFamily="34" charset="-122"/>
                <a:cs typeface="Georgia" pitchFamily="34" charset="-120"/>
              </a:rPr>
              <a:t>revealed himself</a:t>
            </a:r>
            <a:r>
              <a:rPr lang="en-US" sz="2000" dirty="0">
                <a:solidFill>
                  <a:srgbClr val="FFFFFF"/>
                </a:solidFill>
                <a:latin typeface="Georgia" pitchFamily="34" charset="0"/>
                <a:ea typeface="Georgia" pitchFamily="34" charset="-122"/>
                <a:cs typeface="Georgia" pitchFamily="34" charset="-120"/>
              </a:rPr>
              <a:t> to Samuel at Shiloh </a:t>
            </a:r>
            <a:r>
              <a:rPr lang="en-US" sz="2000" b="1" dirty="0">
                <a:solidFill>
                  <a:srgbClr val="70C2B1"/>
                </a:solidFill>
                <a:latin typeface="Georgia" pitchFamily="34" charset="0"/>
                <a:ea typeface="Georgia" pitchFamily="34" charset="-122"/>
                <a:cs typeface="Georgia" pitchFamily="34" charset="-120"/>
              </a:rPr>
              <a:t>by the word of the LORD</a:t>
            </a:r>
            <a:r>
              <a:rPr lang="en-US" sz="2000" dirty="0">
                <a:solidFill>
                  <a:srgbClr val="FFFFFF"/>
                </a:solidFill>
                <a:latin typeface="Georgia" pitchFamily="34" charset="0"/>
                <a:ea typeface="Georgia" pitchFamily="34" charset="-122"/>
                <a:cs typeface="Georgia" pitchFamily="34" charset="-120"/>
              </a:rPr>
              <a:t>.”  — 1 Samuel 3:21</a:t>
            </a:r>
            <a:endParaRPr lang="en-US" sz="2000" dirty="0"/>
          </a:p>
        </p:txBody>
      </p:sp>
      <p:sp>
        <p:nvSpPr>
          <p:cNvPr id="5" name="Shape 2"/>
          <p:cNvSpPr/>
          <p:nvPr/>
        </p:nvSpPr>
        <p:spPr>
          <a:xfrm>
            <a:off x="822960" y="2697480"/>
            <a:ext cx="914400" cy="0"/>
          </a:xfrm>
          <a:prstGeom prst="line">
            <a:avLst/>
          </a:prstGeom>
          <a:noFill/>
          <a:ln w="19050">
            <a:solidFill>
              <a:srgbClr val="8E2C7A"/>
            </a:solidFill>
            <a:prstDash val="solid"/>
          </a:ln>
        </p:spPr>
        <p:txBody>
          <a:bodyPr/>
          <a:lstStyle/>
          <a:p>
            <a:endParaRPr lang="en-US"/>
          </a:p>
        </p:txBody>
      </p:sp>
      <p:sp>
        <p:nvSpPr>
          <p:cNvPr id="6" name="Text 3"/>
          <p:cNvSpPr/>
          <p:nvPr/>
        </p:nvSpPr>
        <p:spPr>
          <a:xfrm>
            <a:off x="777240" y="2880360"/>
            <a:ext cx="7589520" cy="1371600"/>
          </a:xfrm>
          <a:prstGeom prst="rect">
            <a:avLst/>
          </a:prstGeom>
          <a:noFill/>
          <a:ln/>
        </p:spPr>
        <p:txBody>
          <a:bodyPr wrap="square" lIns="0" tIns="0" rIns="0" bIns="0" rtlCol="0" anchor="ctr"/>
          <a:lstStyle/>
          <a:p>
            <a:pPr marL="0" indent="0">
              <a:lnSpc>
                <a:spcPct val="125000"/>
              </a:lnSpc>
              <a:buNone/>
            </a:pPr>
            <a:r>
              <a:rPr lang="en-US" sz="1800" dirty="0">
                <a:solidFill>
                  <a:srgbClr val="E5E3EC"/>
                </a:solidFill>
                <a:latin typeface="Georgia" pitchFamily="34" charset="0"/>
                <a:ea typeface="Georgia" pitchFamily="34" charset="-122"/>
                <a:cs typeface="Georgia" pitchFamily="34" charset="-120"/>
              </a:rPr>
              <a:t>“Long ago, at many times and in many ways, God spoke to our fathers by the prophets, but in these last days </a:t>
            </a:r>
            <a:r>
              <a:rPr lang="en-US" sz="1800" b="1" dirty="0">
                <a:solidFill>
                  <a:srgbClr val="70C2B1"/>
                </a:solidFill>
                <a:latin typeface="Georgia" pitchFamily="34" charset="0"/>
                <a:ea typeface="Georgia" pitchFamily="34" charset="-122"/>
                <a:cs typeface="Georgia" pitchFamily="34" charset="-120"/>
              </a:rPr>
              <a:t>he has spoken to us by his Son</a:t>
            </a:r>
            <a:r>
              <a:rPr lang="en-US" sz="1800" dirty="0">
                <a:solidFill>
                  <a:srgbClr val="E5E3EC"/>
                </a:solidFill>
                <a:latin typeface="Georgia" pitchFamily="34" charset="0"/>
                <a:ea typeface="Georgia" pitchFamily="34" charset="-122"/>
                <a:cs typeface="Georgia" pitchFamily="34" charset="-120"/>
              </a:rPr>
              <a:t>.”  — Hebrews 1:1–2</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2">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MORE THAN A SELF-HELP BOOK  ·  02</a:t>
            </a:r>
            <a:endParaRPr lang="en-US" sz="1000" dirty="0"/>
          </a:p>
        </p:txBody>
      </p:sp>
      <p:sp>
        <p:nvSpPr>
          <p:cNvPr id="4" name="Text 1"/>
          <p:cNvSpPr/>
          <p:nvPr/>
        </p:nvSpPr>
        <p:spPr>
          <a:xfrm>
            <a:off x="685800" y="1188720"/>
            <a:ext cx="7772400" cy="2651760"/>
          </a:xfrm>
          <a:prstGeom prst="rect">
            <a:avLst/>
          </a:prstGeom>
          <a:noFill/>
          <a:ln/>
        </p:spPr>
        <p:txBody>
          <a:bodyPr wrap="square" lIns="0" tIns="0" rIns="0" bIns="0" rtlCol="0" anchor="ctr"/>
          <a:lstStyle/>
          <a:p>
            <a:pPr marL="0" indent="0" algn="l">
              <a:lnSpc>
                <a:spcPct val="115000"/>
              </a:lnSpc>
              <a:buNone/>
            </a:pPr>
            <a:r>
              <a:rPr lang="en-US" sz="3400" b="1" dirty="0">
                <a:solidFill>
                  <a:srgbClr val="FFFFFF"/>
                </a:solidFill>
                <a:latin typeface="Georgia" pitchFamily="34" charset="0"/>
                <a:ea typeface="Georgia" pitchFamily="34" charset="-122"/>
                <a:cs typeface="Georgia" pitchFamily="34" charset="-120"/>
              </a:rPr>
              <a:t>God gives life </a:t>
            </a:r>
            <a:r>
              <a:rPr lang="en-US" sz="3400" b="1" dirty="0">
                <a:solidFill>
                  <a:srgbClr val="CD2144"/>
                </a:solidFill>
                <a:latin typeface="Georgia" pitchFamily="34" charset="0"/>
                <a:ea typeface="Georgia" pitchFamily="34" charset="-122"/>
                <a:cs typeface="Georgia" pitchFamily="34" charset="-120"/>
              </a:rPr>
              <a:t>through it.</a:t>
            </a:r>
            <a:endParaRPr lang="en-US" sz="3400" dirty="0"/>
          </a:p>
        </p:txBody>
      </p:sp>
      <p:sp>
        <p:nvSpPr>
          <p:cNvPr id="5" name="Text 2"/>
          <p:cNvSpPr/>
          <p:nvPr/>
        </p:nvSpPr>
        <p:spPr>
          <a:xfrm>
            <a:off x="713232" y="3977640"/>
            <a:ext cx="7680960" cy="548640"/>
          </a:xfrm>
          <a:prstGeom prst="rect">
            <a:avLst/>
          </a:prstGeom>
          <a:noFill/>
          <a:ln/>
        </p:spPr>
        <p:txBody>
          <a:bodyPr wrap="square" lIns="0" tIns="0" rIns="0" bIns="0" rtlCol="0" anchor="ctr"/>
          <a:lstStyle/>
          <a:p>
            <a:pPr marL="0" indent="0">
              <a:buNone/>
            </a:pPr>
            <a:r>
              <a:rPr lang="en-US" sz="1100" i="1" dirty="0">
                <a:solidFill>
                  <a:srgbClr val="E5E3EC"/>
                </a:solidFill>
                <a:latin typeface="Arial" pitchFamily="34" charset="0"/>
                <a:ea typeface="Arial" pitchFamily="34" charset="-122"/>
                <a:cs typeface="Arial" pitchFamily="34" charset="-120"/>
              </a:rPr>
              <a:t>“All Scripture is God-breathed…” — 2 Timothy 3:16  (theopneustos — breathed out by God)</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7">
    <p:bg>
      <p:bgPr>
        <a:solidFill>
          <a:srgbClr val="22223F"/>
        </a:solidFill>
        <a:effectLst/>
      </p:bgPr>
    </p:bg>
    <p:spTree>
      <p:nvGrpSpPr>
        <p:cNvPr id="1" name=""/>
        <p:cNvGrpSpPr/>
        <p:nvPr/>
      </p:nvGrpSpPr>
      <p:grpSpPr>
        <a:xfrm>
          <a:off x="0" y="0"/>
          <a:ext cx="0" cy="0"/>
          <a:chOff x="0" y="0"/>
          <a:chExt cx="0" cy="0"/>
        </a:xfrm>
      </p:grpSpPr>
      <p:sp>
        <p:nvSpPr>
          <p:cNvPr id="2" name="Text 0"/>
          <p:cNvSpPr/>
          <p:nvPr/>
        </p:nvSpPr>
        <p:spPr>
          <a:xfrm>
            <a:off x="548640" y="7315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MOSES  ·  THE LAST SERMON OF HIS LIFE</a:t>
            </a:r>
            <a:endParaRPr lang="en-US" sz="1000" dirty="0"/>
          </a:p>
        </p:txBody>
      </p:sp>
      <p:sp>
        <p:nvSpPr>
          <p:cNvPr id="3" name="Text 1"/>
          <p:cNvSpPr/>
          <p:nvPr/>
        </p:nvSpPr>
        <p:spPr>
          <a:xfrm>
            <a:off x="731520" y="1463040"/>
            <a:ext cx="7680960" cy="1828800"/>
          </a:xfrm>
          <a:prstGeom prst="rect">
            <a:avLst/>
          </a:prstGeom>
          <a:noFill/>
          <a:ln/>
        </p:spPr>
        <p:txBody>
          <a:bodyPr wrap="square" lIns="0" tIns="0" rIns="0" bIns="0" rtlCol="0" anchor="ctr"/>
          <a:lstStyle/>
          <a:p>
            <a:pPr marL="0" indent="0" algn="ctr">
              <a:lnSpc>
                <a:spcPct val="120000"/>
              </a:lnSpc>
              <a:buNone/>
            </a:pPr>
            <a:r>
              <a:rPr lang="en-US" sz="3400" b="1" dirty="0">
                <a:solidFill>
                  <a:srgbClr val="FFFFFF"/>
                </a:solidFill>
                <a:latin typeface="Georgia" pitchFamily="34" charset="0"/>
                <a:ea typeface="Georgia" pitchFamily="34" charset="-122"/>
                <a:cs typeface="Georgia" pitchFamily="34" charset="-120"/>
              </a:rPr>
              <a:t>“It is no empty word for you — it is </a:t>
            </a:r>
            <a:r>
              <a:rPr lang="en-US" sz="3400" b="1" dirty="0">
                <a:solidFill>
                  <a:srgbClr val="CD2144"/>
                </a:solidFill>
                <a:latin typeface="Georgia" pitchFamily="34" charset="0"/>
                <a:ea typeface="Georgia" pitchFamily="34" charset="-122"/>
                <a:cs typeface="Georgia" pitchFamily="34" charset="-120"/>
              </a:rPr>
              <a:t>your very life</a:t>
            </a:r>
            <a:r>
              <a:rPr lang="en-US" sz="3400" b="1" dirty="0">
                <a:solidFill>
                  <a:srgbClr val="FFFFFF"/>
                </a:solidFill>
                <a:latin typeface="Georgia" pitchFamily="34" charset="0"/>
                <a:ea typeface="Georgia" pitchFamily="34" charset="-122"/>
                <a:cs typeface="Georgia" pitchFamily="34" charset="-120"/>
              </a:rPr>
              <a:t>.”</a:t>
            </a:r>
            <a:endParaRPr lang="en-US" sz="3400" dirty="0"/>
          </a:p>
        </p:txBody>
      </p:sp>
      <p:sp>
        <p:nvSpPr>
          <p:cNvPr id="4" name="Text 2"/>
          <p:cNvSpPr/>
          <p:nvPr/>
        </p:nvSpPr>
        <p:spPr>
          <a:xfrm>
            <a:off x="2743200" y="3749040"/>
            <a:ext cx="3657600" cy="365760"/>
          </a:xfrm>
          <a:prstGeom prst="rect">
            <a:avLst/>
          </a:prstGeom>
          <a:noFill/>
          <a:ln/>
        </p:spPr>
        <p:txBody>
          <a:bodyPr wrap="square" lIns="0" tIns="0" rIns="0" bIns="0" rtlCol="0" anchor="ctr"/>
          <a:lstStyle/>
          <a:p>
            <a:pPr marL="0" indent="0" algn="ctr">
              <a:buNone/>
            </a:pPr>
            <a:r>
              <a:rPr lang="en-US" sz="1200" dirty="0">
                <a:solidFill>
                  <a:srgbClr val="70C2B1"/>
                </a:solidFill>
                <a:latin typeface="Arial" pitchFamily="34" charset="0"/>
                <a:ea typeface="Arial" pitchFamily="34" charset="-122"/>
                <a:cs typeface="Arial" pitchFamily="34" charset="-120"/>
              </a:rPr>
              <a:t>Deuteronomy 32:47</a:t>
            </a:r>
            <a:endParaRPr lang="en-US" sz="1200" dirty="0"/>
          </a:p>
        </p:txBody>
      </p:sp>
      <p:pic>
        <p:nvPicPr>
          <p:cNvPr id="5" name="Image 0" descr="clic-heart.png"/>
          <p:cNvPicPr>
            <a:picLocks noChangeAspect="1"/>
          </p:cNvPicPr>
          <p:nvPr/>
        </p:nvPicPr>
        <p:blipFill>
          <a:blip r:embed="rId3"/>
          <a:stretch>
            <a:fillRect/>
          </a:stretch>
        </p:blipFill>
        <p:spPr>
          <a:xfrm>
            <a:off x="8705088" y="4773168"/>
            <a:ext cx="274320" cy="23774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411480"/>
            <a:ext cx="7772400" cy="548640"/>
          </a:xfrm>
          <a:prstGeom prst="rect">
            <a:avLst/>
          </a:prstGeom>
          <a:noFill/>
          <a:ln/>
        </p:spPr>
        <p:txBody>
          <a:bodyPr wrap="square" lIns="0" tIns="0" rIns="0" bIns="0" rtlCol="0" anchor="ctr"/>
          <a:lstStyle/>
          <a:p>
            <a:pPr marL="0" indent="0">
              <a:buNone/>
            </a:pPr>
            <a:r>
              <a:rPr lang="en-US" sz="2600" b="1" dirty="0">
                <a:solidFill>
                  <a:srgbClr val="22223F"/>
                </a:solidFill>
                <a:latin typeface="Georgia" pitchFamily="34" charset="0"/>
                <a:ea typeface="Georgia" pitchFamily="34" charset="-122"/>
                <a:cs typeface="Georgia" pitchFamily="34" charset="-120"/>
              </a:rPr>
              <a:t>Five Anchors of a Disciple</a:t>
            </a:r>
            <a:endParaRPr lang="en-US" sz="2600" dirty="0"/>
          </a:p>
        </p:txBody>
      </p:sp>
      <p:sp>
        <p:nvSpPr>
          <p:cNvPr id="4" name="Text 1"/>
          <p:cNvSpPr/>
          <p:nvPr/>
        </p:nvSpPr>
        <p:spPr>
          <a:xfrm>
            <a:off x="685800" y="1234440"/>
            <a:ext cx="868680" cy="457200"/>
          </a:xfrm>
          <a:prstGeom prst="rect">
            <a:avLst/>
          </a:prstGeom>
          <a:noFill/>
          <a:ln/>
        </p:spPr>
        <p:txBody>
          <a:bodyPr wrap="square" lIns="0" tIns="0" rIns="0" bIns="0" rtlCol="0" anchor="ctr"/>
          <a:lstStyle/>
          <a:p>
            <a:pPr marL="0" indent="0">
              <a:buNone/>
            </a:pPr>
            <a:r>
              <a:rPr lang="en-US" sz="950" b="1" kern="0" spc="200" dirty="0">
                <a:solidFill>
                  <a:srgbClr val="9A96B5"/>
                </a:solidFill>
                <a:latin typeface="Arial" pitchFamily="34" charset="0"/>
                <a:ea typeface="Arial" pitchFamily="34" charset="-122"/>
                <a:cs typeface="Arial" pitchFamily="34" charset="-120"/>
              </a:rPr>
              <a:t>WEEK 1</a:t>
            </a:r>
            <a:endParaRPr lang="en-US" sz="950" dirty="0"/>
          </a:p>
        </p:txBody>
      </p:sp>
      <p:sp>
        <p:nvSpPr>
          <p:cNvPr id="5" name="Text 2"/>
          <p:cNvSpPr/>
          <p:nvPr/>
        </p:nvSpPr>
        <p:spPr>
          <a:xfrm>
            <a:off x="1645920" y="1234440"/>
            <a:ext cx="2377440" cy="457200"/>
          </a:xfrm>
          <a:prstGeom prst="rect">
            <a:avLst/>
          </a:prstGeom>
          <a:noFill/>
          <a:ln/>
        </p:spPr>
        <p:txBody>
          <a:bodyPr wrap="square" lIns="0" tIns="0" rIns="0" bIns="0" rtlCol="0" anchor="ctr"/>
          <a:lstStyle/>
          <a:p>
            <a:pPr marL="0" indent="0">
              <a:buNone/>
            </a:pPr>
            <a:r>
              <a:rPr lang="en-US" sz="1600" b="1" dirty="0">
                <a:solidFill>
                  <a:srgbClr val="22223F"/>
                </a:solidFill>
                <a:latin typeface="Georgia" pitchFamily="34" charset="0"/>
                <a:ea typeface="Georgia" pitchFamily="34" charset="-122"/>
                <a:cs typeface="Georgia" pitchFamily="34" charset="-120"/>
              </a:rPr>
              <a:t>God-Loving</a:t>
            </a:r>
            <a:endParaRPr lang="en-US" sz="1600" dirty="0"/>
          </a:p>
        </p:txBody>
      </p:sp>
      <p:sp>
        <p:nvSpPr>
          <p:cNvPr id="6" name="Text 3"/>
          <p:cNvSpPr/>
          <p:nvPr/>
        </p:nvSpPr>
        <p:spPr>
          <a:xfrm>
            <a:off x="4114800" y="1234440"/>
            <a:ext cx="4297680" cy="457200"/>
          </a:xfrm>
          <a:prstGeom prst="rect">
            <a:avLst/>
          </a:prstGeom>
          <a:noFill/>
          <a:ln/>
        </p:spPr>
        <p:txBody>
          <a:bodyPr wrap="square" lIns="0" tIns="0" rIns="0" bIns="0" rtlCol="0" anchor="ctr"/>
          <a:lstStyle/>
          <a:p>
            <a:pPr marL="0" indent="0">
              <a:buNone/>
            </a:pPr>
            <a:r>
              <a:rPr lang="en-US" sz="1050" i="1" dirty="0">
                <a:solidFill>
                  <a:srgbClr val="6B677F"/>
                </a:solidFill>
                <a:latin typeface="Arial" pitchFamily="34" charset="0"/>
                <a:ea typeface="Arial" pitchFamily="34" charset="-122"/>
                <a:cs typeface="Arial" pitchFamily="34" charset="-120"/>
              </a:rPr>
              <a:t>Loved Into Loving</a:t>
            </a:r>
            <a:endParaRPr lang="en-US" sz="1050" dirty="0"/>
          </a:p>
        </p:txBody>
      </p:sp>
      <p:sp>
        <p:nvSpPr>
          <p:cNvPr id="7" name="Text 4"/>
          <p:cNvSpPr/>
          <p:nvPr/>
        </p:nvSpPr>
        <p:spPr>
          <a:xfrm>
            <a:off x="685800" y="1911096"/>
            <a:ext cx="868680" cy="457200"/>
          </a:xfrm>
          <a:prstGeom prst="rect">
            <a:avLst/>
          </a:prstGeom>
          <a:noFill/>
          <a:ln/>
        </p:spPr>
        <p:txBody>
          <a:bodyPr wrap="square" lIns="0" tIns="0" rIns="0" bIns="0" rtlCol="0" anchor="ctr"/>
          <a:lstStyle/>
          <a:p>
            <a:pPr marL="0" indent="0">
              <a:buNone/>
            </a:pPr>
            <a:r>
              <a:rPr lang="en-US" sz="950" b="1" kern="0" spc="200" dirty="0">
                <a:solidFill>
                  <a:srgbClr val="9A96B5"/>
                </a:solidFill>
                <a:latin typeface="Arial" pitchFamily="34" charset="0"/>
                <a:ea typeface="Arial" pitchFamily="34" charset="-122"/>
                <a:cs typeface="Arial" pitchFamily="34" charset="-120"/>
              </a:rPr>
              <a:t>WEEK 2</a:t>
            </a:r>
            <a:endParaRPr lang="en-US" sz="950" dirty="0"/>
          </a:p>
        </p:txBody>
      </p:sp>
      <p:sp>
        <p:nvSpPr>
          <p:cNvPr id="8" name="Text 5"/>
          <p:cNvSpPr/>
          <p:nvPr/>
        </p:nvSpPr>
        <p:spPr>
          <a:xfrm>
            <a:off x="1645920" y="1911096"/>
            <a:ext cx="2377440" cy="457200"/>
          </a:xfrm>
          <a:prstGeom prst="rect">
            <a:avLst/>
          </a:prstGeom>
          <a:noFill/>
          <a:ln/>
        </p:spPr>
        <p:txBody>
          <a:bodyPr wrap="square" lIns="0" tIns="0" rIns="0" bIns="0" rtlCol="0" anchor="ctr"/>
          <a:lstStyle/>
          <a:p>
            <a:pPr marL="0" indent="0">
              <a:buNone/>
            </a:pPr>
            <a:r>
              <a:rPr lang="en-US" sz="1600" b="1" dirty="0">
                <a:solidFill>
                  <a:srgbClr val="22223F"/>
                </a:solidFill>
                <a:latin typeface="Georgia" pitchFamily="34" charset="0"/>
                <a:ea typeface="Georgia" pitchFamily="34" charset="-122"/>
                <a:cs typeface="Georgia" pitchFamily="34" charset="-120"/>
              </a:rPr>
              <a:t>Christ-Centred</a:t>
            </a:r>
            <a:endParaRPr lang="en-US" sz="1600" dirty="0"/>
          </a:p>
        </p:txBody>
      </p:sp>
      <p:sp>
        <p:nvSpPr>
          <p:cNvPr id="9" name="Text 6"/>
          <p:cNvSpPr/>
          <p:nvPr/>
        </p:nvSpPr>
        <p:spPr>
          <a:xfrm>
            <a:off x="4114800" y="1911096"/>
            <a:ext cx="4297680" cy="457200"/>
          </a:xfrm>
          <a:prstGeom prst="rect">
            <a:avLst/>
          </a:prstGeom>
          <a:noFill/>
          <a:ln/>
        </p:spPr>
        <p:txBody>
          <a:bodyPr wrap="square" lIns="0" tIns="0" rIns="0" bIns="0" rtlCol="0" anchor="ctr"/>
          <a:lstStyle/>
          <a:p>
            <a:pPr marL="0" indent="0">
              <a:buNone/>
            </a:pPr>
            <a:r>
              <a:rPr lang="en-US" sz="1050" i="1" dirty="0">
                <a:solidFill>
                  <a:srgbClr val="6B677F"/>
                </a:solidFill>
                <a:latin typeface="Arial" pitchFamily="34" charset="0"/>
                <a:ea typeface="Arial" pitchFamily="34" charset="-122"/>
                <a:cs typeface="Arial" pitchFamily="34" charset="-120"/>
              </a:rPr>
              <a:t>Not I, But Christ</a:t>
            </a:r>
            <a:endParaRPr lang="en-US" sz="1050" dirty="0"/>
          </a:p>
        </p:txBody>
      </p:sp>
      <p:sp>
        <p:nvSpPr>
          <p:cNvPr id="10" name="Text 7"/>
          <p:cNvSpPr/>
          <p:nvPr/>
        </p:nvSpPr>
        <p:spPr>
          <a:xfrm>
            <a:off x="685800" y="2587752"/>
            <a:ext cx="868680" cy="457200"/>
          </a:xfrm>
          <a:prstGeom prst="rect">
            <a:avLst/>
          </a:prstGeom>
          <a:noFill/>
          <a:ln/>
        </p:spPr>
        <p:txBody>
          <a:bodyPr wrap="square" lIns="0" tIns="0" rIns="0" bIns="0" rtlCol="0" anchor="ctr"/>
          <a:lstStyle/>
          <a:p>
            <a:pPr marL="0" indent="0">
              <a:buNone/>
            </a:pPr>
            <a:r>
              <a:rPr lang="en-US" sz="950" b="1" kern="0" spc="200" dirty="0">
                <a:solidFill>
                  <a:srgbClr val="9A96B5"/>
                </a:solidFill>
                <a:latin typeface="Arial" pitchFamily="34" charset="0"/>
                <a:ea typeface="Arial" pitchFamily="34" charset="-122"/>
                <a:cs typeface="Arial" pitchFamily="34" charset="-120"/>
              </a:rPr>
              <a:t>WEEK 3</a:t>
            </a:r>
            <a:endParaRPr lang="en-US" sz="950" dirty="0"/>
          </a:p>
        </p:txBody>
      </p:sp>
      <p:sp>
        <p:nvSpPr>
          <p:cNvPr id="11" name="Text 8"/>
          <p:cNvSpPr/>
          <p:nvPr/>
        </p:nvSpPr>
        <p:spPr>
          <a:xfrm>
            <a:off x="1645920" y="2587752"/>
            <a:ext cx="2377440" cy="457200"/>
          </a:xfrm>
          <a:prstGeom prst="rect">
            <a:avLst/>
          </a:prstGeom>
          <a:noFill/>
          <a:ln/>
        </p:spPr>
        <p:txBody>
          <a:bodyPr wrap="square" lIns="0" tIns="0" rIns="0" bIns="0" rtlCol="0" anchor="ctr"/>
          <a:lstStyle/>
          <a:p>
            <a:pPr marL="0" indent="0">
              <a:buNone/>
            </a:pPr>
            <a:r>
              <a:rPr lang="en-US" sz="1600" b="1" dirty="0">
                <a:solidFill>
                  <a:srgbClr val="22223F"/>
                </a:solidFill>
                <a:latin typeface="Georgia" pitchFamily="34" charset="0"/>
                <a:ea typeface="Georgia" pitchFamily="34" charset="-122"/>
                <a:cs typeface="Georgia" pitchFamily="34" charset="-120"/>
              </a:rPr>
              <a:t>Spirit-Filled</a:t>
            </a:r>
            <a:endParaRPr lang="en-US" sz="1600" dirty="0"/>
          </a:p>
        </p:txBody>
      </p:sp>
      <p:sp>
        <p:nvSpPr>
          <p:cNvPr id="12" name="Text 9"/>
          <p:cNvSpPr/>
          <p:nvPr/>
        </p:nvSpPr>
        <p:spPr>
          <a:xfrm>
            <a:off x="4114800" y="2587752"/>
            <a:ext cx="4297680" cy="457200"/>
          </a:xfrm>
          <a:prstGeom prst="rect">
            <a:avLst/>
          </a:prstGeom>
          <a:noFill/>
          <a:ln/>
        </p:spPr>
        <p:txBody>
          <a:bodyPr wrap="square" lIns="0" tIns="0" rIns="0" bIns="0" rtlCol="0" anchor="ctr"/>
          <a:lstStyle/>
          <a:p>
            <a:pPr marL="0" indent="0">
              <a:buNone/>
            </a:pPr>
            <a:r>
              <a:rPr lang="en-US" sz="1050" i="1" dirty="0">
                <a:solidFill>
                  <a:srgbClr val="6B677F"/>
                </a:solidFill>
                <a:latin typeface="Arial" pitchFamily="34" charset="0"/>
                <a:ea typeface="Arial" pitchFamily="34" charset="-122"/>
                <a:cs typeface="Arial" pitchFamily="34" charset="-120"/>
              </a:rPr>
              <a:t>Not by might. Not by power. By His Spirit.</a:t>
            </a:r>
            <a:endParaRPr lang="en-US" sz="1050" dirty="0"/>
          </a:p>
        </p:txBody>
      </p:sp>
      <p:sp>
        <p:nvSpPr>
          <p:cNvPr id="13" name="Shape 10"/>
          <p:cNvSpPr/>
          <p:nvPr/>
        </p:nvSpPr>
        <p:spPr>
          <a:xfrm>
            <a:off x="502920" y="3209544"/>
            <a:ext cx="8138160" cy="566928"/>
          </a:xfrm>
          <a:prstGeom prst="rect">
            <a:avLst/>
          </a:prstGeom>
          <a:solidFill>
            <a:srgbClr val="F3DDE2"/>
          </a:solidFill>
          <a:ln w="9525">
            <a:solidFill>
              <a:srgbClr val="CD2144"/>
            </a:solidFill>
            <a:prstDash val="solid"/>
          </a:ln>
        </p:spPr>
        <p:txBody>
          <a:bodyPr/>
          <a:lstStyle/>
          <a:p>
            <a:endParaRPr lang="en-US"/>
          </a:p>
        </p:txBody>
      </p:sp>
      <p:sp>
        <p:nvSpPr>
          <p:cNvPr id="14" name="Text 11"/>
          <p:cNvSpPr/>
          <p:nvPr/>
        </p:nvSpPr>
        <p:spPr>
          <a:xfrm>
            <a:off x="685800" y="3264408"/>
            <a:ext cx="868680" cy="457200"/>
          </a:xfrm>
          <a:prstGeom prst="rect">
            <a:avLst/>
          </a:prstGeom>
          <a:noFill/>
          <a:ln/>
        </p:spPr>
        <p:txBody>
          <a:bodyPr wrap="square" lIns="0" tIns="0" rIns="0" bIns="0" rtlCol="0" anchor="ctr"/>
          <a:lstStyle/>
          <a:p>
            <a:pPr marL="0" indent="0">
              <a:buNone/>
            </a:pPr>
            <a:r>
              <a:rPr lang="en-US" sz="950" b="1" kern="0" spc="200" dirty="0">
                <a:solidFill>
                  <a:srgbClr val="CD2144"/>
                </a:solidFill>
                <a:latin typeface="Arial" pitchFamily="34" charset="0"/>
                <a:ea typeface="Arial" pitchFamily="34" charset="-122"/>
                <a:cs typeface="Arial" pitchFamily="34" charset="-120"/>
              </a:rPr>
              <a:t>WEEK 4</a:t>
            </a:r>
            <a:endParaRPr lang="en-US" sz="950" dirty="0"/>
          </a:p>
        </p:txBody>
      </p:sp>
      <p:sp>
        <p:nvSpPr>
          <p:cNvPr id="15" name="Text 12"/>
          <p:cNvSpPr/>
          <p:nvPr/>
        </p:nvSpPr>
        <p:spPr>
          <a:xfrm>
            <a:off x="1645920" y="3264408"/>
            <a:ext cx="2377440" cy="457200"/>
          </a:xfrm>
          <a:prstGeom prst="rect">
            <a:avLst/>
          </a:prstGeom>
          <a:noFill/>
          <a:ln/>
        </p:spPr>
        <p:txBody>
          <a:bodyPr wrap="square" lIns="0" tIns="0" rIns="0" bIns="0" rtlCol="0" anchor="ctr"/>
          <a:lstStyle/>
          <a:p>
            <a:pPr marL="0" indent="0">
              <a:buNone/>
            </a:pPr>
            <a:r>
              <a:rPr lang="en-US" sz="1600" b="1" dirty="0">
                <a:solidFill>
                  <a:srgbClr val="CD2144"/>
                </a:solidFill>
                <a:latin typeface="Georgia" pitchFamily="34" charset="0"/>
                <a:ea typeface="Georgia" pitchFamily="34" charset="-122"/>
                <a:cs typeface="Georgia" pitchFamily="34" charset="-120"/>
              </a:rPr>
              <a:t>Word-Grounded</a:t>
            </a:r>
            <a:endParaRPr lang="en-US" sz="1600" dirty="0"/>
          </a:p>
        </p:txBody>
      </p:sp>
      <p:sp>
        <p:nvSpPr>
          <p:cNvPr id="16" name="Text 13"/>
          <p:cNvSpPr/>
          <p:nvPr/>
        </p:nvSpPr>
        <p:spPr>
          <a:xfrm>
            <a:off x="4114800" y="3264408"/>
            <a:ext cx="4297680" cy="457200"/>
          </a:xfrm>
          <a:prstGeom prst="rect">
            <a:avLst/>
          </a:prstGeom>
          <a:noFill/>
          <a:ln/>
        </p:spPr>
        <p:txBody>
          <a:bodyPr wrap="square" lIns="0" tIns="0" rIns="0" bIns="0" rtlCol="0" anchor="ctr"/>
          <a:lstStyle/>
          <a:p>
            <a:pPr marL="0" indent="0">
              <a:buNone/>
            </a:pPr>
            <a:r>
              <a:rPr lang="en-US" sz="1050" i="1" dirty="0">
                <a:solidFill>
                  <a:srgbClr val="6B677F"/>
                </a:solidFill>
                <a:latin typeface="Arial" pitchFamily="34" charset="0"/>
                <a:ea typeface="Arial" pitchFamily="34" charset="-122"/>
                <a:cs typeface="Arial" pitchFamily="34" charset="-120"/>
              </a:rPr>
              <a:t>Let the word of Christ dwell in you richly.</a:t>
            </a:r>
            <a:endParaRPr lang="en-US" sz="1050" dirty="0"/>
          </a:p>
        </p:txBody>
      </p:sp>
      <p:sp>
        <p:nvSpPr>
          <p:cNvPr id="17" name="Text 14"/>
          <p:cNvSpPr/>
          <p:nvPr/>
        </p:nvSpPr>
        <p:spPr>
          <a:xfrm>
            <a:off x="685800" y="3941064"/>
            <a:ext cx="868680" cy="457200"/>
          </a:xfrm>
          <a:prstGeom prst="rect">
            <a:avLst/>
          </a:prstGeom>
          <a:noFill/>
          <a:ln/>
        </p:spPr>
        <p:txBody>
          <a:bodyPr wrap="square" lIns="0" tIns="0" rIns="0" bIns="0" rtlCol="0" anchor="ctr"/>
          <a:lstStyle/>
          <a:p>
            <a:pPr marL="0" indent="0">
              <a:buNone/>
            </a:pPr>
            <a:r>
              <a:rPr lang="en-US" sz="950" b="1" kern="0" spc="200" dirty="0">
                <a:solidFill>
                  <a:srgbClr val="9A96B5"/>
                </a:solidFill>
                <a:latin typeface="Arial" pitchFamily="34" charset="0"/>
                <a:ea typeface="Arial" pitchFamily="34" charset="-122"/>
                <a:cs typeface="Arial" pitchFamily="34" charset="-120"/>
              </a:rPr>
              <a:t>WEEK 5</a:t>
            </a:r>
            <a:endParaRPr lang="en-US" sz="950" dirty="0"/>
          </a:p>
        </p:txBody>
      </p:sp>
      <p:sp>
        <p:nvSpPr>
          <p:cNvPr id="18" name="Text 15"/>
          <p:cNvSpPr/>
          <p:nvPr/>
        </p:nvSpPr>
        <p:spPr>
          <a:xfrm>
            <a:off x="1645920" y="3941064"/>
            <a:ext cx="2377440" cy="457200"/>
          </a:xfrm>
          <a:prstGeom prst="rect">
            <a:avLst/>
          </a:prstGeom>
          <a:noFill/>
          <a:ln/>
        </p:spPr>
        <p:txBody>
          <a:bodyPr wrap="square" lIns="0" tIns="0" rIns="0" bIns="0" rtlCol="0" anchor="ctr"/>
          <a:lstStyle/>
          <a:p>
            <a:pPr marL="0" indent="0">
              <a:buNone/>
            </a:pPr>
            <a:r>
              <a:rPr lang="en-US" sz="1600" b="1" dirty="0">
                <a:solidFill>
                  <a:srgbClr val="22223F"/>
                </a:solidFill>
                <a:latin typeface="Georgia" pitchFamily="34" charset="0"/>
                <a:ea typeface="Georgia" pitchFamily="34" charset="-122"/>
                <a:cs typeface="Georgia" pitchFamily="34" charset="-120"/>
              </a:rPr>
              <a:t>Disciple-Making</a:t>
            </a:r>
            <a:endParaRPr lang="en-US" sz="1600" dirty="0"/>
          </a:p>
        </p:txBody>
      </p:sp>
      <p:sp>
        <p:nvSpPr>
          <p:cNvPr id="19" name="Text 16"/>
          <p:cNvSpPr/>
          <p:nvPr/>
        </p:nvSpPr>
        <p:spPr>
          <a:xfrm>
            <a:off x="4114800" y="3941064"/>
            <a:ext cx="4297680" cy="457200"/>
          </a:xfrm>
          <a:prstGeom prst="rect">
            <a:avLst/>
          </a:prstGeom>
          <a:noFill/>
          <a:ln/>
        </p:spPr>
        <p:txBody>
          <a:bodyPr wrap="square" lIns="0" tIns="0" rIns="0" bIns="0" rtlCol="0" anchor="ctr"/>
          <a:lstStyle/>
          <a:p>
            <a:pPr marL="0" indent="0">
              <a:buNone/>
            </a:pP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9">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AND HERE IS WHAT HAPPENS TO THAT PERSON</a:t>
            </a:r>
            <a:endParaRPr lang="en-US" sz="1000" dirty="0"/>
          </a:p>
        </p:txBody>
      </p:sp>
      <p:sp>
        <p:nvSpPr>
          <p:cNvPr id="4" name="Text 1"/>
          <p:cNvSpPr/>
          <p:nvPr/>
        </p:nvSpPr>
        <p:spPr>
          <a:xfrm>
            <a:off x="777240" y="1143000"/>
            <a:ext cx="7589520" cy="3108960"/>
          </a:xfrm>
          <a:prstGeom prst="rect">
            <a:avLst/>
          </a:prstGeom>
          <a:noFill/>
          <a:ln/>
        </p:spPr>
        <p:txBody>
          <a:bodyPr wrap="square" lIns="0" tIns="0" rIns="0" bIns="0" rtlCol="0" anchor="ctr"/>
          <a:lstStyle/>
          <a:p>
            <a:pPr marL="0" indent="0" algn="l">
              <a:lnSpc>
                <a:spcPct val="125000"/>
              </a:lnSpc>
              <a:buNone/>
            </a:pPr>
            <a:r>
              <a:rPr lang="en-US" sz="2100" dirty="0">
                <a:solidFill>
                  <a:srgbClr val="FFFFFF"/>
                </a:solidFill>
                <a:latin typeface="Georgia" pitchFamily="34" charset="0"/>
                <a:ea typeface="Georgia" pitchFamily="34" charset="-122"/>
                <a:cs typeface="Georgia" pitchFamily="34" charset="-120"/>
              </a:rPr>
              <a:t>“…his delight is in the law of the LORD, and on his law he meditates day and night. He is </a:t>
            </a:r>
            <a:r>
              <a:rPr lang="en-US" sz="2100" b="1" dirty="0">
                <a:solidFill>
                  <a:srgbClr val="70C2B1"/>
                </a:solidFill>
                <a:latin typeface="Georgia" pitchFamily="34" charset="0"/>
                <a:ea typeface="Georgia" pitchFamily="34" charset="-122"/>
                <a:cs typeface="Georgia" pitchFamily="34" charset="-120"/>
              </a:rPr>
              <a:t>like a tree planted by streams of water</a:t>
            </a:r>
            <a:r>
              <a:rPr lang="en-US" sz="2100" dirty="0">
                <a:solidFill>
                  <a:srgbClr val="FFFFFF"/>
                </a:solidFill>
                <a:latin typeface="Georgia" pitchFamily="34" charset="0"/>
                <a:ea typeface="Georgia" pitchFamily="34" charset="-122"/>
                <a:cs typeface="Georgia" pitchFamily="34" charset="-120"/>
              </a:rPr>
              <a:t> that yields its fruit in its season, and its leaf does not wither. </a:t>
            </a:r>
            <a:r>
              <a:rPr lang="en-US" sz="2100" b="1" dirty="0">
                <a:solidFill>
                  <a:srgbClr val="70C2B1"/>
                </a:solidFill>
                <a:latin typeface="Georgia" pitchFamily="34" charset="0"/>
                <a:ea typeface="Georgia" pitchFamily="34" charset="-122"/>
                <a:cs typeface="Georgia" pitchFamily="34" charset="-120"/>
              </a:rPr>
              <a:t>In all that he does, he prospers</a:t>
            </a:r>
            <a:r>
              <a:rPr lang="en-US" sz="2100" dirty="0">
                <a:solidFill>
                  <a:srgbClr val="FFFFFF"/>
                </a:solidFill>
                <a:latin typeface="Georgia" pitchFamily="34" charset="0"/>
                <a:ea typeface="Georgia" pitchFamily="34" charset="-122"/>
                <a:cs typeface="Georgia" pitchFamily="34" charset="-120"/>
              </a:rPr>
              <a:t>.”  — Psalm 1:2–3</a:t>
            </a:r>
            <a:endParaRPr lang="en-US" sz="2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30">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AND THE TREE SHOWS UP IN THE DATA</a:t>
            </a:r>
            <a:endParaRPr lang="en-US" sz="1000" dirty="0"/>
          </a:p>
        </p:txBody>
      </p:sp>
      <p:sp>
        <p:nvSpPr>
          <p:cNvPr id="4" name="Text 1"/>
          <p:cNvSpPr/>
          <p:nvPr/>
        </p:nvSpPr>
        <p:spPr>
          <a:xfrm>
            <a:off x="457200" y="868680"/>
            <a:ext cx="2651760" cy="1371600"/>
          </a:xfrm>
          <a:prstGeom prst="rect">
            <a:avLst/>
          </a:prstGeom>
          <a:noFill/>
          <a:ln/>
        </p:spPr>
        <p:txBody>
          <a:bodyPr wrap="square" lIns="0" tIns="0" rIns="0" bIns="0" rtlCol="0" anchor="ctr"/>
          <a:lstStyle/>
          <a:p>
            <a:pPr marL="0" indent="0">
              <a:buNone/>
            </a:pPr>
            <a:r>
              <a:rPr lang="en-US" sz="9200" b="1" dirty="0">
                <a:solidFill>
                  <a:srgbClr val="22223F"/>
                </a:solidFill>
                <a:latin typeface="Georgia" pitchFamily="34" charset="0"/>
                <a:ea typeface="Georgia" pitchFamily="34" charset="-122"/>
                <a:cs typeface="Georgia" pitchFamily="34" charset="-120"/>
              </a:rPr>
              <a:t>4+</a:t>
            </a:r>
            <a:endParaRPr lang="en-US" sz="9200" dirty="0"/>
          </a:p>
        </p:txBody>
      </p:sp>
      <p:sp>
        <p:nvSpPr>
          <p:cNvPr id="5" name="Text 2"/>
          <p:cNvSpPr/>
          <p:nvPr/>
        </p:nvSpPr>
        <p:spPr>
          <a:xfrm>
            <a:off x="548640" y="2331720"/>
            <a:ext cx="2651760" cy="914400"/>
          </a:xfrm>
          <a:prstGeom prst="rect">
            <a:avLst/>
          </a:prstGeom>
          <a:noFill/>
          <a:ln/>
        </p:spPr>
        <p:txBody>
          <a:bodyPr wrap="square" lIns="0" tIns="0" rIns="0" bIns="0" rtlCol="0" anchor="ctr"/>
          <a:lstStyle/>
          <a:p>
            <a:pPr marL="0" indent="0">
              <a:lnSpc>
                <a:spcPct val="120000"/>
              </a:lnSpc>
              <a:buNone/>
            </a:pPr>
            <a:r>
              <a:rPr lang="en-US" sz="1250" dirty="0">
                <a:solidFill>
                  <a:srgbClr val="55516B"/>
                </a:solidFill>
                <a:latin typeface="Arial" pitchFamily="34" charset="0"/>
                <a:ea typeface="Arial" pitchFamily="34" charset="-122"/>
                <a:cs typeface="Arial" pitchFamily="34" charset="-120"/>
              </a:rPr>
              <a:t>days a week in the word — and life measurably changes.</a:t>
            </a:r>
            <a:endParaRPr lang="en-US" sz="1250" dirty="0"/>
          </a:p>
        </p:txBody>
      </p:sp>
      <p:sp>
        <p:nvSpPr>
          <p:cNvPr id="6" name="Text 3"/>
          <p:cNvSpPr/>
          <p:nvPr/>
        </p:nvSpPr>
        <p:spPr>
          <a:xfrm>
            <a:off x="3566160" y="914400"/>
            <a:ext cx="4937760" cy="365760"/>
          </a:xfrm>
          <a:prstGeom prst="rect">
            <a:avLst/>
          </a:prstGeom>
          <a:noFill/>
          <a:ln/>
        </p:spPr>
        <p:txBody>
          <a:bodyPr wrap="square" lIns="0" tIns="0" rIns="0" bIns="0" rtlCol="0" anchor="ctr"/>
          <a:lstStyle/>
          <a:p>
            <a:pPr marL="0" indent="0">
              <a:buNone/>
            </a:pPr>
            <a:r>
              <a:rPr lang="en-US" sz="1350" dirty="0">
                <a:solidFill>
                  <a:srgbClr val="55516B"/>
                </a:solidFill>
                <a:latin typeface="Arial" pitchFamily="34" charset="0"/>
                <a:ea typeface="Arial" pitchFamily="34" charset="-122"/>
                <a:cs typeface="Arial" pitchFamily="34" charset="-120"/>
              </a:rPr>
              <a:t>Getting drunk   </a:t>
            </a:r>
            <a:r>
              <a:rPr lang="en-US" sz="1350" b="1" dirty="0">
                <a:solidFill>
                  <a:srgbClr val="22223F"/>
                </a:solidFill>
                <a:latin typeface="Arial" pitchFamily="34" charset="0"/>
                <a:ea typeface="Arial" pitchFamily="34" charset="-122"/>
                <a:cs typeface="Arial" pitchFamily="34" charset="-120"/>
              </a:rPr>
              <a:t>57% lower odds</a:t>
            </a:r>
            <a:endParaRPr lang="en-US" sz="1350" dirty="0"/>
          </a:p>
        </p:txBody>
      </p:sp>
      <p:sp>
        <p:nvSpPr>
          <p:cNvPr id="7" name="Text 4"/>
          <p:cNvSpPr/>
          <p:nvPr/>
        </p:nvSpPr>
        <p:spPr>
          <a:xfrm>
            <a:off x="3566160" y="1371600"/>
            <a:ext cx="4937760" cy="365760"/>
          </a:xfrm>
          <a:prstGeom prst="rect">
            <a:avLst/>
          </a:prstGeom>
          <a:noFill/>
          <a:ln/>
        </p:spPr>
        <p:txBody>
          <a:bodyPr wrap="square" lIns="0" tIns="0" rIns="0" bIns="0" rtlCol="0" anchor="ctr"/>
          <a:lstStyle/>
          <a:p>
            <a:pPr marL="0" indent="0">
              <a:buNone/>
            </a:pPr>
            <a:r>
              <a:rPr lang="en-US" sz="1350" dirty="0">
                <a:solidFill>
                  <a:srgbClr val="55516B"/>
                </a:solidFill>
                <a:latin typeface="Arial" pitchFamily="34" charset="0"/>
                <a:ea typeface="Arial" pitchFamily="34" charset="-122"/>
                <a:cs typeface="Arial" pitchFamily="34" charset="-120"/>
              </a:rPr>
              <a:t>Sex outside marriage   </a:t>
            </a:r>
            <a:r>
              <a:rPr lang="en-US" sz="1350" b="1" dirty="0">
                <a:solidFill>
                  <a:srgbClr val="22223F"/>
                </a:solidFill>
                <a:latin typeface="Arial" pitchFamily="34" charset="0"/>
                <a:ea typeface="Arial" pitchFamily="34" charset="-122"/>
                <a:cs typeface="Arial" pitchFamily="34" charset="-120"/>
              </a:rPr>
              <a:t>68% lower odds</a:t>
            </a:r>
            <a:endParaRPr lang="en-US" sz="1350" dirty="0"/>
          </a:p>
        </p:txBody>
      </p:sp>
      <p:sp>
        <p:nvSpPr>
          <p:cNvPr id="8" name="Text 5"/>
          <p:cNvSpPr/>
          <p:nvPr/>
        </p:nvSpPr>
        <p:spPr>
          <a:xfrm>
            <a:off x="3566160" y="1828800"/>
            <a:ext cx="4937760" cy="365760"/>
          </a:xfrm>
          <a:prstGeom prst="rect">
            <a:avLst/>
          </a:prstGeom>
          <a:noFill/>
          <a:ln/>
        </p:spPr>
        <p:txBody>
          <a:bodyPr wrap="square" lIns="0" tIns="0" rIns="0" bIns="0" rtlCol="0" anchor="ctr"/>
          <a:lstStyle/>
          <a:p>
            <a:pPr marL="0" indent="0">
              <a:buNone/>
            </a:pPr>
            <a:r>
              <a:rPr lang="en-US" sz="1350" dirty="0">
                <a:solidFill>
                  <a:srgbClr val="55516B"/>
                </a:solidFill>
                <a:latin typeface="Arial" pitchFamily="34" charset="0"/>
                <a:ea typeface="Arial" pitchFamily="34" charset="-122"/>
                <a:cs typeface="Arial" pitchFamily="34" charset="-120"/>
              </a:rPr>
              <a:t>Pornography   </a:t>
            </a:r>
            <a:r>
              <a:rPr lang="en-US" sz="1350" b="1" dirty="0">
                <a:solidFill>
                  <a:srgbClr val="22223F"/>
                </a:solidFill>
                <a:latin typeface="Arial" pitchFamily="34" charset="0"/>
                <a:ea typeface="Arial" pitchFamily="34" charset="-122"/>
                <a:cs typeface="Arial" pitchFamily="34" charset="-120"/>
              </a:rPr>
              <a:t>61% lower odds</a:t>
            </a:r>
            <a:endParaRPr lang="en-US" sz="1350" dirty="0"/>
          </a:p>
        </p:txBody>
      </p:sp>
      <p:sp>
        <p:nvSpPr>
          <p:cNvPr id="9" name="Text 6"/>
          <p:cNvSpPr/>
          <p:nvPr/>
        </p:nvSpPr>
        <p:spPr>
          <a:xfrm>
            <a:off x="3566160" y="2286000"/>
            <a:ext cx="4937760" cy="365760"/>
          </a:xfrm>
          <a:prstGeom prst="rect">
            <a:avLst/>
          </a:prstGeom>
          <a:noFill/>
          <a:ln/>
        </p:spPr>
        <p:txBody>
          <a:bodyPr wrap="square" lIns="0" tIns="0" rIns="0" bIns="0" rtlCol="0" anchor="ctr"/>
          <a:lstStyle/>
          <a:p>
            <a:pPr marL="0" indent="0">
              <a:buNone/>
            </a:pPr>
            <a:r>
              <a:rPr lang="en-US" sz="1350" dirty="0">
                <a:solidFill>
                  <a:srgbClr val="55516B"/>
                </a:solidFill>
                <a:latin typeface="Arial" pitchFamily="34" charset="0"/>
                <a:ea typeface="Arial" pitchFamily="34" charset="-122"/>
                <a:cs typeface="Arial" pitchFamily="34" charset="-120"/>
              </a:rPr>
              <a:t>Sharing their faith   </a:t>
            </a:r>
            <a:r>
              <a:rPr lang="en-US" sz="1350" b="1" dirty="0">
                <a:solidFill>
                  <a:srgbClr val="22223F"/>
                </a:solidFill>
                <a:latin typeface="Arial" pitchFamily="34" charset="0"/>
                <a:ea typeface="Arial" pitchFamily="34" charset="-122"/>
                <a:cs typeface="Arial" pitchFamily="34" charset="-120"/>
              </a:rPr>
              <a:t>228% higher odds</a:t>
            </a:r>
            <a:endParaRPr lang="en-US" sz="1350" dirty="0"/>
          </a:p>
        </p:txBody>
      </p:sp>
      <p:sp>
        <p:nvSpPr>
          <p:cNvPr id="10" name="Text 7"/>
          <p:cNvSpPr/>
          <p:nvPr/>
        </p:nvSpPr>
        <p:spPr>
          <a:xfrm>
            <a:off x="3566160" y="2743200"/>
            <a:ext cx="4937760" cy="365760"/>
          </a:xfrm>
          <a:prstGeom prst="rect">
            <a:avLst/>
          </a:prstGeom>
          <a:noFill/>
          <a:ln/>
        </p:spPr>
        <p:txBody>
          <a:bodyPr wrap="square" lIns="0" tIns="0" rIns="0" bIns="0" rtlCol="0" anchor="ctr"/>
          <a:lstStyle/>
          <a:p>
            <a:pPr marL="0" indent="0">
              <a:buNone/>
            </a:pPr>
            <a:r>
              <a:rPr lang="en-US" sz="1350" dirty="0">
                <a:solidFill>
                  <a:srgbClr val="55516B"/>
                </a:solidFill>
                <a:latin typeface="Arial" pitchFamily="34" charset="0"/>
                <a:ea typeface="Arial" pitchFamily="34" charset="-122"/>
                <a:cs typeface="Arial" pitchFamily="34" charset="-120"/>
              </a:rPr>
              <a:t>Discipling someone   </a:t>
            </a:r>
            <a:r>
              <a:rPr lang="en-US" sz="1350" b="1" dirty="0">
                <a:solidFill>
                  <a:srgbClr val="22223F"/>
                </a:solidFill>
                <a:latin typeface="Arial" pitchFamily="34" charset="0"/>
                <a:ea typeface="Arial" pitchFamily="34" charset="-122"/>
                <a:cs typeface="Arial" pitchFamily="34" charset="-120"/>
              </a:rPr>
              <a:t>231% higher odds</a:t>
            </a:r>
            <a:endParaRPr lang="en-US" sz="1350" dirty="0"/>
          </a:p>
        </p:txBody>
      </p:sp>
      <p:sp>
        <p:nvSpPr>
          <p:cNvPr id="11" name="Shape 8"/>
          <p:cNvSpPr/>
          <p:nvPr/>
        </p:nvSpPr>
        <p:spPr>
          <a:xfrm>
            <a:off x="3566160" y="3337560"/>
            <a:ext cx="457200" cy="0"/>
          </a:xfrm>
          <a:prstGeom prst="line">
            <a:avLst/>
          </a:prstGeom>
          <a:noFill/>
          <a:ln w="25400">
            <a:solidFill>
              <a:srgbClr val="CD2144"/>
            </a:solidFill>
            <a:prstDash val="solid"/>
          </a:ln>
        </p:spPr>
        <p:txBody>
          <a:bodyPr/>
          <a:lstStyle/>
          <a:p>
            <a:endParaRPr lang="en-US"/>
          </a:p>
        </p:txBody>
      </p:sp>
      <p:sp>
        <p:nvSpPr>
          <p:cNvPr id="12" name="Text 9"/>
          <p:cNvSpPr/>
          <p:nvPr/>
        </p:nvSpPr>
        <p:spPr>
          <a:xfrm>
            <a:off x="3566160" y="3474720"/>
            <a:ext cx="4937760" cy="914400"/>
          </a:xfrm>
          <a:prstGeom prst="rect">
            <a:avLst/>
          </a:prstGeom>
          <a:noFill/>
          <a:ln/>
        </p:spPr>
        <p:txBody>
          <a:bodyPr wrap="square" lIns="0" tIns="0" rIns="0" bIns="0" rtlCol="0" anchor="ctr"/>
          <a:lstStyle/>
          <a:p>
            <a:pPr marL="0" indent="0">
              <a:lnSpc>
                <a:spcPct val="120000"/>
              </a:lnSpc>
              <a:buNone/>
            </a:pPr>
            <a:r>
              <a:rPr lang="en-US" sz="1250" b="1" dirty="0">
                <a:solidFill>
                  <a:srgbClr val="22223F"/>
                </a:solidFill>
                <a:latin typeface="Arial" pitchFamily="34" charset="0"/>
                <a:ea typeface="Arial" pitchFamily="34" charset="-122"/>
                <a:cs typeface="Arial" pitchFamily="34" charset="-120"/>
              </a:rPr>
              <a:t>But 1–3 days a week? Statistically, almost no different from not reading at all. </a:t>
            </a:r>
            <a:r>
              <a:rPr lang="en-US" sz="1250" b="1" dirty="0">
                <a:solidFill>
                  <a:srgbClr val="CD2144"/>
                </a:solidFill>
                <a:latin typeface="Arial" pitchFamily="34" charset="0"/>
                <a:ea typeface="Arial" pitchFamily="34" charset="-122"/>
                <a:cs typeface="Arial" pitchFamily="34" charset="-120"/>
              </a:rPr>
              <a:t>Remember the two words? The difference was never reading vs not reading. It’s dwelling vs visiting.</a:t>
            </a:r>
            <a:endParaRPr lang="en-US" sz="1250" dirty="0"/>
          </a:p>
        </p:txBody>
      </p:sp>
      <p:sp>
        <p:nvSpPr>
          <p:cNvPr id="13" name="Text 10"/>
          <p:cNvSpPr/>
          <p:nvPr/>
        </p:nvSpPr>
        <p:spPr>
          <a:xfrm>
            <a:off x="548640" y="4572000"/>
            <a:ext cx="8046720" cy="411480"/>
          </a:xfrm>
          <a:prstGeom prst="rect">
            <a:avLst/>
          </a:prstGeom>
          <a:noFill/>
          <a:ln/>
        </p:spPr>
        <p:txBody>
          <a:bodyPr wrap="square" lIns="0" tIns="0" rIns="0" bIns="0" rtlCol="0" anchor="ctr"/>
          <a:lstStyle/>
          <a:p>
            <a:pPr marL="0" indent="0">
              <a:lnSpc>
                <a:spcPct val="110000"/>
              </a:lnSpc>
              <a:buNone/>
            </a:pPr>
            <a:r>
              <a:rPr lang="en-US" sz="850" dirty="0">
                <a:solidFill>
                  <a:srgbClr val="9A96B5"/>
                </a:solidFill>
                <a:latin typeface="Arial" pitchFamily="34" charset="0"/>
                <a:ea typeface="Arial" pitchFamily="34" charset="-122"/>
                <a:cs typeface="Arial" pitchFamily="34" charset="-120"/>
              </a:rPr>
              <a:t>Center for Bible Engagement (Cole &amp; Ovwigho, 2009; 40,000+ surveyed)</a:t>
            </a:r>
            <a:endParaRPr lang="en-US" sz="8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31">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MORE THAN A RELIGIOUS BOOK  ·  03</a:t>
            </a:r>
            <a:endParaRPr lang="en-US" sz="1000" dirty="0"/>
          </a:p>
        </p:txBody>
      </p:sp>
      <p:sp>
        <p:nvSpPr>
          <p:cNvPr id="4" name="Text 1"/>
          <p:cNvSpPr/>
          <p:nvPr/>
        </p:nvSpPr>
        <p:spPr>
          <a:xfrm>
            <a:off x="685800" y="1188720"/>
            <a:ext cx="7772400" cy="2651760"/>
          </a:xfrm>
          <a:prstGeom prst="rect">
            <a:avLst/>
          </a:prstGeom>
          <a:noFill/>
          <a:ln/>
        </p:spPr>
        <p:txBody>
          <a:bodyPr wrap="square" lIns="0" tIns="0" rIns="0" bIns="0" rtlCol="0" anchor="ctr"/>
          <a:lstStyle/>
          <a:p>
            <a:pPr marL="0" indent="0" algn="l">
              <a:lnSpc>
                <a:spcPct val="115000"/>
              </a:lnSpc>
              <a:buNone/>
            </a:pPr>
            <a:r>
              <a:rPr lang="en-US" sz="3400" b="1" dirty="0">
                <a:solidFill>
                  <a:srgbClr val="FFFFFF"/>
                </a:solidFill>
                <a:latin typeface="Georgia" pitchFamily="34" charset="0"/>
                <a:ea typeface="Georgia" pitchFamily="34" charset="-122"/>
                <a:cs typeface="Georgia" pitchFamily="34" charset="-120"/>
              </a:rPr>
              <a:t>God changes the world </a:t>
            </a:r>
            <a:r>
              <a:rPr lang="en-US" sz="3400" b="1" dirty="0">
                <a:solidFill>
                  <a:srgbClr val="CD2144"/>
                </a:solidFill>
                <a:latin typeface="Georgia" pitchFamily="34" charset="0"/>
                <a:ea typeface="Georgia" pitchFamily="34" charset="-122"/>
                <a:cs typeface="Georgia" pitchFamily="34" charset="-120"/>
              </a:rPr>
              <a:t>through it.</a:t>
            </a:r>
            <a:endParaRPr lang="en-US" sz="3400" dirty="0"/>
          </a:p>
        </p:txBody>
      </p:sp>
      <p:sp>
        <p:nvSpPr>
          <p:cNvPr id="5" name="Text 2"/>
          <p:cNvSpPr/>
          <p:nvPr/>
        </p:nvSpPr>
        <p:spPr>
          <a:xfrm>
            <a:off x="713232" y="3977640"/>
            <a:ext cx="7680960" cy="548640"/>
          </a:xfrm>
          <a:prstGeom prst="rect">
            <a:avLst/>
          </a:prstGeom>
          <a:noFill/>
          <a:ln/>
        </p:spPr>
        <p:txBody>
          <a:bodyPr wrap="square" lIns="0" tIns="0" rIns="0" bIns="0" rtlCol="0" anchor="ctr"/>
          <a:lstStyle/>
          <a:p>
            <a:pPr marL="0" indent="0">
              <a:buNone/>
            </a:pPr>
            <a:r>
              <a:rPr lang="en-US" sz="1100" i="1" dirty="0">
                <a:solidFill>
                  <a:srgbClr val="E5E3EC"/>
                </a:solidFill>
                <a:latin typeface="Arial" pitchFamily="34" charset="0"/>
                <a:ea typeface="Arial" pitchFamily="34" charset="-122"/>
                <a:cs typeface="Arial" pitchFamily="34" charset="-120"/>
              </a:rPr>
              <a:t>“So shall my word be that goes out from my mouth… it shall accomplish that which I purpose, and shall succeed in the thing for which I sent it.” — Isaiah 55:11</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32">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AND THE WORLD NOTICED</a:t>
            </a:r>
            <a:endParaRPr lang="en-US" sz="1000" dirty="0"/>
          </a:p>
        </p:txBody>
      </p:sp>
      <p:sp>
        <p:nvSpPr>
          <p:cNvPr id="4" name="Text 1"/>
          <p:cNvSpPr/>
          <p:nvPr/>
        </p:nvSpPr>
        <p:spPr>
          <a:xfrm>
            <a:off x="777240" y="1143000"/>
            <a:ext cx="7589520" cy="3108960"/>
          </a:xfrm>
          <a:prstGeom prst="rect">
            <a:avLst/>
          </a:prstGeom>
          <a:noFill/>
          <a:ln/>
        </p:spPr>
        <p:txBody>
          <a:bodyPr wrap="square" lIns="0" tIns="0" rIns="0" bIns="0" rtlCol="0" anchor="ctr"/>
          <a:lstStyle/>
          <a:p>
            <a:pPr marL="0" indent="0" algn="l">
              <a:lnSpc>
                <a:spcPct val="125000"/>
              </a:lnSpc>
              <a:buNone/>
            </a:pPr>
            <a:r>
              <a:rPr lang="en-US" sz="2400" dirty="0">
                <a:solidFill>
                  <a:srgbClr val="FFFFFF"/>
                </a:solidFill>
                <a:latin typeface="Georgia" pitchFamily="34" charset="0"/>
                <a:ea typeface="Georgia" pitchFamily="34" charset="-122"/>
                <a:cs typeface="Georgia" pitchFamily="34" charset="-120"/>
              </a:rPr>
              <a:t>“These men who have </a:t>
            </a:r>
            <a:r>
              <a:rPr lang="en-US" sz="2400" b="1" dirty="0">
                <a:solidFill>
                  <a:srgbClr val="70C2B1"/>
                </a:solidFill>
                <a:latin typeface="Georgia" pitchFamily="34" charset="0"/>
                <a:ea typeface="Georgia" pitchFamily="34" charset="-122"/>
                <a:cs typeface="Georgia" pitchFamily="34" charset="-120"/>
              </a:rPr>
              <a:t>turned the world upside down</a:t>
            </a:r>
            <a:r>
              <a:rPr lang="en-US" sz="2400" dirty="0">
                <a:solidFill>
                  <a:srgbClr val="FFFFFF"/>
                </a:solidFill>
                <a:latin typeface="Georgia" pitchFamily="34" charset="0"/>
                <a:ea typeface="Georgia" pitchFamily="34" charset="-122"/>
                <a:cs typeface="Georgia" pitchFamily="34" charset="-120"/>
              </a:rPr>
              <a:t> have come here also.”  — Acts 17:6</a:t>
            </a:r>
            <a:endParaRPr lang="en-US"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34">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66928"/>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THEN — CIVILISATIONS</a:t>
            </a:r>
            <a:endParaRPr lang="en-US" sz="1000" dirty="0"/>
          </a:p>
        </p:txBody>
      </p:sp>
      <p:sp>
        <p:nvSpPr>
          <p:cNvPr id="4" name="Shape 1"/>
          <p:cNvSpPr/>
          <p:nvPr/>
        </p:nvSpPr>
        <p:spPr>
          <a:xfrm>
            <a:off x="566928" y="1161288"/>
            <a:ext cx="82296" cy="82296"/>
          </a:xfrm>
          <a:prstGeom prst="rect">
            <a:avLst/>
          </a:prstGeom>
          <a:solidFill>
            <a:srgbClr val="CD2144"/>
          </a:solidFill>
          <a:ln/>
        </p:spPr>
        <p:txBody>
          <a:bodyPr/>
          <a:lstStyle/>
          <a:p>
            <a:endParaRPr lang="en-US"/>
          </a:p>
        </p:txBody>
      </p:sp>
      <p:sp>
        <p:nvSpPr>
          <p:cNvPr id="5" name="Text 2"/>
          <p:cNvSpPr/>
          <p:nvPr/>
        </p:nvSpPr>
        <p:spPr>
          <a:xfrm>
            <a:off x="868680" y="1051560"/>
            <a:ext cx="7680960" cy="566928"/>
          </a:xfrm>
          <a:prstGeom prst="rect">
            <a:avLst/>
          </a:prstGeom>
          <a:noFill/>
          <a:ln/>
        </p:spPr>
        <p:txBody>
          <a:bodyPr wrap="square" lIns="0" tIns="0" rIns="0" bIns="0" rtlCol="0" anchor="t"/>
          <a:lstStyle/>
          <a:p>
            <a:pPr marL="0" indent="0">
              <a:lnSpc>
                <a:spcPct val="110000"/>
              </a:lnSpc>
              <a:buNone/>
            </a:pPr>
            <a:r>
              <a:rPr lang="en-US" sz="1350" b="1" dirty="0">
                <a:solidFill>
                  <a:srgbClr val="22223F"/>
                </a:solidFill>
                <a:latin typeface="Arial" pitchFamily="34" charset="0"/>
                <a:ea typeface="Arial" pitchFamily="34" charset="-122"/>
                <a:cs typeface="Arial" pitchFamily="34" charset="-120"/>
              </a:rPr>
              <a:t>Translated </a:t>
            </a:r>
            <a:r>
              <a:rPr lang="en-US" sz="1350" dirty="0">
                <a:solidFill>
                  <a:srgbClr val="55516B"/>
                </a:solidFill>
                <a:latin typeface="Arial" pitchFamily="34" charset="0"/>
                <a:ea typeface="Arial" pitchFamily="34" charset="-122"/>
                <a:cs typeface="Arial" pitchFamily="34" charset="-120"/>
              </a:rPr>
              <a:t>into more languages than any book in history — second place is not close.</a:t>
            </a:r>
            <a:endParaRPr lang="en-US" sz="1350" dirty="0"/>
          </a:p>
        </p:txBody>
      </p:sp>
      <p:sp>
        <p:nvSpPr>
          <p:cNvPr id="6" name="Shape 3"/>
          <p:cNvSpPr/>
          <p:nvPr/>
        </p:nvSpPr>
        <p:spPr>
          <a:xfrm>
            <a:off x="566928" y="1819656"/>
            <a:ext cx="82296" cy="82296"/>
          </a:xfrm>
          <a:prstGeom prst="rect">
            <a:avLst/>
          </a:prstGeom>
          <a:solidFill>
            <a:srgbClr val="CD2144"/>
          </a:solidFill>
          <a:ln/>
        </p:spPr>
        <p:txBody>
          <a:bodyPr/>
          <a:lstStyle/>
          <a:p>
            <a:endParaRPr lang="en-US"/>
          </a:p>
        </p:txBody>
      </p:sp>
      <p:sp>
        <p:nvSpPr>
          <p:cNvPr id="7" name="Text 4"/>
          <p:cNvSpPr/>
          <p:nvPr/>
        </p:nvSpPr>
        <p:spPr>
          <a:xfrm>
            <a:off x="868680" y="1709928"/>
            <a:ext cx="7680960" cy="566928"/>
          </a:xfrm>
          <a:prstGeom prst="rect">
            <a:avLst/>
          </a:prstGeom>
          <a:noFill/>
          <a:ln/>
        </p:spPr>
        <p:txBody>
          <a:bodyPr wrap="square" lIns="0" tIns="0" rIns="0" bIns="0" rtlCol="0" anchor="t"/>
          <a:lstStyle/>
          <a:p>
            <a:pPr marL="0" indent="0">
              <a:lnSpc>
                <a:spcPct val="110000"/>
              </a:lnSpc>
              <a:buNone/>
            </a:pPr>
            <a:r>
              <a:rPr lang="en-US" sz="1350" b="1" dirty="0">
                <a:solidFill>
                  <a:srgbClr val="22223F"/>
                </a:solidFill>
                <a:latin typeface="Arial" pitchFamily="34" charset="0"/>
                <a:ea typeface="Arial" pitchFamily="34" charset="-122"/>
                <a:cs typeface="Arial" pitchFamily="34" charset="-120"/>
              </a:rPr>
              <a:t>Taught continents to read </a:t>
            </a:r>
            <a:r>
              <a:rPr lang="en-US" sz="1350" dirty="0">
                <a:solidFill>
                  <a:srgbClr val="55516B"/>
                </a:solidFill>
                <a:latin typeface="Arial" pitchFamily="34" charset="0"/>
                <a:ea typeface="Arial" pitchFamily="34" charset="-122"/>
                <a:cs typeface="Arial" pitchFamily="34" charset="-120"/>
              </a:rPr>
              <a:t>— mass literacy exists because ordinary people wanted to read this.</a:t>
            </a:r>
            <a:endParaRPr lang="en-US" sz="1350" dirty="0"/>
          </a:p>
        </p:txBody>
      </p:sp>
      <p:sp>
        <p:nvSpPr>
          <p:cNvPr id="8" name="Shape 5"/>
          <p:cNvSpPr/>
          <p:nvPr/>
        </p:nvSpPr>
        <p:spPr>
          <a:xfrm>
            <a:off x="566928" y="2478024"/>
            <a:ext cx="82296" cy="82296"/>
          </a:xfrm>
          <a:prstGeom prst="rect">
            <a:avLst/>
          </a:prstGeom>
          <a:solidFill>
            <a:srgbClr val="CD2144"/>
          </a:solidFill>
          <a:ln/>
        </p:spPr>
        <p:txBody>
          <a:bodyPr/>
          <a:lstStyle/>
          <a:p>
            <a:endParaRPr lang="en-US"/>
          </a:p>
        </p:txBody>
      </p:sp>
      <p:sp>
        <p:nvSpPr>
          <p:cNvPr id="9" name="Text 6"/>
          <p:cNvSpPr/>
          <p:nvPr/>
        </p:nvSpPr>
        <p:spPr>
          <a:xfrm>
            <a:off x="868680" y="2368296"/>
            <a:ext cx="7680960" cy="566928"/>
          </a:xfrm>
          <a:prstGeom prst="rect">
            <a:avLst/>
          </a:prstGeom>
          <a:noFill/>
          <a:ln/>
        </p:spPr>
        <p:txBody>
          <a:bodyPr wrap="square" lIns="0" tIns="0" rIns="0" bIns="0" rtlCol="0" anchor="t"/>
          <a:lstStyle/>
          <a:p>
            <a:pPr marL="0" indent="0">
              <a:lnSpc>
                <a:spcPct val="110000"/>
              </a:lnSpc>
              <a:buNone/>
            </a:pPr>
            <a:r>
              <a:rPr lang="en-US" sz="1350" b="1" dirty="0">
                <a:solidFill>
                  <a:srgbClr val="22223F"/>
                </a:solidFill>
                <a:latin typeface="Arial" pitchFamily="34" charset="0"/>
                <a:ea typeface="Arial" pitchFamily="34" charset="-122"/>
                <a:cs typeface="Arial" pitchFamily="34" charset="-120"/>
              </a:rPr>
              <a:t>Built </a:t>
            </a:r>
            <a:r>
              <a:rPr lang="en-US" sz="1350" dirty="0">
                <a:solidFill>
                  <a:srgbClr val="55516B"/>
                </a:solidFill>
                <a:latin typeface="Arial" pitchFamily="34" charset="0"/>
                <a:ea typeface="Arial" pitchFamily="34" charset="-122"/>
                <a:cs typeface="Arial" pitchFamily="34" charset="-120"/>
              </a:rPr>
              <a:t>the hospitals. Built the universities.</a:t>
            </a:r>
            <a:endParaRPr lang="en-US" sz="1350" dirty="0"/>
          </a:p>
        </p:txBody>
      </p:sp>
      <p:sp>
        <p:nvSpPr>
          <p:cNvPr id="10" name="Shape 7"/>
          <p:cNvSpPr/>
          <p:nvPr/>
        </p:nvSpPr>
        <p:spPr>
          <a:xfrm>
            <a:off x="566928" y="3136392"/>
            <a:ext cx="82296" cy="82296"/>
          </a:xfrm>
          <a:prstGeom prst="rect">
            <a:avLst/>
          </a:prstGeom>
          <a:solidFill>
            <a:srgbClr val="CD2144"/>
          </a:solidFill>
          <a:ln/>
        </p:spPr>
        <p:txBody>
          <a:bodyPr/>
          <a:lstStyle/>
          <a:p>
            <a:endParaRPr lang="en-US"/>
          </a:p>
        </p:txBody>
      </p:sp>
      <p:sp>
        <p:nvSpPr>
          <p:cNvPr id="11" name="Text 8"/>
          <p:cNvSpPr/>
          <p:nvPr/>
        </p:nvSpPr>
        <p:spPr>
          <a:xfrm>
            <a:off x="868680" y="3026664"/>
            <a:ext cx="7680960" cy="566928"/>
          </a:xfrm>
          <a:prstGeom prst="rect">
            <a:avLst/>
          </a:prstGeom>
          <a:noFill/>
          <a:ln/>
        </p:spPr>
        <p:txBody>
          <a:bodyPr wrap="square" lIns="0" tIns="0" rIns="0" bIns="0" rtlCol="0" anchor="t"/>
          <a:lstStyle/>
          <a:p>
            <a:pPr marL="0" indent="0">
              <a:lnSpc>
                <a:spcPct val="110000"/>
              </a:lnSpc>
              <a:buNone/>
            </a:pPr>
            <a:r>
              <a:rPr lang="en-US" sz="1350" b="1" dirty="0">
                <a:solidFill>
                  <a:srgbClr val="22223F"/>
                </a:solidFill>
                <a:latin typeface="Arial" pitchFamily="34" charset="0"/>
                <a:ea typeface="Arial" pitchFamily="34" charset="-122"/>
                <a:cs typeface="Arial" pitchFamily="34" charset="-120"/>
              </a:rPr>
              <a:t>Kept Wilberforce awake </a:t>
            </a:r>
            <a:r>
              <a:rPr lang="en-US" sz="1350" dirty="0">
                <a:solidFill>
                  <a:srgbClr val="55516B"/>
                </a:solidFill>
                <a:latin typeface="Arial" pitchFamily="34" charset="0"/>
                <a:ea typeface="Arial" pitchFamily="34" charset="-122"/>
                <a:cs typeface="Arial" pitchFamily="34" charset="-120"/>
              </a:rPr>
              <a:t>until the slave trade fell.</a:t>
            </a:r>
            <a:endParaRPr lang="en-US" sz="1350" dirty="0"/>
          </a:p>
        </p:txBody>
      </p:sp>
      <p:sp>
        <p:nvSpPr>
          <p:cNvPr id="12" name="Shape 9"/>
          <p:cNvSpPr/>
          <p:nvPr/>
        </p:nvSpPr>
        <p:spPr>
          <a:xfrm>
            <a:off x="566928" y="3794760"/>
            <a:ext cx="82296" cy="82296"/>
          </a:xfrm>
          <a:prstGeom prst="rect">
            <a:avLst/>
          </a:prstGeom>
          <a:solidFill>
            <a:srgbClr val="CD2144"/>
          </a:solidFill>
          <a:ln/>
        </p:spPr>
        <p:txBody>
          <a:bodyPr/>
          <a:lstStyle/>
          <a:p>
            <a:endParaRPr lang="en-US"/>
          </a:p>
        </p:txBody>
      </p:sp>
      <p:sp>
        <p:nvSpPr>
          <p:cNvPr id="13" name="Text 10"/>
          <p:cNvSpPr/>
          <p:nvPr/>
        </p:nvSpPr>
        <p:spPr>
          <a:xfrm>
            <a:off x="868680" y="3685032"/>
            <a:ext cx="7680960" cy="566928"/>
          </a:xfrm>
          <a:prstGeom prst="rect">
            <a:avLst/>
          </a:prstGeom>
          <a:noFill/>
          <a:ln/>
        </p:spPr>
        <p:txBody>
          <a:bodyPr wrap="square" lIns="0" tIns="0" rIns="0" bIns="0" rtlCol="0" anchor="t"/>
          <a:lstStyle/>
          <a:p>
            <a:pPr marL="0" indent="0">
              <a:lnSpc>
                <a:spcPct val="110000"/>
              </a:lnSpc>
              <a:buNone/>
            </a:pPr>
            <a:r>
              <a:rPr lang="en-US" sz="1350" b="1" dirty="0">
                <a:solidFill>
                  <a:srgbClr val="22223F"/>
                </a:solidFill>
                <a:latin typeface="Arial" pitchFamily="34" charset="0"/>
                <a:ea typeface="Arial" pitchFamily="34" charset="-122"/>
                <a:cs typeface="Arial" pitchFamily="34" charset="-120"/>
              </a:rPr>
              <a:t>Gave the West its values </a:t>
            </a:r>
            <a:r>
              <a:rPr lang="en-US" sz="1350" dirty="0">
                <a:solidFill>
                  <a:srgbClr val="55516B"/>
                </a:solidFill>
                <a:latin typeface="Arial" pitchFamily="34" charset="0"/>
                <a:ea typeface="Arial" pitchFamily="34" charset="-122"/>
                <a:cs typeface="Arial" pitchFamily="34" charset="-120"/>
              </a:rPr>
              <a:t>— equality, compassion, dignity for the weak. (Tom Holland, Dominion)</a:t>
            </a:r>
            <a:endParaRPr lang="en-US" sz="1350" dirty="0"/>
          </a:p>
        </p:txBody>
      </p:sp>
      <p:sp>
        <p:nvSpPr>
          <p:cNvPr id="14" name="Text 11"/>
          <p:cNvSpPr/>
          <p:nvPr/>
        </p:nvSpPr>
        <p:spPr>
          <a:xfrm>
            <a:off x="548640" y="4315968"/>
            <a:ext cx="7680960" cy="457200"/>
          </a:xfrm>
          <a:prstGeom prst="rect">
            <a:avLst/>
          </a:prstGeom>
          <a:noFill/>
          <a:ln/>
        </p:spPr>
        <p:txBody>
          <a:bodyPr wrap="square" lIns="0" tIns="0" rIns="0" bIns="0" rtlCol="0" anchor="ctr"/>
          <a:lstStyle/>
          <a:p>
            <a:pPr marL="0" indent="0">
              <a:buNone/>
            </a:pPr>
            <a:r>
              <a:rPr lang="en-US" sz="1200" b="1" i="1" dirty="0">
                <a:solidFill>
                  <a:srgbClr val="CD2144"/>
                </a:solidFill>
                <a:latin typeface="Georgia" pitchFamily="34" charset="0"/>
                <a:ea typeface="Georgia" pitchFamily="34" charset="-122"/>
                <a:cs typeface="Georgia" pitchFamily="34" charset="-120"/>
              </a:rPr>
              <a:t>“It is not helping you cope with the world. It is remaking the world — and it’s inviting you in.”</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4"/>
          <a:stretch>
            <a:fillRect/>
          </a:stretch>
        </p:blipFill>
        <p:spPr>
          <a:xfrm>
            <a:off x="8705088" y="4773168"/>
            <a:ext cx="274320" cy="237744"/>
          </a:xfrm>
          <a:prstGeom prst="rect">
            <a:avLst/>
          </a:prstGeom>
        </p:spPr>
      </p:pic>
      <p:sp>
        <p:nvSpPr>
          <p:cNvPr id="3" name="Text 0"/>
          <p:cNvSpPr/>
          <p:nvPr/>
        </p:nvSpPr>
        <p:spPr>
          <a:xfrm>
            <a:off x="914400" y="1554480"/>
            <a:ext cx="7315200" cy="146304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How do you engage with the Bible?</a:t>
            </a:r>
            <a:endParaRPr lang="en-US" sz="3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36">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THREE HANDLES</a:t>
            </a:r>
            <a:endParaRPr lang="en-US" sz="1000" dirty="0"/>
          </a:p>
        </p:txBody>
      </p:sp>
      <p:sp>
        <p:nvSpPr>
          <p:cNvPr id="4" name="Text 1"/>
          <p:cNvSpPr/>
          <p:nvPr/>
        </p:nvSpPr>
        <p:spPr>
          <a:xfrm>
            <a:off x="548640" y="777240"/>
            <a:ext cx="6400800" cy="640080"/>
          </a:xfrm>
          <a:prstGeom prst="rect">
            <a:avLst/>
          </a:prstGeom>
          <a:noFill/>
          <a:ln/>
        </p:spPr>
        <p:txBody>
          <a:bodyPr wrap="square" lIns="0" tIns="0" rIns="0" bIns="0" rtlCol="0" anchor="ctr"/>
          <a:lstStyle/>
          <a:p>
            <a:pPr marL="0" indent="0">
              <a:buNone/>
            </a:pPr>
            <a:r>
              <a:rPr lang="en-US" sz="2800" b="1" dirty="0">
                <a:solidFill>
                  <a:srgbClr val="22223F"/>
                </a:solidFill>
                <a:latin typeface="Georgia" pitchFamily="34" charset="0"/>
                <a:ea typeface="Georgia" pitchFamily="34" charset="-122"/>
                <a:cs typeface="Georgia" pitchFamily="34" charset="-120"/>
              </a:rPr>
              <a:t>Get grounded</a:t>
            </a:r>
            <a:endParaRPr lang="en-US" sz="2800" dirty="0"/>
          </a:p>
        </p:txBody>
      </p:sp>
      <p:sp>
        <p:nvSpPr>
          <p:cNvPr id="5" name="Shape 2"/>
          <p:cNvSpPr/>
          <p:nvPr/>
        </p:nvSpPr>
        <p:spPr>
          <a:xfrm>
            <a:off x="548640" y="1600200"/>
            <a:ext cx="2606040" cy="2651760"/>
          </a:xfrm>
          <a:prstGeom prst="rect">
            <a:avLst/>
          </a:prstGeom>
          <a:solidFill>
            <a:srgbClr val="FFFFFF"/>
          </a:solidFill>
          <a:ln w="9525">
            <a:solidFill>
              <a:srgbClr val="DDD8E8"/>
            </a:solidFill>
            <a:prstDash val="solid"/>
          </a:ln>
        </p:spPr>
        <p:txBody>
          <a:bodyPr/>
          <a:lstStyle/>
          <a:p>
            <a:endParaRPr lang="en-US"/>
          </a:p>
        </p:txBody>
      </p:sp>
      <p:sp>
        <p:nvSpPr>
          <p:cNvPr id="6" name="Shape 3"/>
          <p:cNvSpPr/>
          <p:nvPr/>
        </p:nvSpPr>
        <p:spPr>
          <a:xfrm>
            <a:off x="548640" y="1600200"/>
            <a:ext cx="2606040" cy="45720"/>
          </a:xfrm>
          <a:prstGeom prst="rect">
            <a:avLst/>
          </a:prstGeom>
          <a:solidFill>
            <a:srgbClr val="CD2144"/>
          </a:solidFill>
          <a:ln/>
        </p:spPr>
        <p:txBody>
          <a:bodyPr/>
          <a:lstStyle/>
          <a:p>
            <a:endParaRPr lang="en-US"/>
          </a:p>
        </p:txBody>
      </p:sp>
      <p:sp>
        <p:nvSpPr>
          <p:cNvPr id="7" name="Text 4"/>
          <p:cNvSpPr/>
          <p:nvPr/>
        </p:nvSpPr>
        <p:spPr>
          <a:xfrm>
            <a:off x="731520" y="1783080"/>
            <a:ext cx="2240280" cy="411480"/>
          </a:xfrm>
          <a:prstGeom prst="rect">
            <a:avLst/>
          </a:prstGeom>
          <a:noFill/>
          <a:ln/>
        </p:spPr>
        <p:txBody>
          <a:bodyPr wrap="square" lIns="0" tIns="0" rIns="0" bIns="0" rtlCol="0" anchor="ctr"/>
          <a:lstStyle/>
          <a:p>
            <a:pPr marL="0" indent="0">
              <a:buNone/>
            </a:pPr>
            <a:r>
              <a:rPr lang="en-US" sz="1650" b="1" dirty="0">
                <a:solidFill>
                  <a:srgbClr val="22223F"/>
                </a:solidFill>
                <a:latin typeface="Georgia" pitchFamily="34" charset="0"/>
                <a:ea typeface="Georgia" pitchFamily="34" charset="-122"/>
                <a:cs typeface="Georgia" pitchFamily="34" charset="-120"/>
              </a:rPr>
              <a:t>Read it</a:t>
            </a:r>
            <a:endParaRPr lang="en-US" sz="1650" dirty="0"/>
          </a:p>
        </p:txBody>
      </p:sp>
      <p:sp>
        <p:nvSpPr>
          <p:cNvPr id="8" name="Text 5"/>
          <p:cNvSpPr/>
          <p:nvPr/>
        </p:nvSpPr>
        <p:spPr>
          <a:xfrm>
            <a:off x="731520" y="2286000"/>
            <a:ext cx="2240280" cy="1097280"/>
          </a:xfrm>
          <a:prstGeom prst="rect">
            <a:avLst/>
          </a:prstGeom>
          <a:noFill/>
          <a:ln/>
        </p:spPr>
        <p:txBody>
          <a:bodyPr wrap="square" lIns="0" tIns="0" rIns="0" bIns="0" rtlCol="0" anchor="ctr"/>
          <a:lstStyle/>
          <a:p>
            <a:pPr marL="0" indent="0">
              <a:lnSpc>
                <a:spcPct val="120000"/>
              </a:lnSpc>
              <a:buNone/>
            </a:pPr>
            <a:r>
              <a:rPr lang="en-US" sz="1100" dirty="0">
                <a:solidFill>
                  <a:srgbClr val="55516B"/>
                </a:solidFill>
                <a:latin typeface="Arial" pitchFamily="34" charset="0"/>
                <a:ea typeface="Arial" pitchFamily="34" charset="-122"/>
                <a:cs typeface="Arial" pitchFamily="34" charset="-120"/>
              </a:rPr>
              <a:t>Daily — the word before the phone. And never alone: read with a buddy.</a:t>
            </a:r>
            <a:endParaRPr lang="en-US" sz="1100" dirty="0"/>
          </a:p>
        </p:txBody>
      </p:sp>
      <p:sp>
        <p:nvSpPr>
          <p:cNvPr id="9" name="Text 6"/>
          <p:cNvSpPr/>
          <p:nvPr/>
        </p:nvSpPr>
        <p:spPr>
          <a:xfrm>
            <a:off x="731520" y="3474720"/>
            <a:ext cx="2240280" cy="685800"/>
          </a:xfrm>
          <a:prstGeom prst="rect">
            <a:avLst/>
          </a:prstGeom>
          <a:noFill/>
          <a:ln/>
        </p:spPr>
        <p:txBody>
          <a:bodyPr wrap="square" lIns="0" tIns="0" rIns="0" bIns="0" rtlCol="0" anchor="ctr"/>
          <a:lstStyle/>
          <a:p>
            <a:pPr marL="0" indent="0">
              <a:lnSpc>
                <a:spcPct val="115000"/>
              </a:lnSpc>
              <a:buNone/>
            </a:pPr>
            <a:r>
              <a:rPr lang="en-US" sz="950" i="1" dirty="0">
                <a:solidFill>
                  <a:srgbClr val="8A8699"/>
                </a:solidFill>
                <a:latin typeface="Georgia" pitchFamily="34" charset="0"/>
                <a:ea typeface="Georgia" pitchFamily="34" charset="-122"/>
                <a:cs typeface="Georgia" pitchFamily="34" charset="-120"/>
              </a:rPr>
              <a:t>“How can I, unless someone guides me?” — Acts 8:31</a:t>
            </a:r>
            <a:endParaRPr lang="en-US" sz="950" dirty="0"/>
          </a:p>
        </p:txBody>
      </p:sp>
      <p:sp>
        <p:nvSpPr>
          <p:cNvPr id="10" name="Shape 7"/>
          <p:cNvSpPr/>
          <p:nvPr/>
        </p:nvSpPr>
        <p:spPr>
          <a:xfrm>
            <a:off x="3337560" y="1600200"/>
            <a:ext cx="2606040" cy="2651760"/>
          </a:xfrm>
          <a:prstGeom prst="rect">
            <a:avLst/>
          </a:prstGeom>
          <a:solidFill>
            <a:srgbClr val="FFFFFF"/>
          </a:solidFill>
          <a:ln w="9525">
            <a:solidFill>
              <a:srgbClr val="DDD8E8"/>
            </a:solidFill>
            <a:prstDash val="solid"/>
          </a:ln>
        </p:spPr>
        <p:txBody>
          <a:bodyPr/>
          <a:lstStyle/>
          <a:p>
            <a:endParaRPr lang="en-US"/>
          </a:p>
        </p:txBody>
      </p:sp>
      <p:sp>
        <p:nvSpPr>
          <p:cNvPr id="11" name="Shape 8"/>
          <p:cNvSpPr/>
          <p:nvPr/>
        </p:nvSpPr>
        <p:spPr>
          <a:xfrm>
            <a:off x="3337560" y="1600200"/>
            <a:ext cx="2606040" cy="45720"/>
          </a:xfrm>
          <a:prstGeom prst="rect">
            <a:avLst/>
          </a:prstGeom>
          <a:solidFill>
            <a:srgbClr val="CD2144"/>
          </a:solidFill>
          <a:ln/>
        </p:spPr>
        <p:txBody>
          <a:bodyPr/>
          <a:lstStyle/>
          <a:p>
            <a:endParaRPr lang="en-US"/>
          </a:p>
        </p:txBody>
      </p:sp>
      <p:sp>
        <p:nvSpPr>
          <p:cNvPr id="12" name="Text 9"/>
          <p:cNvSpPr/>
          <p:nvPr/>
        </p:nvSpPr>
        <p:spPr>
          <a:xfrm>
            <a:off x="3520440" y="1783080"/>
            <a:ext cx="2240280" cy="411480"/>
          </a:xfrm>
          <a:prstGeom prst="rect">
            <a:avLst/>
          </a:prstGeom>
          <a:noFill/>
          <a:ln/>
        </p:spPr>
        <p:txBody>
          <a:bodyPr wrap="square" lIns="0" tIns="0" rIns="0" bIns="0" rtlCol="0" anchor="ctr"/>
          <a:lstStyle/>
          <a:p>
            <a:pPr marL="0" indent="0">
              <a:buNone/>
            </a:pPr>
            <a:r>
              <a:rPr lang="en-US" sz="1650" b="1" dirty="0">
                <a:solidFill>
                  <a:srgbClr val="22223F"/>
                </a:solidFill>
                <a:latin typeface="Georgia" pitchFamily="34" charset="0"/>
                <a:ea typeface="Georgia" pitchFamily="34" charset="-122"/>
                <a:cs typeface="Georgia" pitchFamily="34" charset="-120"/>
              </a:rPr>
              <a:t>Journal it</a:t>
            </a:r>
            <a:endParaRPr lang="en-US" sz="1650" dirty="0"/>
          </a:p>
        </p:txBody>
      </p:sp>
      <p:sp>
        <p:nvSpPr>
          <p:cNvPr id="13" name="Text 10"/>
          <p:cNvSpPr/>
          <p:nvPr/>
        </p:nvSpPr>
        <p:spPr>
          <a:xfrm>
            <a:off x="3520440" y="2286000"/>
            <a:ext cx="2240280" cy="1097280"/>
          </a:xfrm>
          <a:prstGeom prst="rect">
            <a:avLst/>
          </a:prstGeom>
          <a:noFill/>
          <a:ln/>
        </p:spPr>
        <p:txBody>
          <a:bodyPr wrap="square" lIns="0" tIns="0" rIns="0" bIns="0" rtlCol="0" anchor="ctr"/>
          <a:lstStyle/>
          <a:p>
            <a:pPr marL="0" indent="0">
              <a:lnSpc>
                <a:spcPct val="120000"/>
              </a:lnSpc>
              <a:buNone/>
            </a:pPr>
            <a:r>
              <a:rPr lang="en-US" sz="1100" dirty="0">
                <a:solidFill>
                  <a:srgbClr val="55516B"/>
                </a:solidFill>
                <a:latin typeface="Arial" pitchFamily="34" charset="0"/>
                <a:ea typeface="Arial" pitchFamily="34" charset="-122"/>
                <a:cs typeface="Arial" pitchFamily="34" charset="-120"/>
              </a:rPr>
              <a:t>Writing slows you to the speed of hearing. A verse copied by hand lands differently.</a:t>
            </a:r>
            <a:endParaRPr lang="en-US" sz="1100" dirty="0"/>
          </a:p>
        </p:txBody>
      </p:sp>
      <p:sp>
        <p:nvSpPr>
          <p:cNvPr id="14" name="Text 11"/>
          <p:cNvSpPr/>
          <p:nvPr/>
        </p:nvSpPr>
        <p:spPr>
          <a:xfrm>
            <a:off x="3520440" y="3474720"/>
            <a:ext cx="2240280" cy="685800"/>
          </a:xfrm>
          <a:prstGeom prst="rect">
            <a:avLst/>
          </a:prstGeom>
          <a:noFill/>
          <a:ln/>
        </p:spPr>
        <p:txBody>
          <a:bodyPr wrap="square" lIns="0" tIns="0" rIns="0" bIns="0" rtlCol="0" anchor="ctr"/>
          <a:lstStyle/>
          <a:p>
            <a:pPr marL="0" indent="0">
              <a:lnSpc>
                <a:spcPct val="115000"/>
              </a:lnSpc>
              <a:buNone/>
            </a:pPr>
            <a:r>
              <a:rPr lang="en-US" sz="950" i="1" dirty="0">
                <a:solidFill>
                  <a:srgbClr val="8A8699"/>
                </a:solidFill>
                <a:latin typeface="Georgia" pitchFamily="34" charset="0"/>
                <a:ea typeface="Georgia" pitchFamily="34" charset="-122"/>
                <a:cs typeface="Georgia" pitchFamily="34" charset="-120"/>
              </a:rPr>
              <a:t>“I have stored up your word in my heart…” — Psalm 119:11</a:t>
            </a:r>
            <a:endParaRPr lang="en-US" sz="950" dirty="0"/>
          </a:p>
        </p:txBody>
      </p:sp>
      <p:sp>
        <p:nvSpPr>
          <p:cNvPr id="15" name="Shape 12"/>
          <p:cNvSpPr/>
          <p:nvPr/>
        </p:nvSpPr>
        <p:spPr>
          <a:xfrm>
            <a:off x="6126480" y="1600200"/>
            <a:ext cx="2606040" cy="2651760"/>
          </a:xfrm>
          <a:prstGeom prst="rect">
            <a:avLst/>
          </a:prstGeom>
          <a:solidFill>
            <a:srgbClr val="FFFFFF"/>
          </a:solidFill>
          <a:ln w="9525">
            <a:solidFill>
              <a:srgbClr val="DDD8E8"/>
            </a:solidFill>
            <a:prstDash val="solid"/>
          </a:ln>
        </p:spPr>
        <p:txBody>
          <a:bodyPr/>
          <a:lstStyle/>
          <a:p>
            <a:endParaRPr lang="en-US"/>
          </a:p>
        </p:txBody>
      </p:sp>
      <p:sp>
        <p:nvSpPr>
          <p:cNvPr id="16" name="Shape 13"/>
          <p:cNvSpPr/>
          <p:nvPr/>
        </p:nvSpPr>
        <p:spPr>
          <a:xfrm>
            <a:off x="6126480" y="1600200"/>
            <a:ext cx="2606040" cy="45720"/>
          </a:xfrm>
          <a:prstGeom prst="rect">
            <a:avLst/>
          </a:prstGeom>
          <a:solidFill>
            <a:srgbClr val="CD2144"/>
          </a:solidFill>
          <a:ln/>
        </p:spPr>
        <p:txBody>
          <a:bodyPr/>
          <a:lstStyle/>
          <a:p>
            <a:endParaRPr lang="en-US"/>
          </a:p>
        </p:txBody>
      </p:sp>
      <p:sp>
        <p:nvSpPr>
          <p:cNvPr id="17" name="Text 14"/>
          <p:cNvSpPr/>
          <p:nvPr/>
        </p:nvSpPr>
        <p:spPr>
          <a:xfrm>
            <a:off x="6309360" y="1783080"/>
            <a:ext cx="2240280" cy="411480"/>
          </a:xfrm>
          <a:prstGeom prst="rect">
            <a:avLst/>
          </a:prstGeom>
          <a:noFill/>
          <a:ln/>
        </p:spPr>
        <p:txBody>
          <a:bodyPr wrap="square" lIns="0" tIns="0" rIns="0" bIns="0" rtlCol="0" anchor="ctr"/>
          <a:lstStyle/>
          <a:p>
            <a:pPr marL="0" indent="0">
              <a:buNone/>
            </a:pPr>
            <a:r>
              <a:rPr lang="en-US" sz="1650" b="1" dirty="0">
                <a:solidFill>
                  <a:srgbClr val="22223F"/>
                </a:solidFill>
                <a:latin typeface="Georgia" pitchFamily="34" charset="0"/>
                <a:ea typeface="Georgia" pitchFamily="34" charset="-122"/>
                <a:cs typeface="Georgia" pitchFamily="34" charset="-120"/>
              </a:rPr>
              <a:t>Meditate on it</a:t>
            </a:r>
            <a:endParaRPr lang="en-US" sz="1650" dirty="0"/>
          </a:p>
        </p:txBody>
      </p:sp>
      <p:sp>
        <p:nvSpPr>
          <p:cNvPr id="18" name="Text 15"/>
          <p:cNvSpPr/>
          <p:nvPr/>
        </p:nvSpPr>
        <p:spPr>
          <a:xfrm>
            <a:off x="6309360" y="2286000"/>
            <a:ext cx="2240280" cy="1097280"/>
          </a:xfrm>
          <a:prstGeom prst="rect">
            <a:avLst/>
          </a:prstGeom>
          <a:noFill/>
          <a:ln/>
        </p:spPr>
        <p:txBody>
          <a:bodyPr wrap="square" lIns="0" tIns="0" rIns="0" bIns="0" rtlCol="0" anchor="ctr"/>
          <a:lstStyle/>
          <a:p>
            <a:pPr marL="0" indent="0">
              <a:lnSpc>
                <a:spcPct val="120000"/>
              </a:lnSpc>
              <a:buNone/>
            </a:pPr>
            <a:r>
              <a:rPr lang="en-US" sz="1100" dirty="0">
                <a:solidFill>
                  <a:srgbClr val="55516B"/>
                </a:solidFill>
                <a:latin typeface="Arial" pitchFamily="34" charset="0"/>
                <a:ea typeface="Arial" pitchFamily="34" charset="-122"/>
                <a:cs typeface="Arial" pitchFamily="34" charset="-120"/>
              </a:rPr>
              <a:t>Let it work from the inside out — become the person God has called you to be.</a:t>
            </a:r>
            <a:endParaRPr lang="en-US" sz="1100" dirty="0"/>
          </a:p>
        </p:txBody>
      </p:sp>
      <p:sp>
        <p:nvSpPr>
          <p:cNvPr id="19" name="Text 16"/>
          <p:cNvSpPr/>
          <p:nvPr/>
        </p:nvSpPr>
        <p:spPr>
          <a:xfrm>
            <a:off x="6309360" y="3474720"/>
            <a:ext cx="2240280" cy="685800"/>
          </a:xfrm>
          <a:prstGeom prst="rect">
            <a:avLst/>
          </a:prstGeom>
          <a:noFill/>
          <a:ln/>
        </p:spPr>
        <p:txBody>
          <a:bodyPr wrap="square" lIns="0" tIns="0" rIns="0" bIns="0" rtlCol="0" anchor="ctr"/>
          <a:lstStyle/>
          <a:p>
            <a:pPr marL="0" indent="0">
              <a:lnSpc>
                <a:spcPct val="115000"/>
              </a:lnSpc>
              <a:buNone/>
            </a:pPr>
            <a:r>
              <a:rPr lang="en-US" sz="950" i="1" dirty="0">
                <a:solidFill>
                  <a:srgbClr val="8A8699"/>
                </a:solidFill>
                <a:latin typeface="Georgia" pitchFamily="34" charset="0"/>
                <a:ea typeface="Georgia" pitchFamily="34" charset="-122"/>
                <a:cs typeface="Georgia" pitchFamily="34" charset="-120"/>
              </a:rPr>
              <a:t>“…then you will make your way prosperous…” — Joshua 1:8</a:t>
            </a:r>
            <a:endParaRPr lang="en-US" sz="950" dirty="0"/>
          </a:p>
        </p:txBody>
      </p:sp>
      <p:sp>
        <p:nvSpPr>
          <p:cNvPr id="20" name="Text 17"/>
          <p:cNvSpPr/>
          <p:nvPr/>
        </p:nvSpPr>
        <p:spPr>
          <a:xfrm>
            <a:off x="548640" y="4526280"/>
            <a:ext cx="7772400" cy="365760"/>
          </a:xfrm>
          <a:prstGeom prst="rect">
            <a:avLst/>
          </a:prstGeom>
          <a:noFill/>
          <a:ln/>
        </p:spPr>
        <p:txBody>
          <a:bodyPr wrap="square" lIns="0" tIns="0" rIns="0" bIns="0" rtlCol="0" anchor="ctr"/>
          <a:lstStyle/>
          <a:p>
            <a:pPr marL="0" indent="0">
              <a:buNone/>
            </a:pPr>
            <a:r>
              <a:rPr lang="en-US" sz="1150" i="1" dirty="0">
                <a:solidFill>
                  <a:srgbClr val="55516B"/>
                </a:solidFill>
                <a:latin typeface="Arial" pitchFamily="34" charset="0"/>
                <a:ea typeface="Arial" pitchFamily="34" charset="-122"/>
                <a:cs typeface="Arial" pitchFamily="34" charset="-120"/>
              </a:rPr>
              <a:t>Start with one. Ground is laid one layer at a time.</a:t>
            </a:r>
            <a:endParaRPr lang="en-US" sz="11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457200"/>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START TONIGHT</a:t>
            </a:r>
            <a:endParaRPr lang="en-US" sz="1000" dirty="0"/>
          </a:p>
        </p:txBody>
      </p:sp>
      <p:sp>
        <p:nvSpPr>
          <p:cNvPr id="4" name="Text 1"/>
          <p:cNvSpPr/>
          <p:nvPr/>
        </p:nvSpPr>
        <p:spPr>
          <a:xfrm>
            <a:off x="548640" y="777240"/>
            <a:ext cx="4937760" cy="640080"/>
          </a:xfrm>
          <a:prstGeom prst="rect">
            <a:avLst/>
          </a:prstGeom>
          <a:noFill/>
          <a:ln/>
        </p:spPr>
        <p:txBody>
          <a:bodyPr wrap="square" lIns="0" tIns="0" rIns="0" bIns="0" rtlCol="0" anchor="ctr"/>
          <a:lstStyle/>
          <a:p>
            <a:pPr marL="0" indent="0">
              <a:buNone/>
            </a:pPr>
            <a:r>
              <a:rPr lang="en-US" sz="3000" b="1" dirty="0">
                <a:solidFill>
                  <a:srgbClr val="22223F"/>
                </a:solidFill>
                <a:latin typeface="Georgia" pitchFamily="34" charset="0"/>
                <a:ea typeface="Georgia" pitchFamily="34" charset="-122"/>
                <a:cs typeface="Georgia" pitchFamily="34" charset="-120"/>
              </a:rPr>
              <a:t>It's already in your pocket.</a:t>
            </a:r>
            <a:endParaRPr lang="en-US" sz="3000" dirty="0"/>
          </a:p>
        </p:txBody>
      </p:sp>
      <p:sp>
        <p:nvSpPr>
          <p:cNvPr id="5" name="Text 2"/>
          <p:cNvSpPr/>
          <p:nvPr/>
        </p:nvSpPr>
        <p:spPr>
          <a:xfrm>
            <a:off x="548640" y="1463040"/>
            <a:ext cx="4846320" cy="685800"/>
          </a:xfrm>
          <a:prstGeom prst="rect">
            <a:avLst/>
          </a:prstGeom>
          <a:noFill/>
          <a:ln/>
        </p:spPr>
        <p:txBody>
          <a:bodyPr wrap="square" lIns="0" tIns="0" rIns="0" bIns="0" rtlCol="0" anchor="ctr"/>
          <a:lstStyle/>
          <a:p>
            <a:pPr marL="0" indent="0">
              <a:lnSpc>
                <a:spcPct val="125000"/>
              </a:lnSpc>
              <a:buNone/>
            </a:pPr>
            <a:r>
              <a:rPr lang="en-US" sz="1350" dirty="0">
                <a:solidFill>
                  <a:srgbClr val="55516B"/>
                </a:solidFill>
                <a:latin typeface="Arial" pitchFamily="34" charset="0"/>
                <a:ea typeface="Arial" pitchFamily="34" charset="-122"/>
                <a:cs typeface="Arial" pitchFamily="34" charset="-120"/>
              </a:rPr>
              <a:t>Our church app opens on the devotion — and it already does the three things we just said.</a:t>
            </a:r>
            <a:endParaRPr lang="en-US" sz="1350" dirty="0"/>
          </a:p>
        </p:txBody>
      </p:sp>
      <p:sp>
        <p:nvSpPr>
          <p:cNvPr id="6" name="Shape 3"/>
          <p:cNvSpPr/>
          <p:nvPr/>
        </p:nvSpPr>
        <p:spPr>
          <a:xfrm>
            <a:off x="566928" y="2450592"/>
            <a:ext cx="82296" cy="82296"/>
          </a:xfrm>
          <a:prstGeom prst="rect">
            <a:avLst/>
          </a:prstGeom>
          <a:solidFill>
            <a:srgbClr val="CD2144"/>
          </a:solidFill>
          <a:ln/>
        </p:spPr>
        <p:txBody>
          <a:bodyPr/>
          <a:lstStyle/>
          <a:p>
            <a:endParaRPr lang="en-US"/>
          </a:p>
        </p:txBody>
      </p:sp>
      <p:sp>
        <p:nvSpPr>
          <p:cNvPr id="7" name="Text 4"/>
          <p:cNvSpPr/>
          <p:nvPr/>
        </p:nvSpPr>
        <p:spPr>
          <a:xfrm>
            <a:off x="868680" y="2331720"/>
            <a:ext cx="3657600" cy="457200"/>
          </a:xfrm>
          <a:prstGeom prst="rect">
            <a:avLst/>
          </a:prstGeom>
          <a:noFill/>
          <a:ln/>
        </p:spPr>
        <p:txBody>
          <a:bodyPr wrap="square" lIns="0" tIns="0" rIns="0" bIns="0" rtlCol="0" anchor="ctr"/>
          <a:lstStyle/>
          <a:p>
            <a:pPr marL="0" indent="0">
              <a:buNone/>
            </a:pPr>
            <a:r>
              <a:rPr lang="en-US" sz="1350" b="1" dirty="0">
                <a:solidFill>
                  <a:srgbClr val="22223F"/>
                </a:solidFill>
                <a:latin typeface="Arial" pitchFamily="34" charset="0"/>
                <a:ea typeface="Arial" pitchFamily="34" charset="-122"/>
                <a:cs typeface="Arial" pitchFamily="34" charset="-120"/>
              </a:rPr>
              <a:t>Read  </a:t>
            </a:r>
            <a:r>
              <a:rPr lang="en-US" sz="1350" dirty="0">
                <a:solidFill>
                  <a:srgbClr val="55516B"/>
                </a:solidFill>
                <a:latin typeface="Arial" pitchFamily="34" charset="0"/>
                <a:ea typeface="Arial" pitchFamily="34" charset="-122"/>
                <a:cs typeface="Arial" pitchFamily="34" charset="-120"/>
              </a:rPr>
              <a:t>“Reflect &amp; Read” — today's passage, already chosen</a:t>
            </a:r>
            <a:endParaRPr lang="en-US" sz="1350" dirty="0"/>
          </a:p>
        </p:txBody>
      </p:sp>
      <p:sp>
        <p:nvSpPr>
          <p:cNvPr id="8" name="Shape 5"/>
          <p:cNvSpPr/>
          <p:nvPr/>
        </p:nvSpPr>
        <p:spPr>
          <a:xfrm>
            <a:off x="566928" y="2999232"/>
            <a:ext cx="82296" cy="82296"/>
          </a:xfrm>
          <a:prstGeom prst="rect">
            <a:avLst/>
          </a:prstGeom>
          <a:solidFill>
            <a:srgbClr val="CD2144"/>
          </a:solidFill>
          <a:ln/>
        </p:spPr>
        <p:txBody>
          <a:bodyPr/>
          <a:lstStyle/>
          <a:p>
            <a:endParaRPr lang="en-US"/>
          </a:p>
        </p:txBody>
      </p:sp>
      <p:sp>
        <p:nvSpPr>
          <p:cNvPr id="9" name="Text 6"/>
          <p:cNvSpPr/>
          <p:nvPr/>
        </p:nvSpPr>
        <p:spPr>
          <a:xfrm>
            <a:off x="868680" y="2880360"/>
            <a:ext cx="3657600" cy="457200"/>
          </a:xfrm>
          <a:prstGeom prst="rect">
            <a:avLst/>
          </a:prstGeom>
          <a:noFill/>
          <a:ln/>
        </p:spPr>
        <p:txBody>
          <a:bodyPr wrap="square" lIns="0" tIns="0" rIns="0" bIns="0" rtlCol="0" anchor="ctr"/>
          <a:lstStyle/>
          <a:p>
            <a:pPr marL="0" indent="0">
              <a:buNone/>
            </a:pPr>
            <a:r>
              <a:rPr lang="en-US" sz="1350" b="1" dirty="0">
                <a:solidFill>
                  <a:srgbClr val="22223F"/>
                </a:solidFill>
                <a:latin typeface="Arial" pitchFamily="34" charset="0"/>
                <a:ea typeface="Arial" pitchFamily="34" charset="-122"/>
                <a:cs typeface="Arial" pitchFamily="34" charset="-120"/>
              </a:rPr>
              <a:t>Meditate  </a:t>
            </a:r>
            <a:r>
              <a:rPr lang="en-US" sz="1350" dirty="0">
                <a:solidFill>
                  <a:srgbClr val="55516B"/>
                </a:solidFill>
                <a:latin typeface="Arial" pitchFamily="34" charset="0"/>
                <a:ea typeface="Arial" pitchFamily="34" charset="-122"/>
                <a:cs typeface="Arial" pitchFamily="34" charset="-120"/>
              </a:rPr>
              <a:t>“To sit with” — one question to carry all day</a:t>
            </a:r>
            <a:endParaRPr lang="en-US" sz="1350" dirty="0"/>
          </a:p>
        </p:txBody>
      </p:sp>
      <p:sp>
        <p:nvSpPr>
          <p:cNvPr id="10" name="Shape 7"/>
          <p:cNvSpPr/>
          <p:nvPr/>
        </p:nvSpPr>
        <p:spPr>
          <a:xfrm>
            <a:off x="566928" y="3547872"/>
            <a:ext cx="82296" cy="82296"/>
          </a:xfrm>
          <a:prstGeom prst="rect">
            <a:avLst/>
          </a:prstGeom>
          <a:solidFill>
            <a:srgbClr val="CD2144"/>
          </a:solidFill>
          <a:ln/>
        </p:spPr>
        <p:txBody>
          <a:bodyPr/>
          <a:lstStyle/>
          <a:p>
            <a:endParaRPr lang="en-US"/>
          </a:p>
        </p:txBody>
      </p:sp>
      <p:sp>
        <p:nvSpPr>
          <p:cNvPr id="11" name="Text 8"/>
          <p:cNvSpPr/>
          <p:nvPr/>
        </p:nvSpPr>
        <p:spPr>
          <a:xfrm>
            <a:off x="868680" y="3429000"/>
            <a:ext cx="3657600" cy="457200"/>
          </a:xfrm>
          <a:prstGeom prst="rect">
            <a:avLst/>
          </a:prstGeom>
          <a:noFill/>
          <a:ln/>
        </p:spPr>
        <p:txBody>
          <a:bodyPr wrap="square" lIns="0" tIns="0" rIns="0" bIns="0" rtlCol="0" anchor="ctr"/>
          <a:lstStyle/>
          <a:p>
            <a:pPr marL="0" indent="0">
              <a:buNone/>
            </a:pPr>
            <a:r>
              <a:rPr lang="en-US" sz="1350" b="1" dirty="0">
                <a:solidFill>
                  <a:srgbClr val="22223F"/>
                </a:solidFill>
                <a:latin typeface="Arial" pitchFamily="34" charset="0"/>
                <a:ea typeface="Arial" pitchFamily="34" charset="-122"/>
                <a:cs typeface="Arial" pitchFamily="34" charset="-120"/>
              </a:rPr>
              <a:t>Journal  </a:t>
            </a:r>
            <a:r>
              <a:rPr lang="en-US" sz="1350" dirty="0">
                <a:solidFill>
                  <a:srgbClr val="55516B"/>
                </a:solidFill>
                <a:latin typeface="Arial" pitchFamily="34" charset="0"/>
                <a:ea typeface="Arial" pitchFamily="34" charset="-122"/>
                <a:cs typeface="Arial" pitchFamily="34" charset="-120"/>
              </a:rPr>
              <a:t>write down what you heard</a:t>
            </a:r>
            <a:endParaRPr lang="en-US" sz="1350" dirty="0"/>
          </a:p>
        </p:txBody>
      </p:sp>
      <p:sp>
        <p:nvSpPr>
          <p:cNvPr id="12" name="Shape 9"/>
          <p:cNvSpPr/>
          <p:nvPr/>
        </p:nvSpPr>
        <p:spPr>
          <a:xfrm>
            <a:off x="548640" y="4133088"/>
            <a:ext cx="3246120" cy="566928"/>
          </a:xfrm>
          <a:prstGeom prst="roundRect">
            <a:avLst>
              <a:gd name="adj" fmla="val 19355"/>
            </a:avLst>
          </a:prstGeom>
          <a:solidFill>
            <a:srgbClr val="22223F"/>
          </a:solidFill>
          <a:ln/>
        </p:spPr>
        <p:txBody>
          <a:bodyPr/>
          <a:lstStyle/>
          <a:p>
            <a:endParaRPr lang="en-US"/>
          </a:p>
        </p:txBody>
      </p:sp>
      <p:sp>
        <p:nvSpPr>
          <p:cNvPr id="13" name="Text 10"/>
          <p:cNvSpPr/>
          <p:nvPr/>
        </p:nvSpPr>
        <p:spPr>
          <a:xfrm>
            <a:off x="548640" y="4133088"/>
            <a:ext cx="3246120"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app.clichurch.com</a:t>
            </a:r>
            <a:endParaRPr lang="en-US" sz="1800" dirty="0"/>
          </a:p>
        </p:txBody>
      </p:sp>
      <p:sp>
        <p:nvSpPr>
          <p:cNvPr id="14" name="Text 11"/>
          <p:cNvSpPr/>
          <p:nvPr/>
        </p:nvSpPr>
        <p:spPr>
          <a:xfrm>
            <a:off x="566928" y="4736592"/>
            <a:ext cx="3840480" cy="274320"/>
          </a:xfrm>
          <a:prstGeom prst="rect">
            <a:avLst/>
          </a:prstGeom>
          <a:noFill/>
          <a:ln/>
        </p:spPr>
        <p:txBody>
          <a:bodyPr wrap="square" lIns="0" tIns="0" rIns="0" bIns="0" rtlCol="0" anchor="ctr"/>
          <a:lstStyle/>
          <a:p>
            <a:pPr marL="0" indent="0">
              <a:buNone/>
            </a:pPr>
            <a:r>
              <a:rPr lang="en-US" sz="1050" i="1" dirty="0">
                <a:solidFill>
                  <a:srgbClr val="8A8699"/>
                </a:solidFill>
                <a:latin typeface="Arial" pitchFamily="34" charset="0"/>
                <a:ea typeface="Arial" pitchFamily="34" charset="-122"/>
                <a:cs typeface="Arial" pitchFamily="34" charset="-120"/>
              </a:rPr>
              <a:t>Type it in — or scan the code</a:t>
            </a:r>
            <a:endParaRPr lang="en-US" sz="1050" dirty="0"/>
          </a:p>
        </p:txBody>
      </p:sp>
      <p:sp>
        <p:nvSpPr>
          <p:cNvPr id="15" name="Shape 12"/>
          <p:cNvSpPr/>
          <p:nvPr/>
        </p:nvSpPr>
        <p:spPr>
          <a:xfrm>
            <a:off x="4645152" y="3493008"/>
            <a:ext cx="1261872" cy="1261872"/>
          </a:xfrm>
          <a:prstGeom prst="roundRect">
            <a:avLst>
              <a:gd name="adj" fmla="val 5797"/>
            </a:avLst>
          </a:prstGeom>
          <a:solidFill>
            <a:srgbClr val="FFFFFF"/>
          </a:solidFill>
          <a:ln w="9525">
            <a:solidFill>
              <a:srgbClr val="DDD8E8"/>
            </a:solidFill>
            <a:prstDash val="solid"/>
          </a:ln>
        </p:spPr>
        <p:txBody>
          <a:bodyPr/>
          <a:lstStyle/>
          <a:p>
            <a:endParaRPr lang="en-US"/>
          </a:p>
        </p:txBody>
      </p:sp>
      <p:pic>
        <p:nvPicPr>
          <p:cNvPr id="16" name="Image 1" descr="app-qr.png"/>
          <p:cNvPicPr>
            <a:picLocks noChangeAspect="1"/>
          </p:cNvPicPr>
          <p:nvPr/>
        </p:nvPicPr>
        <p:blipFill>
          <a:blip r:embed="rId4"/>
          <a:stretch>
            <a:fillRect/>
          </a:stretch>
        </p:blipFill>
        <p:spPr>
          <a:xfrm>
            <a:off x="4718304" y="3566160"/>
            <a:ext cx="1115568" cy="1115568"/>
          </a:xfrm>
          <a:prstGeom prst="rect">
            <a:avLst/>
          </a:prstGeom>
        </p:spPr>
      </p:pic>
      <p:pic>
        <p:nvPicPr>
          <p:cNvPr id="17" name="Image 2" descr="app-phone.png"/>
          <p:cNvPicPr>
            <a:picLocks noChangeAspect="1"/>
          </p:cNvPicPr>
          <p:nvPr/>
        </p:nvPicPr>
        <p:blipFill>
          <a:blip r:embed="rId5"/>
          <a:stretch>
            <a:fillRect/>
          </a:stretch>
        </p:blipFill>
        <p:spPr>
          <a:xfrm>
            <a:off x="6053328" y="274320"/>
            <a:ext cx="2121408" cy="459028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7">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822960" y="777240"/>
            <a:ext cx="7498080" cy="2651760"/>
          </a:xfrm>
          <a:prstGeom prst="rect">
            <a:avLst/>
          </a:prstGeom>
          <a:noFill/>
          <a:ln/>
        </p:spPr>
        <p:txBody>
          <a:bodyPr wrap="square" lIns="0" tIns="0" rIns="0" bIns="0" rtlCol="0" anchor="ctr"/>
          <a:lstStyle/>
          <a:p>
            <a:pPr marL="0" indent="0">
              <a:lnSpc>
                <a:spcPct val="130000"/>
              </a:lnSpc>
              <a:buNone/>
            </a:pPr>
            <a:r>
              <a:rPr lang="en-US" sz="1900" i="1" dirty="0">
                <a:solidFill>
                  <a:srgbClr val="FFFFFF"/>
                </a:solidFill>
                <a:latin typeface="Georgia" pitchFamily="34" charset="0"/>
                <a:ea typeface="Georgia" pitchFamily="34" charset="-122"/>
                <a:cs typeface="Georgia" pitchFamily="34" charset="-120"/>
              </a:rPr>
              <a:t>“We are half-hearted creatures, fooling about with drink and sex and ambition when infinite joy is offered us, like an ignorant child who wants to go on making mud pies in a slum because he cannot imagine what is meant by the offer of a holiday at the sea. </a:t>
            </a:r>
            <a:r>
              <a:rPr lang="en-US" sz="1900" i="1" u="sng" dirty="0">
                <a:solidFill>
                  <a:srgbClr val="FFFFFF"/>
                </a:solidFill>
                <a:latin typeface="Georgia" pitchFamily="34" charset="0"/>
                <a:ea typeface="Georgia" pitchFamily="34" charset="-122"/>
                <a:cs typeface="Georgia" pitchFamily="34" charset="-120"/>
              </a:rPr>
              <a:t>We are far too easily pleased.”</a:t>
            </a:r>
            <a:endParaRPr lang="en-US" sz="1900" u="sng" dirty="0"/>
          </a:p>
        </p:txBody>
      </p:sp>
      <p:sp>
        <p:nvSpPr>
          <p:cNvPr id="4" name="Text 1"/>
          <p:cNvSpPr/>
          <p:nvPr/>
        </p:nvSpPr>
        <p:spPr>
          <a:xfrm>
            <a:off x="868680" y="3611880"/>
            <a:ext cx="6400800" cy="365760"/>
          </a:xfrm>
          <a:prstGeom prst="rect">
            <a:avLst/>
          </a:prstGeom>
          <a:noFill/>
          <a:ln/>
        </p:spPr>
        <p:txBody>
          <a:bodyPr wrap="square" lIns="0" tIns="0" rIns="0" bIns="0" rtlCol="0" anchor="ctr"/>
          <a:lstStyle/>
          <a:p>
            <a:pPr marL="0" indent="0">
              <a:buNone/>
            </a:pPr>
            <a:r>
              <a:rPr lang="en-US" sz="1200" dirty="0">
                <a:solidFill>
                  <a:srgbClr val="70C2B1"/>
                </a:solidFill>
                <a:latin typeface="Arial" pitchFamily="34" charset="0"/>
                <a:ea typeface="Arial" pitchFamily="34" charset="-122"/>
                <a:cs typeface="Arial" pitchFamily="34" charset="-120"/>
              </a:rPr>
              <a:t>C.S. Lewis  ·  “The Weight of Glory” (Oxford sermon, 1941)</a:t>
            </a:r>
            <a:endParaRPr lang="en-US" sz="1200" dirty="0"/>
          </a:p>
        </p:txBody>
      </p:sp>
      <p:sp>
        <p:nvSpPr>
          <p:cNvPr id="5" name="Text 2"/>
          <p:cNvSpPr/>
          <p:nvPr/>
        </p:nvSpPr>
        <p:spPr>
          <a:xfrm>
            <a:off x="868680" y="4114800"/>
            <a:ext cx="5486400" cy="457200"/>
          </a:xfrm>
          <a:prstGeom prst="rect">
            <a:avLst/>
          </a:prstGeom>
          <a:noFill/>
          <a:ln/>
        </p:spPr>
        <p:txBody>
          <a:bodyPr wrap="square" lIns="0" tIns="0" rIns="0" bIns="0" rtlCol="0" anchor="ctr"/>
          <a:lstStyle/>
          <a:p>
            <a:pPr marL="0" indent="0">
              <a:buNone/>
            </a:pPr>
            <a:r>
              <a:rPr lang="en-US" sz="1600" b="1" dirty="0">
                <a:solidFill>
                  <a:srgbClr val="CD2144"/>
                </a:solidFill>
                <a:latin typeface="Georgia" pitchFamily="34" charset="0"/>
                <a:ea typeface="Georgia" pitchFamily="34" charset="-122"/>
                <a:cs typeface="Georgia" pitchFamily="34" charset="-120"/>
              </a:rPr>
              <a:t>Don’t settle for less.</a:t>
            </a:r>
            <a:endParaRPr lang="en-US"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4"/>
          <a:stretch>
            <a:fillRect/>
          </a:stretch>
        </p:blipFill>
        <p:spPr>
          <a:xfrm>
            <a:off x="8705088" y="4773168"/>
            <a:ext cx="274320" cy="237744"/>
          </a:xfrm>
          <a:prstGeom prst="rect">
            <a:avLst/>
          </a:prstGeom>
        </p:spPr>
      </p:pic>
      <p:sp>
        <p:nvSpPr>
          <p:cNvPr id="3" name="Text 0"/>
          <p:cNvSpPr/>
          <p:nvPr/>
        </p:nvSpPr>
        <p:spPr>
          <a:xfrm>
            <a:off x="914400" y="1554480"/>
            <a:ext cx="7315200" cy="1463040"/>
          </a:xfrm>
          <a:prstGeom prst="rect">
            <a:avLst/>
          </a:prstGeom>
          <a:noFill/>
          <a:ln/>
        </p:spPr>
        <p:txBody>
          <a:bodyPr wrap="square" lIns="0" tIns="0" rIns="0" bIns="0" rtlCol="0" anchor="ctr"/>
          <a:lstStyle/>
          <a:p>
            <a:pPr marL="0" indent="0" algn="ctr">
              <a:buNone/>
            </a:pPr>
            <a:r>
              <a:rPr lang="en-US" sz="2600" b="1" dirty="0">
                <a:solidFill>
                  <a:srgbClr val="FFFFFF"/>
                </a:solidFill>
                <a:latin typeface="Georgia" pitchFamily="34" charset="0"/>
                <a:ea typeface="Georgia" pitchFamily="34" charset="-122"/>
                <a:cs typeface="Georgia" pitchFamily="34" charset="-120"/>
              </a:rPr>
              <a:t>Imagine one year from now </a:t>
            </a:r>
          </a:p>
          <a:p>
            <a:pPr marL="0" indent="0" algn="ctr">
              <a:buNone/>
            </a:pPr>
            <a:r>
              <a:rPr lang="en-US" sz="2600" b="1" dirty="0">
                <a:solidFill>
                  <a:srgbClr val="FFFFFF"/>
                </a:solidFill>
                <a:latin typeface="Georgia" pitchFamily="34" charset="0"/>
                <a:ea typeface="Georgia" pitchFamily="34" charset="-122"/>
                <a:cs typeface="Georgia" pitchFamily="34" charset="-120"/>
              </a:rPr>
              <a:t>the word of Christ dwelling in you richly.</a:t>
            </a:r>
            <a:endParaRPr lang="en-US" sz="2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OUR VISION  ·  READ IT TOGETHER</a:t>
            </a:r>
            <a:endParaRPr lang="en-US" sz="1000" dirty="0"/>
          </a:p>
        </p:txBody>
      </p:sp>
      <p:sp>
        <p:nvSpPr>
          <p:cNvPr id="4" name="Text 1"/>
          <p:cNvSpPr/>
          <p:nvPr/>
        </p:nvSpPr>
        <p:spPr>
          <a:xfrm>
            <a:off x="685800" y="1188720"/>
            <a:ext cx="7772400" cy="2651760"/>
          </a:xfrm>
          <a:prstGeom prst="rect">
            <a:avLst/>
          </a:prstGeom>
          <a:noFill/>
          <a:ln/>
        </p:spPr>
        <p:txBody>
          <a:bodyPr wrap="square" lIns="0" tIns="0" rIns="0" bIns="0" rtlCol="0" anchor="ctr"/>
          <a:lstStyle/>
          <a:p>
            <a:pPr marL="0" indent="0" algn="l">
              <a:lnSpc>
                <a:spcPct val="115000"/>
              </a:lnSpc>
              <a:buNone/>
            </a:pPr>
            <a:r>
              <a:rPr lang="en-US" sz="2600" b="1" dirty="0">
                <a:solidFill>
                  <a:srgbClr val="FFFFFF"/>
                </a:solidFill>
                <a:latin typeface="Georgia" pitchFamily="34" charset="0"/>
                <a:ea typeface="Georgia" pitchFamily="34" charset="-122"/>
                <a:cs typeface="Georgia" pitchFamily="34" charset="-120"/>
              </a:rPr>
              <a:t>“To be a God-loving, Christ-centred, Spirit-filled, </a:t>
            </a:r>
            <a:r>
              <a:rPr lang="en-US" sz="2600" b="1" dirty="0">
                <a:solidFill>
                  <a:srgbClr val="CD2144"/>
                </a:solidFill>
                <a:latin typeface="Georgia" pitchFamily="34" charset="0"/>
                <a:ea typeface="Georgia" pitchFamily="34" charset="-122"/>
                <a:cs typeface="Georgia" pitchFamily="34" charset="-120"/>
              </a:rPr>
              <a:t>Word-grounded</a:t>
            </a:r>
            <a:r>
              <a:rPr lang="en-US" sz="2600" b="1" dirty="0">
                <a:solidFill>
                  <a:srgbClr val="FFFFFF"/>
                </a:solidFill>
                <a:latin typeface="Georgia" pitchFamily="34" charset="0"/>
                <a:ea typeface="Georgia" pitchFamily="34" charset="-122"/>
                <a:cs typeface="Georgia" pitchFamily="34" charset="-120"/>
              </a:rPr>
              <a:t>, Disciple-making church.”</a:t>
            </a:r>
            <a:endParaRPr lang="en-US" sz="2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40">
    <p:bg>
      <p:bgPr>
        <a:solidFill>
          <a:srgbClr val="22223F"/>
        </a:solidFill>
        <a:effectLst/>
      </p:bgPr>
    </p:bg>
    <p:spTree>
      <p:nvGrpSpPr>
        <p:cNvPr id="1" name=""/>
        <p:cNvGrpSpPr/>
        <p:nvPr/>
      </p:nvGrpSpPr>
      <p:grpSpPr>
        <a:xfrm>
          <a:off x="0" y="0"/>
          <a:ext cx="0" cy="0"/>
          <a:chOff x="0" y="0"/>
          <a:chExt cx="0" cy="0"/>
        </a:xfrm>
      </p:grpSpPr>
      <p:sp>
        <p:nvSpPr>
          <p:cNvPr id="2" name="Text 0"/>
          <p:cNvSpPr/>
          <p:nvPr/>
        </p:nvSpPr>
        <p:spPr>
          <a:xfrm>
            <a:off x="457200" y="822960"/>
            <a:ext cx="8229600" cy="3108960"/>
          </a:xfrm>
          <a:prstGeom prst="rect">
            <a:avLst/>
          </a:prstGeom>
          <a:noFill/>
          <a:ln/>
        </p:spPr>
        <p:txBody>
          <a:bodyPr wrap="square" lIns="0" tIns="0" rIns="0" bIns="0" rtlCol="0" anchor="ctr"/>
          <a:lstStyle/>
          <a:p>
            <a:pPr marL="0" indent="0" algn="ctr">
              <a:lnSpc>
                <a:spcPct val="115000"/>
              </a:lnSpc>
              <a:buNone/>
            </a:pPr>
            <a:r>
              <a:rPr lang="en-US" sz="4800" b="1" dirty="0">
                <a:solidFill>
                  <a:srgbClr val="E5E3EC"/>
                </a:solidFill>
                <a:latin typeface="Georgia" pitchFamily="34" charset="0"/>
                <a:ea typeface="Georgia" pitchFamily="34" charset="-122"/>
                <a:cs typeface="Georgia" pitchFamily="34" charset="-120"/>
              </a:rPr>
              <a:t>One God.</a:t>
            </a:r>
            <a:endParaRPr lang="en-US" sz="4800" dirty="0"/>
          </a:p>
          <a:p>
            <a:pPr marL="0" indent="0" algn="ctr">
              <a:lnSpc>
                <a:spcPct val="115000"/>
              </a:lnSpc>
              <a:buNone/>
            </a:pPr>
            <a:r>
              <a:rPr lang="en-US" sz="4800" b="1" dirty="0">
                <a:solidFill>
                  <a:srgbClr val="FFFFFF"/>
                </a:solidFill>
                <a:latin typeface="Georgia" pitchFamily="34" charset="0"/>
                <a:ea typeface="Georgia" pitchFamily="34" charset="-122"/>
                <a:cs typeface="Georgia" pitchFamily="34" charset="-120"/>
              </a:rPr>
              <a:t>One Book.</a:t>
            </a:r>
            <a:endParaRPr lang="en-US" sz="4800" dirty="0"/>
          </a:p>
          <a:p>
            <a:pPr marL="0" indent="0" algn="ctr">
              <a:lnSpc>
                <a:spcPct val="115000"/>
              </a:lnSpc>
              <a:buNone/>
            </a:pPr>
            <a:r>
              <a:rPr lang="en-US" sz="4800" b="1" dirty="0">
                <a:solidFill>
                  <a:srgbClr val="CD2144"/>
                </a:solidFill>
                <a:latin typeface="Georgia" pitchFamily="34" charset="0"/>
                <a:ea typeface="Georgia" pitchFamily="34" charset="-122"/>
                <a:cs typeface="Georgia" pitchFamily="34" charset="-120"/>
              </a:rPr>
              <a:t>One Mission.</a:t>
            </a:r>
            <a:endParaRPr lang="en-US" sz="4800" dirty="0"/>
          </a:p>
        </p:txBody>
      </p:sp>
      <p:sp>
        <p:nvSpPr>
          <p:cNvPr id="3" name="Text 1"/>
          <p:cNvSpPr/>
          <p:nvPr/>
        </p:nvSpPr>
        <p:spPr>
          <a:xfrm>
            <a:off x="2286000" y="4114800"/>
            <a:ext cx="4572000" cy="365760"/>
          </a:xfrm>
          <a:prstGeom prst="rect">
            <a:avLst/>
          </a:prstGeom>
          <a:noFill/>
          <a:ln/>
        </p:spPr>
        <p:txBody>
          <a:bodyPr wrap="square" lIns="0" tIns="0" rIns="0" bIns="0" rtlCol="0" anchor="ctr"/>
          <a:lstStyle/>
          <a:p>
            <a:pPr marL="0" indent="0" algn="ctr">
              <a:buNone/>
            </a:pPr>
            <a:r>
              <a:rPr lang="en-US" sz="1200" kern="0" spc="200" dirty="0">
                <a:solidFill>
                  <a:srgbClr val="9A96B5"/>
                </a:solidFill>
                <a:latin typeface="Arial" pitchFamily="34" charset="0"/>
                <a:ea typeface="Arial" pitchFamily="34" charset="-122"/>
                <a:cs typeface="Arial" pitchFamily="34" charset="-120"/>
              </a:rPr>
              <a:t>Weeks 1–3  ·  Today  ·  Next Sunday</a:t>
            </a:r>
            <a:endParaRPr lang="en-US" sz="1200" dirty="0"/>
          </a:p>
        </p:txBody>
      </p:sp>
      <p:pic>
        <p:nvPicPr>
          <p:cNvPr id="4" name="Image 0" descr="clic-heart.png"/>
          <p:cNvPicPr>
            <a:picLocks noChangeAspect="1"/>
          </p:cNvPicPr>
          <p:nvPr/>
        </p:nvPicPr>
        <p:blipFill>
          <a:blip r:embed="rId3"/>
          <a:stretch>
            <a:fillRect/>
          </a:stretch>
        </p:blipFill>
        <p:spPr>
          <a:xfrm>
            <a:off x="8705088" y="4773168"/>
            <a:ext cx="274320" cy="237744"/>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41">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4864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THE TABLE  ·  LUKE 24</a:t>
            </a:r>
            <a:endParaRPr lang="en-US" sz="1000" dirty="0"/>
          </a:p>
        </p:txBody>
      </p:sp>
      <p:sp>
        <p:nvSpPr>
          <p:cNvPr id="4" name="Text 1"/>
          <p:cNvSpPr/>
          <p:nvPr/>
        </p:nvSpPr>
        <p:spPr>
          <a:xfrm>
            <a:off x="777240" y="1051560"/>
            <a:ext cx="7589520" cy="1737360"/>
          </a:xfrm>
          <a:prstGeom prst="rect">
            <a:avLst/>
          </a:prstGeom>
          <a:noFill/>
          <a:ln/>
        </p:spPr>
        <p:txBody>
          <a:bodyPr wrap="square" lIns="0" tIns="0" rIns="0" bIns="0" rtlCol="0" anchor="ctr"/>
          <a:lstStyle/>
          <a:p>
            <a:pPr marL="0" indent="0">
              <a:lnSpc>
                <a:spcPct val="125000"/>
              </a:lnSpc>
              <a:buNone/>
            </a:pPr>
            <a:r>
              <a:rPr lang="en-US" sz="2200" dirty="0">
                <a:solidFill>
                  <a:srgbClr val="FFFFFF"/>
                </a:solidFill>
                <a:latin typeface="Georgia" pitchFamily="34" charset="0"/>
                <a:ea typeface="Georgia" pitchFamily="34" charset="-122"/>
                <a:cs typeface="Georgia" pitchFamily="34" charset="-120"/>
              </a:rPr>
              <a:t>“He took the bread and blessed and broke it and gave it to them. </a:t>
            </a:r>
            <a:r>
              <a:rPr lang="en-US" sz="2200" b="1" dirty="0">
                <a:solidFill>
                  <a:srgbClr val="70C2B1"/>
                </a:solidFill>
                <a:latin typeface="Georgia" pitchFamily="34" charset="0"/>
                <a:ea typeface="Georgia" pitchFamily="34" charset="-122"/>
                <a:cs typeface="Georgia" pitchFamily="34" charset="-120"/>
              </a:rPr>
              <a:t>And their eyes were opened</a:t>
            </a:r>
            <a:r>
              <a:rPr lang="en-US" sz="2200" dirty="0">
                <a:solidFill>
                  <a:srgbClr val="FFFFFF"/>
                </a:solidFill>
                <a:latin typeface="Georgia" pitchFamily="34" charset="0"/>
                <a:ea typeface="Georgia" pitchFamily="34" charset="-122"/>
                <a:cs typeface="Georgia" pitchFamily="34" charset="-120"/>
              </a:rPr>
              <a:t>, and they recognized him.”</a:t>
            </a:r>
            <a:endParaRPr lang="en-US" sz="2200" dirty="0"/>
          </a:p>
        </p:txBody>
      </p:sp>
      <p:sp>
        <p:nvSpPr>
          <p:cNvPr id="5" name="Shape 2"/>
          <p:cNvSpPr/>
          <p:nvPr/>
        </p:nvSpPr>
        <p:spPr>
          <a:xfrm>
            <a:off x="822960" y="3154680"/>
            <a:ext cx="914400" cy="0"/>
          </a:xfrm>
          <a:prstGeom prst="line">
            <a:avLst/>
          </a:prstGeom>
          <a:noFill/>
          <a:ln w="19050">
            <a:solidFill>
              <a:srgbClr val="CD2144"/>
            </a:solidFill>
            <a:prstDash val="solid"/>
          </a:ln>
        </p:spPr>
        <p:txBody>
          <a:bodyPr/>
          <a:lstStyle/>
          <a:p>
            <a:endParaRPr lang="en-US"/>
          </a:p>
        </p:txBody>
      </p:sp>
      <p:sp>
        <p:nvSpPr>
          <p:cNvPr id="6" name="Text 3"/>
          <p:cNvSpPr/>
          <p:nvPr/>
        </p:nvSpPr>
        <p:spPr>
          <a:xfrm>
            <a:off x="822960" y="3337560"/>
            <a:ext cx="7498080" cy="457200"/>
          </a:xfrm>
          <a:prstGeom prst="rect">
            <a:avLst/>
          </a:prstGeom>
          <a:noFill/>
          <a:ln/>
        </p:spPr>
        <p:txBody>
          <a:bodyPr wrap="square" lIns="0" tIns="0" rIns="0" bIns="0" rtlCol="0" anchor="ctr"/>
          <a:lstStyle/>
          <a:p>
            <a:pPr marL="0" indent="0">
              <a:buNone/>
            </a:pPr>
            <a:r>
              <a:rPr lang="en-US" sz="1600" i="1" dirty="0">
                <a:solidFill>
                  <a:srgbClr val="E5E3EC"/>
                </a:solidFill>
                <a:latin typeface="Georgia" pitchFamily="34" charset="0"/>
                <a:ea typeface="Georgia" pitchFamily="34" charset="-122"/>
                <a:cs typeface="Georgia" pitchFamily="34" charset="-120"/>
              </a:rPr>
              <a:t>“Taste and see that the LORD is good.”</a:t>
            </a:r>
            <a:r>
              <a:rPr lang="en-US" sz="1600" dirty="0">
                <a:solidFill>
                  <a:srgbClr val="9A96B5"/>
                </a:solidFill>
                <a:latin typeface="Georgia" pitchFamily="34" charset="0"/>
                <a:ea typeface="Georgia" pitchFamily="34" charset="-122"/>
                <a:cs typeface="Georgia" pitchFamily="34" charset="-120"/>
              </a:rPr>
              <a:t>  — Psalm 34:8</a:t>
            </a:r>
            <a:endParaRPr lang="en-US"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42">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BENEDICTION  ·  COLOSSIANS 3:17</a:t>
            </a:r>
            <a:endParaRPr lang="en-US" sz="1000" dirty="0"/>
          </a:p>
        </p:txBody>
      </p:sp>
      <p:sp>
        <p:nvSpPr>
          <p:cNvPr id="4" name="Text 1"/>
          <p:cNvSpPr/>
          <p:nvPr/>
        </p:nvSpPr>
        <p:spPr>
          <a:xfrm>
            <a:off x="685800" y="1188720"/>
            <a:ext cx="7772400" cy="2651760"/>
          </a:xfrm>
          <a:prstGeom prst="rect">
            <a:avLst/>
          </a:prstGeom>
          <a:noFill/>
          <a:ln/>
        </p:spPr>
        <p:txBody>
          <a:bodyPr wrap="square" lIns="0" tIns="0" rIns="0" bIns="0" rtlCol="0" anchor="ctr"/>
          <a:lstStyle/>
          <a:p>
            <a:pPr marL="0" indent="0" algn="l">
              <a:lnSpc>
                <a:spcPct val="115000"/>
              </a:lnSpc>
              <a:buNone/>
            </a:pPr>
            <a:r>
              <a:rPr lang="en-US" sz="2400" b="1" dirty="0">
                <a:solidFill>
                  <a:srgbClr val="FFFFFF"/>
                </a:solidFill>
                <a:latin typeface="Georgia" pitchFamily="34" charset="0"/>
                <a:ea typeface="Georgia" pitchFamily="34" charset="-122"/>
                <a:cs typeface="Georgia" pitchFamily="34" charset="-120"/>
              </a:rPr>
              <a:t>“And whatever you do, in word or deed, do everything in the name of the Lord Jesus, </a:t>
            </a:r>
            <a:r>
              <a:rPr lang="en-US" sz="2400" b="1" dirty="0">
                <a:solidFill>
                  <a:srgbClr val="70C2B1"/>
                </a:solidFill>
                <a:latin typeface="Georgia" pitchFamily="34" charset="0"/>
                <a:ea typeface="Georgia" pitchFamily="34" charset="-122"/>
                <a:cs typeface="Georgia" pitchFamily="34" charset="-120"/>
              </a:rPr>
              <a:t>giving thanks to God the Father through him</a:t>
            </a:r>
            <a:r>
              <a:rPr lang="en-US" sz="2400" b="1" dirty="0">
                <a:solidFill>
                  <a:srgbClr val="FFFFFF"/>
                </a:solidFill>
                <a:latin typeface="Georgia" pitchFamily="34" charset="0"/>
                <a:ea typeface="Georgia" pitchFamily="34" charset="-122"/>
                <a:cs typeface="Georgia" pitchFamily="34" charset="-120"/>
              </a:rPr>
              <a:t>.”</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1005840"/>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IN THE COUNSELLOR’S OFFICE</a:t>
            </a:r>
            <a:endParaRPr lang="en-US" sz="1000" dirty="0"/>
          </a:p>
        </p:txBody>
      </p:sp>
      <p:sp>
        <p:nvSpPr>
          <p:cNvPr id="4" name="Text 1"/>
          <p:cNvSpPr/>
          <p:nvPr/>
        </p:nvSpPr>
        <p:spPr>
          <a:xfrm>
            <a:off x="502920" y="1371600"/>
            <a:ext cx="6400800" cy="1097280"/>
          </a:xfrm>
          <a:prstGeom prst="rect">
            <a:avLst/>
          </a:prstGeom>
          <a:noFill/>
          <a:ln/>
        </p:spPr>
        <p:txBody>
          <a:bodyPr wrap="square" lIns="0" tIns="0" rIns="0" bIns="0" rtlCol="0" anchor="ctr"/>
          <a:lstStyle/>
          <a:p>
            <a:pPr marL="0" indent="0">
              <a:buNone/>
            </a:pPr>
            <a:r>
              <a:rPr lang="en-US" sz="6000" b="1" dirty="0">
                <a:solidFill>
                  <a:srgbClr val="22223F"/>
                </a:solidFill>
                <a:latin typeface="Georgia" pitchFamily="34" charset="0"/>
                <a:ea typeface="Georgia" pitchFamily="34" charset="-122"/>
                <a:cs typeface="Georgia" pitchFamily="34" charset="-120"/>
              </a:rPr>
              <a:t>Grounding</a:t>
            </a:r>
            <a:endParaRPr lang="en-US" sz="6000" dirty="0"/>
          </a:p>
        </p:txBody>
      </p:sp>
      <p:sp>
        <p:nvSpPr>
          <p:cNvPr id="5" name="Shape 2"/>
          <p:cNvSpPr/>
          <p:nvPr/>
        </p:nvSpPr>
        <p:spPr>
          <a:xfrm>
            <a:off x="566928" y="2606040"/>
            <a:ext cx="914400" cy="0"/>
          </a:xfrm>
          <a:prstGeom prst="line">
            <a:avLst/>
          </a:prstGeom>
          <a:noFill/>
          <a:ln w="25400">
            <a:solidFill>
              <a:srgbClr val="CD2144"/>
            </a:solidFill>
            <a:prstDash val="solid"/>
          </a:ln>
        </p:spPr>
        <p:txBody>
          <a:bodyPr/>
          <a:lstStyle/>
          <a:p>
            <a:endParaRPr lang="en-US"/>
          </a:p>
        </p:txBody>
      </p:sp>
      <p:sp>
        <p:nvSpPr>
          <p:cNvPr id="6" name="Text 3"/>
          <p:cNvSpPr/>
          <p:nvPr/>
        </p:nvSpPr>
        <p:spPr>
          <a:xfrm>
            <a:off x="548640" y="2788920"/>
            <a:ext cx="6949440" cy="731520"/>
          </a:xfrm>
          <a:prstGeom prst="rect">
            <a:avLst/>
          </a:prstGeom>
          <a:noFill/>
          <a:ln/>
        </p:spPr>
        <p:txBody>
          <a:bodyPr wrap="square" lIns="0" tIns="0" rIns="0" bIns="0" rtlCol="0" anchor="ctr"/>
          <a:lstStyle/>
          <a:p>
            <a:pPr marL="0" indent="0">
              <a:lnSpc>
                <a:spcPct val="125000"/>
              </a:lnSpc>
              <a:buNone/>
            </a:pPr>
            <a:r>
              <a:rPr lang="en-US" sz="1400" dirty="0">
                <a:solidFill>
                  <a:srgbClr val="55516B"/>
                </a:solidFill>
                <a:latin typeface="Arial" pitchFamily="34" charset="0"/>
                <a:ea typeface="Arial" pitchFamily="34" charset="-122"/>
                <a:cs typeface="Arial" pitchFamily="34" charset="-120"/>
              </a:rPr>
              <a:t>Feel your feet on the floor. Name five things you can see. Touch something solid.</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64008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A SOCIOLOGIST’S NAME FOR OUR TIMES</a:t>
            </a:r>
            <a:endParaRPr lang="en-US" sz="1000" dirty="0"/>
          </a:p>
        </p:txBody>
      </p:sp>
      <p:sp>
        <p:nvSpPr>
          <p:cNvPr id="4" name="Text 1"/>
          <p:cNvSpPr/>
          <p:nvPr/>
        </p:nvSpPr>
        <p:spPr>
          <a:xfrm>
            <a:off x="502920" y="1051560"/>
            <a:ext cx="7772400" cy="822960"/>
          </a:xfrm>
          <a:prstGeom prst="rect">
            <a:avLst/>
          </a:prstGeom>
          <a:noFill/>
          <a:ln/>
        </p:spPr>
        <p:txBody>
          <a:bodyPr wrap="square" lIns="0" tIns="0" rIns="0" bIns="0" rtlCol="0" anchor="ctr"/>
          <a:lstStyle/>
          <a:p>
            <a:pPr marL="0" indent="0">
              <a:buNone/>
            </a:pPr>
            <a:r>
              <a:rPr lang="en-US" sz="4000" b="1" dirty="0">
                <a:solidFill>
                  <a:srgbClr val="FFFFFF"/>
                </a:solidFill>
                <a:latin typeface="Georgia" pitchFamily="34" charset="0"/>
                <a:ea typeface="Georgia" pitchFamily="34" charset="-122"/>
                <a:cs typeface="Georgia" pitchFamily="34" charset="-120"/>
              </a:rPr>
              <a:t>Liquid modernity</a:t>
            </a:r>
            <a:endParaRPr lang="en-US" sz="4000" dirty="0"/>
          </a:p>
        </p:txBody>
      </p:sp>
      <p:sp>
        <p:nvSpPr>
          <p:cNvPr id="5" name="Text 2"/>
          <p:cNvSpPr/>
          <p:nvPr/>
        </p:nvSpPr>
        <p:spPr>
          <a:xfrm>
            <a:off x="548640" y="2103120"/>
            <a:ext cx="7589520" cy="1188720"/>
          </a:xfrm>
          <a:prstGeom prst="rect">
            <a:avLst/>
          </a:prstGeom>
          <a:noFill/>
          <a:ln/>
        </p:spPr>
        <p:txBody>
          <a:bodyPr wrap="square" lIns="0" tIns="0" rIns="0" bIns="0" rtlCol="0" anchor="ctr"/>
          <a:lstStyle/>
          <a:p>
            <a:pPr marL="0" indent="0">
              <a:lnSpc>
                <a:spcPct val="125000"/>
              </a:lnSpc>
              <a:buNone/>
            </a:pPr>
            <a:r>
              <a:rPr lang="en-US" sz="2400" i="1" dirty="0">
                <a:solidFill>
                  <a:srgbClr val="E5E3EC"/>
                </a:solidFill>
                <a:latin typeface="Georgia" pitchFamily="34" charset="0"/>
                <a:ea typeface="Georgia" pitchFamily="34" charset="-122"/>
                <a:cs typeface="Georgia" pitchFamily="34" charset="-120"/>
              </a:rPr>
              <a:t>“Change is the only permanence, and uncertainty the only certainty.”</a:t>
            </a:r>
            <a:endParaRPr lang="en-US" sz="2400" dirty="0"/>
          </a:p>
        </p:txBody>
      </p:sp>
      <p:sp>
        <p:nvSpPr>
          <p:cNvPr id="6" name="Text 3"/>
          <p:cNvSpPr/>
          <p:nvPr/>
        </p:nvSpPr>
        <p:spPr>
          <a:xfrm>
            <a:off x="548640" y="3794760"/>
            <a:ext cx="5486400" cy="320040"/>
          </a:xfrm>
          <a:prstGeom prst="rect">
            <a:avLst/>
          </a:prstGeom>
          <a:noFill/>
          <a:ln/>
        </p:spPr>
        <p:txBody>
          <a:bodyPr wrap="square" lIns="0" tIns="0" rIns="0" bIns="0" rtlCol="0" anchor="ctr"/>
          <a:lstStyle/>
          <a:p>
            <a:pPr marL="0" indent="0">
              <a:buNone/>
            </a:pPr>
            <a:r>
              <a:rPr lang="en-US" sz="1200" dirty="0">
                <a:solidFill>
                  <a:srgbClr val="70C2B1"/>
                </a:solidFill>
                <a:latin typeface="Arial" pitchFamily="34" charset="0"/>
                <a:ea typeface="Arial" pitchFamily="34" charset="-122"/>
                <a:cs typeface="Arial" pitchFamily="34" charset="-120"/>
              </a:rPr>
              <a:t>Zygmunt Bauman  ·  Liquid Modernity</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822960" y="1234440"/>
            <a:ext cx="7498080" cy="2011680"/>
          </a:xfrm>
          <a:prstGeom prst="rect">
            <a:avLst/>
          </a:prstGeom>
          <a:noFill/>
          <a:ln/>
        </p:spPr>
        <p:txBody>
          <a:bodyPr wrap="square" lIns="0" tIns="0" rIns="0" bIns="0" rtlCol="0" anchor="ctr"/>
          <a:lstStyle/>
          <a:p>
            <a:pPr marL="0" indent="0">
              <a:lnSpc>
                <a:spcPct val="125000"/>
              </a:lnSpc>
              <a:buNone/>
            </a:pPr>
            <a:r>
              <a:rPr lang="en-US" sz="2600" i="1" dirty="0">
                <a:solidFill>
                  <a:srgbClr val="FFFFFF"/>
                </a:solidFill>
                <a:latin typeface="Georgia" pitchFamily="34" charset="0"/>
                <a:ea typeface="Georgia" pitchFamily="34" charset="-122"/>
                <a:cs typeface="Georgia" pitchFamily="34" charset="-120"/>
              </a:rPr>
              <a:t>“To be rooted is perhaps the most important and least recognized need of the human soul.”</a:t>
            </a:r>
            <a:endParaRPr lang="en-US" sz="2600" dirty="0"/>
          </a:p>
        </p:txBody>
      </p:sp>
      <p:sp>
        <p:nvSpPr>
          <p:cNvPr id="4" name="Text 1"/>
          <p:cNvSpPr/>
          <p:nvPr/>
        </p:nvSpPr>
        <p:spPr>
          <a:xfrm>
            <a:off x="868680" y="3657600"/>
            <a:ext cx="5486400" cy="365760"/>
          </a:xfrm>
          <a:prstGeom prst="rect">
            <a:avLst/>
          </a:prstGeom>
          <a:noFill/>
          <a:ln/>
        </p:spPr>
        <p:txBody>
          <a:bodyPr wrap="square" lIns="0" tIns="0" rIns="0" bIns="0" rtlCol="0" anchor="ctr"/>
          <a:lstStyle/>
          <a:p>
            <a:pPr marL="0" indent="0">
              <a:buNone/>
            </a:pPr>
            <a:r>
              <a:rPr lang="en-US" sz="1200" dirty="0">
                <a:solidFill>
                  <a:srgbClr val="70C2B1"/>
                </a:solidFill>
                <a:latin typeface="Arial" pitchFamily="34" charset="0"/>
                <a:ea typeface="Arial" pitchFamily="34" charset="-122"/>
                <a:cs typeface="Arial" pitchFamily="34" charset="-120"/>
              </a:rPr>
              <a:t>Simone Weil  ·  The Need for Roots, 1949</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914400"/>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WHAT GOD HAS GIVEN US</a:t>
            </a:r>
            <a:endParaRPr lang="en-US" sz="1000" dirty="0"/>
          </a:p>
        </p:txBody>
      </p:sp>
      <p:sp>
        <p:nvSpPr>
          <p:cNvPr id="4" name="Text 1"/>
          <p:cNvSpPr/>
          <p:nvPr/>
        </p:nvSpPr>
        <p:spPr>
          <a:xfrm>
            <a:off x="502920" y="1280160"/>
            <a:ext cx="6400800" cy="1097280"/>
          </a:xfrm>
          <a:prstGeom prst="rect">
            <a:avLst/>
          </a:prstGeom>
          <a:noFill/>
          <a:ln/>
        </p:spPr>
        <p:txBody>
          <a:bodyPr wrap="square" lIns="0" tIns="0" rIns="0" bIns="0" rtlCol="0" anchor="ctr"/>
          <a:lstStyle/>
          <a:p>
            <a:pPr marL="0" indent="0">
              <a:buNone/>
            </a:pPr>
            <a:r>
              <a:rPr lang="en-US" sz="6000" b="1" dirty="0">
                <a:solidFill>
                  <a:srgbClr val="22223F"/>
                </a:solidFill>
                <a:latin typeface="Georgia" pitchFamily="34" charset="0"/>
                <a:ea typeface="Georgia" pitchFamily="34" charset="-122"/>
                <a:cs typeface="Georgia" pitchFamily="34" charset="-120"/>
              </a:rPr>
              <a:t>Enduring.</a:t>
            </a:r>
            <a:endParaRPr lang="en-US" sz="6000" dirty="0"/>
          </a:p>
        </p:txBody>
      </p:sp>
      <p:sp>
        <p:nvSpPr>
          <p:cNvPr id="5" name="Shape 2"/>
          <p:cNvSpPr/>
          <p:nvPr/>
        </p:nvSpPr>
        <p:spPr>
          <a:xfrm>
            <a:off x="566928" y="2560320"/>
            <a:ext cx="914400" cy="0"/>
          </a:xfrm>
          <a:prstGeom prst="line">
            <a:avLst/>
          </a:prstGeom>
          <a:noFill/>
          <a:ln w="25400">
            <a:solidFill>
              <a:srgbClr val="CD2144"/>
            </a:solidFill>
            <a:prstDash val="solid"/>
          </a:ln>
        </p:spPr>
        <p:txBody>
          <a:bodyPr/>
          <a:lstStyle/>
          <a:p>
            <a:endParaRPr lang="en-US"/>
          </a:p>
        </p:txBody>
      </p:sp>
      <p:sp>
        <p:nvSpPr>
          <p:cNvPr id="6" name="Text 3"/>
          <p:cNvSpPr/>
          <p:nvPr/>
        </p:nvSpPr>
        <p:spPr>
          <a:xfrm>
            <a:off x="548640" y="2743200"/>
            <a:ext cx="7680960" cy="914400"/>
          </a:xfrm>
          <a:prstGeom prst="rect">
            <a:avLst/>
          </a:prstGeom>
          <a:noFill/>
          <a:ln/>
        </p:spPr>
        <p:txBody>
          <a:bodyPr wrap="square" lIns="0" tIns="0" rIns="0" bIns="0" rtlCol="0" anchor="ctr"/>
          <a:lstStyle/>
          <a:p>
            <a:pPr marL="0" indent="0">
              <a:lnSpc>
                <a:spcPct val="125000"/>
              </a:lnSpc>
              <a:buNone/>
            </a:pPr>
            <a:r>
              <a:rPr lang="en-US" sz="1600" i="1" dirty="0">
                <a:solidFill>
                  <a:srgbClr val="55516B"/>
                </a:solidFill>
                <a:latin typeface="Georgia" pitchFamily="34" charset="0"/>
                <a:ea typeface="Georgia" pitchFamily="34" charset="-122"/>
                <a:cs typeface="Georgia" pitchFamily="34" charset="-120"/>
              </a:rPr>
              <a:t>“The grass withers, the flower fades, but the word of our God </a:t>
            </a:r>
            <a:r>
              <a:rPr lang="en-US" sz="1600" b="1" i="1" dirty="0">
                <a:solidFill>
                  <a:srgbClr val="CD2144"/>
                </a:solidFill>
                <a:latin typeface="Georgia" pitchFamily="34" charset="0"/>
                <a:ea typeface="Georgia" pitchFamily="34" charset="-122"/>
                <a:cs typeface="Georgia" pitchFamily="34" charset="-120"/>
              </a:rPr>
              <a:t>will stand forever</a:t>
            </a:r>
            <a:r>
              <a:rPr lang="en-US" sz="1600" i="1" dirty="0">
                <a:solidFill>
                  <a:srgbClr val="55516B"/>
                </a:solidFill>
                <a:latin typeface="Georgia" pitchFamily="34" charset="0"/>
                <a:ea typeface="Georgia" pitchFamily="34" charset="-122"/>
                <a:cs typeface="Georgia" pitchFamily="34" charset="-120"/>
              </a:rPr>
              <a:t>.”  — Isaiah 40:8</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22223F"/>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502920"/>
            <a:ext cx="8046720" cy="274320"/>
          </a:xfrm>
          <a:prstGeom prst="rect">
            <a:avLst/>
          </a:prstGeom>
          <a:noFill/>
          <a:ln/>
        </p:spPr>
        <p:txBody>
          <a:bodyPr wrap="square" lIns="0" tIns="0" rIns="0" bIns="0" rtlCol="0" anchor="ctr"/>
          <a:lstStyle/>
          <a:p>
            <a:pPr marL="0" indent="0" algn="l">
              <a:buNone/>
            </a:pPr>
            <a:r>
              <a:rPr lang="en-US" sz="1000" b="1" kern="0" spc="300" dirty="0">
                <a:solidFill>
                  <a:srgbClr val="70C2B1"/>
                </a:solidFill>
                <a:latin typeface="Arial" pitchFamily="34" charset="0"/>
                <a:ea typeface="Arial" pitchFamily="34" charset="-122"/>
                <a:cs typeface="Arial" pitchFamily="34" charset="-120"/>
              </a:rPr>
              <a:t>THE ANCHOR  ·  COLOSSIANS 3:16  ·  ESV</a:t>
            </a:r>
            <a:endParaRPr lang="en-US" sz="1000" dirty="0"/>
          </a:p>
        </p:txBody>
      </p:sp>
      <p:sp>
        <p:nvSpPr>
          <p:cNvPr id="4" name="Text 1"/>
          <p:cNvSpPr/>
          <p:nvPr/>
        </p:nvSpPr>
        <p:spPr>
          <a:xfrm>
            <a:off x="777240" y="1143000"/>
            <a:ext cx="7589520" cy="3108960"/>
          </a:xfrm>
          <a:prstGeom prst="rect">
            <a:avLst/>
          </a:prstGeom>
          <a:noFill/>
          <a:ln/>
        </p:spPr>
        <p:txBody>
          <a:bodyPr wrap="square" lIns="0" tIns="0" rIns="0" bIns="0" rtlCol="0" anchor="ctr"/>
          <a:lstStyle/>
          <a:p>
            <a:pPr marL="0" indent="0" algn="l">
              <a:lnSpc>
                <a:spcPct val="125000"/>
              </a:lnSpc>
              <a:buNone/>
            </a:pPr>
            <a:r>
              <a:rPr lang="en-US" sz="2200" dirty="0">
                <a:solidFill>
                  <a:srgbClr val="FFFFFF"/>
                </a:solidFill>
                <a:latin typeface="Georgia" pitchFamily="34" charset="0"/>
                <a:ea typeface="Georgia" pitchFamily="34" charset="-122"/>
                <a:cs typeface="Georgia" pitchFamily="34" charset="-120"/>
              </a:rPr>
              <a:t>“Let the word of Christ </a:t>
            </a:r>
            <a:r>
              <a:rPr lang="en-US" sz="2200" b="1" dirty="0">
                <a:solidFill>
                  <a:srgbClr val="70C2B1"/>
                </a:solidFill>
                <a:latin typeface="Georgia" pitchFamily="34" charset="0"/>
                <a:ea typeface="Georgia" pitchFamily="34" charset="-122"/>
                <a:cs typeface="Georgia" pitchFamily="34" charset="-120"/>
              </a:rPr>
              <a:t>dwell in you richly</a:t>
            </a:r>
            <a:r>
              <a:rPr lang="en-US" sz="2200" dirty="0">
                <a:solidFill>
                  <a:srgbClr val="FFFFFF"/>
                </a:solidFill>
                <a:latin typeface="Georgia" pitchFamily="34" charset="0"/>
                <a:ea typeface="Georgia" pitchFamily="34" charset="-122"/>
                <a:cs typeface="Georgia" pitchFamily="34" charset="-120"/>
              </a:rPr>
              <a:t>, teaching and admonishing one another in all wisdom, singing psalms and hymns and spiritual songs, with thankfulness in your hearts to God.”</a:t>
            </a:r>
            <a:endParaRPr lang="en-US" sz="2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bg>
      <p:bgPr>
        <a:solidFill>
          <a:srgbClr val="F7F5F1"/>
        </a:solidFill>
        <a:effectLst/>
      </p:bgPr>
    </p:bg>
    <p:spTree>
      <p:nvGrpSpPr>
        <p:cNvPr id="1" name=""/>
        <p:cNvGrpSpPr/>
        <p:nvPr/>
      </p:nvGrpSpPr>
      <p:grpSpPr>
        <a:xfrm>
          <a:off x="0" y="0"/>
          <a:ext cx="0" cy="0"/>
          <a:chOff x="0" y="0"/>
          <a:chExt cx="0" cy="0"/>
        </a:xfrm>
      </p:grpSpPr>
      <p:pic>
        <p:nvPicPr>
          <p:cNvPr id="2" name="Image 0" descr="clic-heart.png"/>
          <p:cNvPicPr>
            <a:picLocks noChangeAspect="1"/>
          </p:cNvPicPr>
          <p:nvPr/>
        </p:nvPicPr>
        <p:blipFill>
          <a:blip r:embed="rId3"/>
          <a:stretch>
            <a:fillRect/>
          </a:stretch>
        </p:blipFill>
        <p:spPr>
          <a:xfrm>
            <a:off x="8705088" y="4773168"/>
            <a:ext cx="274320" cy="237744"/>
          </a:xfrm>
          <a:prstGeom prst="rect">
            <a:avLst/>
          </a:prstGeom>
        </p:spPr>
      </p:pic>
      <p:sp>
        <p:nvSpPr>
          <p:cNvPr id="3" name="Text 0"/>
          <p:cNvSpPr/>
          <p:nvPr/>
        </p:nvSpPr>
        <p:spPr>
          <a:xfrm>
            <a:off x="548640" y="457200"/>
            <a:ext cx="8046720" cy="274320"/>
          </a:xfrm>
          <a:prstGeom prst="rect">
            <a:avLst/>
          </a:prstGeom>
          <a:noFill/>
          <a:ln/>
        </p:spPr>
        <p:txBody>
          <a:bodyPr wrap="square" lIns="0" tIns="0" rIns="0" bIns="0" rtlCol="0" anchor="ctr"/>
          <a:lstStyle/>
          <a:p>
            <a:pPr marL="0" indent="0" algn="l">
              <a:buNone/>
            </a:pPr>
            <a:r>
              <a:rPr lang="en-US" sz="1000" b="1" kern="0" spc="300" dirty="0">
                <a:solidFill>
                  <a:srgbClr val="CD2144"/>
                </a:solidFill>
                <a:latin typeface="Arial" pitchFamily="34" charset="0"/>
                <a:ea typeface="Arial" pitchFamily="34" charset="-122"/>
                <a:cs typeface="Arial" pitchFamily="34" charset="-120"/>
              </a:rPr>
              <a:t>BEFORE ANYTHING ELSE  ·  TWO WORDS</a:t>
            </a:r>
            <a:endParaRPr lang="en-US" sz="1000" dirty="0"/>
          </a:p>
        </p:txBody>
      </p:sp>
      <p:sp>
        <p:nvSpPr>
          <p:cNvPr id="4" name="Text 1"/>
          <p:cNvSpPr/>
          <p:nvPr/>
        </p:nvSpPr>
        <p:spPr>
          <a:xfrm>
            <a:off x="548640" y="731520"/>
            <a:ext cx="7772400" cy="594360"/>
          </a:xfrm>
          <a:prstGeom prst="rect">
            <a:avLst/>
          </a:prstGeom>
          <a:noFill/>
          <a:ln/>
        </p:spPr>
        <p:txBody>
          <a:bodyPr wrap="square" lIns="0" tIns="0" rIns="0" bIns="0" rtlCol="0" anchor="ctr"/>
          <a:lstStyle/>
          <a:p>
            <a:pPr marL="0" indent="0">
              <a:buNone/>
            </a:pPr>
            <a:r>
              <a:rPr lang="en-US" sz="2600" b="1" dirty="0">
                <a:solidFill>
                  <a:srgbClr val="22223F"/>
                </a:solidFill>
                <a:latin typeface="Georgia" pitchFamily="34" charset="0"/>
                <a:ea typeface="Georgia" pitchFamily="34" charset="-122"/>
                <a:cs typeface="Georgia" pitchFamily="34" charset="-120"/>
              </a:rPr>
              <a:t>Two words that change everything</a:t>
            </a:r>
            <a:endParaRPr lang="en-US" sz="2600" dirty="0"/>
          </a:p>
        </p:txBody>
      </p:sp>
      <p:sp>
        <p:nvSpPr>
          <p:cNvPr id="5" name="Shape 2"/>
          <p:cNvSpPr/>
          <p:nvPr/>
        </p:nvSpPr>
        <p:spPr>
          <a:xfrm>
            <a:off x="548640" y="1508760"/>
            <a:ext cx="3950208" cy="2331720"/>
          </a:xfrm>
          <a:prstGeom prst="rect">
            <a:avLst/>
          </a:prstGeom>
          <a:solidFill>
            <a:srgbClr val="FFFFFF"/>
          </a:solidFill>
          <a:ln w="9525">
            <a:solidFill>
              <a:srgbClr val="DDD8E8"/>
            </a:solidFill>
            <a:prstDash val="solid"/>
          </a:ln>
        </p:spPr>
        <p:txBody>
          <a:bodyPr/>
          <a:lstStyle/>
          <a:p>
            <a:endParaRPr lang="en-US"/>
          </a:p>
        </p:txBody>
      </p:sp>
      <p:sp>
        <p:nvSpPr>
          <p:cNvPr id="6" name="Shape 3"/>
          <p:cNvSpPr/>
          <p:nvPr/>
        </p:nvSpPr>
        <p:spPr>
          <a:xfrm>
            <a:off x="548640" y="1508760"/>
            <a:ext cx="3950208" cy="45720"/>
          </a:xfrm>
          <a:prstGeom prst="rect">
            <a:avLst/>
          </a:prstGeom>
          <a:solidFill>
            <a:srgbClr val="CD2144"/>
          </a:solidFill>
          <a:ln/>
        </p:spPr>
        <p:txBody>
          <a:bodyPr/>
          <a:lstStyle/>
          <a:p>
            <a:endParaRPr lang="en-US"/>
          </a:p>
        </p:txBody>
      </p:sp>
      <p:sp>
        <p:nvSpPr>
          <p:cNvPr id="7" name="Text 4"/>
          <p:cNvSpPr/>
          <p:nvPr/>
        </p:nvSpPr>
        <p:spPr>
          <a:xfrm>
            <a:off x="777240" y="1691640"/>
            <a:ext cx="3520440" cy="502920"/>
          </a:xfrm>
          <a:prstGeom prst="rect">
            <a:avLst/>
          </a:prstGeom>
          <a:noFill/>
          <a:ln/>
        </p:spPr>
        <p:txBody>
          <a:bodyPr wrap="square" lIns="0" tIns="0" rIns="0" bIns="0" rtlCol="0" anchor="ctr"/>
          <a:lstStyle/>
          <a:p>
            <a:pPr marL="0" indent="0">
              <a:buNone/>
            </a:pPr>
            <a:r>
              <a:rPr lang="en-US" sz="2400" b="1" dirty="0">
                <a:solidFill>
                  <a:srgbClr val="22223F"/>
                </a:solidFill>
                <a:latin typeface="Georgia" pitchFamily="34" charset="0"/>
                <a:ea typeface="Georgia" pitchFamily="34" charset="-122"/>
                <a:cs typeface="Georgia" pitchFamily="34" charset="-120"/>
              </a:rPr>
              <a:t>ἐνοικείτω</a:t>
            </a:r>
            <a:endParaRPr lang="en-US" sz="2400" dirty="0"/>
          </a:p>
        </p:txBody>
      </p:sp>
      <p:sp>
        <p:nvSpPr>
          <p:cNvPr id="8" name="Text 5"/>
          <p:cNvSpPr/>
          <p:nvPr/>
        </p:nvSpPr>
        <p:spPr>
          <a:xfrm>
            <a:off x="777240" y="2212848"/>
            <a:ext cx="3520440" cy="320040"/>
          </a:xfrm>
          <a:prstGeom prst="rect">
            <a:avLst/>
          </a:prstGeom>
          <a:noFill/>
          <a:ln/>
        </p:spPr>
        <p:txBody>
          <a:bodyPr wrap="square" lIns="0" tIns="0" rIns="0" bIns="0" rtlCol="0" anchor="ctr"/>
          <a:lstStyle/>
          <a:p>
            <a:pPr marL="0" indent="0">
              <a:buNone/>
            </a:pPr>
            <a:r>
              <a:rPr lang="en-US" sz="1200" b="1" dirty="0">
                <a:solidFill>
                  <a:srgbClr val="CD2144"/>
                </a:solidFill>
                <a:latin typeface="Arial" pitchFamily="34" charset="0"/>
                <a:ea typeface="Arial" pitchFamily="34" charset="-122"/>
                <a:cs typeface="Arial" pitchFamily="34" charset="-120"/>
              </a:rPr>
              <a:t>“dwell”</a:t>
            </a:r>
            <a:endParaRPr lang="en-US" sz="1200" dirty="0"/>
          </a:p>
        </p:txBody>
      </p:sp>
      <p:sp>
        <p:nvSpPr>
          <p:cNvPr id="9" name="Text 6"/>
          <p:cNvSpPr/>
          <p:nvPr/>
        </p:nvSpPr>
        <p:spPr>
          <a:xfrm>
            <a:off x="777240" y="2606040"/>
            <a:ext cx="3520440" cy="1143000"/>
          </a:xfrm>
          <a:prstGeom prst="rect">
            <a:avLst/>
          </a:prstGeom>
          <a:noFill/>
          <a:ln/>
        </p:spPr>
        <p:txBody>
          <a:bodyPr wrap="square" lIns="0" tIns="0" rIns="0" bIns="0" rtlCol="0" anchor="ctr"/>
          <a:lstStyle/>
          <a:p>
            <a:pPr marL="0" indent="0">
              <a:lnSpc>
                <a:spcPct val="120000"/>
              </a:lnSpc>
              <a:buNone/>
            </a:pPr>
            <a:r>
              <a:rPr lang="en-US" sz="1150" dirty="0">
                <a:solidFill>
                  <a:srgbClr val="55516B"/>
                </a:solidFill>
                <a:latin typeface="Arial" pitchFamily="34" charset="0"/>
                <a:ea typeface="Arial" pitchFamily="34" charset="-122"/>
                <a:cs typeface="Arial" pitchFamily="34" charset="-120"/>
              </a:rPr>
              <a:t>en + oikos — literally, “to make a home in.” Not visit. Not lodge for the weekend. And it’s present tense: go on letting it live there.</a:t>
            </a:r>
            <a:endParaRPr lang="en-US" sz="1150" dirty="0"/>
          </a:p>
        </p:txBody>
      </p:sp>
      <p:sp>
        <p:nvSpPr>
          <p:cNvPr id="10" name="Shape 7"/>
          <p:cNvSpPr/>
          <p:nvPr/>
        </p:nvSpPr>
        <p:spPr>
          <a:xfrm>
            <a:off x="4681728" y="1508760"/>
            <a:ext cx="3950208" cy="2331720"/>
          </a:xfrm>
          <a:prstGeom prst="rect">
            <a:avLst/>
          </a:prstGeom>
          <a:solidFill>
            <a:srgbClr val="FFFFFF"/>
          </a:solidFill>
          <a:ln w="9525">
            <a:solidFill>
              <a:srgbClr val="DDD8E8"/>
            </a:solidFill>
            <a:prstDash val="solid"/>
          </a:ln>
        </p:spPr>
        <p:txBody>
          <a:bodyPr/>
          <a:lstStyle/>
          <a:p>
            <a:endParaRPr lang="en-US"/>
          </a:p>
        </p:txBody>
      </p:sp>
      <p:sp>
        <p:nvSpPr>
          <p:cNvPr id="11" name="Shape 8"/>
          <p:cNvSpPr/>
          <p:nvPr/>
        </p:nvSpPr>
        <p:spPr>
          <a:xfrm>
            <a:off x="4681728" y="1508760"/>
            <a:ext cx="3950208" cy="45720"/>
          </a:xfrm>
          <a:prstGeom prst="rect">
            <a:avLst/>
          </a:prstGeom>
          <a:solidFill>
            <a:srgbClr val="CD2144"/>
          </a:solidFill>
          <a:ln/>
        </p:spPr>
        <p:txBody>
          <a:bodyPr/>
          <a:lstStyle/>
          <a:p>
            <a:endParaRPr lang="en-US"/>
          </a:p>
        </p:txBody>
      </p:sp>
      <p:sp>
        <p:nvSpPr>
          <p:cNvPr id="12" name="Text 9"/>
          <p:cNvSpPr/>
          <p:nvPr/>
        </p:nvSpPr>
        <p:spPr>
          <a:xfrm>
            <a:off x="4910328" y="1691640"/>
            <a:ext cx="3520440" cy="502920"/>
          </a:xfrm>
          <a:prstGeom prst="rect">
            <a:avLst/>
          </a:prstGeom>
          <a:noFill/>
          <a:ln/>
        </p:spPr>
        <p:txBody>
          <a:bodyPr wrap="square" lIns="0" tIns="0" rIns="0" bIns="0" rtlCol="0" anchor="ctr"/>
          <a:lstStyle/>
          <a:p>
            <a:pPr marL="0" indent="0">
              <a:buNone/>
            </a:pPr>
            <a:r>
              <a:rPr lang="en-US" sz="2400" b="1" dirty="0">
                <a:solidFill>
                  <a:srgbClr val="22223F"/>
                </a:solidFill>
                <a:latin typeface="Georgia" pitchFamily="34" charset="0"/>
                <a:ea typeface="Georgia" pitchFamily="34" charset="-122"/>
                <a:cs typeface="Georgia" pitchFamily="34" charset="-120"/>
              </a:rPr>
              <a:t>πλουσίως</a:t>
            </a:r>
            <a:endParaRPr lang="en-US" sz="2400" dirty="0"/>
          </a:p>
        </p:txBody>
      </p:sp>
      <p:sp>
        <p:nvSpPr>
          <p:cNvPr id="13" name="Text 10"/>
          <p:cNvSpPr/>
          <p:nvPr/>
        </p:nvSpPr>
        <p:spPr>
          <a:xfrm>
            <a:off x="4910328" y="2212848"/>
            <a:ext cx="3520440" cy="320040"/>
          </a:xfrm>
          <a:prstGeom prst="rect">
            <a:avLst/>
          </a:prstGeom>
          <a:noFill/>
          <a:ln/>
        </p:spPr>
        <p:txBody>
          <a:bodyPr wrap="square" lIns="0" tIns="0" rIns="0" bIns="0" rtlCol="0" anchor="ctr"/>
          <a:lstStyle/>
          <a:p>
            <a:pPr marL="0" indent="0">
              <a:buNone/>
            </a:pPr>
            <a:r>
              <a:rPr lang="en-US" sz="1200" b="1" dirty="0">
                <a:solidFill>
                  <a:srgbClr val="CD2144"/>
                </a:solidFill>
                <a:latin typeface="Arial" pitchFamily="34" charset="0"/>
                <a:ea typeface="Arial" pitchFamily="34" charset="-122"/>
                <a:cs typeface="Arial" pitchFamily="34" charset="-120"/>
              </a:rPr>
              <a:t>“richly”</a:t>
            </a:r>
            <a:endParaRPr lang="en-US" sz="1200" dirty="0"/>
          </a:p>
        </p:txBody>
      </p:sp>
      <p:sp>
        <p:nvSpPr>
          <p:cNvPr id="14" name="Text 11"/>
          <p:cNvSpPr/>
          <p:nvPr/>
        </p:nvSpPr>
        <p:spPr>
          <a:xfrm>
            <a:off x="4910328" y="2606040"/>
            <a:ext cx="3520440" cy="1143000"/>
          </a:xfrm>
          <a:prstGeom prst="rect">
            <a:avLst/>
          </a:prstGeom>
          <a:noFill/>
          <a:ln/>
        </p:spPr>
        <p:txBody>
          <a:bodyPr wrap="square" lIns="0" tIns="0" rIns="0" bIns="0" rtlCol="0" anchor="ctr"/>
          <a:lstStyle/>
          <a:p>
            <a:pPr marL="0" indent="0">
              <a:lnSpc>
                <a:spcPct val="120000"/>
              </a:lnSpc>
              <a:buNone/>
            </a:pPr>
            <a:r>
              <a:rPr lang="en-US" sz="1150" dirty="0">
                <a:solidFill>
                  <a:srgbClr val="55516B"/>
                </a:solidFill>
                <a:latin typeface="Arial" pitchFamily="34" charset="0"/>
                <a:ea typeface="Arial" pitchFamily="34" charset="-122"/>
                <a:cs typeface="Arial" pitchFamily="34" charset="-120"/>
              </a:rPr>
              <a:t>Lavishly, abundantly — Colossians’ treasure-word (1:27; 2:2–3). A Bible can have an address in your life and no seat at your table. </a:t>
            </a:r>
            <a:endParaRPr lang="en-US" sz="1150" dirty="0"/>
          </a:p>
        </p:txBody>
      </p:sp>
      <p:sp>
        <p:nvSpPr>
          <p:cNvPr id="15" name="Text 12"/>
          <p:cNvSpPr/>
          <p:nvPr/>
        </p:nvSpPr>
        <p:spPr>
          <a:xfrm>
            <a:off x="548640" y="4160520"/>
            <a:ext cx="8046720" cy="457200"/>
          </a:xfrm>
          <a:prstGeom prst="rect">
            <a:avLst/>
          </a:prstGeom>
          <a:noFill/>
          <a:ln/>
        </p:spPr>
        <p:txBody>
          <a:bodyPr wrap="square" lIns="0" tIns="0" rIns="0" bIns="0" rtlCol="0" anchor="ctr"/>
          <a:lstStyle/>
          <a:p>
            <a:pPr marL="0" indent="0">
              <a:buNone/>
            </a:pPr>
            <a:r>
              <a:rPr lang="en-US" sz="1600" b="1" i="1" dirty="0">
                <a:solidFill>
                  <a:srgbClr val="22223F"/>
                </a:solidFill>
                <a:latin typeface="Georgia" pitchFamily="34" charset="0"/>
                <a:ea typeface="Georgia" pitchFamily="34" charset="-122"/>
                <a:cs typeface="Georgia" pitchFamily="34" charset="-120"/>
              </a:rPr>
              <a:t>The word of Christ isn’t asking for a visit. It’s asking for residence.</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TotalTime>
  <Words>4087</Words>
  <Application>Microsoft Macintosh PowerPoint</Application>
  <PresentationFormat>On-screen Show (16:9)</PresentationFormat>
  <Paragraphs>205</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Kenny Koay</cp:lastModifiedBy>
  <cp:revision>4</cp:revision>
  <dcterms:created xsi:type="dcterms:W3CDTF">2026-08-22T11:36:10Z</dcterms:created>
  <dcterms:modified xsi:type="dcterms:W3CDTF">2026-08-22T21:28:58Z</dcterms:modified>
</cp:coreProperties>
</file>