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E626F3-810D-4AA9-B612-20039301E590}" v="2" dt="2026-08-14T12:16:44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868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第三讲开场。停一拍再开口。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还是那幅2022年的图——扎根于神的话语，结果子。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回顾第一讲，两句话带过。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回顾第二讲。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从树干到汁浆。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核心比喻。放慢。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请会众一同读经。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第5节是全章钥节。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常在我的爱里——接回第一讲的根。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出现12次。住在里面不走。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洁净是道做的。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原文语气极强——连一件事也做不成。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讲慢一点，让画面出来。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四个「努力」，逐条停顿。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停顿。让这两句落下来。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被充满的命令。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保罗不是在讲喝酒的道德问题。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现在时命令式。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充满的目的。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能力是为了见证，不是为了厉害。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汁浆的流动：连接→充满→见证。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宗教、世界、福音。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三个偶像，逐一点名。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释放人的真理。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保罗学到的。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生活应用。每个转变举例。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逐一停顿，让会众自省。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安静地读这段。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三个「不是停止」。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全会众一同诵读。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收尾。停一拍，再祝福。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40000"/>
                </a:srgbClr>
              </a:gs>
              <a:gs pos="62000">
                <a:srgbClr val="2E5A8C">
                  <a:alpha val="0"/>
                </a:srgbClr>
              </a:gs>
            </a:gsLst>
            <a:path path="circle">
              <a:fillToRect l="50000" r="50000" b="10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914400" y="635794"/>
            <a:ext cx="8190540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00" dirty="0">
                <a:solidFill>
                  <a:srgbClr val="CADCFC">
                    <a:alpha val="6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主爱基督教会 </a:t>
            </a:r>
            <a:r>
              <a:rPr lang="en-US" sz="1800" kern="0" spc="3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CASEY LIFE INTERNATIONAL CHURCH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609600"/>
            <a:ext cx="381000" cy="38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2519363"/>
            <a:ext cx="11501120" cy="1162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060"/>
              </a:lnSpc>
              <a:buNone/>
            </a:pPr>
            <a:r>
              <a:rPr lang="zh-TW" altLang="en-US" sz="8850" b="1" kern="0" spc="13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汁浆</a:t>
            </a:r>
            <a:r>
              <a:rPr lang="en-US" sz="8850" b="1" kern="0" spc="13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· 被圣灵充满</a:t>
            </a:r>
            <a:endParaRPr lang="en-US" sz="8850" dirty="0"/>
          </a:p>
        </p:txBody>
      </p:sp>
      <p:sp>
        <p:nvSpPr>
          <p:cNvPr id="6" name="Text 3"/>
          <p:cNvSpPr/>
          <p:nvPr/>
        </p:nvSpPr>
        <p:spPr>
          <a:xfrm>
            <a:off x="914400" y="4283868"/>
            <a:ext cx="11399520" cy="765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450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门徒的五个根基 · 第三讲 · 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914400" y="5862638"/>
            <a:ext cx="205129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2026年8月16日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5708600" y="5886450"/>
            <a:ext cx="61259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约翰福音 15:1–10 · 以弗所书 5:18 · 使徒行传 1:8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750" y="885825"/>
            <a:ext cx="364346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E5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教会异象 · 2022年3月12日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8801100" y="904875"/>
            <a:ext cx="2996565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扎根于神的话语，结果子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666750" y="1476375"/>
            <a:ext cx="10877550" cy="4495800"/>
          </a:xfrm>
          <a:prstGeom prst="roundRect">
            <a:avLst>
              <a:gd name="adj" fmla="val 2542"/>
            </a:avLst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rcRect l="-18036" r="-18036"/>
          <a:stretch/>
        </p:blipFill>
        <p:spPr>
          <a:xfrm>
            <a:off x="666750" y="1476375"/>
            <a:ext cx="1087755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1940560" y="681038"/>
            <a:ext cx="7477760" cy="9139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kern="0" spc="3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开场回顾 · 第一讲 爱神 · 根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052320" y="2284140"/>
            <a:ext cx="7948613" cy="12486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6312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先被爱，一切由此涌流。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5829300" y="3523283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1442720" y="3856657"/>
            <a:ext cx="9032239" cy="16554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ctr">
              <a:lnSpc>
                <a:spcPct val="147216"/>
              </a:lnSpc>
              <a:buNone/>
            </a:pPr>
            <a:r>
              <a:rPr lang="en-US" sz="40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根在土里，看不见，却是一切生命的来源。 神先爱了我们，以致于我们能爱神。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1026160" y="680963"/>
            <a:ext cx="10027920" cy="9533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kern="0" spc="3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开场回顾 · 第二讲 以基督为中心 · 树干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666240" y="2183766"/>
            <a:ext cx="8849360" cy="1393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6312"/>
              </a:lnSpc>
              <a:buNone/>
            </a:pPr>
            <a:r>
              <a:rPr lang="en-US" sz="6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不再是我，乃是基督。</a:t>
            </a:r>
            <a:endParaRPr lang="en-US" sz="6000" dirty="0"/>
          </a:p>
        </p:txBody>
      </p:sp>
      <p:sp>
        <p:nvSpPr>
          <p:cNvPr id="5" name="Shape 3"/>
          <p:cNvSpPr/>
          <p:nvPr/>
        </p:nvSpPr>
        <p:spPr>
          <a:xfrm>
            <a:off x="5829300" y="3863280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2357120" y="4196654"/>
            <a:ext cx="7203440" cy="1147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216"/>
              </a:lnSpc>
              <a:buNone/>
            </a:pPr>
            <a:r>
              <a:rPr lang="en-US" sz="40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身份连接于祂，生命由此流通。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04720" y="660401"/>
            <a:ext cx="6786880" cy="782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kern="0" spc="3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今天第三讲，我们讲「汁浆」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076960" y="2321719"/>
            <a:ext cx="10444479" cy="1924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ctr">
              <a:lnSpc>
                <a:spcPct val="132000"/>
              </a:lnSpc>
              <a:buNone/>
            </a:pPr>
            <a:r>
              <a:rPr lang="en-US" sz="54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被圣灵充满—— 生命流动的能力。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121920" y="3972560"/>
            <a:ext cx="11938000" cy="1225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826"/>
              </a:lnSpc>
              <a:buNone/>
            </a:pP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根再深、干再粗，若没有汁浆在树里流动，树也是死的。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1320800" y="1206500"/>
            <a:ext cx="8856472" cy="21853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2414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汁浆是树的血液。 它看不见，但树活着全靠它。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5829300" y="3658567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1046480" y="3972891"/>
            <a:ext cx="10637520" cy="2022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216"/>
              </a:lnSpc>
              <a:buNone/>
            </a:pPr>
            <a:r>
              <a:rPr lang="en-US" sz="40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圣灵就是基督徒生命的汁浆。 你看不见祂，但没有祂，你什么也结不出来。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666750"/>
            <a:ext cx="11315700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读经 · 约翰福音 15:1–4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233681" y="1052514"/>
            <a:ext cx="11836400" cy="48301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49451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1我是真葡萄树，我父是栽培的人。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2凡属我不结果子的枝子，他就剪去；凡结果子的，他就修理干净，使枝子结果子更多。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3现在你们因我讲给你们的道，已经干净了。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4你们要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我里面，我也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你们里面。枝子若不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葡萄树上，自己就不能结果子；你们若不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我里面，也是这样。</a:t>
            </a:r>
            <a:endParaRPr lang="en-US" sz="3600" dirty="0">
              <a:highlight>
                <a:srgbClr val="FFFF00"/>
              </a:highlight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6081713"/>
            <a:ext cx="228600" cy="228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95400" y="6029325"/>
            <a:ext cx="237560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第三讲 · 被圣灵充满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666750"/>
            <a:ext cx="11315700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约翰福音 15:5–8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232410" y="1052512"/>
            <a:ext cx="11807190" cy="4870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9451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5我是葡萄树，你们是枝子。</a:t>
            </a:r>
            <a:r>
              <a:rPr lang="en-US" sz="3600" dirty="0">
                <a:solidFill>
                  <a:srgbClr val="FF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我里面的，我也</a:t>
            </a:r>
            <a:r>
              <a:rPr lang="en-US" sz="3600" dirty="0">
                <a:solidFill>
                  <a:srgbClr val="FF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他里面，这人就多结果子；因为离了我，你们就不能做什么。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6人若不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我里面，就像枝子丢在外面枯干，人拾起来，扔在火里烧了。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7你们若</a:t>
            </a:r>
            <a:r>
              <a:rPr lang="en-US" sz="3600" dirty="0">
                <a:solidFill>
                  <a:srgbClr val="FF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我里面，我的话也</a:t>
            </a:r>
            <a:r>
              <a:rPr lang="en-US" sz="3600" dirty="0">
                <a:solidFill>
                  <a:srgbClr val="FF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你们里面，凡你们所愿意的，祈求，就给你们成就。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8你们多结果子，我父就因此得荣耀，你们也就是我的门徒了。</a:t>
            </a:r>
            <a:endParaRPr lang="en-US" sz="3600" dirty="0">
              <a:highlight>
                <a:srgbClr val="FFFF00"/>
              </a:highlight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6029325"/>
            <a:ext cx="113157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第三讲 · 被圣灵充满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666750"/>
            <a:ext cx="11315700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约翰福音 15:9–10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548640" y="1262063"/>
            <a:ext cx="11186160" cy="3817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385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9我爱你们，正如父爱我一样；你们要</a:t>
            </a:r>
            <a:r>
              <a:rPr lang="en-US" sz="3600" dirty="0">
                <a:solidFill>
                  <a:srgbClr val="FF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我的爱里。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10你们若遵守我的命令，就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我的爱里，正如我遵守了我父的命令，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r>
              <a:rPr lang="en-US" sz="3600" dirty="0">
                <a:solidFill>
                  <a:srgbClr val="222222"/>
                </a:solidFill>
                <a:highlight>
                  <a:srgbClr val="FFFF00"/>
                </a:highlight>
                <a:latin typeface="Georgia" pitchFamily="34" charset="0"/>
                <a:ea typeface="Georgia" pitchFamily="34" charset="-122"/>
                <a:cs typeface="Georgia" pitchFamily="34" charset="-120"/>
              </a:rPr>
              <a:t>他的爱里。</a:t>
            </a:r>
            <a:endParaRPr lang="en-US" sz="3600" dirty="0">
              <a:highlight>
                <a:srgbClr val="FFFF00"/>
              </a:highlight>
            </a:endParaRPr>
          </a:p>
        </p:txBody>
      </p:sp>
      <p:sp>
        <p:nvSpPr>
          <p:cNvPr id="4" name="Text 2"/>
          <p:cNvSpPr/>
          <p:nvPr/>
        </p:nvSpPr>
        <p:spPr>
          <a:xfrm>
            <a:off x="952500" y="6029325"/>
            <a:ext cx="113157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第三讲 · 被圣灵充满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4226560" y="880117"/>
            <a:ext cx="2980055" cy="128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5688"/>
              </a:lnSpc>
              <a:buNone/>
            </a:pPr>
            <a:r>
              <a:rPr lang="en-US" sz="7200" b="1" kern="0" spc="7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822960" y="2439292"/>
            <a:ext cx="10942320" cy="8858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i="1" kern="0" spc="15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在这段经文中出现 12 次 · 持续连接 · 住在 · 安家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829300" y="3334643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335280" y="3344167"/>
            <a:ext cx="11643360" cy="26337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47826"/>
              </a:lnSpc>
              <a:buNone/>
            </a:pPr>
            <a:r>
              <a:rPr lang="en-US" sz="40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不是「偶尔拜访」，是「住在里面不走」。 枝子不需要每天喊「我要连接！」——它本来就在树上，只需要留在那里。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29360" y="751840"/>
            <a:ext cx="9733280" cy="833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kern="0" spc="3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「修理干净」（2节）· 原文就是「洁净」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171699" y="1717041"/>
            <a:ext cx="7703821" cy="2123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37252"/>
              </a:lnSpc>
              <a:buNone/>
            </a:pPr>
            <a:r>
              <a:rPr lang="en-US" sz="5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洁净是道做的， 不是枝子自己洗自己。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1229360" y="4082876"/>
            <a:ext cx="9895840" cy="17997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826"/>
              </a:lnSpc>
              <a:buNone/>
            </a:pP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你不需要先把自己弄干净再连于基督—— 祂的道已经洁净了你。你只需要留在祂里面。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1239520" y="355600"/>
            <a:ext cx="9398000" cy="10088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kern="0" spc="3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「离了我，你们就不能做什么」（5节）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021840" y="1612106"/>
            <a:ext cx="8534400" cy="2000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2353"/>
              </a:lnSpc>
              <a:buNone/>
            </a:pPr>
            <a:r>
              <a:rPr lang="en-US" sz="4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不是「做不了大事」—— 是「连一件事也做不成」。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5829300" y="3612356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599440" y="3907630"/>
            <a:ext cx="10871200" cy="2117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826"/>
              </a:lnSpc>
              <a:buNone/>
            </a:pPr>
            <a:r>
              <a:rPr lang="en-US" sz="36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这不是打击你的自尊——这是释放你。 如果一切靠你，你就完了。但一切靠祂——你只需要连接。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5120"/>
            <a:ext cx="11765280" cy="8722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 · 引言：一根枝子的挣扎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54000" y="1087120"/>
            <a:ext cx="11256010" cy="245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54737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想象一根枝子，被从树上砍下来，丢在地上。它想结果子，它很努力。它对自己说：「我要结果子！我要用力！我要咬紧牙关！」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43840" y="3429000"/>
            <a:ext cx="11256010" cy="16478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54737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它把所有的精力都用在「努力结果子」上——但它越努力，越枯萎。 </a:t>
            </a:r>
            <a:r>
              <a:rPr lang="en-US" sz="3600" dirty="0">
                <a:solidFill>
                  <a:srgbClr val="2E5A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因为它没有汁浆。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32486" y="5076826"/>
            <a:ext cx="11256010" cy="979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8506"/>
              </a:lnSpc>
              <a:buNone/>
            </a:pP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最后它枯干了，被人捡起来，丢进火里。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320" y="1073944"/>
            <a:ext cx="11600180" cy="10563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我们的基督徒生活，是不是也像这根枝子？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57250" y="2320751"/>
            <a:ext cx="5172075" cy="1056308"/>
          </a:xfrm>
          <a:prstGeom prst="roundRect">
            <a:avLst>
              <a:gd name="adj" fmla="val 10821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857250" y="2387426"/>
            <a:ext cx="5165311" cy="10935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9487"/>
              </a:lnSpc>
              <a:buNone/>
            </a:pPr>
            <a:r>
              <a:rPr lang="en-US" sz="32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我们努力</a:t>
            </a:r>
            <a:r>
              <a:rPr lang="en-US" sz="32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爱人</a:t>
            </a:r>
            <a:r>
              <a:rPr lang="en-US" sz="32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，但爱不出来。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162675" y="2320751"/>
            <a:ext cx="5172075" cy="1056308"/>
          </a:xfrm>
          <a:prstGeom prst="roundRect">
            <a:avLst>
              <a:gd name="adj" fmla="val 10821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6096000" y="2320751"/>
            <a:ext cx="5537200" cy="1026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9487"/>
              </a:lnSpc>
              <a:buNone/>
            </a:pPr>
            <a:r>
              <a:rPr lang="en-US" sz="32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我们努力</a:t>
            </a:r>
            <a:r>
              <a:rPr lang="en-US" sz="32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喜乐</a:t>
            </a:r>
            <a:r>
              <a:rPr lang="en-US" sz="32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，但喜乐不出来。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857250" y="3510409"/>
            <a:ext cx="5172075" cy="1574453"/>
          </a:xfrm>
          <a:prstGeom prst="roundRect">
            <a:avLst>
              <a:gd name="adj" fmla="val 7260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857251" y="3480941"/>
            <a:ext cx="5031962" cy="15744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487"/>
              </a:lnSpc>
              <a:buNone/>
            </a:pPr>
            <a:r>
              <a:rPr lang="en-US" sz="28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我们努力</a:t>
            </a:r>
            <a:r>
              <a:rPr lang="en-US" sz="28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服事 </a:t>
            </a:r>
            <a:r>
              <a:rPr lang="en-US" sz="28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，但服事到一半就想抱怨。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6162675" y="3510409"/>
            <a:ext cx="5172075" cy="1574453"/>
          </a:xfrm>
          <a:prstGeom prst="roundRect">
            <a:avLst>
              <a:gd name="adj" fmla="val 7260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6248400" y="3538090"/>
            <a:ext cx="4946237" cy="1517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487"/>
              </a:lnSpc>
              <a:buNone/>
            </a:pPr>
            <a:r>
              <a:rPr lang="en-US" sz="28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我们努力</a:t>
            </a:r>
            <a:r>
              <a:rPr lang="en-US" sz="28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传福音 </a:t>
            </a:r>
            <a:r>
              <a:rPr lang="en-US" sz="2800" dirty="0">
                <a:solidFill>
                  <a:srgbClr val="222222"/>
                </a:solidFill>
                <a:highlight>
                  <a:srgbClr val="F3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，但话到嘴边就咽回去了。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1008514" y="2454622"/>
            <a:ext cx="10174897" cy="198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36400"/>
              </a:lnSpc>
              <a:buNone/>
            </a:pPr>
            <a:r>
              <a:rPr lang="en-US" sz="49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我们不是不努力——我们是没连接。 我们不是不忠心——我们是没汁浆。</a:t>
            </a:r>
            <a:endParaRPr lang="en-US" sz="4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3280" y="254000"/>
            <a:ext cx="11424920" cy="855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 · 以弗所书 5:18：被充满的命令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65760" y="1357313"/>
            <a:ext cx="11182350" cy="1786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9268"/>
              </a:lnSpc>
              <a:buNone/>
            </a:pPr>
            <a:r>
              <a:rPr lang="en-US" sz="4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不要醉酒，酒能使人放荡； 乃要被圣灵充满。</a:t>
            </a:r>
            <a:endParaRPr lang="en-US" sz="4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6043613"/>
            <a:ext cx="228600" cy="228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95400" y="5991225"/>
            <a:ext cx="237560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第三讲 · 被圣灵充满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0560" y="863600"/>
            <a:ext cx="11711940" cy="1270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两个对比 · 两种「被控制」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01040" y="2134346"/>
            <a:ext cx="5299710" cy="3463814"/>
          </a:xfrm>
          <a:prstGeom prst="roundRect">
            <a:avLst>
              <a:gd name="adj" fmla="val 4147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857251" y="2438400"/>
            <a:ext cx="5257800" cy="6960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F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被酒充满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42950" y="3027680"/>
            <a:ext cx="5257800" cy="257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3289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被物质控制，失去理智。 暂时的麻痹，使人放荡—— 为了逃避。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76950" y="2134345"/>
            <a:ext cx="5257800" cy="3463815"/>
          </a:xfrm>
          <a:prstGeom prst="roundRect">
            <a:avLst>
              <a:gd name="adj" fmla="val 4147"/>
            </a:avLst>
          </a:prstGeom>
          <a:solidFill>
            <a:srgbClr val="1E2E4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202680" y="2316480"/>
            <a:ext cx="5257800" cy="808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被圣灵充满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156961" y="2854960"/>
            <a:ext cx="5177788" cy="2651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3289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被神掌管，真正找到自我。 持续的能力，使人结果子—— 为了使命。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2123440" y="162560"/>
            <a:ext cx="6929120" cy="8780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600" kern="0" spc="3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希腊文的关键 · 现在时命令式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87120" y="1040606"/>
            <a:ext cx="10292080" cy="21764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2353"/>
              </a:lnSpc>
              <a:buNone/>
            </a:pPr>
            <a:r>
              <a:rPr lang="en-US" sz="4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不是「一次过」的经历—— 是每天、每时、每刻，持续被充满。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5829300" y="3288506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994410" y="3583781"/>
            <a:ext cx="10203180" cy="2628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826"/>
              </a:lnSpc>
              <a:buNone/>
            </a:pPr>
            <a:r>
              <a:rPr lang="en-US" sz="36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汁浆不是「灌一次管一年」——是持续从根吸收、持续流动。 不需要「追求一次充满」——需要「持续连接，让充满自然发生」。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6080"/>
            <a:ext cx="11628120" cy="8455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 · 使徒行传 1:8：充满的目的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357312"/>
            <a:ext cx="10908030" cy="32959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4808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但圣灵降临在你们身上，你们就必得着能力；并要在耶路撒冷、犹太全地和撒玛利亚，直到地极，作我的见证。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952500" y="5991225"/>
            <a:ext cx="113157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第三讲 · 被圣灵充满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8480" y="314960"/>
            <a:ext cx="11912600" cy="911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三个要点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38480" y="1137921"/>
            <a:ext cx="11328400" cy="1701498"/>
          </a:xfrm>
          <a:prstGeom prst="roundRect">
            <a:avLst>
              <a:gd name="adj" fmla="val 0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690657" y="1652140"/>
            <a:ext cx="26692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09757" y="1137921"/>
            <a:ext cx="10858723" cy="17014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605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能力的目的不是「让你厉害」——是「作见证」。 </a:t>
            </a: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不是成为「超能力基督徒」，是成为真正的见证人。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51485" y="2972767"/>
            <a:ext cx="11415395" cy="1701498"/>
          </a:xfrm>
          <a:prstGeom prst="roundRect">
            <a:avLst>
              <a:gd name="adj" fmla="val 7931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90656" y="3283743"/>
            <a:ext cx="26692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957581" y="2972767"/>
            <a:ext cx="11234420" cy="20462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4605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地理顺序是自然扩散——不是任务清单。 </a:t>
            </a: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耶路撒冷 → 犹太全地 → 撒玛利亚 → 地极，像汁浆从树干流向枝叶。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494982" y="4772333"/>
            <a:ext cx="11415395" cy="1895491"/>
          </a:xfrm>
          <a:prstGeom prst="roundRect">
            <a:avLst>
              <a:gd name="adj" fmla="val 7931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690655" y="4832970"/>
            <a:ext cx="26692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1036320" y="4766295"/>
            <a:ext cx="10830560" cy="20917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605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你被充满，不是为了自己享受——是为了被差派。 </a:t>
            </a: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差派人的是圣灵。这预先连向第五讲「造就门徒」。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400" y="132080"/>
            <a:ext cx="11836400" cy="7922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三处经文的整合 · 汁浆的流动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62000" y="1095821"/>
            <a:ext cx="3292897" cy="638175"/>
          </a:xfrm>
          <a:custGeom>
            <a:avLst/>
            <a:gdLst/>
            <a:ahLst/>
            <a:cxnLst/>
            <a:rect l="l" t="t" r="r" b="b"/>
            <a:pathLst>
              <a:path w="3292897" h="638175">
                <a:moveTo>
                  <a:pt x="114300" y="0"/>
                </a:moveTo>
                <a:lnTo>
                  <a:pt x="3292897" y="0"/>
                </a:lnTo>
                <a:lnTo>
                  <a:pt x="3292897" y="638175"/>
                </a:lnTo>
                <a:lnTo>
                  <a:pt x="0" y="638175"/>
                </a:lnTo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1E2E4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971550" y="1229171"/>
            <a:ext cx="297258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经文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150147" y="1095821"/>
            <a:ext cx="2993603" cy="638175"/>
          </a:xfrm>
          <a:prstGeom prst="rect">
            <a:avLst/>
          </a:prstGeom>
          <a:solidFill>
            <a:srgbClr val="1E2E4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4359697" y="1229171"/>
            <a:ext cx="2664311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对应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7239000" y="1095821"/>
            <a:ext cx="4190926" cy="638175"/>
          </a:xfrm>
          <a:custGeom>
            <a:avLst/>
            <a:gdLst/>
            <a:ahLst/>
            <a:cxnLst/>
            <a:rect l="l" t="t" r="r" b="b"/>
            <a:pathLst>
              <a:path w="4190926" h="638175">
                <a:moveTo>
                  <a:pt x="0" y="0"/>
                </a:moveTo>
                <a:lnTo>
                  <a:pt x="4076626" y="0"/>
                </a:lnTo>
                <a:arcTo wR="114300" hR="114300" stAng="16200000" swAng="5400000"/>
                <a:lnTo>
                  <a:pt x="4190926" y="638175"/>
                </a:lnTo>
                <a:lnTo>
                  <a:pt x="0" y="638175"/>
                </a:lnTo>
                <a:lnTo>
                  <a:pt x="0" y="0"/>
                </a:lnTo>
                <a:close/>
              </a:path>
            </a:pathLst>
          </a:custGeom>
          <a:solidFill>
            <a:srgbClr val="1E2E4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7448550" y="1229171"/>
            <a:ext cx="3897553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762000" y="1829246"/>
            <a:ext cx="3292897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981075" y="1991171"/>
            <a:ext cx="2953534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约翰福音 15:1–8 · 枝子连于树</a:t>
            </a:r>
            <a:endParaRPr lang="en-US" sz="2325" dirty="0"/>
          </a:p>
        </p:txBody>
      </p:sp>
      <p:sp>
        <p:nvSpPr>
          <p:cNvPr id="11" name="Shape 9"/>
          <p:cNvSpPr/>
          <p:nvPr/>
        </p:nvSpPr>
        <p:spPr>
          <a:xfrm>
            <a:off x="4150147" y="1829246"/>
            <a:ext cx="2993603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4369222" y="1991171"/>
            <a:ext cx="2645261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2325" dirty="0"/>
          </a:p>
        </p:txBody>
      </p:sp>
      <p:sp>
        <p:nvSpPr>
          <p:cNvPr id="13" name="Shape 11"/>
          <p:cNvSpPr/>
          <p:nvPr/>
        </p:nvSpPr>
        <p:spPr>
          <a:xfrm>
            <a:off x="7239000" y="1829246"/>
            <a:ext cx="4190926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7458075" y="1991171"/>
            <a:ext cx="3878503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汁浆自然流动</a:t>
            </a:r>
            <a:endParaRPr lang="en-US" sz="2325" dirty="0"/>
          </a:p>
        </p:txBody>
      </p:sp>
      <p:sp>
        <p:nvSpPr>
          <p:cNvPr id="15" name="Shape 13"/>
          <p:cNvSpPr/>
          <p:nvPr/>
        </p:nvSpPr>
        <p:spPr>
          <a:xfrm>
            <a:off x="762000" y="3105596"/>
            <a:ext cx="3292897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981075" y="3267521"/>
            <a:ext cx="2953534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以弗所书 5:18 · 汁浆持续充满</a:t>
            </a:r>
            <a:endParaRPr lang="en-US" sz="2325" dirty="0"/>
          </a:p>
        </p:txBody>
      </p:sp>
      <p:sp>
        <p:nvSpPr>
          <p:cNvPr id="17" name="Shape 15"/>
          <p:cNvSpPr/>
          <p:nvPr/>
        </p:nvSpPr>
        <p:spPr>
          <a:xfrm>
            <a:off x="4150147" y="3105596"/>
            <a:ext cx="2993603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6"/>
          <p:cNvSpPr/>
          <p:nvPr/>
        </p:nvSpPr>
        <p:spPr>
          <a:xfrm>
            <a:off x="4369222" y="3267521"/>
            <a:ext cx="2645261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被充满</a:t>
            </a:r>
            <a:endParaRPr lang="en-US" sz="2325" dirty="0"/>
          </a:p>
        </p:txBody>
      </p:sp>
      <p:sp>
        <p:nvSpPr>
          <p:cNvPr id="19" name="Shape 17"/>
          <p:cNvSpPr/>
          <p:nvPr/>
        </p:nvSpPr>
        <p:spPr>
          <a:xfrm>
            <a:off x="7239000" y="3105596"/>
            <a:ext cx="4190926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8"/>
          <p:cNvSpPr/>
          <p:nvPr/>
        </p:nvSpPr>
        <p:spPr>
          <a:xfrm>
            <a:off x="7458075" y="3267521"/>
            <a:ext cx="3878503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持续连接的结果</a:t>
            </a:r>
            <a:endParaRPr lang="en-US" sz="2325" dirty="0"/>
          </a:p>
        </p:txBody>
      </p:sp>
      <p:sp>
        <p:nvSpPr>
          <p:cNvPr id="21" name="Shape 19"/>
          <p:cNvSpPr/>
          <p:nvPr/>
        </p:nvSpPr>
        <p:spPr>
          <a:xfrm>
            <a:off x="762000" y="4381946"/>
            <a:ext cx="3292897" cy="1181100"/>
          </a:xfrm>
          <a:custGeom>
            <a:avLst/>
            <a:gdLst/>
            <a:ahLst/>
            <a:cxnLst/>
            <a:rect l="l" t="t" r="r" b="b"/>
            <a:pathLst>
              <a:path w="3292897" h="1181100">
                <a:moveTo>
                  <a:pt x="0" y="0"/>
                </a:moveTo>
                <a:lnTo>
                  <a:pt x="3292897" y="0"/>
                </a:lnTo>
                <a:lnTo>
                  <a:pt x="3292897" y="1181100"/>
                </a:lnTo>
                <a:lnTo>
                  <a:pt x="114300" y="1181100"/>
                </a:lnTo>
                <a:arcTo wR="114300" hR="114300" stAng="5400000" swAng="5400000"/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20"/>
          <p:cNvSpPr/>
          <p:nvPr/>
        </p:nvSpPr>
        <p:spPr>
          <a:xfrm>
            <a:off x="981075" y="4543871"/>
            <a:ext cx="2953534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使徒行传 1:8 · 汁浆流向果子</a:t>
            </a:r>
            <a:endParaRPr lang="en-US" sz="2325" dirty="0"/>
          </a:p>
        </p:txBody>
      </p:sp>
      <p:sp>
        <p:nvSpPr>
          <p:cNvPr id="23" name="Shape 21"/>
          <p:cNvSpPr/>
          <p:nvPr/>
        </p:nvSpPr>
        <p:spPr>
          <a:xfrm>
            <a:off x="4150147" y="4381946"/>
            <a:ext cx="2993603" cy="11811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4" name="Text 22"/>
          <p:cNvSpPr/>
          <p:nvPr/>
        </p:nvSpPr>
        <p:spPr>
          <a:xfrm>
            <a:off x="4369222" y="4543871"/>
            <a:ext cx="2645261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</a:t>
            </a:r>
            <a:endParaRPr lang="en-US" sz="2325" dirty="0"/>
          </a:p>
        </p:txBody>
      </p:sp>
      <p:sp>
        <p:nvSpPr>
          <p:cNvPr id="25" name="Shape 23"/>
          <p:cNvSpPr/>
          <p:nvPr/>
        </p:nvSpPr>
        <p:spPr>
          <a:xfrm>
            <a:off x="7239000" y="4381946"/>
            <a:ext cx="4190926" cy="1181100"/>
          </a:xfrm>
          <a:custGeom>
            <a:avLst/>
            <a:gdLst/>
            <a:ahLst/>
            <a:cxnLst/>
            <a:rect l="l" t="t" r="r" b="b"/>
            <a:pathLst>
              <a:path w="4190926" h="1181100">
                <a:moveTo>
                  <a:pt x="0" y="0"/>
                </a:moveTo>
                <a:lnTo>
                  <a:pt x="4190926" y="0"/>
                </a:lnTo>
                <a:lnTo>
                  <a:pt x="4190926" y="1066800"/>
                </a:lnTo>
                <a:arcTo wR="114300" hR="114300" stAng="0" swAng="5400000"/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" name="Text 24"/>
          <p:cNvSpPr/>
          <p:nvPr/>
        </p:nvSpPr>
        <p:spPr>
          <a:xfrm>
            <a:off x="7458075" y="4543871"/>
            <a:ext cx="3878503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325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见证的自然流露</a:t>
            </a:r>
            <a:endParaRPr lang="en-US" sz="2325" dirty="0"/>
          </a:p>
        </p:txBody>
      </p:sp>
      <p:sp>
        <p:nvSpPr>
          <p:cNvPr id="27" name="Text 25"/>
          <p:cNvSpPr/>
          <p:nvPr/>
        </p:nvSpPr>
        <p:spPr>
          <a:xfrm>
            <a:off x="228600" y="5601146"/>
            <a:ext cx="12054840" cy="12568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ctr">
              <a:lnSpc>
                <a:spcPct val="141299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常在基督里（约15）→ 被圣灵充满（弗5）→ 自然作见证（徒1）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7520" y="219001"/>
            <a:ext cx="11917680" cy="1287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 · 三种声音：关于圣灵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377951" y="1026161"/>
            <a:ext cx="3712184" cy="5232400"/>
          </a:xfrm>
          <a:prstGeom prst="roundRect">
            <a:avLst>
              <a:gd name="adj" fmla="val 3309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657572" y="1219201"/>
            <a:ext cx="3306707" cy="8204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F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宗教说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28012" y="1849120"/>
            <a:ext cx="3336268" cy="3050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352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「圣灵充满意味着我出众——有恩赐、被注目。」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77522" y="4975547"/>
            <a:ext cx="3712184" cy="896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231"/>
              </a:lnSpc>
              <a:buNone/>
            </a:pP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骄傲 · 看我的恩赐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4260540" y="975360"/>
            <a:ext cx="3572771" cy="5232400"/>
          </a:xfrm>
          <a:prstGeom prst="roundRect">
            <a:avLst>
              <a:gd name="adj" fmla="val 3309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4369756" y="1219201"/>
            <a:ext cx="3467362" cy="7111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F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世界说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282830" y="2030090"/>
            <a:ext cx="3421988" cy="27755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352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「我不需要圣灵；努力和本事就够了。」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189706" y="4975548"/>
            <a:ext cx="3784235" cy="10493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231"/>
              </a:lnSpc>
              <a:buNone/>
            </a:pP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枯干 · 看我的努力</a:t>
            </a:r>
            <a:endParaRPr lang="en-US" sz="3600" dirty="0"/>
          </a:p>
        </p:txBody>
      </p:sp>
      <p:sp>
        <p:nvSpPr>
          <p:cNvPr id="11" name="Shape 9"/>
          <p:cNvSpPr/>
          <p:nvPr/>
        </p:nvSpPr>
        <p:spPr>
          <a:xfrm>
            <a:off x="8015816" y="990601"/>
            <a:ext cx="3926592" cy="5303520"/>
          </a:xfrm>
          <a:prstGeom prst="roundRect">
            <a:avLst>
              <a:gd name="adj" fmla="val 3309"/>
            </a:avLst>
          </a:prstGeom>
          <a:solidFill>
            <a:srgbClr val="1E2E4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8242251" y="1219202"/>
            <a:ext cx="3008604" cy="7111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CADCFC">
                    <a:alpha val="6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福音说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8044775" y="1849120"/>
            <a:ext cx="4035464" cy="3362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352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「没有圣灵，我最好的努力也是空的；有祂，我最微小的信心之举也结出存到永远的果子。」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067068" y="5090160"/>
            <a:ext cx="3388256" cy="9347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29231"/>
              </a:lnSpc>
              <a:buNone/>
            </a:pPr>
            <a:r>
              <a:rPr lang="en-US" sz="36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果实 · 看祂的作为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396240" y="288355"/>
            <a:ext cx="11871960" cy="1232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3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底下的偶像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254000" y="985520"/>
            <a:ext cx="11871960" cy="19772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4138"/>
              </a:lnSpc>
              <a:buNone/>
            </a:pPr>
            <a:r>
              <a:rPr lang="en-US" sz="3600" dirty="0">
                <a:solidFill>
                  <a:srgbClr val="CADCFC">
                    <a:alpha val="6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自给自足 </a:t>
            </a:r>
            <a:r>
              <a:rPr lang="en-US" sz="3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「我自己能行。」最古老的罪——躲在能力与勤奋背后，直到全然崩塌。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87960" y="2661920"/>
            <a:ext cx="11750040" cy="18381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4138"/>
              </a:lnSpc>
              <a:buNone/>
            </a:pPr>
            <a:r>
              <a:rPr lang="en-US" sz="3600" dirty="0">
                <a:solidFill>
                  <a:srgbClr val="CADCFC">
                    <a:alpha val="6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引人注目 </a:t>
            </a:r>
            <a:r>
              <a:rPr lang="en-US" sz="3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想要耀眼的恩赐，不要隐藏的忠心。想「被看见」，不想「被使用」。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1760" y="4500042"/>
            <a:ext cx="11871960" cy="19772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4138"/>
              </a:lnSpc>
              <a:buNone/>
            </a:pPr>
            <a:r>
              <a:rPr lang="en-US" sz="3600" dirty="0">
                <a:solidFill>
                  <a:srgbClr val="CADCFC">
                    <a:alpha val="6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回避感动 </a:t>
            </a:r>
            <a:r>
              <a:rPr lang="en-US" sz="3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当圣灵催逼我们做难的事——饶恕、道歉、奉献、说真话——我们选择安逸。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5120" y="213360"/>
            <a:ext cx="11943080" cy="896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释放人的真理 · 哥林多后书 12:9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25120" y="1198880"/>
            <a:ext cx="11222990" cy="3535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4808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他对我说：「我的恩典够你用的，因为我的能力是在人的软弱上显得完全。」所以，我更喜欢夸自己的软弱，好叫基督的能力覆庇我。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952500" y="5991225"/>
            <a:ext cx="113157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第三讲 · 被圣灵充满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896302" y="1453530"/>
            <a:ext cx="10399395" cy="26897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1679"/>
              </a:lnSpc>
              <a:buNone/>
            </a:pPr>
            <a:r>
              <a:rPr lang="en-US" sz="43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最软弱的时候，正是最依靠祂的时候； 最依靠祂的时候，正是最被祂使用的时候。</a:t>
            </a:r>
            <a:endParaRPr lang="en-US" sz="4350" dirty="0"/>
          </a:p>
        </p:txBody>
      </p:sp>
      <p:sp>
        <p:nvSpPr>
          <p:cNvPr id="4" name="Shape 2"/>
          <p:cNvSpPr/>
          <p:nvPr/>
        </p:nvSpPr>
        <p:spPr>
          <a:xfrm>
            <a:off x="5829300" y="4410001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1290320" y="4724325"/>
            <a:ext cx="10005377" cy="12307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7216"/>
              </a:lnSpc>
              <a:buNone/>
            </a:pPr>
            <a:r>
              <a:rPr lang="en-US" sz="36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「我什么时候软弱，什么时候就刚强了。」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418058"/>
            <a:ext cx="1165098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 · 生活应用：三个转变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800100" y="946696"/>
            <a:ext cx="11097260" cy="1899642"/>
          </a:xfrm>
          <a:prstGeom prst="roundRect">
            <a:avLst>
              <a:gd name="adj" fmla="val 6017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095375" y="1222921"/>
            <a:ext cx="26692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362298" y="1051471"/>
            <a:ext cx="10535062" cy="17472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4054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祷告成为第一直觉，不是最后手段。 </a:t>
            </a: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遇到问题先开口：「主啊，我需要祢。」像树遇到干旱，先把根往深处扎。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00100" y="2979688"/>
            <a:ext cx="11097260" cy="1427262"/>
          </a:xfrm>
          <a:prstGeom prst="roundRect">
            <a:avLst>
              <a:gd name="adj" fmla="val 8008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1095375" y="3255913"/>
            <a:ext cx="26692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362298" y="2951112"/>
            <a:ext cx="10535062" cy="14558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4054"/>
              </a:lnSpc>
              <a:buNone/>
            </a:pP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不再「演」基督徒——让果子自然长出来。 </a:t>
            </a:r>
            <a:r>
              <a:rPr lang="en-US" sz="36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汁浆充足的枝子，不需要用力挤果子——果子自己长出来。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800100" y="4540300"/>
            <a:ext cx="11097260" cy="2073860"/>
          </a:xfrm>
          <a:prstGeom prst="roundRect">
            <a:avLst>
              <a:gd name="adj" fmla="val 6017"/>
            </a:avLst>
          </a:prstGeom>
          <a:solidFill>
            <a:srgbClr val="F3F6FA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1095375" y="4816525"/>
            <a:ext cx="266923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1442720" y="4540300"/>
            <a:ext cx="10454640" cy="207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054"/>
              </a:lnSpc>
              <a:buNone/>
            </a:pPr>
            <a:r>
              <a:rPr lang="en-US" sz="32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压力之下，仍然有平安。 </a:t>
            </a:r>
            <a:r>
              <a:rPr lang="en-US" sz="32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圣灵的果子最明显的时刻，不是在安逸中，是在压力下。那不是我们「做得好」——那是汁浆在流动。</a:t>
            </a:r>
            <a:endParaRPr 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233363"/>
            <a:ext cx="11943080" cy="719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 · 三个诊断问题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08000" y="952502"/>
            <a:ext cx="11470640" cy="193357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076325" y="1385888"/>
            <a:ext cx="25635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485081" y="1323975"/>
            <a:ext cx="1059365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我们服事，是靠「努力」还是靠「连接」？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485081" y="1857375"/>
            <a:ext cx="9919511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851"/>
              </a:lnSpc>
              <a:buNone/>
            </a:pPr>
            <a:r>
              <a:rPr lang="en-US" sz="2175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服事前焦虑、服事后疲惫、服事中抱怨——靠自己。服事前祷告、服事后感恩、服事中有平安——靠圣灵。</a:t>
            </a:r>
            <a:endParaRPr lang="en-US" sz="2175" dirty="0"/>
          </a:p>
        </p:txBody>
      </p:sp>
      <p:sp>
        <p:nvSpPr>
          <p:cNvPr id="7" name="Shape 5"/>
          <p:cNvSpPr/>
          <p:nvPr/>
        </p:nvSpPr>
        <p:spPr>
          <a:xfrm>
            <a:off x="508000" y="3019425"/>
            <a:ext cx="11470640" cy="176212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1076325" y="3281363"/>
            <a:ext cx="25635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485081" y="3219450"/>
            <a:ext cx="1059365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我们的祷告，是「第一反应」还是「最后一招」？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485081" y="3752850"/>
            <a:ext cx="10351319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29851"/>
              </a:lnSpc>
              <a:buNone/>
            </a:pPr>
            <a:r>
              <a:rPr lang="en-US" sz="28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最后一招＝先靠自己，直到走投无路。第一反应＝知道没有祂，我们什么也做不了。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508000" y="4914900"/>
            <a:ext cx="11470640" cy="1851660"/>
          </a:xfrm>
          <a:prstGeom prst="roundRect">
            <a:avLst>
              <a:gd name="adj" fmla="val 8481"/>
            </a:avLst>
          </a:prstGeom>
          <a:solidFill>
            <a:srgbClr val="FFFFFF"/>
          </a:solidFill>
          <a:ln w="9525">
            <a:solidFill>
              <a:srgbClr val="E5E3E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76325" y="5176838"/>
            <a:ext cx="25635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485081" y="4981575"/>
            <a:ext cx="9830351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压力之下，我们的第一反应是什么？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85081" y="5648324"/>
            <a:ext cx="9830351" cy="1118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29851"/>
              </a:lnSpc>
              <a:buNone/>
            </a:pPr>
            <a:r>
              <a:rPr lang="en-US" sz="3200" dirty="0">
                <a:solidFill>
                  <a:srgbClr val="5F6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焦虑、暴躁、崩溃——我们在靠自己。平静、信靠、交托——圣灵在掌权。</a:t>
            </a:r>
            <a:endParaRPr lang="en-US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35000"/>
                </a:srgbClr>
              </a:gs>
              <a:gs pos="60000">
                <a:srgbClr val="2E5A8C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843280" y="1329692"/>
            <a:ext cx="10432796" cy="2542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54000"/>
              </a:lnSpc>
              <a:buNone/>
            </a:pPr>
            <a:r>
              <a:rPr lang="en-US" sz="3600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「一根枝子无法叫自己生长。它不能靠努力挤出果子， 也不能咬紧牙关制造生命。它只有一件工作： 连于葡萄树，让生命从树上流进它里面。」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829300" y="4138613"/>
            <a:ext cx="533400" cy="9525"/>
          </a:xfrm>
          <a:prstGeom prst="rect">
            <a:avLst/>
          </a:prstGeom>
          <a:solidFill>
            <a:srgbClr val="CADCFC">
              <a:alpha val="35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5" name="Text 3"/>
          <p:cNvSpPr/>
          <p:nvPr/>
        </p:nvSpPr>
        <p:spPr>
          <a:xfrm>
            <a:off x="1569720" y="4452938"/>
            <a:ext cx="9052560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1707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停止挣扎，常常连结，让祂结果子。</a:t>
            </a:r>
            <a:endParaRPr lang="en-US" sz="4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396240"/>
            <a:ext cx="11086465" cy="833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 · 结束语：今天，一句反直觉的话——停止挣扎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914400" y="1667396"/>
            <a:ext cx="28575" cy="760065"/>
          </a:xfrm>
          <a:prstGeom prst="rect">
            <a:avLst/>
          </a:prstGeom>
          <a:solidFill>
            <a:srgbClr val="2E5A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209674" y="1667396"/>
            <a:ext cx="9163685" cy="7219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9770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不是停止</a:t>
            </a: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忠心</a:t>
            </a: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——是停止</a:t>
            </a:r>
            <a:r>
              <a:rPr lang="en-US" sz="36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靠自己</a:t>
            </a: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。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914400" y="2579861"/>
            <a:ext cx="28575" cy="760065"/>
          </a:xfrm>
          <a:prstGeom prst="rect">
            <a:avLst/>
          </a:prstGeom>
          <a:solidFill>
            <a:srgbClr val="2E5A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6" name="Text 4"/>
          <p:cNvSpPr/>
          <p:nvPr/>
        </p:nvSpPr>
        <p:spPr>
          <a:xfrm>
            <a:off x="1209674" y="2579861"/>
            <a:ext cx="10734039" cy="7600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770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不是停止</a:t>
            </a:r>
            <a:r>
              <a:rPr lang="en-US" sz="3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服事</a:t>
            </a: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——是停止</a:t>
            </a:r>
            <a:r>
              <a:rPr lang="en-US" sz="36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用肉体的力量服事</a:t>
            </a:r>
            <a:r>
              <a:rPr lang="en-US" sz="3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。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914400" y="3492326"/>
            <a:ext cx="28575" cy="760065"/>
          </a:xfrm>
          <a:prstGeom prst="rect">
            <a:avLst/>
          </a:prstGeom>
          <a:solidFill>
            <a:srgbClr val="2E5A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1209674" y="3492326"/>
            <a:ext cx="11057890" cy="886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770"/>
              </a:lnSpc>
              <a:buNone/>
            </a:pPr>
            <a:r>
              <a:rPr lang="en-US" sz="3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不是停止</a:t>
            </a:r>
            <a:r>
              <a:rPr lang="en-US" sz="32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追求</a:t>
            </a:r>
            <a:r>
              <a:rPr lang="en-US" sz="3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——是停止追求「感觉」，开始追求</a:t>
            </a:r>
            <a:r>
              <a:rPr lang="en-US" sz="3200" b="1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「连接」</a:t>
            </a:r>
            <a:r>
              <a:rPr lang="en-US" sz="3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。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914399" y="4500042"/>
            <a:ext cx="11000737" cy="1961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55"/>
              </a:lnSpc>
              <a:buNone/>
            </a:pPr>
            <a:r>
              <a:rPr lang="en-US" sz="36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我们被造，不是为了努力证明自己—— 是为了连于基督，让祂的生命透过我们流淌。</a:t>
            </a:r>
            <a:endParaRPr lang="en-US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1239520"/>
            <a:ext cx="11315700" cy="10536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kern="0" spc="225" dirty="0">
                <a:solidFill>
                  <a:srgbClr val="2E5A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同声诵读 · 约翰福音 15:5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52500" y="2521744"/>
            <a:ext cx="10802620" cy="3492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4128"/>
              </a:lnSpc>
              <a:buNone/>
            </a:pPr>
            <a:r>
              <a:rPr lang="en-US" sz="40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我是葡萄树，你们是枝子。常在我里面的，我也常在他里面，这人就多结果子；因为离了我，你们就不能做什么。</a:t>
            </a:r>
            <a:endParaRPr lang="en-US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E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E5A8C">
                  <a:alpha val="40000"/>
                </a:srgbClr>
              </a:gs>
              <a:gs pos="62000">
                <a:srgbClr val="2E5A8C">
                  <a:alpha val="0"/>
                </a:srgbClr>
              </a:gs>
            </a:gsLst>
            <a:path path="circle">
              <a:fillToRect l="50000" r="50000" b="100000"/>
            </a:path>
          </a:gradFill>
          <a:ln/>
        </p:spPr>
        <p:txBody>
          <a:bodyPr/>
          <a:lstStyle/>
          <a:p>
            <a:endParaRPr lang="en-A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8350" y="1552575"/>
            <a:ext cx="495300" cy="4953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40724" y="2390775"/>
            <a:ext cx="6710553" cy="20268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27317"/>
              </a:lnSpc>
              <a:buNone/>
            </a:pPr>
            <a:r>
              <a:rPr lang="en-US" sz="5400" b="1" kern="0" spc="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停止挣扎。连于祂。 让祂结出果子。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1046480" y="4722465"/>
            <a:ext cx="10647680" cy="1414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9268"/>
              </a:lnSpc>
              <a:buNone/>
            </a:pPr>
            <a:r>
              <a:rPr lang="en-US" sz="3600" dirty="0">
                <a:solidFill>
                  <a:srgbClr val="CADCF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主啊，我们连于祢。让祢的汁浆充满我们。阿们。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1007</Words>
  <Application>Microsoft Office PowerPoint</Application>
  <PresentationFormat>Widescreen</PresentationFormat>
  <Paragraphs>190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 Fang</cp:lastModifiedBy>
  <cp:revision>2</cp:revision>
  <dcterms:created xsi:type="dcterms:W3CDTF">2026-08-14T10:31:40Z</dcterms:created>
  <dcterms:modified xsi:type="dcterms:W3CDTF">2026-08-18T07:13:05Z</dcterms:modified>
</cp:coreProperties>
</file>