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5" r:id="rId4"/>
    <p:sldId id="266" r:id="rId5"/>
    <p:sldId id="267" r:id="rId6"/>
    <p:sldId id="268" r:id="rId7"/>
    <p:sldId id="269" r:id="rId8"/>
    <p:sldId id="261" r:id="rId9"/>
    <p:sldId id="272" r:id="rId10"/>
    <p:sldId id="273" r:id="rId11"/>
    <p:sldId id="274" r:id="rId12"/>
    <p:sldId id="270" r:id="rId13"/>
    <p:sldId id="275" r:id="rId14"/>
    <p:sldId id="276" r:id="rId15"/>
    <p:sldId id="278" r:id="rId16"/>
    <p:sldId id="277" r:id="rId17"/>
    <p:sldId id="271" r:id="rId18"/>
    <p:sldId id="279" r:id="rId19"/>
    <p:sldId id="280" r:id="rId20"/>
    <p:sldId id="281" r:id="rId21"/>
    <p:sldId id="282" r:id="rId22"/>
    <p:sldId id="283" r:id="rId23"/>
    <p:sldId id="284" r:id="rId24"/>
    <p:sldId id="263" r:id="rId25"/>
    <p:sldId id="264" r:id="rId26"/>
    <p:sldId id="257" r:id="rId2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87" autoAdjust="0"/>
    <p:restoredTop sz="94660"/>
  </p:normalViewPr>
  <p:slideViewPr>
    <p:cSldViewPr snapToGrid="0" snapToObjects="1">
      <p:cViewPr varScale="1">
        <p:scale>
          <a:sx n="122" d="100"/>
          <a:sy n="122" d="100"/>
        </p:scale>
        <p:origin x="96" y="3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 rot="21283642">
            <a:off x="3227120" y="4235007"/>
            <a:ext cx="3184756" cy="390525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Add Your Subtitle</a:t>
            </a:r>
          </a:p>
        </p:txBody>
      </p:sp>
    </p:spTree>
    <p:extLst>
      <p:ext uri="{BB962C8B-B14F-4D97-AF65-F5344CB8AC3E}">
        <p14:creationId xmlns:p14="http://schemas.microsoft.com/office/powerpoint/2010/main" val="1018787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 rot="21290483">
            <a:off x="2456541" y="1135006"/>
            <a:ext cx="4251916" cy="2957227"/>
          </a:xfrm>
        </p:spPr>
        <p:txBody>
          <a:bodyPr/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r>
              <a:rPr lang="en-US" dirty="0"/>
              <a:t>Add Your Title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 hasCustomPrompt="1"/>
          </p:nvPr>
        </p:nvSpPr>
        <p:spPr>
          <a:xfrm rot="21283642">
            <a:off x="3227120" y="4235007"/>
            <a:ext cx="3184756" cy="390525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Add Your Subtitle</a:t>
            </a:r>
          </a:p>
        </p:txBody>
      </p:sp>
    </p:spTree>
    <p:extLst>
      <p:ext uri="{BB962C8B-B14F-4D97-AF65-F5344CB8AC3E}">
        <p14:creationId xmlns:p14="http://schemas.microsoft.com/office/powerpoint/2010/main" val="3366272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390533" y="81168"/>
            <a:ext cx="6673575" cy="4974133"/>
          </a:xfrm>
        </p:spPr>
        <p:txBody>
          <a:bodyPr anchor="ctr"/>
          <a:lstStyle>
            <a:lvl1pPr algn="ctr">
              <a:defRPr baseline="0">
                <a:solidFill>
                  <a:srgbClr val="808080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1941050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390533" y="81168"/>
            <a:ext cx="6673575" cy="4974133"/>
          </a:xfrm>
        </p:spPr>
        <p:txBody>
          <a:bodyPr anchor="ctr"/>
          <a:lstStyle>
            <a:lvl1pPr algn="ctr">
              <a:defRPr baseline="0">
                <a:solidFill>
                  <a:srgbClr val="808080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3630400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 rot="20815624">
            <a:off x="158072" y="202799"/>
            <a:ext cx="1717256" cy="1594458"/>
          </a:xfrm>
        </p:spPr>
        <p:txBody>
          <a:bodyPr>
            <a:normAutofit/>
          </a:bodyPr>
          <a:lstStyle>
            <a:lvl1pPr>
              <a:defRPr sz="1600">
                <a:solidFill>
                  <a:srgbClr val="808080"/>
                </a:solidFill>
              </a:defRPr>
            </a:lvl1pPr>
          </a:lstStyle>
          <a:p>
            <a:r>
              <a:rPr lang="en-US" dirty="0"/>
              <a:t>Add Your Title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390533" y="81168"/>
            <a:ext cx="6673575" cy="4974133"/>
          </a:xfrm>
        </p:spPr>
        <p:txBody>
          <a:bodyPr anchor="ctr"/>
          <a:lstStyle>
            <a:lvl1pPr algn="ctr">
              <a:defRPr baseline="0">
                <a:solidFill>
                  <a:srgbClr val="808080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3343601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ip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6736" y="421372"/>
            <a:ext cx="8160063" cy="3365110"/>
          </a:xfrm>
        </p:spPr>
        <p:txBody>
          <a:bodyPr anchor="ctr"/>
          <a:lstStyle>
            <a:lvl1pPr marL="0" indent="0">
              <a:buFont typeface="Arial"/>
              <a:buNone/>
              <a:defRPr>
                <a:solidFill>
                  <a:srgbClr val="80808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Font typeface="Arial"/>
              <a:buNone/>
              <a:defRPr/>
            </a:lvl3pPr>
            <a:lvl4pPr marL="1371600" indent="0">
              <a:buFont typeface="Arial"/>
              <a:buNone/>
              <a:defRPr/>
            </a:lvl4pPr>
            <a:lvl5pPr marL="1828800" indent="0">
              <a:buFont typeface="Arial"/>
              <a:buNone/>
              <a:defRPr/>
            </a:lvl5pPr>
          </a:lstStyle>
          <a:p>
            <a:pPr lvl="0"/>
            <a:r>
              <a:rPr lang="en-US" dirty="0"/>
              <a:t>Add Your Scripture Here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527050" y="4021138"/>
            <a:ext cx="8159750" cy="742690"/>
          </a:xfrm>
        </p:spPr>
        <p:txBody>
          <a:bodyPr>
            <a:normAutofit/>
          </a:bodyPr>
          <a:lstStyle>
            <a:lvl1pPr>
              <a:defRPr sz="1400" baseline="0">
                <a:solidFill>
                  <a:srgbClr val="808080"/>
                </a:solidFill>
              </a:defRPr>
            </a:lvl1pPr>
          </a:lstStyle>
          <a:p>
            <a:pPr lvl="0"/>
            <a:r>
              <a:rPr lang="en-US" dirty="0"/>
              <a:t>Add Verse Here</a:t>
            </a:r>
          </a:p>
        </p:txBody>
      </p:sp>
    </p:spTree>
    <p:extLst>
      <p:ext uri="{BB962C8B-B14F-4D97-AF65-F5344CB8AC3E}">
        <p14:creationId xmlns:p14="http://schemas.microsoft.com/office/powerpoint/2010/main" val="4063350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6736" y="421372"/>
            <a:ext cx="8160063" cy="4354160"/>
          </a:xfrm>
        </p:spPr>
        <p:txBody>
          <a:bodyPr anchor="ctr"/>
          <a:lstStyle>
            <a:lvl1pPr marL="0" indent="0">
              <a:buFont typeface="Arial"/>
              <a:buNone/>
              <a:defRPr>
                <a:solidFill>
                  <a:srgbClr val="80808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Font typeface="Arial"/>
              <a:buNone/>
              <a:defRPr/>
            </a:lvl3pPr>
            <a:lvl4pPr marL="1371600" indent="0">
              <a:buFont typeface="Arial"/>
              <a:buNone/>
              <a:defRPr/>
            </a:lvl4pPr>
            <a:lvl5pPr marL="1828800" indent="0">
              <a:buFont typeface="Arial"/>
              <a:buNone/>
              <a:defRPr/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3822514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1" r:id="rId3"/>
    <p:sldLayoutId id="2147483652" r:id="rId4"/>
    <p:sldLayoutId id="2147483656" r:id="rId5"/>
    <p:sldLayoutId id="2147483655" r:id="rId6"/>
    <p:sldLayoutId id="2147483650" r:id="rId7"/>
    <p:sldLayoutId id="2147483657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Adelle-Regular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 typeface="Arial"/>
        <a:buNone/>
        <a:defRPr sz="3000" kern="1200">
          <a:solidFill>
            <a:schemeClr val="tx1"/>
          </a:solidFill>
          <a:latin typeface="+mn-lt"/>
          <a:ea typeface="+mn-ea"/>
          <a:cs typeface="Apple Chancery"/>
        </a:defRPr>
      </a:lvl1pPr>
      <a:lvl2pPr marL="914400" indent="-457200" algn="ctr" defTabSz="9144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Apple Chancery"/>
        </a:defRPr>
      </a:lvl2pPr>
      <a:lvl3pPr marL="914400" indent="0" algn="ctr" defTabSz="914400" rtl="0" eaLnBrk="1" latinLnBrk="0" hangingPunct="1">
        <a:spcBef>
          <a:spcPct val="20000"/>
        </a:spcBef>
        <a:buFont typeface="Arial" pitchFamily="34" charset="0"/>
        <a:buNone/>
        <a:defRPr sz="3000" kern="1200">
          <a:solidFill>
            <a:schemeClr val="tx1"/>
          </a:solidFill>
          <a:latin typeface="+mn-lt"/>
          <a:ea typeface="+mn-ea"/>
          <a:cs typeface="Apple Chancery"/>
        </a:defRPr>
      </a:lvl3pPr>
      <a:lvl4pPr marL="1371600" indent="0" algn="ctr" defTabSz="914400" rtl="0" eaLnBrk="1" latinLnBrk="0" hangingPunct="1">
        <a:spcBef>
          <a:spcPct val="20000"/>
        </a:spcBef>
        <a:buFont typeface="Arial" pitchFamily="34" charset="0"/>
        <a:buNone/>
        <a:defRPr sz="3000" kern="1200">
          <a:solidFill>
            <a:schemeClr val="tx1"/>
          </a:solidFill>
          <a:latin typeface="+mn-lt"/>
          <a:ea typeface="+mn-ea"/>
          <a:cs typeface="Apple Chancery"/>
        </a:defRPr>
      </a:lvl4pPr>
      <a:lvl5pPr marL="1828800" indent="0" algn="ctr" defTabSz="914400" rtl="0" eaLnBrk="1" latinLnBrk="0" hangingPunct="1">
        <a:spcBef>
          <a:spcPct val="20000"/>
        </a:spcBef>
        <a:buFont typeface="Arial" pitchFamily="34" charset="0"/>
        <a:buNone/>
        <a:defRPr sz="3000" kern="1200">
          <a:solidFill>
            <a:schemeClr val="tx1"/>
          </a:solidFill>
          <a:latin typeface="+mn-lt"/>
          <a:ea typeface="+mn-ea"/>
          <a:cs typeface="Apple Chancery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0FF652-1654-EF29-792D-9C377DD3D2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60C59F-D5F0-B447-6939-5D1A9439B1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25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3E234-2D54-8AE0-1180-B8AF15C3E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EF9B4F-7329-72BF-857B-26CA2C1D29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736" y="421372"/>
            <a:ext cx="8160063" cy="3599766"/>
          </a:xfrm>
        </p:spPr>
        <p:txBody>
          <a:bodyPr>
            <a:normAutofit/>
          </a:bodyPr>
          <a:lstStyle/>
          <a:p>
            <a:r>
              <a:rPr lang="en-US" b="1" baseline="30000" dirty="0">
                <a:solidFill>
                  <a:schemeClr val="bg2"/>
                </a:solidFill>
                <a:latin typeface="Georgia" panose="02040502050405020303" pitchFamily="18" charset="0"/>
              </a:rPr>
              <a:t>33 </a:t>
            </a:r>
            <a:r>
              <a:rPr lang="en-US" b="1" dirty="0">
                <a:solidFill>
                  <a:schemeClr val="bg2"/>
                </a:solidFill>
                <a:latin typeface="Georgia" panose="02040502050405020303" pitchFamily="18" charset="0"/>
              </a:rPr>
              <a:t>But seek first his kingdom </a:t>
            </a:r>
          </a:p>
          <a:p>
            <a:r>
              <a:rPr lang="en-US" b="1" dirty="0">
                <a:solidFill>
                  <a:schemeClr val="bg2"/>
                </a:solidFill>
                <a:latin typeface="Georgia" panose="02040502050405020303" pitchFamily="18" charset="0"/>
              </a:rPr>
              <a:t>and his righteousness, 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and all these things 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will be given to you as well.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20EEAF-4896-A352-A8F7-0C078B565F2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  <a:latin typeface="Georgia" panose="02040502050405020303" pitchFamily="18" charset="0"/>
              </a:rPr>
              <a:t>Matthew 6:33 NIV </a:t>
            </a:r>
          </a:p>
        </p:txBody>
      </p:sp>
    </p:spTree>
    <p:extLst>
      <p:ext uri="{BB962C8B-B14F-4D97-AF65-F5344CB8AC3E}">
        <p14:creationId xmlns:p14="http://schemas.microsoft.com/office/powerpoint/2010/main" val="2496826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74DF9-A962-AEC7-CFCD-0181DA4DF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75E8DC-400F-0453-DC54-DB694A936E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736" y="421372"/>
            <a:ext cx="8160063" cy="3599766"/>
          </a:xfrm>
        </p:spPr>
        <p:txBody>
          <a:bodyPr>
            <a:normAutofit/>
          </a:bodyPr>
          <a:lstStyle/>
          <a:p>
            <a:r>
              <a:rPr lang="en-US" b="1" baseline="30000" dirty="0">
                <a:solidFill>
                  <a:schemeClr val="bg2"/>
                </a:solidFill>
                <a:latin typeface="Georgia" panose="02040502050405020303" pitchFamily="18" charset="0"/>
              </a:rPr>
              <a:t>6 </a:t>
            </a:r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So then, just as you received 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Christ Jesus as Lord, </a:t>
            </a:r>
          </a:p>
          <a:p>
            <a:r>
              <a:rPr lang="en-US" b="1" dirty="0">
                <a:solidFill>
                  <a:schemeClr val="bg2"/>
                </a:solidFill>
                <a:latin typeface="Georgia" panose="02040502050405020303" pitchFamily="18" charset="0"/>
              </a:rPr>
              <a:t>continue to live your lives in him, </a:t>
            </a:r>
            <a:r>
              <a:rPr lang="en-US" b="1" baseline="30000" dirty="0">
                <a:solidFill>
                  <a:schemeClr val="bg2"/>
                </a:solidFill>
                <a:latin typeface="Georgia" panose="02040502050405020303" pitchFamily="18" charset="0"/>
              </a:rPr>
              <a:t>7 </a:t>
            </a:r>
            <a:r>
              <a:rPr lang="en-US" b="1" dirty="0">
                <a:solidFill>
                  <a:schemeClr val="bg2"/>
                </a:solidFill>
                <a:latin typeface="Georgia" panose="02040502050405020303" pitchFamily="18" charset="0"/>
              </a:rPr>
              <a:t>rooted and built up in him</a:t>
            </a:r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, strengthened in the faith as you were taught, 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and overflowing with thankfulness.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2914F7-37DB-7461-C5DB-DF446447F69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  <a:latin typeface="Georgia" panose="02040502050405020303" pitchFamily="18" charset="0"/>
              </a:rPr>
              <a:t>Colossians 2:6-7 NIV </a:t>
            </a:r>
          </a:p>
        </p:txBody>
      </p:sp>
    </p:spTree>
    <p:extLst>
      <p:ext uri="{BB962C8B-B14F-4D97-AF65-F5344CB8AC3E}">
        <p14:creationId xmlns:p14="http://schemas.microsoft.com/office/powerpoint/2010/main" val="4108748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209F6-C649-F5BB-D2F8-DB196C9D8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BE3E82-AE98-94EF-8439-BCA035FD9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br>
              <a:rPr lang="en-US" dirty="0">
                <a:effectLst>
                  <a:outerShdw blurRad="38100" dist="38100" dir="2700000" sx="1000" sy="1000" algn="tl">
                    <a:srgbClr val="000000">
                      <a:alpha val="43137"/>
                    </a:srgbClr>
                  </a:outerShdw>
                </a:effectLst>
                <a:latin typeface="Eras Bold ITC" panose="020B0907030504020204" pitchFamily="34" charset="0"/>
              </a:rPr>
            </a:br>
            <a:br>
              <a:rPr lang="en-US" dirty="0">
                <a:effectLst>
                  <a:outerShdw blurRad="38100" dist="38100" dir="2700000" sx="1000" sy="1000" algn="tl">
                    <a:srgbClr val="000000">
                      <a:alpha val="43137"/>
                    </a:srgbClr>
                  </a:outerShdw>
                </a:effectLst>
                <a:latin typeface="Eras Bold ITC" panose="020B0907030504020204" pitchFamily="34" charset="0"/>
              </a:rPr>
            </a:br>
            <a:r>
              <a:rPr lang="en-US" dirty="0">
                <a:effectLst>
                  <a:outerShdw blurRad="38100" dist="38100" dir="2700000" sx="1000" sy="1000" algn="tl">
                    <a:srgbClr val="000000">
                      <a:alpha val="43137"/>
                    </a:srgbClr>
                  </a:outerShdw>
                </a:effectLst>
                <a:latin typeface="Eras Bold ITC" panose="020B0907030504020204" pitchFamily="34" charset="0"/>
              </a:rPr>
              <a:t>Finish</a:t>
            </a:r>
            <a:br>
              <a:rPr lang="en-US" dirty="0">
                <a:effectLst>
                  <a:outerShdw blurRad="38100" dist="38100" dir="2700000" sx="1000" sy="1000" algn="tl">
                    <a:srgbClr val="000000">
                      <a:alpha val="43137"/>
                    </a:srgbClr>
                  </a:outerShdw>
                </a:effectLst>
                <a:latin typeface="Eras Bold ITC" panose="020B0907030504020204" pitchFamily="34" charset="0"/>
              </a:rPr>
            </a:br>
            <a:r>
              <a:rPr lang="en-US" dirty="0">
                <a:effectLst>
                  <a:outerShdw blurRad="38100" dist="38100" dir="2700000" sx="1000" sy="1000" algn="tl">
                    <a:srgbClr val="000000">
                      <a:alpha val="43137"/>
                    </a:srgbClr>
                  </a:outerShdw>
                </a:effectLst>
                <a:latin typeface="Eras Bold ITC" panose="020B0907030504020204" pitchFamily="34" charset="0"/>
              </a:rPr>
              <a:t> Faithful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0A7912-1752-D2AD-EF32-AC1663EC90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chemeClr val="bg2"/>
                </a:solidFill>
                <a:latin typeface="Georgia" panose="02040502050405020303" pitchFamily="18" charset="0"/>
              </a:rPr>
              <a:t>Stay With God</a:t>
            </a:r>
          </a:p>
        </p:txBody>
      </p:sp>
    </p:spTree>
    <p:extLst>
      <p:ext uri="{BB962C8B-B14F-4D97-AF65-F5344CB8AC3E}">
        <p14:creationId xmlns:p14="http://schemas.microsoft.com/office/powerpoint/2010/main" val="75870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0C9C0-2E86-06C9-0AF2-92EC97501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3FF267-0975-1B1F-CCD8-58097BBDC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736" y="421372"/>
            <a:ext cx="8160063" cy="359976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Because you relied on the king of Aram </a:t>
            </a:r>
          </a:p>
          <a:p>
            <a:r>
              <a:rPr lang="en-US" b="1" dirty="0">
                <a:solidFill>
                  <a:schemeClr val="bg2"/>
                </a:solidFill>
                <a:latin typeface="Georgia" panose="02040502050405020303" pitchFamily="18" charset="0"/>
              </a:rPr>
              <a:t>and not on the </a:t>
            </a:r>
            <a:r>
              <a:rPr lang="en-US" b="1" cap="small" dirty="0">
                <a:solidFill>
                  <a:schemeClr val="bg2"/>
                </a:solidFill>
                <a:latin typeface="Georgia" panose="02040502050405020303" pitchFamily="18" charset="0"/>
              </a:rPr>
              <a:t>Lord</a:t>
            </a:r>
            <a:r>
              <a:rPr lang="en-US" b="1" dirty="0">
                <a:solidFill>
                  <a:schemeClr val="bg2"/>
                </a:solidFill>
                <a:latin typeface="Georgia" panose="02040502050405020303" pitchFamily="18" charset="0"/>
              </a:rPr>
              <a:t> your God, 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the army of the king of Aram 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has escaped from your hand. 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9F69BB-A7D7-8141-1026-BE6F68D576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  <a:latin typeface="Georgia" panose="02040502050405020303" pitchFamily="18" charset="0"/>
              </a:rPr>
              <a:t>2 Chronicles 16:7 NIV </a:t>
            </a:r>
          </a:p>
        </p:txBody>
      </p:sp>
    </p:spTree>
    <p:extLst>
      <p:ext uri="{BB962C8B-B14F-4D97-AF65-F5344CB8AC3E}">
        <p14:creationId xmlns:p14="http://schemas.microsoft.com/office/powerpoint/2010/main" val="937021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31436-CA2D-3EEF-8A9F-C7F9A1F40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23A74B-DDDC-978F-D4CD-1E3B91467C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736" y="421372"/>
            <a:ext cx="8160063" cy="3599766"/>
          </a:xfrm>
        </p:spPr>
        <p:txBody>
          <a:bodyPr>
            <a:normAutofit/>
          </a:bodyPr>
          <a:lstStyle/>
          <a:p>
            <a:r>
              <a:rPr lang="en-US" dirty="0"/>
              <a:t> </a:t>
            </a:r>
            <a:r>
              <a:rPr lang="en-US" b="1" baseline="30000" dirty="0">
                <a:solidFill>
                  <a:schemeClr val="bg2"/>
                </a:solidFill>
                <a:latin typeface="Georgia" panose="02040502050405020303" pitchFamily="18" charset="0"/>
              </a:rPr>
              <a:t>9 </a:t>
            </a:r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For the eyes of the </a:t>
            </a:r>
            <a:r>
              <a:rPr lang="en-US" cap="small" dirty="0">
                <a:solidFill>
                  <a:schemeClr val="bg2"/>
                </a:solidFill>
                <a:latin typeface="Georgia" panose="02040502050405020303" pitchFamily="18" charset="0"/>
              </a:rPr>
              <a:t>Lord</a:t>
            </a:r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 range 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throughout the earth </a:t>
            </a:r>
          </a:p>
          <a:p>
            <a:r>
              <a:rPr lang="en-US" b="1" dirty="0">
                <a:solidFill>
                  <a:schemeClr val="bg2"/>
                </a:solidFill>
                <a:latin typeface="Georgia" panose="02040502050405020303" pitchFamily="18" charset="0"/>
              </a:rPr>
              <a:t>to strengthen those whose hearts </a:t>
            </a:r>
          </a:p>
          <a:p>
            <a:r>
              <a:rPr lang="en-US" b="1" dirty="0">
                <a:solidFill>
                  <a:schemeClr val="bg2"/>
                </a:solidFill>
                <a:latin typeface="Georgia" panose="02040502050405020303" pitchFamily="18" charset="0"/>
              </a:rPr>
              <a:t>are fully committed to him. 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3F1F58-DEC7-E18E-BFC9-6041B96F59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  <a:latin typeface="Georgia" panose="02040502050405020303" pitchFamily="18" charset="0"/>
              </a:rPr>
              <a:t>2 Chronicles 16:9 NIV </a:t>
            </a:r>
          </a:p>
        </p:txBody>
      </p:sp>
    </p:spTree>
    <p:extLst>
      <p:ext uri="{BB962C8B-B14F-4D97-AF65-F5344CB8AC3E}">
        <p14:creationId xmlns:p14="http://schemas.microsoft.com/office/powerpoint/2010/main" val="565127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2D548-4A84-2ECF-D0AD-1196EC355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1E926D-B654-0C02-605F-8A89643208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736" y="421372"/>
            <a:ext cx="8160063" cy="3599766"/>
          </a:xfrm>
        </p:spPr>
        <p:txBody>
          <a:bodyPr>
            <a:normAutofit/>
          </a:bodyPr>
          <a:lstStyle/>
          <a:p>
            <a:r>
              <a:rPr lang="en-US" b="1" baseline="30000" dirty="0">
                <a:solidFill>
                  <a:schemeClr val="bg2"/>
                </a:solidFill>
                <a:latin typeface="Georgia" panose="02040502050405020303" pitchFamily="18" charset="0"/>
              </a:rPr>
              <a:t>12 </a:t>
            </a:r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So, if you think you are standing firm, 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be careful that you don’t fall! </a:t>
            </a:r>
            <a:endParaRPr lang="en-US" b="1" dirty="0">
              <a:solidFill>
                <a:schemeClr val="bg2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230D8C-01AC-580C-3B24-5890C54EFF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  <a:latin typeface="Georgia" panose="02040502050405020303" pitchFamily="18" charset="0"/>
              </a:rPr>
              <a:t>1 Corinthians 10:12 NIV </a:t>
            </a:r>
          </a:p>
        </p:txBody>
      </p:sp>
    </p:spTree>
    <p:extLst>
      <p:ext uri="{BB962C8B-B14F-4D97-AF65-F5344CB8AC3E}">
        <p14:creationId xmlns:p14="http://schemas.microsoft.com/office/powerpoint/2010/main" val="2931622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B659C-9D45-5CE8-62F9-4775D5EA5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3C428C-2997-D405-CAAB-8E52239524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736" y="421372"/>
            <a:ext cx="8160063" cy="3599766"/>
          </a:xfrm>
        </p:spPr>
        <p:txBody>
          <a:bodyPr>
            <a:normAutofit/>
          </a:bodyPr>
          <a:lstStyle/>
          <a:p>
            <a:r>
              <a:rPr lang="en-US" b="1" baseline="30000" dirty="0">
                <a:solidFill>
                  <a:schemeClr val="bg2"/>
                </a:solidFill>
                <a:latin typeface="Georgia" panose="02040502050405020303" pitchFamily="18" charset="0"/>
              </a:rPr>
              <a:t>4 </a:t>
            </a:r>
            <a:r>
              <a:rPr lang="en-US" b="1" dirty="0">
                <a:solidFill>
                  <a:schemeClr val="bg2"/>
                </a:solidFill>
                <a:latin typeface="Georgia" panose="02040502050405020303" pitchFamily="18" charset="0"/>
              </a:rPr>
              <a:t>Remain in me, </a:t>
            </a:r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as I also remain in you. 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No branch can bear fruit by itself; 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it must remain in the vine. </a:t>
            </a:r>
            <a:endParaRPr lang="en-US" b="1" dirty="0">
              <a:solidFill>
                <a:schemeClr val="bg2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B962B7-A550-09D7-8A59-F7A5A9B1F7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  <a:latin typeface="Georgia" panose="02040502050405020303" pitchFamily="18" charset="0"/>
              </a:rPr>
              <a:t>John 15:4 NIV </a:t>
            </a:r>
          </a:p>
        </p:txBody>
      </p:sp>
    </p:spTree>
    <p:extLst>
      <p:ext uri="{BB962C8B-B14F-4D97-AF65-F5344CB8AC3E}">
        <p14:creationId xmlns:p14="http://schemas.microsoft.com/office/powerpoint/2010/main" val="2424508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1B789-4983-DC76-A94D-458E8FF43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0515E34-2012-3FB6-7085-E741FAC11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br>
              <a:rPr lang="en-US" dirty="0">
                <a:effectLst>
                  <a:outerShdw blurRad="38100" dist="38100" dir="2700000" sx="1000" sy="1000" algn="tl">
                    <a:srgbClr val="000000">
                      <a:alpha val="43137"/>
                    </a:srgbClr>
                  </a:outerShdw>
                </a:effectLst>
                <a:latin typeface="Eras Bold ITC" panose="020B0907030504020204" pitchFamily="34" charset="0"/>
              </a:rPr>
            </a:br>
            <a:br>
              <a:rPr lang="en-US" dirty="0">
                <a:effectLst>
                  <a:outerShdw blurRad="38100" dist="38100" dir="2700000" sx="1000" sy="1000" algn="tl">
                    <a:srgbClr val="000000">
                      <a:alpha val="43137"/>
                    </a:srgbClr>
                  </a:outerShdw>
                </a:effectLst>
                <a:latin typeface="Eras Bold ITC" panose="020B0907030504020204" pitchFamily="34" charset="0"/>
              </a:rPr>
            </a:br>
            <a:r>
              <a:rPr lang="en-US" dirty="0">
                <a:effectLst>
                  <a:outerShdw blurRad="38100" dist="38100" dir="2700000" sx="1000" sy="1000" algn="tl">
                    <a:srgbClr val="000000">
                      <a:alpha val="43137"/>
                    </a:srgbClr>
                  </a:outerShdw>
                </a:effectLst>
                <a:latin typeface="Eras Bold ITC" panose="020B0907030504020204" pitchFamily="34" charset="0"/>
              </a:rPr>
              <a:t>Finish</a:t>
            </a:r>
            <a:br>
              <a:rPr lang="en-US" dirty="0">
                <a:effectLst>
                  <a:outerShdw blurRad="38100" dist="38100" dir="2700000" sx="1000" sy="1000" algn="tl">
                    <a:srgbClr val="000000">
                      <a:alpha val="43137"/>
                    </a:srgbClr>
                  </a:outerShdw>
                </a:effectLst>
                <a:latin typeface="Eras Bold ITC" panose="020B0907030504020204" pitchFamily="34" charset="0"/>
              </a:rPr>
            </a:br>
            <a:r>
              <a:rPr lang="en-US" dirty="0">
                <a:effectLst>
                  <a:outerShdw blurRad="38100" dist="38100" dir="2700000" sx="1000" sy="1000" algn="tl">
                    <a:srgbClr val="000000">
                      <a:alpha val="43137"/>
                    </a:srgbClr>
                  </a:outerShdw>
                </a:effectLst>
                <a:latin typeface="Eras Bold ITC" panose="020B0907030504020204" pitchFamily="34" charset="0"/>
              </a:rPr>
              <a:t> Faithful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EA528F-DE39-9D1E-3C46-947DA7A19A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chemeClr val="bg2"/>
                </a:solidFill>
                <a:latin typeface="Georgia" panose="02040502050405020303" pitchFamily="18" charset="0"/>
              </a:rPr>
              <a:t>Finish With God</a:t>
            </a:r>
          </a:p>
        </p:txBody>
      </p:sp>
    </p:spTree>
    <p:extLst>
      <p:ext uri="{BB962C8B-B14F-4D97-AF65-F5344CB8AC3E}">
        <p14:creationId xmlns:p14="http://schemas.microsoft.com/office/powerpoint/2010/main" val="2913064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5E1D7-9B64-0E77-A94E-25D3EED9F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87688A-930D-33E2-4E36-B8F9847005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736" y="421372"/>
            <a:ext cx="8160063" cy="3599766"/>
          </a:xfrm>
        </p:spPr>
        <p:txBody>
          <a:bodyPr>
            <a:normAutofit/>
          </a:bodyPr>
          <a:lstStyle/>
          <a:p>
            <a:r>
              <a:rPr lang="en-US" b="1" baseline="30000" dirty="0">
                <a:solidFill>
                  <a:schemeClr val="bg2"/>
                </a:solidFill>
                <a:latin typeface="Georgia" panose="02040502050405020303" pitchFamily="18" charset="0"/>
              </a:rPr>
              <a:t>10 </a:t>
            </a:r>
            <a:r>
              <a:rPr lang="en-US" b="1" dirty="0">
                <a:solidFill>
                  <a:schemeClr val="bg2"/>
                </a:solidFill>
                <a:latin typeface="Georgia" panose="02040502050405020303" pitchFamily="18" charset="0"/>
              </a:rPr>
              <a:t>Asa was angry </a:t>
            </a:r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with the seer because of this; he was so enraged that he put him in prison. At the same time Asa brutally oppressed some of the people.</a:t>
            </a:r>
            <a:endParaRPr lang="en-US" b="1" dirty="0">
              <a:solidFill>
                <a:schemeClr val="bg2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B4117C-3A17-7150-0231-E9184ABFCC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  <a:latin typeface="Georgia" panose="02040502050405020303" pitchFamily="18" charset="0"/>
              </a:rPr>
              <a:t>2 Chronicles 16:10 NIV </a:t>
            </a:r>
          </a:p>
        </p:txBody>
      </p:sp>
    </p:spTree>
    <p:extLst>
      <p:ext uri="{BB962C8B-B14F-4D97-AF65-F5344CB8AC3E}">
        <p14:creationId xmlns:p14="http://schemas.microsoft.com/office/powerpoint/2010/main" val="28439810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9332C-99F3-2EFB-8402-0E8B957B4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380F33-E06E-4200-E965-35B3E5F927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736" y="421372"/>
            <a:ext cx="8160063" cy="3599766"/>
          </a:xfrm>
        </p:spPr>
        <p:txBody>
          <a:bodyPr>
            <a:normAutofit/>
          </a:bodyPr>
          <a:lstStyle/>
          <a:p>
            <a:r>
              <a:rPr lang="en-US" b="1" baseline="30000" dirty="0">
                <a:solidFill>
                  <a:schemeClr val="bg2"/>
                </a:solidFill>
                <a:latin typeface="Georgia" panose="02040502050405020303" pitchFamily="18" charset="0"/>
              </a:rPr>
              <a:t>12 </a:t>
            </a:r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In the thirty-ninth year of his reign Asa was afflicted with a disease in his feet. 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Though his disease was severe, </a:t>
            </a:r>
          </a:p>
          <a:p>
            <a:r>
              <a:rPr lang="en-US" b="1" dirty="0">
                <a:solidFill>
                  <a:schemeClr val="bg2"/>
                </a:solidFill>
                <a:latin typeface="Georgia" panose="02040502050405020303" pitchFamily="18" charset="0"/>
              </a:rPr>
              <a:t>even in his illness he did not seek help from the </a:t>
            </a:r>
            <a:r>
              <a:rPr lang="en-US" b="1" cap="small" dirty="0">
                <a:solidFill>
                  <a:schemeClr val="bg2"/>
                </a:solidFill>
                <a:latin typeface="Georgia" panose="02040502050405020303" pitchFamily="18" charset="0"/>
              </a:rPr>
              <a:t>Lord</a:t>
            </a:r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, 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but only from the physicians. </a:t>
            </a:r>
            <a:endParaRPr lang="en-US" b="1" dirty="0">
              <a:solidFill>
                <a:schemeClr val="bg2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BA1FE7-1362-441A-C1EF-F9D446604BE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  <a:latin typeface="Georgia" panose="02040502050405020303" pitchFamily="18" charset="0"/>
              </a:rPr>
              <a:t>2 Chronicles 16:12 NIV </a:t>
            </a:r>
          </a:p>
        </p:txBody>
      </p:sp>
    </p:spTree>
    <p:extLst>
      <p:ext uri="{BB962C8B-B14F-4D97-AF65-F5344CB8AC3E}">
        <p14:creationId xmlns:p14="http://schemas.microsoft.com/office/powerpoint/2010/main" val="3822310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21290483">
            <a:off x="752786" y="287510"/>
            <a:ext cx="4251916" cy="2957227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57150" h="50800"/>
            </a:sp3d>
          </a:bodyPr>
          <a:lstStyle/>
          <a:p>
            <a:r>
              <a:rPr lang="en-US" sz="6600" dirty="0">
                <a:effectLst>
                  <a:outerShdw blurRad="38100" dist="38100" dir="2700000" sx="1000" sy="1000" algn="tl">
                    <a:srgbClr val="000000">
                      <a:alpha val="43137"/>
                    </a:srgbClr>
                  </a:outerShdw>
                </a:effectLst>
                <a:latin typeface="Eras Bold ITC" panose="020B0907030504020204" pitchFamily="34" charset="0"/>
              </a:rPr>
              <a:t>Finish Faithful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 rot="21283642">
            <a:off x="1376039" y="2893868"/>
            <a:ext cx="3184756" cy="390525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bg2"/>
                </a:solidFill>
                <a:latin typeface="Georgia" panose="02040502050405020303" pitchFamily="18" charset="0"/>
              </a:rPr>
              <a:t>2 Chronicles 15:1-8</a:t>
            </a:r>
          </a:p>
        </p:txBody>
      </p:sp>
    </p:spTree>
    <p:extLst>
      <p:ext uri="{BB962C8B-B14F-4D97-AF65-F5344CB8AC3E}">
        <p14:creationId xmlns:p14="http://schemas.microsoft.com/office/powerpoint/2010/main" val="3893856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9A8C5-71F0-60FD-E9CF-47911F8D2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FDB299-9F2B-FF4E-397C-5A35F9CA50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736" y="421372"/>
            <a:ext cx="8160063" cy="3599766"/>
          </a:xfrm>
        </p:spPr>
        <p:txBody>
          <a:bodyPr>
            <a:normAutofit/>
          </a:bodyPr>
          <a:lstStyle/>
          <a:p>
            <a:r>
              <a:rPr lang="en-US" b="1" baseline="30000" dirty="0">
                <a:solidFill>
                  <a:schemeClr val="bg2"/>
                </a:solidFill>
                <a:latin typeface="Georgia" panose="02040502050405020303" pitchFamily="18" charset="0"/>
              </a:rPr>
              <a:t>12 </a:t>
            </a:r>
            <a:r>
              <a:rPr lang="en-US" b="1" dirty="0">
                <a:solidFill>
                  <a:schemeClr val="bg2"/>
                </a:solidFill>
                <a:latin typeface="Georgia" panose="02040502050405020303" pitchFamily="18" charset="0"/>
              </a:rPr>
              <a:t>See to it, </a:t>
            </a:r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brothers and sisters,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en-US" b="1" dirty="0">
                <a:solidFill>
                  <a:schemeClr val="bg2"/>
                </a:solidFill>
                <a:latin typeface="Georgia" panose="02040502050405020303" pitchFamily="18" charset="0"/>
              </a:rPr>
              <a:t>that none of you has a sinful, unbelieving heart </a:t>
            </a:r>
          </a:p>
          <a:p>
            <a:r>
              <a:rPr lang="en-US" b="1" dirty="0">
                <a:solidFill>
                  <a:schemeClr val="bg2"/>
                </a:solidFill>
                <a:latin typeface="Georgia" panose="02040502050405020303" pitchFamily="18" charset="0"/>
              </a:rPr>
              <a:t>that turns away from the living God. </a:t>
            </a:r>
          </a:p>
          <a:p>
            <a:r>
              <a:rPr lang="en-US" b="1" baseline="30000" dirty="0">
                <a:solidFill>
                  <a:schemeClr val="bg2"/>
                </a:solidFill>
                <a:latin typeface="Georgia" panose="02040502050405020303" pitchFamily="18" charset="0"/>
              </a:rPr>
              <a:t>13 </a:t>
            </a:r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But encourage one another daily, as long as it is called “Today,” so that none of you may be hardened by sin’s deceitfulness. </a:t>
            </a:r>
            <a:endParaRPr lang="en-US" b="1" dirty="0">
              <a:solidFill>
                <a:schemeClr val="bg2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E079C0-947B-908F-31B9-AAA21D147C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  <a:latin typeface="Georgia" panose="02040502050405020303" pitchFamily="18" charset="0"/>
              </a:rPr>
              <a:t>Hebrews 3:12-13 NIV </a:t>
            </a:r>
          </a:p>
        </p:txBody>
      </p:sp>
    </p:spTree>
    <p:extLst>
      <p:ext uri="{BB962C8B-B14F-4D97-AF65-F5344CB8AC3E}">
        <p14:creationId xmlns:p14="http://schemas.microsoft.com/office/powerpoint/2010/main" val="22687763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4585C-83A7-B8DD-F0A5-039B3012C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B94288-43A0-318B-CE75-A2A4F36C21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736" y="421372"/>
            <a:ext cx="8160063" cy="3599766"/>
          </a:xfrm>
        </p:spPr>
        <p:txBody>
          <a:bodyPr>
            <a:normAutofit/>
          </a:bodyPr>
          <a:lstStyle/>
          <a:p>
            <a:r>
              <a:rPr lang="en-US" b="1" baseline="30000" dirty="0">
                <a:solidFill>
                  <a:schemeClr val="bg2"/>
                </a:solidFill>
                <a:latin typeface="Georgia" panose="02040502050405020303" pitchFamily="18" charset="0"/>
              </a:rPr>
              <a:t>14 </a:t>
            </a:r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We have come to share in Christ, 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if indeed we hold our original conviction </a:t>
            </a:r>
          </a:p>
          <a:p>
            <a:r>
              <a:rPr lang="en-US" b="1" dirty="0">
                <a:solidFill>
                  <a:schemeClr val="bg2"/>
                </a:solidFill>
                <a:latin typeface="Georgia" panose="02040502050405020303" pitchFamily="18" charset="0"/>
              </a:rPr>
              <a:t>firmly to the very end.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73589A-56FE-43BF-6378-FB4ECA17A9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  <a:latin typeface="Georgia" panose="02040502050405020303" pitchFamily="18" charset="0"/>
              </a:rPr>
              <a:t>Hebrews 3:14 NIV </a:t>
            </a:r>
          </a:p>
        </p:txBody>
      </p:sp>
    </p:spTree>
    <p:extLst>
      <p:ext uri="{BB962C8B-B14F-4D97-AF65-F5344CB8AC3E}">
        <p14:creationId xmlns:p14="http://schemas.microsoft.com/office/powerpoint/2010/main" val="40806254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95B55-9D00-7A69-BDBD-349AFD203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1B33EF-6D8C-779F-2E57-92CEFFF498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736" y="421372"/>
            <a:ext cx="8160063" cy="3599766"/>
          </a:xfrm>
        </p:spPr>
        <p:txBody>
          <a:bodyPr>
            <a:normAutofit/>
          </a:bodyPr>
          <a:lstStyle/>
          <a:p>
            <a:r>
              <a:rPr lang="en-US" b="1" baseline="30000" dirty="0">
                <a:solidFill>
                  <a:schemeClr val="bg2"/>
                </a:solidFill>
                <a:latin typeface="Georgia" panose="02040502050405020303" pitchFamily="18" charset="0"/>
              </a:rPr>
              <a:t>9 </a:t>
            </a:r>
            <a:r>
              <a:rPr lang="en-US" b="1" dirty="0">
                <a:solidFill>
                  <a:schemeClr val="bg2"/>
                </a:solidFill>
                <a:latin typeface="Georgia" panose="02040502050405020303" pitchFamily="18" charset="0"/>
              </a:rPr>
              <a:t>If we confess our sins, </a:t>
            </a:r>
          </a:p>
          <a:p>
            <a:r>
              <a:rPr lang="en-US" b="1" dirty="0">
                <a:solidFill>
                  <a:schemeClr val="bg2"/>
                </a:solidFill>
                <a:latin typeface="Georgia" panose="02040502050405020303" pitchFamily="18" charset="0"/>
              </a:rPr>
              <a:t>he is faithful 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and just 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and will forgive us our sins 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and purify us from all unrighteousness.</a:t>
            </a:r>
            <a:endParaRPr lang="en-US" b="1" dirty="0">
              <a:solidFill>
                <a:schemeClr val="bg2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AE77D1-69BB-B58F-4153-0C68275F9A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  <a:latin typeface="Georgia" panose="02040502050405020303" pitchFamily="18" charset="0"/>
              </a:rPr>
              <a:t>1 John 1:9 NIV </a:t>
            </a:r>
          </a:p>
        </p:txBody>
      </p:sp>
    </p:spTree>
    <p:extLst>
      <p:ext uri="{BB962C8B-B14F-4D97-AF65-F5344CB8AC3E}">
        <p14:creationId xmlns:p14="http://schemas.microsoft.com/office/powerpoint/2010/main" val="3292723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CD2481-65F2-5C31-2C89-CC582A375B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Conclusion: 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Asa reminds us that a strong beginning does not guarantee a faithful finish. Faithfulness isn't measured only by how we begin, but by whether we continue to trust God 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throughout every season. 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Start with God. 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Stay with God. And finish with God.</a:t>
            </a:r>
          </a:p>
        </p:txBody>
      </p:sp>
    </p:spTree>
    <p:extLst>
      <p:ext uri="{BB962C8B-B14F-4D97-AF65-F5344CB8AC3E}">
        <p14:creationId xmlns:p14="http://schemas.microsoft.com/office/powerpoint/2010/main" val="30781044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E34B82-EDDD-8ADF-186C-18232C3BFE7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581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C98152-9258-DB8E-DEE7-5776DBC51B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716D62-B8F5-FD11-F642-496F54295C7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9173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C4B8D2-3E1B-BECC-F421-2079976B32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638BDF-8125-AA1A-3890-FFC4E607394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253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D56548-630D-3A6A-EDED-DA03C0A4A7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736" y="421372"/>
            <a:ext cx="8160063" cy="359976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The Spirit of God came on Azariah son of Oded. </a:t>
            </a:r>
            <a:r>
              <a:rPr lang="en-US" b="1" baseline="30000" dirty="0">
                <a:solidFill>
                  <a:schemeClr val="bg2"/>
                </a:solidFill>
                <a:latin typeface="Georgia" panose="02040502050405020303" pitchFamily="18" charset="0"/>
              </a:rPr>
              <a:t>2 </a:t>
            </a:r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He went out to meet Asa and said to him, “Listen to me, Asa and all Judah and Benjamin. The </a:t>
            </a:r>
            <a:r>
              <a:rPr lang="en-US" cap="small" dirty="0">
                <a:solidFill>
                  <a:schemeClr val="bg2"/>
                </a:solidFill>
                <a:latin typeface="Georgia" panose="02040502050405020303" pitchFamily="18" charset="0"/>
              </a:rPr>
              <a:t>Lord</a:t>
            </a:r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 is with you 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when you are with him. </a:t>
            </a:r>
          </a:p>
          <a:p>
            <a:r>
              <a:rPr lang="en-US" b="1" dirty="0">
                <a:solidFill>
                  <a:schemeClr val="bg2"/>
                </a:solidFill>
                <a:latin typeface="Georgia" panose="02040502050405020303" pitchFamily="18" charset="0"/>
              </a:rPr>
              <a:t>If you seek him, he will be found by you, 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but if you forsake him, he will forsake you. 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B9E69C-89A7-C509-DA02-88090C07415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  <a:latin typeface="Georgia" panose="02040502050405020303" pitchFamily="18" charset="0"/>
              </a:rPr>
              <a:t>2 Chronicles 15:1-8 NIV </a:t>
            </a:r>
          </a:p>
        </p:txBody>
      </p:sp>
    </p:spTree>
    <p:extLst>
      <p:ext uri="{BB962C8B-B14F-4D97-AF65-F5344CB8AC3E}">
        <p14:creationId xmlns:p14="http://schemas.microsoft.com/office/powerpoint/2010/main" val="1455335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510C4-0BEB-B4BC-5F00-B4A8E5358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B39D66-C979-26DD-0E4B-8DD85F3AF5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736" y="421372"/>
            <a:ext cx="8160063" cy="3599766"/>
          </a:xfrm>
        </p:spPr>
        <p:txBody>
          <a:bodyPr>
            <a:normAutofit/>
          </a:bodyPr>
          <a:lstStyle/>
          <a:p>
            <a:r>
              <a:rPr lang="en-US" b="1" baseline="30000" dirty="0">
                <a:solidFill>
                  <a:schemeClr val="bg2"/>
                </a:solidFill>
                <a:latin typeface="Georgia" panose="02040502050405020303" pitchFamily="18" charset="0"/>
              </a:rPr>
              <a:t>3 </a:t>
            </a:r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For a long time Israel was without the true God, without a priest to teach and without the law. </a:t>
            </a:r>
            <a:r>
              <a:rPr lang="en-US" b="1" baseline="30000" dirty="0">
                <a:solidFill>
                  <a:schemeClr val="bg2"/>
                </a:solidFill>
                <a:latin typeface="Georgia" panose="02040502050405020303" pitchFamily="18" charset="0"/>
              </a:rPr>
              <a:t>4 </a:t>
            </a:r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But in their distress they turned to the </a:t>
            </a:r>
            <a:r>
              <a:rPr lang="en-US" cap="small" dirty="0">
                <a:solidFill>
                  <a:schemeClr val="bg2"/>
                </a:solidFill>
                <a:latin typeface="Georgia" panose="02040502050405020303" pitchFamily="18" charset="0"/>
              </a:rPr>
              <a:t>Lord</a:t>
            </a:r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, the God of Israel, 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and sought him, 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and he was found by them. 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2D4F7B-5D6B-1B08-1F54-E52A4BA549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  <a:latin typeface="Georgia" panose="02040502050405020303" pitchFamily="18" charset="0"/>
              </a:rPr>
              <a:t>2 Chronicles 15:1-8 NIV </a:t>
            </a:r>
          </a:p>
        </p:txBody>
      </p:sp>
    </p:spTree>
    <p:extLst>
      <p:ext uri="{BB962C8B-B14F-4D97-AF65-F5344CB8AC3E}">
        <p14:creationId xmlns:p14="http://schemas.microsoft.com/office/powerpoint/2010/main" val="477737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E6044-309D-1DF6-99DE-30B652253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CE8BE4-13A1-B920-AD45-1BFAF46BD3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736" y="421372"/>
            <a:ext cx="8160063" cy="3599766"/>
          </a:xfrm>
        </p:spPr>
        <p:txBody>
          <a:bodyPr>
            <a:normAutofit/>
          </a:bodyPr>
          <a:lstStyle/>
          <a:p>
            <a:r>
              <a:rPr lang="en-US" dirty="0"/>
              <a:t> </a:t>
            </a:r>
            <a:r>
              <a:rPr lang="en-US" b="1" baseline="30000" dirty="0">
                <a:solidFill>
                  <a:schemeClr val="bg2"/>
                </a:solidFill>
                <a:latin typeface="Georgia" panose="02040502050405020303" pitchFamily="18" charset="0"/>
              </a:rPr>
              <a:t>5 </a:t>
            </a:r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In those days it was not safe to travel about, for all the inhabitants of the lands were in great turmoil. </a:t>
            </a:r>
            <a:r>
              <a:rPr lang="en-US" b="1" baseline="30000" dirty="0">
                <a:solidFill>
                  <a:schemeClr val="bg2"/>
                </a:solidFill>
                <a:latin typeface="Georgia" panose="02040502050405020303" pitchFamily="18" charset="0"/>
              </a:rPr>
              <a:t>6 </a:t>
            </a:r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One nation was being crushed by another and one city by another, 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because God was troubling them 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with every kind of distress. 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185487-B63E-A288-4DFA-1607CB57E5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  <a:latin typeface="Georgia" panose="02040502050405020303" pitchFamily="18" charset="0"/>
              </a:rPr>
              <a:t>2 Chronicles 15:1-8 NIV </a:t>
            </a:r>
          </a:p>
        </p:txBody>
      </p:sp>
    </p:spTree>
    <p:extLst>
      <p:ext uri="{BB962C8B-B14F-4D97-AF65-F5344CB8AC3E}">
        <p14:creationId xmlns:p14="http://schemas.microsoft.com/office/powerpoint/2010/main" val="3815228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B8054-1335-3216-DD85-1A1FA25AE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960EEA-86FA-4034-9218-8E44B2ED34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736" y="421372"/>
            <a:ext cx="8160063" cy="3599766"/>
          </a:xfrm>
        </p:spPr>
        <p:txBody>
          <a:bodyPr>
            <a:normAutofit/>
          </a:bodyPr>
          <a:lstStyle/>
          <a:p>
            <a:r>
              <a:rPr lang="en-US" dirty="0"/>
              <a:t> </a:t>
            </a:r>
            <a:r>
              <a:rPr lang="en-US" b="1" baseline="30000" dirty="0">
                <a:solidFill>
                  <a:schemeClr val="bg2"/>
                </a:solidFill>
                <a:latin typeface="Georgia" panose="02040502050405020303" pitchFamily="18" charset="0"/>
              </a:rPr>
              <a:t>7 </a:t>
            </a:r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But as for you, be strong and do not give up, for your work will be rewarded.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25F213-A867-F86B-3EF8-1877D86E33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  <a:latin typeface="Georgia" panose="02040502050405020303" pitchFamily="18" charset="0"/>
              </a:rPr>
              <a:t>2 Chronicles 15:1-8 NIV </a:t>
            </a:r>
          </a:p>
        </p:txBody>
      </p:sp>
    </p:spTree>
    <p:extLst>
      <p:ext uri="{BB962C8B-B14F-4D97-AF65-F5344CB8AC3E}">
        <p14:creationId xmlns:p14="http://schemas.microsoft.com/office/powerpoint/2010/main" val="2961999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1EA96-EB04-60D1-A988-2DAB43D96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2C7956-4662-A509-91B8-B8C2BCE576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736" y="421372"/>
            <a:ext cx="8160063" cy="359976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 </a:t>
            </a:r>
            <a:r>
              <a:rPr lang="en-US" b="1" baseline="30000" dirty="0">
                <a:solidFill>
                  <a:schemeClr val="bg2"/>
                </a:solidFill>
                <a:latin typeface="Georgia" panose="02040502050405020303" pitchFamily="18" charset="0"/>
              </a:rPr>
              <a:t>8 </a:t>
            </a:r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When Asa heard these words and the prophecy of Azariah son of Oded the prophet, he took courage.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C757E3-1D08-4D2B-DD46-B80A96FF8F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  <a:latin typeface="Georgia" panose="02040502050405020303" pitchFamily="18" charset="0"/>
              </a:rPr>
              <a:t>2 Chronicles 15:1-8 NIV </a:t>
            </a:r>
          </a:p>
        </p:txBody>
      </p:sp>
    </p:spTree>
    <p:extLst>
      <p:ext uri="{BB962C8B-B14F-4D97-AF65-F5344CB8AC3E}">
        <p14:creationId xmlns:p14="http://schemas.microsoft.com/office/powerpoint/2010/main" val="2645883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br>
              <a:rPr lang="en-US" dirty="0">
                <a:effectLst>
                  <a:outerShdw blurRad="38100" dist="38100" dir="2700000" sx="1000" sy="1000" algn="tl">
                    <a:srgbClr val="000000">
                      <a:alpha val="43137"/>
                    </a:srgbClr>
                  </a:outerShdw>
                </a:effectLst>
                <a:latin typeface="Eras Bold ITC" panose="020B0907030504020204" pitchFamily="34" charset="0"/>
              </a:rPr>
            </a:br>
            <a:br>
              <a:rPr lang="en-US" dirty="0">
                <a:effectLst>
                  <a:outerShdw blurRad="38100" dist="38100" dir="2700000" sx="1000" sy="1000" algn="tl">
                    <a:srgbClr val="000000">
                      <a:alpha val="43137"/>
                    </a:srgbClr>
                  </a:outerShdw>
                </a:effectLst>
                <a:latin typeface="Eras Bold ITC" panose="020B0907030504020204" pitchFamily="34" charset="0"/>
              </a:rPr>
            </a:br>
            <a:r>
              <a:rPr lang="en-US" dirty="0">
                <a:effectLst>
                  <a:outerShdw blurRad="38100" dist="38100" dir="2700000" sx="1000" sy="1000" algn="tl">
                    <a:srgbClr val="000000">
                      <a:alpha val="43137"/>
                    </a:srgbClr>
                  </a:outerShdw>
                </a:effectLst>
                <a:latin typeface="Eras Bold ITC" panose="020B0907030504020204" pitchFamily="34" charset="0"/>
              </a:rPr>
              <a:t>Finish</a:t>
            </a:r>
            <a:br>
              <a:rPr lang="en-US" dirty="0">
                <a:effectLst>
                  <a:outerShdw blurRad="38100" dist="38100" dir="2700000" sx="1000" sy="1000" algn="tl">
                    <a:srgbClr val="000000">
                      <a:alpha val="43137"/>
                    </a:srgbClr>
                  </a:outerShdw>
                </a:effectLst>
                <a:latin typeface="Eras Bold ITC" panose="020B0907030504020204" pitchFamily="34" charset="0"/>
              </a:rPr>
            </a:br>
            <a:r>
              <a:rPr lang="en-US" dirty="0">
                <a:effectLst>
                  <a:outerShdw blurRad="38100" dist="38100" dir="2700000" sx="1000" sy="1000" algn="tl">
                    <a:srgbClr val="000000">
                      <a:alpha val="43137"/>
                    </a:srgbClr>
                  </a:outerShdw>
                </a:effectLst>
                <a:latin typeface="Eras Bold ITC" panose="020B0907030504020204" pitchFamily="34" charset="0"/>
              </a:rPr>
              <a:t> Faithful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chemeClr val="bg2"/>
                </a:solidFill>
                <a:latin typeface="Georgia" panose="02040502050405020303" pitchFamily="18" charset="0"/>
              </a:rPr>
              <a:t>Start With God</a:t>
            </a:r>
          </a:p>
        </p:txBody>
      </p:sp>
    </p:spTree>
    <p:extLst>
      <p:ext uri="{BB962C8B-B14F-4D97-AF65-F5344CB8AC3E}">
        <p14:creationId xmlns:p14="http://schemas.microsoft.com/office/powerpoint/2010/main" val="1405483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15031-B637-0C32-5CC5-0AB277F65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8C7D7D-7409-71BB-D89F-A33F1223C4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736" y="421372"/>
            <a:ext cx="8160063" cy="359976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2"/>
                </a:solidFill>
                <a:latin typeface="Georgia" panose="02040502050405020303" pitchFamily="18" charset="0"/>
              </a:rPr>
              <a:t>The </a:t>
            </a:r>
            <a:r>
              <a:rPr lang="en-US" b="1" cap="small" dirty="0">
                <a:solidFill>
                  <a:schemeClr val="bg2"/>
                </a:solidFill>
                <a:latin typeface="Georgia" panose="02040502050405020303" pitchFamily="18" charset="0"/>
              </a:rPr>
              <a:t>Lord</a:t>
            </a:r>
            <a:r>
              <a:rPr lang="en-US" b="1" dirty="0">
                <a:solidFill>
                  <a:schemeClr val="bg2"/>
                </a:solidFill>
                <a:latin typeface="Georgia" panose="02040502050405020303" pitchFamily="18" charset="0"/>
              </a:rPr>
              <a:t> is with you </a:t>
            </a:r>
          </a:p>
          <a:p>
            <a:r>
              <a:rPr lang="en-US" b="1" dirty="0">
                <a:solidFill>
                  <a:schemeClr val="bg2"/>
                </a:solidFill>
                <a:latin typeface="Georgia" panose="02040502050405020303" pitchFamily="18" charset="0"/>
              </a:rPr>
              <a:t>when you are with him. 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If you seek him, he will be found by you, </a:t>
            </a:r>
          </a:p>
          <a:p>
            <a:r>
              <a:rPr lang="en-US" dirty="0">
                <a:solidFill>
                  <a:schemeClr val="bg2"/>
                </a:solidFill>
                <a:latin typeface="Georgia" panose="02040502050405020303" pitchFamily="18" charset="0"/>
              </a:rPr>
              <a:t>but if you forsake him, he will forsake you. 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2BFD2C-173A-5784-6FEB-C36653D4DB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  <a:latin typeface="Georgia" panose="02040502050405020303" pitchFamily="18" charset="0"/>
              </a:rPr>
              <a:t>2 Chronicles 15:2 NIV </a:t>
            </a:r>
          </a:p>
        </p:txBody>
      </p:sp>
    </p:spTree>
    <p:extLst>
      <p:ext uri="{BB962C8B-B14F-4D97-AF65-F5344CB8AC3E}">
        <p14:creationId xmlns:p14="http://schemas.microsoft.com/office/powerpoint/2010/main" val="8937432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Revolution">
      <a:maj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1487</TotalTime>
  <Words>733</Words>
  <Application>Microsoft Office PowerPoint</Application>
  <PresentationFormat>On-screen Show (16:9)</PresentationFormat>
  <Paragraphs>84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Eras Bold ITC</vt:lpstr>
      <vt:lpstr>Georgia</vt:lpstr>
      <vt:lpstr>Trebuchet MS</vt:lpstr>
      <vt:lpstr>Default</vt:lpstr>
      <vt:lpstr>PowerPoint Presentation</vt:lpstr>
      <vt:lpstr>Finish Faithful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Finish  Faithful</vt:lpstr>
      <vt:lpstr>PowerPoint Presentation</vt:lpstr>
      <vt:lpstr>PowerPoint Presentation</vt:lpstr>
      <vt:lpstr>PowerPoint Presentation</vt:lpstr>
      <vt:lpstr>  Finish  Faithful</vt:lpstr>
      <vt:lpstr>PowerPoint Presentation</vt:lpstr>
      <vt:lpstr>PowerPoint Presentation</vt:lpstr>
      <vt:lpstr>PowerPoint Presentation</vt:lpstr>
      <vt:lpstr>PowerPoint Presentation</vt:lpstr>
      <vt:lpstr>  Finish  Faithful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RT Creative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Chapman</dc:creator>
  <cp:lastModifiedBy>Karrie Landsverk</cp:lastModifiedBy>
  <cp:revision>22</cp:revision>
  <dcterms:created xsi:type="dcterms:W3CDTF">2014-03-26T14:03:34Z</dcterms:created>
  <dcterms:modified xsi:type="dcterms:W3CDTF">2026-08-13T18:20:34Z</dcterms:modified>
</cp:coreProperties>
</file>