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2" r:id="rId11"/>
    <p:sldId id="266" r:id="rId12"/>
    <p:sldId id="267" r:id="rId13"/>
    <p:sldId id="268" r:id="rId14"/>
    <p:sldId id="269" r:id="rId15"/>
    <p:sldId id="271" r:id="rId16"/>
    <p:sldId id="272" r:id="rId17"/>
    <p:sldId id="294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95" r:id="rId26"/>
    <p:sldId id="296" r:id="rId27"/>
    <p:sldId id="284" r:id="rId28"/>
    <p:sldId id="285" r:id="rId29"/>
    <p:sldId id="286" r:id="rId30"/>
    <p:sldId id="288" r:id="rId31"/>
    <p:sldId id="289" r:id="rId32"/>
    <p:sldId id="290" r:id="rId33"/>
    <p:sldId id="291" r:id="rId34"/>
    <p:sldId id="297" r:id="rId35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23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21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036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Series title up as people are seated. Week 3 of 5 — Spirit-filled. [P] Tagline refrain not yet locked.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[P — motif under review] Motif slide — the crucible, silver surface at rest. Only slide where it sits large and centred. Hold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[Restored from v2] Question to open the diagnosis movement. Ask it and let it sit — nobody answers out loud.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Spiritual condition one: irritability. The squeeze doesn't create what comes out — it reveals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Spiritual condition two: duty without delight. The routines continue; the affection doesn't. Ephesus kept working and stopped loving.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Spiritual condition three: apathy. Not angry at God, not close to Him — lukewarm. Laodicea's water was neither hot spring nor cold well; it made you spit.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POINT — first strike. Willpower was never meant to be the fuel.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case: the Son of God did not run on willpower. Refs: Luke 1:35 · Luke 4:18 · Luke 4:1 · Acts 10:38 · Romans 8:11. GUARDRAIL: this does not make Jesus a mere man the Spirit adopted (adoptionism) — He is fully God (Colossians 2:9). In His humanity He chose to live Spirit-dependent (Philippians 2:6–7). If HE ran on the Spirit, willpower was never the design.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950AD-CFD8-1470-C0E2-F40459E63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7279A5-9C1B-7815-1E7B-B3CF41EC4F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650AE6-18DA-544D-D0E3-A86CB4A866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[Restored from v2] Question to open the diagnosis movement. Ask it and let it sit — nobody answers out loud.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B6D3D8-8063-B119-F3B8-8A9B827965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787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ground before the how. The Spirit is a gift inside the gospel — never a wage.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verb one. The simplest verb in the Bible — the one self-sufficient people never use.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Where we are in the series. Week 1 loved into loving; Week 2 not I but Christ. Today the third anchor: Spirit-filled. [P] tagline.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illustration. Asking isn't the weakness of the relationship — it's the shape of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verb two. Present continuous — go on being filled. Not a badge, not a one-off.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leak question. Sealed is permanent; filled is a posture you repeat. You don't leak the Spirit — you stop drawing on Him.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FILLED illustration. 100% yesterday means nothing at 11pm today.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verb three. Filling isn't for feelings — it's for following: pray, forgive, give, speak.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IN-STEP illustration. The pacer runs WITH you at a pace you couldn't hold alone — your job is to stay on his shoulder. Drafting: stay close and the same effort goes further; drift and the wind hits you alone.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Lands straight off the pacer: run with endurance — eyes on Jesus, the author and perfecter. Dependence is a direction of gaze, not a burst of effort.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Pivot to the fruits. What does a filled life actually look like?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Fruit one. Bezalel — the first Spirit-filled person in the Bible was a tradesman.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Fruit two — refined silver. Malachi 3:3: He sits as a refiner. The fire isn't the enemy — it's the Spirit, working in you.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[Restored from v2] Anchor text one — Old Testament. Read slowly. The refrain comes straight from this verse.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Fruit three. Power with a direction — used, not noticed.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ONE ask. [P — ask wording not locked] Five seconds, every morning, before the phone.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Final register shift — lift the eyes from me to us. Let it hang.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landing. The first thing He fills you with is the Father's love.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Communion. Read the words of institution slowly, then leave the question up through the distribution. Poured out — the same word-picture as filling: He was emptied so you could be filled.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Anchor text two — New Testament. A command, present continuous: go on being filled.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the how — who. Three answers straight from Scripture: God, a Person, the Helper. Greek: paraklētos — one called alongside; 'another' Helper = another of the same kind as Jesus. Not a force. Not a feeling. Not the shy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[P — image word under review] Image word. Let it sit. Every life runs on something.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Diagnostic refrain — first strike. Say it, pause, say it again.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Cultural beat. Build the lines slowly — the age of plenty is the age of empty.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[Restored from v2] The local evidence. ABS National Study of Mental Health and Wellbeing 2020–2022: anxiety the most common mental disorder — 17.2% of Australians 16–85 in the previous 12 months; 38.8% of 16–24s had a 12-month mental disorder.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5B3A8A">
                  <a:alpha val="55000"/>
                </a:srgbClr>
              </a:gs>
              <a:gs pos="38000">
                <a:srgbClr val="495696">
                  <a:alpha val="25000"/>
                </a:srgbClr>
              </a:gs>
              <a:gs pos="62000">
                <a:srgbClr val="495696">
                  <a:alpha val="0"/>
                </a:srgbClr>
              </a:gs>
            </a:gsLst>
            <a:lin ang="180000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33350" cy="10287000"/>
          </a:xfrm>
          <a:prstGeom prst="rect">
            <a:avLst/>
          </a:prstGeom>
          <a:gradFill rotWithShape="1">
            <a:gsLst>
              <a:gs pos="0">
                <a:srgbClr val="5B3A8A">
                  <a:alpha val="100000"/>
                </a:srgbClr>
              </a:gs>
              <a:gs pos="20000">
                <a:srgbClr val="495696">
                  <a:alpha val="100000"/>
                </a:srgbClr>
              </a:gs>
              <a:gs pos="40000">
                <a:srgbClr val="303054">
                  <a:alpha val="100000"/>
                </a:srgbClr>
              </a:gs>
              <a:gs pos="60000">
                <a:srgbClr val="8E2C7A">
                  <a:alpha val="100000"/>
                </a:srgbClr>
              </a:gs>
              <a:gs pos="80000">
                <a:srgbClr val="CD2144">
                  <a:alpha val="100000"/>
                </a:srgbClr>
              </a:gs>
              <a:gs pos="100000">
                <a:srgbClr val="70C2B1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alphaModFix amt="5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92350" y="838200"/>
            <a:ext cx="2381250" cy="155257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714500" y="2779886"/>
            <a:ext cx="2378720" cy="557213"/>
          </a:xfrm>
          <a:prstGeom prst="roundRect">
            <a:avLst>
              <a:gd name="adj" fmla="val 50000"/>
            </a:avLst>
          </a:prstGeom>
          <a:ln w="9525">
            <a:solidFill>
              <a:srgbClr val="70C2B1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1971675" y="2903711"/>
            <a:ext cx="1940570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800" kern="0" spc="375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3 OF 5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321820" y="2903711"/>
            <a:ext cx="4819650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75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ANCHORS OF A DISCIPLE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1714500" y="3756199"/>
            <a:ext cx="16764000" cy="1666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9350"/>
              </a:lnSpc>
              <a:buNone/>
            </a:pPr>
            <a:r>
              <a:rPr lang="en-US" sz="14250" b="1" kern="0" spc="-3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ROOTED</a:t>
            </a:r>
            <a:endParaRPr lang="en-US" sz="14250" dirty="0"/>
          </a:p>
        </p:txBody>
      </p:sp>
      <p:sp>
        <p:nvSpPr>
          <p:cNvPr id="10" name="Text 6"/>
          <p:cNvSpPr/>
          <p:nvPr/>
        </p:nvSpPr>
        <p:spPr>
          <a:xfrm>
            <a:off x="1714500" y="5556424"/>
            <a:ext cx="16764000" cy="9981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2477"/>
              </a:lnSpc>
              <a:buNone/>
            </a:pPr>
            <a:r>
              <a:rPr lang="en-US" sz="72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Spirit-</a:t>
            </a:r>
            <a:r>
              <a:rPr lang="en-US" sz="7200" b="1" kern="0" spc="-150" dirty="0">
                <a:solidFill>
                  <a:srgbClr val="CD21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filled</a:t>
            </a:r>
            <a:endParaRPr lang="en-US" sz="7200" dirty="0"/>
          </a:p>
        </p:txBody>
      </p:sp>
      <p:sp>
        <p:nvSpPr>
          <p:cNvPr id="11" name="Text 7"/>
          <p:cNvSpPr/>
          <p:nvPr/>
        </p:nvSpPr>
        <p:spPr>
          <a:xfrm>
            <a:off x="1714500" y="6935614"/>
            <a:ext cx="167640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i="1" dirty="0">
                <a:solidFill>
                  <a:srgbClr val="70C2B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by might. Not by power. By His Spirit.</a:t>
            </a:r>
            <a:endParaRPr lang="en-US" sz="3600" dirty="0"/>
          </a:p>
        </p:txBody>
      </p:sp>
      <p:sp>
        <p:nvSpPr>
          <p:cNvPr id="12" name="Shape 8"/>
          <p:cNvSpPr/>
          <p:nvPr/>
        </p:nvSpPr>
        <p:spPr>
          <a:xfrm>
            <a:off x="1714500" y="9410700"/>
            <a:ext cx="609600" cy="1905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2533650" y="9258300"/>
            <a:ext cx="5834576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kern="0" spc="300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CASEY LIFE INTERNATIONAL CHURCH</a:t>
            </a:r>
            <a:endParaRPr lang="en-US" sz="187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495696">
                  <a:alpha val="35000"/>
                </a:srgbClr>
              </a:gs>
              <a:gs pos="58000">
                <a:srgbClr val="495696">
                  <a:alpha val="0"/>
                </a:srgbClr>
              </a:gs>
            </a:gsLst>
            <a:path path="circle">
              <a:fillToRect l="50000" t="46000" r="50000" b="54000"/>
            </a:path>
          </a:gra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10250" y="2452688"/>
            <a:ext cx="6667500" cy="433387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875644" y="7358063"/>
            <a:ext cx="14536713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33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can drive a long way on a warning light. You just can’t do it forever.</a:t>
            </a:r>
            <a:endParaRPr lang="en-US" sz="3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5B3A8A">
                  <a:alpha val="100000"/>
                </a:srgbClr>
              </a:gs>
              <a:gs pos="30000">
                <a:srgbClr val="495696">
                  <a:alpha val="100000"/>
                </a:srgbClr>
              </a:gs>
              <a:gs pos="52000">
                <a:srgbClr val="303054">
                  <a:alpha val="100000"/>
                </a:srgbClr>
              </a:gs>
              <a:gs pos="76000">
                <a:srgbClr val="8E2C7A">
                  <a:alpha val="100000"/>
                </a:srgbClr>
              </a:gs>
              <a:gs pos="100000">
                <a:srgbClr val="CD2144">
                  <a:alpha val="100000"/>
                </a:srgbClr>
              </a:gs>
            </a:gsLst>
            <a:lin ang="1800000" scaled="0"/>
          </a:gra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95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91615" y="3194075"/>
            <a:ext cx="15304770" cy="2703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93280"/>
              </a:lnSpc>
              <a:buNone/>
            </a:pPr>
            <a:r>
              <a:rPr lang="en-US" sz="8000" b="1" kern="0" spc="-225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are the warning </a:t>
            </a:r>
            <a:r>
              <a:rPr lang="en-US" sz="8000" b="1" kern="0" spc="-225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ights</a:t>
            </a:r>
            <a:r>
              <a:rPr lang="en-US" sz="8000" b="1" kern="0" spc="-225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?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382000" y="6202338"/>
            <a:ext cx="1524000" cy="19050"/>
          </a:xfrm>
          <a:prstGeom prst="rect">
            <a:avLst/>
          </a:prstGeom>
          <a:solidFill>
            <a:srgbClr val="FFFFFF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934447" y="6564288"/>
            <a:ext cx="6419106" cy="5667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300" i="1" dirty="0">
                <a:solidFill>
                  <a:srgbClr val="FFFFFF">
                    <a:alpha val="92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dashboard already knows.</a:t>
            </a:r>
            <a:endParaRPr lang="en-US" sz="3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660064" y="2857500"/>
            <a:ext cx="5247754" cy="461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88073"/>
              </a:lnSpc>
              <a:buNone/>
            </a:pPr>
            <a:r>
              <a:rPr lang="en-US" sz="36000" b="1" dirty="0">
                <a:solidFill>
                  <a:srgbClr val="303054">
                    <a:alpha val="6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6000" dirty="0"/>
          </a:p>
        </p:txBody>
      </p:sp>
      <p:sp>
        <p:nvSpPr>
          <p:cNvPr id="4" name="Text 1"/>
          <p:cNvSpPr/>
          <p:nvPr/>
        </p:nvSpPr>
        <p:spPr>
          <a:xfrm>
            <a:off x="1428750" y="2556421"/>
            <a:ext cx="169735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450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 LIGHTS</a:t>
            </a:r>
            <a:endParaRPr lang="en-US" sz="1875" dirty="0"/>
          </a:p>
        </p:txBody>
      </p:sp>
      <p:sp>
        <p:nvSpPr>
          <p:cNvPr id="5" name="Text 2"/>
          <p:cNvSpPr/>
          <p:nvPr/>
        </p:nvSpPr>
        <p:spPr>
          <a:xfrm>
            <a:off x="1428750" y="3261271"/>
            <a:ext cx="16973550" cy="12069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1582"/>
              </a:lnSpc>
              <a:buNone/>
            </a:pPr>
            <a:r>
              <a:rPr lang="en-US" sz="8850" b="1" kern="0" spc="-22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short fuse</a:t>
            </a:r>
            <a:endParaRPr lang="en-US" sz="8850" dirty="0"/>
          </a:p>
        </p:txBody>
      </p:sp>
      <p:sp>
        <p:nvSpPr>
          <p:cNvPr id="6" name="Text 3"/>
          <p:cNvSpPr/>
          <p:nvPr/>
        </p:nvSpPr>
        <p:spPr>
          <a:xfrm>
            <a:off x="1428750" y="4811167"/>
            <a:ext cx="12950190" cy="1211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784"/>
              </a:lnSpc>
              <a:buNone/>
            </a:pPr>
            <a:r>
              <a:rPr lang="en-US" sz="3300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spills when you’re squeezed tells you what the tank is full of.</a:t>
            </a:r>
            <a:endParaRPr lang="en-US" sz="3300" dirty="0"/>
          </a:p>
        </p:txBody>
      </p:sp>
      <p:sp>
        <p:nvSpPr>
          <p:cNvPr id="7" name="Shape 4"/>
          <p:cNvSpPr/>
          <p:nvPr/>
        </p:nvSpPr>
        <p:spPr>
          <a:xfrm>
            <a:off x="1428750" y="6365528"/>
            <a:ext cx="15106650" cy="1365052"/>
          </a:xfrm>
          <a:prstGeom prst="roundRect">
            <a:avLst>
              <a:gd name="adj" fmla="val 8373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428750" y="7721054"/>
            <a:ext cx="151066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1428750" y="6365528"/>
            <a:ext cx="151066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1428750" y="6365528"/>
            <a:ext cx="47625" cy="1365052"/>
          </a:xfrm>
          <a:prstGeom prst="rect">
            <a:avLst/>
          </a:prstGeom>
          <a:solidFill>
            <a:srgbClr val="4956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16525875" y="6365528"/>
            <a:ext cx="9525" cy="1365052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952625" y="6737003"/>
            <a:ext cx="15506700" cy="6602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5615"/>
              </a:lnSpc>
              <a:buNone/>
            </a:pPr>
            <a:r>
              <a:rPr lang="en-US" sz="345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“…for out of the abundance of the heart his mouth speaks.” — Luke 6:45</a:t>
            </a:r>
            <a:endParaRPr lang="en-US" sz="34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070705" y="2857500"/>
            <a:ext cx="5896049" cy="461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88073"/>
              </a:lnSpc>
              <a:buNone/>
            </a:pPr>
            <a:r>
              <a:rPr lang="en-US" sz="36000" b="1" dirty="0">
                <a:solidFill>
                  <a:srgbClr val="8E2C7A">
                    <a:alpha val="7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6000" dirty="0"/>
          </a:p>
        </p:txBody>
      </p:sp>
      <p:sp>
        <p:nvSpPr>
          <p:cNvPr id="4" name="Text 1"/>
          <p:cNvSpPr/>
          <p:nvPr/>
        </p:nvSpPr>
        <p:spPr>
          <a:xfrm>
            <a:off x="1428750" y="2538710"/>
            <a:ext cx="169735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450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 LIGHTS</a:t>
            </a:r>
            <a:endParaRPr lang="en-US" sz="1875" dirty="0"/>
          </a:p>
        </p:txBody>
      </p:sp>
      <p:sp>
        <p:nvSpPr>
          <p:cNvPr id="5" name="Text 2"/>
          <p:cNvSpPr/>
          <p:nvPr/>
        </p:nvSpPr>
        <p:spPr>
          <a:xfrm>
            <a:off x="1428750" y="3243560"/>
            <a:ext cx="16973550" cy="12069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1582"/>
              </a:lnSpc>
              <a:buNone/>
            </a:pPr>
            <a:r>
              <a:rPr lang="en-US" sz="8850" b="1" kern="0" spc="-22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cooling first love</a:t>
            </a:r>
            <a:endParaRPr lang="en-US" sz="8850" dirty="0"/>
          </a:p>
        </p:txBody>
      </p:sp>
      <p:sp>
        <p:nvSpPr>
          <p:cNvPr id="6" name="Text 3"/>
          <p:cNvSpPr/>
          <p:nvPr/>
        </p:nvSpPr>
        <p:spPr>
          <a:xfrm>
            <a:off x="1428750" y="4793456"/>
            <a:ext cx="13830300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784"/>
              </a:lnSpc>
              <a:buNone/>
            </a:pPr>
            <a:r>
              <a:rPr lang="en-US" sz="3300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routines continue. The affection doesn’t.</a:t>
            </a:r>
            <a:endParaRPr lang="en-US" sz="3300" dirty="0"/>
          </a:p>
        </p:txBody>
      </p:sp>
      <p:sp>
        <p:nvSpPr>
          <p:cNvPr id="7" name="Shape 4"/>
          <p:cNvSpPr/>
          <p:nvPr/>
        </p:nvSpPr>
        <p:spPr>
          <a:xfrm>
            <a:off x="1428750" y="5761137"/>
            <a:ext cx="15106650" cy="1987153"/>
          </a:xfrm>
          <a:prstGeom prst="roundRect">
            <a:avLst>
              <a:gd name="adj" fmla="val 5752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428750" y="7738765"/>
            <a:ext cx="151066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1428750" y="5761137"/>
            <a:ext cx="151066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1428750" y="5761137"/>
            <a:ext cx="47625" cy="1987153"/>
          </a:xfrm>
          <a:prstGeom prst="rect">
            <a:avLst/>
          </a:prstGeom>
          <a:solidFill>
            <a:srgbClr val="8E2C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16525875" y="5761137"/>
            <a:ext cx="9525" cy="1987153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952625" y="6132612"/>
            <a:ext cx="14519910" cy="128230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5615"/>
              </a:lnSpc>
              <a:buNone/>
            </a:pPr>
            <a:r>
              <a:rPr lang="en-US" sz="345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“But I have this against you, that you have abandoned the love you had at first.” — Revelation 2:4</a:t>
            </a:r>
            <a:endParaRPr lang="en-US" sz="34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101959" y="2857500"/>
            <a:ext cx="5861670" cy="461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88073"/>
              </a:lnSpc>
              <a:buNone/>
            </a:pPr>
            <a:r>
              <a:rPr lang="en-US" sz="36000" b="1" dirty="0">
                <a:solidFill>
                  <a:srgbClr val="CD2144">
                    <a:alpha val="6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6000" dirty="0"/>
          </a:p>
        </p:txBody>
      </p:sp>
      <p:sp>
        <p:nvSpPr>
          <p:cNvPr id="4" name="Text 1"/>
          <p:cNvSpPr/>
          <p:nvPr/>
        </p:nvSpPr>
        <p:spPr>
          <a:xfrm>
            <a:off x="1428750" y="2538710"/>
            <a:ext cx="169735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450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 LIGHTS</a:t>
            </a:r>
            <a:endParaRPr lang="en-US" sz="1875" dirty="0"/>
          </a:p>
        </p:txBody>
      </p:sp>
      <p:sp>
        <p:nvSpPr>
          <p:cNvPr id="5" name="Text 2"/>
          <p:cNvSpPr/>
          <p:nvPr/>
        </p:nvSpPr>
        <p:spPr>
          <a:xfrm>
            <a:off x="1428750" y="3243560"/>
            <a:ext cx="16973550" cy="12069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1582"/>
              </a:lnSpc>
              <a:buNone/>
            </a:pPr>
            <a:r>
              <a:rPr lang="en-US" sz="8850" b="1" kern="0" spc="-22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Spiritual apathy</a:t>
            </a:r>
            <a:endParaRPr lang="en-US" sz="8850" dirty="0"/>
          </a:p>
        </p:txBody>
      </p:sp>
      <p:sp>
        <p:nvSpPr>
          <p:cNvPr id="6" name="Text 3"/>
          <p:cNvSpPr/>
          <p:nvPr/>
        </p:nvSpPr>
        <p:spPr>
          <a:xfrm>
            <a:off x="1428750" y="4793456"/>
            <a:ext cx="13830300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784"/>
              </a:lnSpc>
              <a:buNone/>
            </a:pPr>
            <a:r>
              <a:rPr lang="en-US" sz="3300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Nothing’s wrong, exactly. Nothing’s alive, either.</a:t>
            </a:r>
            <a:endParaRPr lang="en-US" sz="3300" dirty="0"/>
          </a:p>
        </p:txBody>
      </p:sp>
      <p:sp>
        <p:nvSpPr>
          <p:cNvPr id="7" name="Shape 4"/>
          <p:cNvSpPr/>
          <p:nvPr/>
        </p:nvSpPr>
        <p:spPr>
          <a:xfrm>
            <a:off x="1428750" y="5761137"/>
            <a:ext cx="15106650" cy="1987153"/>
          </a:xfrm>
          <a:prstGeom prst="roundRect">
            <a:avLst>
              <a:gd name="adj" fmla="val 5752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428750" y="7738765"/>
            <a:ext cx="151066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1428750" y="5761137"/>
            <a:ext cx="151066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1428750" y="5761137"/>
            <a:ext cx="47625" cy="1987153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16525875" y="5761137"/>
            <a:ext cx="9525" cy="1987153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952625" y="6132612"/>
            <a:ext cx="14519910" cy="128230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5615"/>
              </a:lnSpc>
              <a:buNone/>
            </a:pPr>
            <a:r>
              <a:rPr lang="en-US" sz="345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“I know your works: you are neither cold nor hot. Would that you were either cold or hot!” — Revelation 3:15</a:t>
            </a:r>
            <a:endParaRPr lang="en-US" sz="34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8E2C7A">
                  <a:alpha val="35000"/>
                </a:srgbClr>
              </a:gs>
              <a:gs pos="55000">
                <a:srgbClr val="8E2C7A">
                  <a:alpha val="0"/>
                </a:srgbClr>
              </a:gs>
            </a:gsLst>
            <a:lin ang="660000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619250" y="3151659"/>
            <a:ext cx="165544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600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POINT</a:t>
            </a:r>
            <a:endParaRPr lang="en-US" sz="1875" dirty="0"/>
          </a:p>
        </p:txBody>
      </p:sp>
      <p:sp>
        <p:nvSpPr>
          <p:cNvPr id="5" name="Text 2"/>
          <p:cNvSpPr/>
          <p:nvPr/>
        </p:nvSpPr>
        <p:spPr>
          <a:xfrm>
            <a:off x="1619250" y="3856509"/>
            <a:ext cx="15506700" cy="9295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4146"/>
              </a:lnSpc>
              <a:buNone/>
            </a:pPr>
            <a:r>
              <a:rPr lang="en-US" sz="5400" dirty="0">
                <a:solidFill>
                  <a:srgbClr val="FFFFFF">
                    <a:alpha val="72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don’t run on willpower.</a:t>
            </a:r>
            <a:endParaRPr lang="en-US" sz="5400" dirty="0"/>
          </a:p>
        </p:txBody>
      </p:sp>
      <p:sp>
        <p:nvSpPr>
          <p:cNvPr id="6" name="Text 3"/>
          <p:cNvSpPr/>
          <p:nvPr/>
        </p:nvSpPr>
        <p:spPr>
          <a:xfrm>
            <a:off x="1619250" y="5128989"/>
            <a:ext cx="15925800" cy="11871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806"/>
              </a:lnSpc>
              <a:buNone/>
            </a:pPr>
            <a:r>
              <a:rPr lang="en-US" sz="78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run on the </a:t>
            </a:r>
            <a:r>
              <a:rPr lang="en-US" sz="7800" b="1" kern="0" spc="-150" dirty="0">
                <a:solidFill>
                  <a:srgbClr val="CD21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Spirit</a:t>
            </a:r>
            <a:r>
              <a:rPr lang="en-US" sz="78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</a:t>
            </a:r>
            <a:endParaRPr lang="en-US" sz="7800" dirty="0"/>
          </a:p>
        </p:txBody>
      </p:sp>
      <p:sp>
        <p:nvSpPr>
          <p:cNvPr id="7" name="Shape 4"/>
          <p:cNvSpPr/>
          <p:nvPr/>
        </p:nvSpPr>
        <p:spPr>
          <a:xfrm>
            <a:off x="1619250" y="6925717"/>
            <a:ext cx="609600" cy="19050"/>
          </a:xfrm>
          <a:prstGeom prst="rect">
            <a:avLst/>
          </a:prstGeom>
          <a:solidFill>
            <a:srgbClr val="70C2B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2438400" y="6735217"/>
            <a:ext cx="6369665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325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Willpower was never meant to be the fuel.</a:t>
            </a:r>
            <a:endParaRPr lang="en-US" sz="23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495696">
                  <a:alpha val="30000"/>
                </a:srgbClr>
              </a:gs>
              <a:gs pos="58000">
                <a:srgbClr val="495696">
                  <a:alpha val="0"/>
                </a:srgbClr>
              </a:gs>
            </a:gsLst>
            <a:lin ang="420000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619250" y="1971973"/>
            <a:ext cx="165544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600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WAS...</a:t>
            </a:r>
            <a:endParaRPr lang="en-US" sz="1875" dirty="0"/>
          </a:p>
        </p:txBody>
      </p:sp>
      <p:sp>
        <p:nvSpPr>
          <p:cNvPr id="5" name="Text 2"/>
          <p:cNvSpPr/>
          <p:nvPr/>
        </p:nvSpPr>
        <p:spPr>
          <a:xfrm>
            <a:off x="1619250" y="2714923"/>
            <a:ext cx="5053838" cy="6076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3450" dirty="0">
                <a:solidFill>
                  <a:srgbClr val="FFFFFF">
                    <a:alpha val="5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Conceived by the Spirit.</a:t>
            </a:r>
            <a:endParaRPr lang="en-US" sz="3450" dirty="0"/>
          </a:p>
        </p:txBody>
      </p:sp>
      <p:sp>
        <p:nvSpPr>
          <p:cNvPr id="6" name="Text 3"/>
          <p:cNvSpPr/>
          <p:nvPr/>
        </p:nvSpPr>
        <p:spPr>
          <a:xfrm>
            <a:off x="6499399" y="2905423"/>
            <a:ext cx="1453917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FFFFFF">
                    <a:alpha val="3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LUKE 1:35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19250" y="3436888"/>
            <a:ext cx="4827672" cy="6076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3450" dirty="0">
                <a:solidFill>
                  <a:srgbClr val="FFFFFF">
                    <a:alpha val="6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Anointed by the Spirit.</a:t>
            </a:r>
            <a:endParaRPr lang="en-US" sz="3450" dirty="0"/>
          </a:p>
        </p:txBody>
      </p:sp>
      <p:sp>
        <p:nvSpPr>
          <p:cNvPr id="8" name="Text 5"/>
          <p:cNvSpPr/>
          <p:nvPr/>
        </p:nvSpPr>
        <p:spPr>
          <a:xfrm>
            <a:off x="6293793" y="3627388"/>
            <a:ext cx="1453917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FFFFFF">
                    <a:alpha val="3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LUKE 4:18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19250" y="4158853"/>
            <a:ext cx="3658285" cy="6076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3450" dirty="0">
                <a:solidFill>
                  <a:srgbClr val="FFFFFF">
                    <a:alpha val="7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Led by the Spirit.</a:t>
            </a:r>
            <a:endParaRPr lang="en-US" sz="3450" dirty="0"/>
          </a:p>
        </p:txBody>
      </p:sp>
      <p:sp>
        <p:nvSpPr>
          <p:cNvPr id="10" name="Text 7"/>
          <p:cNvSpPr/>
          <p:nvPr/>
        </p:nvSpPr>
        <p:spPr>
          <a:xfrm>
            <a:off x="5230713" y="4349353"/>
            <a:ext cx="1238622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FFFFFF">
                    <a:alpha val="3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LUKE 4:1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19250" y="4880818"/>
            <a:ext cx="5427754" cy="6076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3450" dirty="0">
                <a:solidFill>
                  <a:srgbClr val="FFFFFF">
                    <a:alpha val="8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Empowered by the Spirit.</a:t>
            </a:r>
            <a:endParaRPr lang="en-US" sz="3450" dirty="0"/>
          </a:p>
        </p:txBody>
      </p:sp>
      <p:sp>
        <p:nvSpPr>
          <p:cNvPr id="12" name="Text 9"/>
          <p:cNvSpPr/>
          <p:nvPr/>
        </p:nvSpPr>
        <p:spPr>
          <a:xfrm>
            <a:off x="6839322" y="5071318"/>
            <a:ext cx="1614599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FFFFFF">
                    <a:alpha val="3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ACTS 10:38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619250" y="5602784"/>
            <a:ext cx="4297985" cy="6076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3450" dirty="0">
                <a:solidFill>
                  <a:srgbClr val="FFFFFF">
                    <a:alpha val="9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Raised by the Spirit.</a:t>
            </a:r>
            <a:endParaRPr lang="en-US" sz="3450" dirty="0"/>
          </a:p>
        </p:txBody>
      </p:sp>
      <p:sp>
        <p:nvSpPr>
          <p:cNvPr id="14" name="Text 11"/>
          <p:cNvSpPr/>
          <p:nvPr/>
        </p:nvSpPr>
        <p:spPr>
          <a:xfrm>
            <a:off x="5812259" y="5793284"/>
            <a:ext cx="1971653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FFFFFF">
                    <a:alpha val="3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ROMANS 8:11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1619250" y="6591449"/>
            <a:ext cx="15304770" cy="176167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2237"/>
              </a:lnSpc>
              <a:buNone/>
            </a:pPr>
            <a:r>
              <a:rPr lang="en-US" sz="585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Jesus, fully God, chose to live His human life in dependence on the Spirit</a:t>
            </a:r>
            <a:endParaRPr lang="en-US" sz="5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EED5E-58E0-1EF4-122A-2D3E57B42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ED68120-A3AB-B8D4-4507-3310AFBB9CC9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5B3A8A">
                  <a:alpha val="100000"/>
                </a:srgbClr>
              </a:gs>
              <a:gs pos="30000">
                <a:srgbClr val="495696">
                  <a:alpha val="100000"/>
                </a:srgbClr>
              </a:gs>
              <a:gs pos="52000">
                <a:srgbClr val="303054">
                  <a:alpha val="100000"/>
                </a:srgbClr>
              </a:gs>
              <a:gs pos="76000">
                <a:srgbClr val="8E2C7A">
                  <a:alpha val="100000"/>
                </a:srgbClr>
              </a:gs>
              <a:gs pos="100000">
                <a:srgbClr val="CD2144">
                  <a:alpha val="100000"/>
                </a:srgbClr>
              </a:gs>
            </a:gsLst>
            <a:lin ang="1800000" scaled="0"/>
          </a:gra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E8FCB38D-C2DF-0DC0-6ED4-A2C50EC2C50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5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96623D8C-4376-2566-4DA3-85FFDE6848E3}"/>
              </a:ext>
            </a:extLst>
          </p:cNvPr>
          <p:cNvSpPr/>
          <p:nvPr/>
        </p:nvSpPr>
        <p:spPr>
          <a:xfrm>
            <a:off x="1491615" y="4392254"/>
            <a:ext cx="15304770" cy="2703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93280"/>
              </a:lnSpc>
              <a:buNone/>
            </a:pPr>
            <a:r>
              <a:rPr lang="en-US" sz="6600" b="1" kern="0" spc="-225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to be filled by the Holy Spirit?</a:t>
            </a:r>
            <a:endParaRPr lang="en-US" sz="66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13BFC86C-C95D-116A-EB6B-F059A93AEA82}"/>
              </a:ext>
            </a:extLst>
          </p:cNvPr>
          <p:cNvSpPr/>
          <p:nvPr/>
        </p:nvSpPr>
        <p:spPr>
          <a:xfrm>
            <a:off x="8382000" y="6202338"/>
            <a:ext cx="1524000" cy="19050"/>
          </a:xfrm>
          <a:prstGeom prst="rect">
            <a:avLst/>
          </a:prstGeom>
          <a:solidFill>
            <a:srgbClr val="FFFFFF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620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19250" y="2437656"/>
            <a:ext cx="165544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450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THE HOW</a:t>
            </a:r>
            <a:endParaRPr lang="en-US" sz="1875" dirty="0"/>
          </a:p>
        </p:txBody>
      </p:sp>
      <p:sp>
        <p:nvSpPr>
          <p:cNvPr id="4" name="Text 1"/>
          <p:cNvSpPr/>
          <p:nvPr/>
        </p:nvSpPr>
        <p:spPr>
          <a:xfrm>
            <a:off x="1619250" y="3104406"/>
            <a:ext cx="16554450" cy="10256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5119"/>
              </a:lnSpc>
              <a:buNone/>
            </a:pPr>
            <a:r>
              <a:rPr lang="en-US" sz="72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Given. Not earned.</a:t>
            </a:r>
            <a:endParaRPr lang="en-US" sz="7200" dirty="0"/>
          </a:p>
        </p:txBody>
      </p:sp>
      <p:sp>
        <p:nvSpPr>
          <p:cNvPr id="5" name="Shape 2"/>
          <p:cNvSpPr/>
          <p:nvPr/>
        </p:nvSpPr>
        <p:spPr>
          <a:xfrm>
            <a:off x="1619250" y="4434855"/>
            <a:ext cx="47625" cy="2671465"/>
          </a:xfrm>
          <a:prstGeom prst="rect">
            <a:avLst/>
          </a:prstGeom>
          <a:solidFill>
            <a:srgbClr val="70C2B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2085975" y="4549155"/>
            <a:ext cx="14519910" cy="19856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5064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“Repent and be baptized every one of you in the name of Jesus Christ for the forgiveness of your sins, and you will receive </a:t>
            </a: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gift of the Holy Spirit </a:t>
            </a:r>
            <a:r>
              <a:rPr lang="en-US" sz="3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 For the promise is for you and for your children…”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2085975" y="6668170"/>
            <a:ext cx="1550670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kern="0" spc="225" dirty="0">
                <a:solidFill>
                  <a:srgbClr val="FFFFFF">
                    <a:alpha val="4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ACTS 2:38–39</a:t>
            </a:r>
            <a:endParaRPr lang="en-US" sz="1875" dirty="0"/>
          </a:p>
        </p:txBody>
      </p:sp>
      <p:sp>
        <p:nvSpPr>
          <p:cNvPr id="8" name="Shape 5"/>
          <p:cNvSpPr/>
          <p:nvPr/>
        </p:nvSpPr>
        <p:spPr>
          <a:xfrm>
            <a:off x="1619250" y="7639720"/>
            <a:ext cx="609600" cy="19050"/>
          </a:xfrm>
          <a:prstGeom prst="rect">
            <a:avLst/>
          </a:prstGeom>
          <a:solidFill>
            <a:srgbClr val="70C2B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2438400" y="7449220"/>
            <a:ext cx="9704457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325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don’t work for the Spirit. He is how Christ’s work gets in you.</a:t>
            </a:r>
            <a:endParaRPr lang="en-US" sz="23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424547" y="2476500"/>
            <a:ext cx="2521148" cy="537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2380"/>
              </a:lnSpc>
              <a:buNone/>
            </a:pPr>
            <a:r>
              <a:rPr lang="en-US" sz="40000" b="1" dirty="0">
                <a:solidFill>
                  <a:srgbClr val="FFFFFF">
                    <a:alpha val="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40000" dirty="0"/>
          </a:p>
        </p:txBody>
      </p:sp>
      <p:sp>
        <p:nvSpPr>
          <p:cNvPr id="4" name="Text 1"/>
          <p:cNvSpPr/>
          <p:nvPr/>
        </p:nvSpPr>
        <p:spPr>
          <a:xfrm>
            <a:off x="1619250" y="2655094"/>
            <a:ext cx="16554450" cy="1138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2400"/>
              </a:lnSpc>
              <a:buNone/>
            </a:pPr>
            <a:r>
              <a:rPr lang="en-US" sz="825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Ask</a:t>
            </a:r>
            <a:endParaRPr lang="en-US" sz="8250" dirty="0"/>
          </a:p>
        </p:txBody>
      </p:sp>
      <p:sp>
        <p:nvSpPr>
          <p:cNvPr id="5" name="Shape 2"/>
          <p:cNvSpPr/>
          <p:nvPr/>
        </p:nvSpPr>
        <p:spPr>
          <a:xfrm>
            <a:off x="1619250" y="4117181"/>
            <a:ext cx="47625" cy="2752725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2085975" y="4231481"/>
            <a:ext cx="14323695" cy="2066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4561"/>
              </a:lnSpc>
              <a:buNone/>
            </a:pPr>
            <a:r>
              <a:rPr lang="en-US" sz="37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“If you then, who are evil, know how to give good gifts to your children, how much more will the heavenly Father </a:t>
            </a:r>
            <a:r>
              <a:rPr lang="en-US" sz="37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give the Holy Spirit to those who ask him </a:t>
            </a:r>
            <a:r>
              <a:rPr lang="en-US" sz="37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!”</a:t>
            </a:r>
            <a:endParaRPr lang="en-US" sz="3750" dirty="0"/>
          </a:p>
        </p:txBody>
      </p:sp>
      <p:sp>
        <p:nvSpPr>
          <p:cNvPr id="7" name="Text 4"/>
          <p:cNvSpPr/>
          <p:nvPr/>
        </p:nvSpPr>
        <p:spPr>
          <a:xfrm>
            <a:off x="2085975" y="6431756"/>
            <a:ext cx="152971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kern="0" spc="225" dirty="0">
                <a:solidFill>
                  <a:srgbClr val="FFFFFF">
                    <a:alpha val="4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LUKE 11:13</a:t>
            </a:r>
            <a:endParaRPr lang="en-US" sz="1875" dirty="0"/>
          </a:p>
        </p:txBody>
      </p:sp>
      <p:sp>
        <p:nvSpPr>
          <p:cNvPr id="8" name="Shape 5"/>
          <p:cNvSpPr/>
          <p:nvPr/>
        </p:nvSpPr>
        <p:spPr>
          <a:xfrm>
            <a:off x="1619250" y="7422356"/>
            <a:ext cx="609600" cy="19050"/>
          </a:xfrm>
          <a:prstGeom prst="rect">
            <a:avLst/>
          </a:prstGeom>
          <a:solidFill>
            <a:srgbClr val="70C2B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2438400" y="7231856"/>
            <a:ext cx="10734526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325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simplest verb in the Bible. The one self-sufficient people never use.</a:t>
            </a:r>
            <a:endParaRPr lang="en-US" sz="23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5B3A8A">
                  <a:alpha val="32000"/>
                </a:srgbClr>
              </a:gs>
              <a:gs pos="58000">
                <a:srgbClr val="5B3A8A">
                  <a:alpha val="0"/>
                </a:srgbClr>
              </a:gs>
            </a:gsLst>
            <a:lin ang="360000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428750" y="1608906"/>
            <a:ext cx="16973550" cy="857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57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Five Anchors of a Disciple</a:t>
            </a:r>
            <a:endParaRPr lang="en-US" sz="5700" dirty="0"/>
          </a:p>
        </p:txBody>
      </p:sp>
      <p:sp>
        <p:nvSpPr>
          <p:cNvPr id="5" name="Shape 2"/>
          <p:cNvSpPr/>
          <p:nvPr/>
        </p:nvSpPr>
        <p:spPr>
          <a:xfrm>
            <a:off x="1428750" y="2847156"/>
            <a:ext cx="15430500" cy="1034355"/>
          </a:xfrm>
          <a:prstGeom prst="roundRect">
            <a:avLst>
              <a:gd name="adj" fmla="val 11050"/>
            </a:avLst>
          </a:prstGeom>
          <a:ln w="9525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857375" y="3188122"/>
            <a:ext cx="199072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b="1" kern="0" spc="375" dirty="0">
                <a:solidFill>
                  <a:srgbClr val="FFFFFF">
                    <a:alpha val="3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1</a:t>
            </a:r>
            <a:endParaRPr lang="en-US" sz="2025" dirty="0"/>
          </a:p>
        </p:txBody>
      </p:sp>
      <p:sp>
        <p:nvSpPr>
          <p:cNvPr id="7" name="Text 4"/>
          <p:cNvSpPr/>
          <p:nvPr/>
        </p:nvSpPr>
        <p:spPr>
          <a:xfrm>
            <a:off x="4048125" y="3123381"/>
            <a:ext cx="2423004" cy="5200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308"/>
              </a:lnSpc>
              <a:buNone/>
            </a:pPr>
            <a:r>
              <a:rPr lang="en-US" sz="3450" kern="0" spc="-75" dirty="0">
                <a:solidFill>
                  <a:srgbClr val="FFFFFF">
                    <a:alpha val="4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God-Loving</a:t>
            </a:r>
            <a:endParaRPr lang="en-US" sz="3450" dirty="0"/>
          </a:p>
        </p:txBody>
      </p:sp>
      <p:sp>
        <p:nvSpPr>
          <p:cNvPr id="8" name="Text 5"/>
          <p:cNvSpPr/>
          <p:nvPr/>
        </p:nvSpPr>
        <p:spPr>
          <a:xfrm>
            <a:off x="6517556" y="3232919"/>
            <a:ext cx="2512308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i="1" dirty="0">
                <a:solidFill>
                  <a:srgbClr val="FFFFFF">
                    <a:alpha val="3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Loved Into Loving</a:t>
            </a:r>
            <a:endParaRPr lang="en-US" sz="2250" dirty="0"/>
          </a:p>
        </p:txBody>
      </p:sp>
      <p:sp>
        <p:nvSpPr>
          <p:cNvPr id="9" name="Shape 6"/>
          <p:cNvSpPr/>
          <p:nvPr/>
        </p:nvSpPr>
        <p:spPr>
          <a:xfrm>
            <a:off x="1428750" y="4014862"/>
            <a:ext cx="15430500" cy="1034355"/>
          </a:xfrm>
          <a:prstGeom prst="roundRect">
            <a:avLst>
              <a:gd name="adj" fmla="val 11050"/>
            </a:avLst>
          </a:prstGeom>
          <a:ln w="9525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857375" y="4355827"/>
            <a:ext cx="199072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b="1" kern="0" spc="375" dirty="0">
                <a:solidFill>
                  <a:srgbClr val="FFFFFF">
                    <a:alpha val="3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2</a:t>
            </a:r>
            <a:endParaRPr lang="en-US" sz="2025" dirty="0"/>
          </a:p>
        </p:txBody>
      </p:sp>
      <p:sp>
        <p:nvSpPr>
          <p:cNvPr id="11" name="Text 8"/>
          <p:cNvSpPr/>
          <p:nvPr/>
        </p:nvSpPr>
        <p:spPr>
          <a:xfrm>
            <a:off x="4048125" y="4291087"/>
            <a:ext cx="3037656" cy="5200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308"/>
              </a:lnSpc>
              <a:buNone/>
            </a:pPr>
            <a:r>
              <a:rPr lang="en-US" sz="3450" kern="0" spc="-75" dirty="0">
                <a:solidFill>
                  <a:srgbClr val="FFFFFF">
                    <a:alpha val="4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Christ-Centred</a:t>
            </a:r>
            <a:endParaRPr lang="en-US" sz="3450" dirty="0"/>
          </a:p>
        </p:txBody>
      </p:sp>
      <p:sp>
        <p:nvSpPr>
          <p:cNvPr id="12" name="Text 9"/>
          <p:cNvSpPr/>
          <p:nvPr/>
        </p:nvSpPr>
        <p:spPr>
          <a:xfrm>
            <a:off x="7076331" y="4400624"/>
            <a:ext cx="2182267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i="1" dirty="0">
                <a:solidFill>
                  <a:srgbClr val="FFFFFF">
                    <a:alpha val="3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I, But Christ</a:t>
            </a:r>
            <a:endParaRPr lang="en-US" sz="2250" dirty="0"/>
          </a:p>
        </p:txBody>
      </p:sp>
      <p:sp>
        <p:nvSpPr>
          <p:cNvPr id="13" name="Shape 10"/>
          <p:cNvSpPr/>
          <p:nvPr/>
        </p:nvSpPr>
        <p:spPr>
          <a:xfrm>
            <a:off x="1428750" y="5182567"/>
            <a:ext cx="15430500" cy="1160115"/>
          </a:xfrm>
          <a:prstGeom prst="roundRect">
            <a:avLst>
              <a:gd name="adj" fmla="val 9852"/>
            </a:avLst>
          </a:prstGeom>
          <a:solidFill>
            <a:srgbClr val="CD2144">
              <a:alpha val="16000"/>
            </a:srgbClr>
          </a:solidFill>
          <a:ln w="9525">
            <a:solidFill>
              <a:srgbClr val="CD2144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1857375" y="5586413"/>
            <a:ext cx="199072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b="1" kern="0" spc="375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3</a:t>
            </a:r>
            <a:endParaRPr lang="en-US" sz="2025" dirty="0"/>
          </a:p>
        </p:txBody>
      </p:sp>
      <p:sp>
        <p:nvSpPr>
          <p:cNvPr id="15" name="Text 12"/>
          <p:cNvSpPr/>
          <p:nvPr/>
        </p:nvSpPr>
        <p:spPr>
          <a:xfrm>
            <a:off x="4048125" y="5458792"/>
            <a:ext cx="3403469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405"/>
              </a:lnSpc>
              <a:buNone/>
            </a:pPr>
            <a:r>
              <a:rPr lang="en-US" sz="4350" b="1" kern="0" spc="-75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Spirit-Filled</a:t>
            </a:r>
            <a:endParaRPr lang="en-US" sz="4350" dirty="0"/>
          </a:p>
        </p:txBody>
      </p:sp>
      <p:sp>
        <p:nvSpPr>
          <p:cNvPr id="16" name="Text 13"/>
          <p:cNvSpPr/>
          <p:nvPr/>
        </p:nvSpPr>
        <p:spPr>
          <a:xfrm>
            <a:off x="7773710" y="5564980"/>
            <a:ext cx="5689937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i="1" dirty="0">
                <a:solidFill>
                  <a:srgbClr val="70C2B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by might. Not by power. By His Spirit.</a:t>
            </a:r>
            <a:endParaRPr lang="en-US" sz="2250" dirty="0"/>
          </a:p>
        </p:txBody>
      </p:sp>
      <p:sp>
        <p:nvSpPr>
          <p:cNvPr id="17" name="Shape 14"/>
          <p:cNvSpPr/>
          <p:nvPr/>
        </p:nvSpPr>
        <p:spPr>
          <a:xfrm>
            <a:off x="1428750" y="6476033"/>
            <a:ext cx="15430500" cy="1034355"/>
          </a:xfrm>
          <a:prstGeom prst="roundRect">
            <a:avLst>
              <a:gd name="adj" fmla="val 11050"/>
            </a:avLst>
          </a:prstGeom>
          <a:ln w="9525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1857375" y="6816998"/>
            <a:ext cx="199072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b="1" kern="0" spc="375" dirty="0">
                <a:solidFill>
                  <a:srgbClr val="FFFFFF">
                    <a:alpha val="3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4</a:t>
            </a:r>
            <a:endParaRPr lang="en-US" sz="2025" dirty="0"/>
          </a:p>
        </p:txBody>
      </p:sp>
      <p:sp>
        <p:nvSpPr>
          <p:cNvPr id="19" name="Text 16"/>
          <p:cNvSpPr/>
          <p:nvPr/>
        </p:nvSpPr>
        <p:spPr>
          <a:xfrm>
            <a:off x="4048125" y="6752258"/>
            <a:ext cx="3403469" cy="5200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308"/>
              </a:lnSpc>
              <a:buNone/>
            </a:pPr>
            <a:r>
              <a:rPr lang="en-US" sz="3450" kern="0" spc="-75" dirty="0">
                <a:solidFill>
                  <a:srgbClr val="FFFFFF">
                    <a:alpha val="4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Word-Grounded</a:t>
            </a:r>
            <a:endParaRPr lang="en-US" sz="3450" dirty="0"/>
          </a:p>
        </p:txBody>
      </p:sp>
      <p:sp>
        <p:nvSpPr>
          <p:cNvPr id="20" name="Shape 17"/>
          <p:cNvSpPr/>
          <p:nvPr/>
        </p:nvSpPr>
        <p:spPr>
          <a:xfrm>
            <a:off x="1428750" y="7643738"/>
            <a:ext cx="15430500" cy="1034355"/>
          </a:xfrm>
          <a:prstGeom prst="roundRect">
            <a:avLst>
              <a:gd name="adj" fmla="val 11050"/>
            </a:avLst>
          </a:prstGeom>
          <a:ln w="9525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1857375" y="7984703"/>
            <a:ext cx="199072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b="1" kern="0" spc="375" dirty="0">
                <a:solidFill>
                  <a:srgbClr val="FFFFFF">
                    <a:alpha val="3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5</a:t>
            </a:r>
            <a:endParaRPr lang="en-US" sz="2025" dirty="0"/>
          </a:p>
        </p:txBody>
      </p:sp>
      <p:sp>
        <p:nvSpPr>
          <p:cNvPr id="22" name="Text 19"/>
          <p:cNvSpPr/>
          <p:nvPr/>
        </p:nvSpPr>
        <p:spPr>
          <a:xfrm>
            <a:off x="4048125" y="7919963"/>
            <a:ext cx="3359267" cy="5200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308"/>
              </a:lnSpc>
              <a:buNone/>
            </a:pPr>
            <a:r>
              <a:rPr lang="en-US" sz="3450" kern="0" spc="-75" dirty="0">
                <a:solidFill>
                  <a:srgbClr val="FFFFFF">
                    <a:alpha val="4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Disciple-Making</a:t>
            </a:r>
            <a:endParaRPr lang="en-US" sz="34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28750" y="3777407"/>
            <a:ext cx="721375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450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</a:t>
            </a:r>
            <a:endParaRPr lang="en-US" sz="1875" dirty="0"/>
          </a:p>
        </p:txBody>
      </p:sp>
      <p:sp>
        <p:nvSpPr>
          <p:cNvPr id="4" name="Text 1"/>
          <p:cNvSpPr/>
          <p:nvPr/>
        </p:nvSpPr>
        <p:spPr>
          <a:xfrm>
            <a:off x="1428750" y="4310807"/>
            <a:ext cx="7213759" cy="16138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2720"/>
              </a:lnSpc>
              <a:buNone/>
            </a:pPr>
            <a:r>
              <a:rPr lang="en-US" sz="13200" b="1" kern="0" spc="-37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200" dirty="0"/>
          </a:p>
        </p:txBody>
      </p:sp>
      <p:sp>
        <p:nvSpPr>
          <p:cNvPr id="5" name="Text 2"/>
          <p:cNvSpPr/>
          <p:nvPr/>
        </p:nvSpPr>
        <p:spPr>
          <a:xfrm>
            <a:off x="1428750" y="6096149"/>
            <a:ext cx="7213759" cy="4514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2254"/>
              </a:lnSpc>
              <a:buNone/>
            </a:pPr>
            <a:r>
              <a:rPr lang="en-US" sz="2325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word a toddler needs to eat: “Dad” or "Mom"</a:t>
            </a:r>
            <a:endParaRPr lang="en-US" sz="2325" dirty="0"/>
          </a:p>
        </p:txBody>
      </p:sp>
      <p:sp>
        <p:nvSpPr>
          <p:cNvPr id="6" name="Text 3"/>
          <p:cNvSpPr/>
          <p:nvPr/>
        </p:nvSpPr>
        <p:spPr>
          <a:xfrm>
            <a:off x="8843963" y="2881461"/>
            <a:ext cx="8255746" cy="9432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5053"/>
              </a:lnSpc>
              <a:buNone/>
            </a:pPr>
            <a:r>
              <a:rPr lang="en-US" sz="2475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small child can’t reach a single shelf in the kitchen. Their entire survival strategy is one word.</a:t>
            </a:r>
            <a:endParaRPr lang="en-US" sz="2475" dirty="0"/>
          </a:p>
        </p:txBody>
      </p:sp>
      <p:sp>
        <p:nvSpPr>
          <p:cNvPr id="7" name="Shape 4"/>
          <p:cNvSpPr/>
          <p:nvPr/>
        </p:nvSpPr>
        <p:spPr>
          <a:xfrm>
            <a:off x="8843963" y="4015234"/>
            <a:ext cx="8015288" cy="9525"/>
          </a:xfrm>
          <a:prstGeom prst="rect">
            <a:avLst/>
          </a:prstGeom>
          <a:solidFill>
            <a:srgbClr val="E0D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843963" y="4253359"/>
            <a:ext cx="8255746" cy="13958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5053"/>
              </a:lnSpc>
              <a:buNone/>
            </a:pPr>
            <a:r>
              <a:rPr lang="en-US" sz="2475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performance. No earning. No plan B. And it works every time — because asking isn’t the weakness of the relationship. It’s the shape of it.</a:t>
            </a:r>
            <a:endParaRPr lang="en-US" sz="2475" dirty="0"/>
          </a:p>
        </p:txBody>
      </p:sp>
      <p:sp>
        <p:nvSpPr>
          <p:cNvPr id="9" name="Shape 6"/>
          <p:cNvSpPr/>
          <p:nvPr/>
        </p:nvSpPr>
        <p:spPr>
          <a:xfrm>
            <a:off x="8843963" y="6315968"/>
            <a:ext cx="609600" cy="28575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9663113" y="6125468"/>
            <a:ext cx="7412022" cy="15467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16044"/>
              </a:lnSpc>
              <a:buNone/>
            </a:pPr>
            <a:r>
              <a:rPr lang="en-US" sz="3000" b="1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Somewhere between four and adulthood, we decided asking was failure. Jesus says it’s the whole system.</a:t>
            </a:r>
            <a:endParaRPr lang="en-US" sz="3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736961" y="2476500"/>
            <a:ext cx="3277493" cy="537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2380"/>
              </a:lnSpc>
              <a:buNone/>
            </a:pPr>
            <a:r>
              <a:rPr lang="en-US" sz="40000" b="1" dirty="0">
                <a:solidFill>
                  <a:srgbClr val="FFFFFF">
                    <a:alpha val="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40000" dirty="0"/>
          </a:p>
        </p:txBody>
      </p:sp>
      <p:sp>
        <p:nvSpPr>
          <p:cNvPr id="4" name="Text 1"/>
          <p:cNvSpPr/>
          <p:nvPr/>
        </p:nvSpPr>
        <p:spPr>
          <a:xfrm>
            <a:off x="1619250" y="3299073"/>
            <a:ext cx="16554450" cy="10256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5119"/>
              </a:lnSpc>
              <a:buNone/>
            </a:pPr>
            <a:r>
              <a:rPr lang="en-US" sz="72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Keep being filled</a:t>
            </a:r>
            <a:endParaRPr lang="en-US" sz="7200" dirty="0"/>
          </a:p>
        </p:txBody>
      </p:sp>
      <p:sp>
        <p:nvSpPr>
          <p:cNvPr id="5" name="Shape 2"/>
          <p:cNvSpPr/>
          <p:nvPr/>
        </p:nvSpPr>
        <p:spPr>
          <a:xfrm>
            <a:off x="1619250" y="4648572"/>
            <a:ext cx="47625" cy="1577280"/>
          </a:xfrm>
          <a:prstGeom prst="rect">
            <a:avLst/>
          </a:prstGeom>
          <a:solidFill>
            <a:srgbClr val="70C2B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2085975" y="4762872"/>
            <a:ext cx="15297150" cy="891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3586"/>
              </a:lnSpc>
              <a:buNone/>
            </a:pPr>
            <a:r>
              <a:rPr lang="en-US" sz="48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“…but </a:t>
            </a: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 filled with the Spirit</a:t>
            </a:r>
            <a:r>
              <a:rPr lang="en-US" sz="48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.”</a:t>
            </a:r>
            <a:endParaRPr lang="en-US" sz="4800" dirty="0"/>
          </a:p>
        </p:txBody>
      </p:sp>
      <p:sp>
        <p:nvSpPr>
          <p:cNvPr id="7" name="Text 4"/>
          <p:cNvSpPr/>
          <p:nvPr/>
        </p:nvSpPr>
        <p:spPr>
          <a:xfrm>
            <a:off x="2085975" y="5787703"/>
            <a:ext cx="152971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kern="0" spc="225" dirty="0">
                <a:solidFill>
                  <a:srgbClr val="FFFFFF">
                    <a:alpha val="4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EPHESIANS 5:18</a:t>
            </a:r>
            <a:endParaRPr lang="en-US" sz="1875" dirty="0"/>
          </a:p>
        </p:txBody>
      </p:sp>
      <p:sp>
        <p:nvSpPr>
          <p:cNvPr id="8" name="Shape 5"/>
          <p:cNvSpPr/>
          <p:nvPr/>
        </p:nvSpPr>
        <p:spPr>
          <a:xfrm>
            <a:off x="1619250" y="6778303"/>
            <a:ext cx="609600" cy="19050"/>
          </a:xfrm>
          <a:prstGeom prst="rect">
            <a:avLst/>
          </a:prstGeom>
          <a:solidFill>
            <a:srgbClr val="70C2B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2438400" y="6587803"/>
            <a:ext cx="10297418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325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 continuous — go on being filled. Not a badge. Not a one-off.</a:t>
            </a:r>
            <a:endParaRPr lang="en-US" sz="232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28750" y="2553221"/>
            <a:ext cx="16344900" cy="95019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00272"/>
              </a:lnSpc>
              <a:buNone/>
            </a:pPr>
            <a:r>
              <a:rPr lang="en-US" sz="6000" b="1" kern="0" spc="-150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“Can I lose Him?” </a:t>
            </a:r>
            <a:r>
              <a:rPr lang="en-US" sz="6000" b="1" kern="0" spc="-150" dirty="0">
                <a:solidFill>
                  <a:srgbClr val="49569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No. </a:t>
            </a:r>
            <a:r>
              <a:rPr lang="en-US" sz="6000" b="1" kern="0" spc="-150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“Can I run dry?” </a:t>
            </a:r>
            <a:r>
              <a:rPr lang="en-US" sz="6000" b="1" kern="0" spc="-150" dirty="0">
                <a:solidFill>
                  <a:srgbClr val="CD21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Yes.</a:t>
            </a:r>
            <a:endParaRPr lang="en-US" sz="6000" dirty="0"/>
          </a:p>
        </p:txBody>
      </p:sp>
      <p:sp>
        <p:nvSpPr>
          <p:cNvPr id="4" name="Shape 1"/>
          <p:cNvSpPr/>
          <p:nvPr/>
        </p:nvSpPr>
        <p:spPr>
          <a:xfrm>
            <a:off x="1428750" y="3884414"/>
            <a:ext cx="7305675" cy="3030215"/>
          </a:xfrm>
          <a:prstGeom prst="roundRect">
            <a:avLst>
              <a:gd name="adj" fmla="val 3772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428750" y="6905104"/>
            <a:ext cx="7305675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1428750" y="3884414"/>
            <a:ext cx="7305675" cy="38100"/>
          </a:xfrm>
          <a:prstGeom prst="rect">
            <a:avLst/>
          </a:prstGeom>
          <a:solidFill>
            <a:srgbClr val="4956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1428750" y="3884414"/>
            <a:ext cx="9525" cy="303021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8724900" y="3884414"/>
            <a:ext cx="9525" cy="303021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1876425" y="4303514"/>
            <a:ext cx="7051358" cy="5419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731"/>
              </a:lnSpc>
              <a:buNone/>
            </a:pPr>
            <a:r>
              <a:rPr lang="en-US" sz="3450" b="1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Sealed</a:t>
            </a:r>
            <a:endParaRPr lang="en-US" sz="3450" dirty="0"/>
          </a:p>
        </p:txBody>
      </p:sp>
      <p:sp>
        <p:nvSpPr>
          <p:cNvPr id="10" name="Text 7"/>
          <p:cNvSpPr/>
          <p:nvPr/>
        </p:nvSpPr>
        <p:spPr>
          <a:xfrm>
            <a:off x="1876425" y="4978822"/>
            <a:ext cx="6602635" cy="101188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4683"/>
              </a:lnSpc>
              <a:buNone/>
            </a:pPr>
            <a:r>
              <a:rPr lang="en-US" sz="270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“…you were sealed with the promised Holy Spirit.” — Ephesians 1:13</a:t>
            </a:r>
            <a:endParaRPr lang="en-US" sz="2700" dirty="0"/>
          </a:p>
        </p:txBody>
      </p:sp>
      <p:sp>
        <p:nvSpPr>
          <p:cNvPr id="11" name="Text 8"/>
          <p:cNvSpPr/>
          <p:nvPr/>
        </p:nvSpPr>
        <p:spPr>
          <a:xfrm>
            <a:off x="1876425" y="6124054"/>
            <a:ext cx="7051358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739"/>
              </a:lnSpc>
              <a:buNone/>
            </a:pPr>
            <a:r>
              <a:rPr lang="en-US" sz="2250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presence is permanent.</a:t>
            </a:r>
            <a:endParaRPr lang="en-US" sz="2250" dirty="0"/>
          </a:p>
        </p:txBody>
      </p:sp>
      <p:sp>
        <p:nvSpPr>
          <p:cNvPr id="12" name="Shape 9"/>
          <p:cNvSpPr/>
          <p:nvPr/>
        </p:nvSpPr>
        <p:spPr>
          <a:xfrm>
            <a:off x="8982075" y="3884414"/>
            <a:ext cx="7305675" cy="3030215"/>
          </a:xfrm>
          <a:prstGeom prst="roundRect">
            <a:avLst>
              <a:gd name="adj" fmla="val 3772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8982075" y="6905104"/>
            <a:ext cx="7305675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8982075" y="3884414"/>
            <a:ext cx="7305675" cy="38100"/>
          </a:xfrm>
          <a:prstGeom prst="rect">
            <a:avLst/>
          </a:prstGeom>
          <a:solidFill>
            <a:srgbClr val="70C2B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8982075" y="3884414"/>
            <a:ext cx="9525" cy="303021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16278225" y="3884414"/>
            <a:ext cx="9525" cy="303021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9429750" y="4303514"/>
            <a:ext cx="7051358" cy="5419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731"/>
              </a:lnSpc>
              <a:buNone/>
            </a:pPr>
            <a:r>
              <a:rPr lang="en-US" sz="3450" b="1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Filled</a:t>
            </a:r>
            <a:endParaRPr lang="en-US" sz="3450" dirty="0"/>
          </a:p>
        </p:txBody>
      </p:sp>
      <p:sp>
        <p:nvSpPr>
          <p:cNvPr id="18" name="Text 15"/>
          <p:cNvSpPr/>
          <p:nvPr/>
        </p:nvSpPr>
        <p:spPr>
          <a:xfrm>
            <a:off x="9429750" y="4978822"/>
            <a:ext cx="7051358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739"/>
              </a:lnSpc>
              <a:buNone/>
            </a:pPr>
            <a:r>
              <a:rPr lang="en-US" sz="2250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posture you return to. His filling is repeated.</a:t>
            </a:r>
            <a:endParaRPr lang="en-US" sz="2250" dirty="0"/>
          </a:p>
        </p:txBody>
      </p:sp>
      <p:sp>
        <p:nvSpPr>
          <p:cNvPr id="19" name="Shape 16"/>
          <p:cNvSpPr/>
          <p:nvPr/>
        </p:nvSpPr>
        <p:spPr>
          <a:xfrm>
            <a:off x="1428750" y="7524229"/>
            <a:ext cx="609600" cy="1905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2247900" y="7333729"/>
            <a:ext cx="7651276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325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don’t leak the Spirit. You stop drawing on Him.</a:t>
            </a:r>
            <a:endParaRPr lang="en-US" sz="23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28750" y="3777407"/>
            <a:ext cx="721375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450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BEING FILLED</a:t>
            </a:r>
            <a:endParaRPr lang="en-US" sz="1875" dirty="0"/>
          </a:p>
        </p:txBody>
      </p:sp>
      <p:sp>
        <p:nvSpPr>
          <p:cNvPr id="4" name="Text 1"/>
          <p:cNvSpPr/>
          <p:nvPr/>
        </p:nvSpPr>
        <p:spPr>
          <a:xfrm>
            <a:off x="1428750" y="4310807"/>
            <a:ext cx="7213759" cy="16138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2720"/>
              </a:lnSpc>
              <a:buNone/>
            </a:pPr>
            <a:r>
              <a:rPr lang="en-US" sz="13200" b="1" kern="0" spc="-37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15%</a:t>
            </a:r>
            <a:endParaRPr lang="en-US" sz="13200" dirty="0"/>
          </a:p>
        </p:txBody>
      </p:sp>
      <p:sp>
        <p:nvSpPr>
          <p:cNvPr id="5" name="Text 2"/>
          <p:cNvSpPr/>
          <p:nvPr/>
        </p:nvSpPr>
        <p:spPr>
          <a:xfrm>
            <a:off x="1428750" y="6096149"/>
            <a:ext cx="7213759" cy="4514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2254"/>
              </a:lnSpc>
              <a:buNone/>
            </a:pPr>
            <a:r>
              <a:rPr lang="en-US" sz="2325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battery level that makes you panic.</a:t>
            </a:r>
            <a:endParaRPr lang="en-US" sz="2325" dirty="0"/>
          </a:p>
        </p:txBody>
      </p:sp>
      <p:sp>
        <p:nvSpPr>
          <p:cNvPr id="6" name="Text 3"/>
          <p:cNvSpPr/>
          <p:nvPr/>
        </p:nvSpPr>
        <p:spPr>
          <a:xfrm>
            <a:off x="8843963" y="3132906"/>
            <a:ext cx="8255746" cy="18484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5053"/>
              </a:lnSpc>
              <a:buNone/>
            </a:pPr>
            <a:r>
              <a:rPr lang="en-US" sz="2475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Nobody charges their phone once and calls it done. You charged it last night knowing you’d charge it tonight — and no one calls that failure. It’s just what powered things need.</a:t>
            </a:r>
            <a:endParaRPr lang="en-US" sz="2475" dirty="0"/>
          </a:p>
        </p:txBody>
      </p:sp>
      <p:sp>
        <p:nvSpPr>
          <p:cNvPr id="7" name="Shape 4"/>
          <p:cNvSpPr/>
          <p:nvPr/>
        </p:nvSpPr>
        <p:spPr>
          <a:xfrm>
            <a:off x="8843963" y="5171852"/>
            <a:ext cx="8015288" cy="9525"/>
          </a:xfrm>
          <a:prstGeom prst="rect">
            <a:avLst/>
          </a:prstGeom>
          <a:solidFill>
            <a:srgbClr val="E0D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843963" y="5409977"/>
            <a:ext cx="8255746" cy="4906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053"/>
              </a:lnSpc>
              <a:buNone/>
            </a:pPr>
            <a:r>
              <a:rPr lang="en-US" sz="2475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 yesterday means nothing at 11pm today.</a:t>
            </a:r>
            <a:endParaRPr lang="en-US" sz="2475" dirty="0"/>
          </a:p>
        </p:txBody>
      </p:sp>
      <p:sp>
        <p:nvSpPr>
          <p:cNvPr id="9" name="Shape 6"/>
          <p:cNvSpPr/>
          <p:nvPr/>
        </p:nvSpPr>
        <p:spPr>
          <a:xfrm>
            <a:off x="8843963" y="6567413"/>
            <a:ext cx="609600" cy="28575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9663113" y="6376913"/>
            <a:ext cx="7412022" cy="10438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6044"/>
              </a:lnSpc>
              <a:buNone/>
            </a:pPr>
            <a:r>
              <a:rPr lang="en-US" sz="3000" b="1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Most of us panic at 15% battery — and feel nothing at 15% soul.</a:t>
            </a:r>
            <a:endParaRPr lang="en-US" sz="3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773424" y="2476500"/>
            <a:ext cx="3237384" cy="537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2380"/>
              </a:lnSpc>
              <a:buNone/>
            </a:pPr>
            <a:r>
              <a:rPr lang="en-US" sz="40000" b="1" dirty="0">
                <a:solidFill>
                  <a:srgbClr val="FFFFFF">
                    <a:alpha val="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40000" dirty="0"/>
          </a:p>
        </p:txBody>
      </p:sp>
      <p:sp>
        <p:nvSpPr>
          <p:cNvPr id="4" name="Text 1"/>
          <p:cNvSpPr/>
          <p:nvPr/>
        </p:nvSpPr>
        <p:spPr>
          <a:xfrm>
            <a:off x="1619250" y="2968377"/>
            <a:ext cx="16554450" cy="10256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5119"/>
              </a:lnSpc>
              <a:buNone/>
            </a:pPr>
            <a:r>
              <a:rPr lang="en-US" sz="72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Keep in step</a:t>
            </a:r>
            <a:endParaRPr lang="en-US" sz="7200" dirty="0"/>
          </a:p>
        </p:txBody>
      </p:sp>
      <p:sp>
        <p:nvSpPr>
          <p:cNvPr id="5" name="Shape 2"/>
          <p:cNvSpPr/>
          <p:nvPr/>
        </p:nvSpPr>
        <p:spPr>
          <a:xfrm>
            <a:off x="1619250" y="4317876"/>
            <a:ext cx="47625" cy="2238673"/>
          </a:xfrm>
          <a:prstGeom prst="rect">
            <a:avLst/>
          </a:prstGeom>
          <a:solidFill>
            <a:srgbClr val="8E2C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2085975" y="4432176"/>
            <a:ext cx="14323695" cy="15528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4250"/>
              </a:lnSpc>
              <a:buNone/>
            </a:pPr>
            <a:r>
              <a:rPr lang="en-US" sz="42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“If we live by the Spirit, let us also </a:t>
            </a: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keep in step with the Spirit </a:t>
            </a:r>
            <a:r>
              <a:rPr lang="en-US" sz="42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.”</a:t>
            </a:r>
            <a:endParaRPr lang="en-US" sz="4200" dirty="0"/>
          </a:p>
        </p:txBody>
      </p:sp>
      <p:sp>
        <p:nvSpPr>
          <p:cNvPr id="7" name="Text 4"/>
          <p:cNvSpPr/>
          <p:nvPr/>
        </p:nvSpPr>
        <p:spPr>
          <a:xfrm>
            <a:off x="2085975" y="6118399"/>
            <a:ext cx="152971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kern="0" spc="225" dirty="0">
                <a:solidFill>
                  <a:srgbClr val="FFFFFF">
                    <a:alpha val="4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GALATIANS 5:25</a:t>
            </a:r>
            <a:endParaRPr lang="en-US" sz="1875" dirty="0"/>
          </a:p>
        </p:txBody>
      </p:sp>
      <p:sp>
        <p:nvSpPr>
          <p:cNvPr id="8" name="Shape 5"/>
          <p:cNvSpPr/>
          <p:nvPr/>
        </p:nvSpPr>
        <p:spPr>
          <a:xfrm>
            <a:off x="1619250" y="7108999"/>
            <a:ext cx="609600" cy="19050"/>
          </a:xfrm>
          <a:prstGeom prst="rect">
            <a:avLst/>
          </a:prstGeom>
          <a:solidFill>
            <a:srgbClr val="70C2B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2438400" y="6918499"/>
            <a:ext cx="10191497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325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Filling isn’t for feelings. It’s for following — pray, forgive, create, love, give.</a:t>
            </a:r>
            <a:endParaRPr lang="en-US" sz="232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28750" y="3827115"/>
            <a:ext cx="721375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450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IN STEP</a:t>
            </a:r>
            <a:endParaRPr lang="en-US" sz="1875" dirty="0"/>
          </a:p>
        </p:txBody>
      </p:sp>
      <p:sp>
        <p:nvSpPr>
          <p:cNvPr id="4" name="Text 1"/>
          <p:cNvSpPr/>
          <p:nvPr/>
        </p:nvSpPr>
        <p:spPr>
          <a:xfrm>
            <a:off x="1428750" y="4398615"/>
            <a:ext cx="7213759" cy="1438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6217"/>
              </a:lnSpc>
              <a:buNone/>
            </a:pPr>
            <a:r>
              <a:rPr lang="en-US" sz="11250" b="1" kern="0" spc="-300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42.2 km</a:t>
            </a:r>
            <a:endParaRPr lang="en-US" sz="11250" dirty="0"/>
          </a:p>
        </p:txBody>
      </p:sp>
      <p:sp>
        <p:nvSpPr>
          <p:cNvPr id="5" name="Text 2"/>
          <p:cNvSpPr/>
          <p:nvPr/>
        </p:nvSpPr>
        <p:spPr>
          <a:xfrm>
            <a:off x="1428750" y="6046440"/>
            <a:ext cx="7213759" cy="4514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2254"/>
              </a:lnSpc>
              <a:buNone/>
            </a:pPr>
            <a:r>
              <a:rPr lang="en-US" sz="2325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your pace. His.</a:t>
            </a:r>
            <a:endParaRPr lang="en-US" sz="2325" dirty="0"/>
          </a:p>
        </p:txBody>
      </p:sp>
      <p:sp>
        <p:nvSpPr>
          <p:cNvPr id="6" name="Text 3"/>
          <p:cNvSpPr/>
          <p:nvPr/>
        </p:nvSpPr>
        <p:spPr>
          <a:xfrm>
            <a:off x="8843963" y="3827115"/>
            <a:ext cx="8255746" cy="24475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053"/>
              </a:lnSpc>
              <a:buNone/>
            </a:pPr>
            <a:r>
              <a:rPr lang="en-US" sz="3600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pacer runs the race with you, at a pace you couldn’t hold alone, carrying your finish time on his back. </a:t>
            </a:r>
            <a:endParaRPr lang="en-US" sz="3600" dirty="0"/>
          </a:p>
        </p:txBody>
      </p:sp>
      <p:sp>
        <p:nvSpPr>
          <p:cNvPr id="9" name="Shape 6"/>
          <p:cNvSpPr/>
          <p:nvPr/>
        </p:nvSpPr>
        <p:spPr>
          <a:xfrm>
            <a:off x="8843963" y="7019999"/>
            <a:ext cx="609600" cy="28575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9663113" y="6829499"/>
            <a:ext cx="7412022" cy="10438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6044"/>
              </a:lnSpc>
              <a:buNone/>
            </a:pPr>
            <a:r>
              <a:rPr lang="en-US" sz="3000" b="1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don’t fall behind and get disqualified. </a:t>
            </a:r>
            <a:endParaRPr lang="en-US" sz="3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28750" y="3116684"/>
            <a:ext cx="15144750" cy="2025253"/>
          </a:xfrm>
          <a:prstGeom prst="roundRect">
            <a:avLst>
              <a:gd name="adj" fmla="val 5644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1428750" y="5132412"/>
            <a:ext cx="151447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428750" y="3116684"/>
            <a:ext cx="151447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1428750" y="3116684"/>
            <a:ext cx="47625" cy="2025253"/>
          </a:xfrm>
          <a:prstGeom prst="rect">
            <a:avLst/>
          </a:prstGeom>
          <a:solidFill>
            <a:srgbClr val="4956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16563975" y="3116684"/>
            <a:ext cx="9525" cy="2025253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971675" y="3507209"/>
            <a:ext cx="14519910" cy="128230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25615"/>
              </a:lnSpc>
              <a:buNone/>
            </a:pPr>
            <a:r>
              <a:rPr lang="en-US" sz="345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“…let us run with endurance the race that is set before us, </a:t>
            </a:r>
            <a:r>
              <a:rPr lang="en-US" sz="3450" b="1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fixing our eyes on Jesus, the author and perfecter of faith </a:t>
            </a:r>
            <a:r>
              <a:rPr lang="en-US" sz="345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…” — Hebrews 12:1–2</a:t>
            </a:r>
            <a:endParaRPr lang="en-US" sz="3450" dirty="0"/>
          </a:p>
        </p:txBody>
      </p:sp>
      <p:sp>
        <p:nvSpPr>
          <p:cNvPr id="9" name="Text 6"/>
          <p:cNvSpPr/>
          <p:nvPr/>
        </p:nvSpPr>
        <p:spPr>
          <a:xfrm>
            <a:off x="1428750" y="5561037"/>
            <a:ext cx="15304770" cy="164737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2640"/>
              </a:lnSpc>
              <a:buNone/>
            </a:pPr>
            <a:r>
              <a:rPr lang="en-US" sz="4950" b="1" kern="0" spc="-7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He’s not at the finish line waiting. He’s beside you, setting the pace.</a:t>
            </a:r>
            <a:endParaRPr lang="en-US" sz="49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8E2C7A">
                  <a:alpha val="100000"/>
                </a:srgbClr>
              </a:gs>
              <a:gs pos="32000">
                <a:srgbClr val="5B3A8A">
                  <a:alpha val="100000"/>
                </a:srgbClr>
              </a:gs>
              <a:gs pos="58000">
                <a:srgbClr val="303054">
                  <a:alpha val="100000"/>
                </a:srgbClr>
              </a:gs>
              <a:gs pos="82000">
                <a:srgbClr val="495696">
                  <a:alpha val="100000"/>
                </a:srgbClr>
              </a:gs>
              <a:gs pos="100000">
                <a:srgbClr val="70C2B1">
                  <a:alpha val="100000"/>
                </a:srgbClr>
              </a:gs>
            </a:gsLst>
            <a:lin ang="1800000" scaled="0"/>
          </a:gra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95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91615" y="3844305"/>
            <a:ext cx="15304770" cy="26364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97082"/>
              </a:lnSpc>
              <a:buNone/>
            </a:pPr>
            <a:r>
              <a:rPr lang="en-US" sz="9300" b="1" kern="0" spc="-225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does a Spirit-filled life actually look like?</a:t>
            </a:r>
            <a:endParaRPr lang="en-US" sz="93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28750" y="2378348"/>
            <a:ext cx="133350" cy="133350"/>
          </a:xfrm>
          <a:prstGeom prst="ellipse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1733550" y="2368823"/>
            <a:ext cx="152400" cy="152400"/>
          </a:xfrm>
          <a:prstGeom prst="ellipse">
            <a:avLst/>
          </a:prstGeom>
          <a:ln w="9525">
            <a:solidFill>
              <a:srgbClr val="C4C2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2057400" y="2368823"/>
            <a:ext cx="152400" cy="152400"/>
          </a:xfrm>
          <a:prstGeom prst="ellipse">
            <a:avLst/>
          </a:prstGeom>
          <a:ln w="9525">
            <a:solidFill>
              <a:srgbClr val="C4C2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428750" y="2864123"/>
            <a:ext cx="16344900" cy="12069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1582"/>
              </a:lnSpc>
              <a:buNone/>
            </a:pPr>
            <a:r>
              <a:rPr lang="en-US" sz="8850" b="1" kern="0" spc="-22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create</a:t>
            </a:r>
            <a:endParaRPr lang="en-US" sz="8850" dirty="0"/>
          </a:p>
        </p:txBody>
      </p:sp>
      <p:sp>
        <p:nvSpPr>
          <p:cNvPr id="7" name="Shape 4"/>
          <p:cNvSpPr/>
          <p:nvPr/>
        </p:nvSpPr>
        <p:spPr>
          <a:xfrm>
            <a:off x="1428750" y="4375919"/>
            <a:ext cx="15144750" cy="1863030"/>
          </a:xfrm>
          <a:prstGeom prst="roundRect">
            <a:avLst>
              <a:gd name="adj" fmla="val 6135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428750" y="6229424"/>
            <a:ext cx="151447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1428750" y="4375919"/>
            <a:ext cx="151447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1428750" y="4375919"/>
            <a:ext cx="47625" cy="1863030"/>
          </a:xfrm>
          <a:prstGeom prst="rect">
            <a:avLst/>
          </a:prstGeom>
          <a:solidFill>
            <a:srgbClr val="4956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16563975" y="4375919"/>
            <a:ext cx="9525" cy="1863030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971675" y="4747394"/>
            <a:ext cx="14519910" cy="1158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3789"/>
              </a:lnSpc>
              <a:buNone/>
            </a:pPr>
            <a:r>
              <a:rPr lang="en-US" sz="315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“…and I have filled him with the Spirit of God, with ability and intelligence, with knowledge and all craftsmanship.” — Exodus 31:3</a:t>
            </a:r>
            <a:endParaRPr lang="en-US" sz="3150" dirty="0"/>
          </a:p>
        </p:txBody>
      </p:sp>
      <p:sp>
        <p:nvSpPr>
          <p:cNvPr id="13" name="Text 10"/>
          <p:cNvSpPr/>
          <p:nvPr/>
        </p:nvSpPr>
        <p:spPr>
          <a:xfrm>
            <a:off x="1428750" y="6581849"/>
            <a:ext cx="15506700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8899"/>
              </a:lnSpc>
              <a:buNone/>
            </a:pPr>
            <a:r>
              <a:rPr lang="en-US" sz="3600" b="1" dirty="0">
                <a:solidFill>
                  <a:srgbClr val="1F1F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first Spirit-filled person in the Bible was a tradesman.</a:t>
            </a:r>
            <a:endParaRPr lang="en-US" sz="3600" dirty="0"/>
          </a:p>
        </p:txBody>
      </p:sp>
      <p:sp>
        <p:nvSpPr>
          <p:cNvPr id="14" name="Shape 11"/>
          <p:cNvSpPr/>
          <p:nvPr/>
        </p:nvSpPr>
        <p:spPr>
          <a:xfrm>
            <a:off x="1428750" y="7720533"/>
            <a:ext cx="609600" cy="1905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2247900" y="7541940"/>
            <a:ext cx="15793767" cy="4143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75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Machines can generate content. Only the Spirit makes people who bring beauty and kindness into actual places.</a:t>
            </a:r>
            <a:endParaRPr lang="en-US" sz="217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28750" y="2303711"/>
            <a:ext cx="133350" cy="133350"/>
          </a:xfrm>
          <a:prstGeom prst="ellipse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1733550" y="2303711"/>
            <a:ext cx="133350" cy="133350"/>
          </a:xfrm>
          <a:prstGeom prst="ellipse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2038350" y="2294186"/>
            <a:ext cx="152400" cy="152400"/>
          </a:xfrm>
          <a:prstGeom prst="ellipse">
            <a:avLst/>
          </a:prstGeom>
          <a:ln w="9525">
            <a:solidFill>
              <a:srgbClr val="C4C2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428750" y="2789486"/>
            <a:ext cx="16344900" cy="1068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1274"/>
              </a:lnSpc>
              <a:buNone/>
            </a:pPr>
            <a:r>
              <a:rPr lang="en-US" sz="7800" b="1" kern="0" spc="-22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hold under heat</a:t>
            </a:r>
            <a:endParaRPr lang="en-US" sz="7800" dirty="0"/>
          </a:p>
        </p:txBody>
      </p:sp>
      <p:sp>
        <p:nvSpPr>
          <p:cNvPr id="7" name="Shape 4"/>
          <p:cNvSpPr/>
          <p:nvPr/>
        </p:nvSpPr>
        <p:spPr>
          <a:xfrm>
            <a:off x="1428750" y="4162574"/>
            <a:ext cx="15144750" cy="1863030"/>
          </a:xfrm>
          <a:prstGeom prst="roundRect">
            <a:avLst>
              <a:gd name="adj" fmla="val 6135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428750" y="6016079"/>
            <a:ext cx="151447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1428750" y="4162574"/>
            <a:ext cx="151447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1428750" y="4162574"/>
            <a:ext cx="47625" cy="1863030"/>
          </a:xfrm>
          <a:prstGeom prst="rect">
            <a:avLst/>
          </a:prstGeom>
          <a:solidFill>
            <a:srgbClr val="4956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16563975" y="4162574"/>
            <a:ext cx="9525" cy="1863030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971675" y="4534049"/>
            <a:ext cx="14519910" cy="1158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3789"/>
              </a:lnSpc>
              <a:buNone/>
            </a:pPr>
            <a:r>
              <a:rPr lang="en-US" sz="315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“He will sit as a refiner and purifier of silver, and he will purify the sons of Levi and refine them like gold and silver…” — Malachi 3:3</a:t>
            </a:r>
            <a:endParaRPr lang="en-US" sz="3150" dirty="0"/>
          </a:p>
        </p:txBody>
      </p:sp>
      <p:sp>
        <p:nvSpPr>
          <p:cNvPr id="13" name="Text 10"/>
          <p:cNvSpPr/>
          <p:nvPr/>
        </p:nvSpPr>
        <p:spPr>
          <a:xfrm>
            <a:off x="1971675" y="6368504"/>
            <a:ext cx="13947553" cy="9432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720"/>
              </a:lnSpc>
              <a:buNone/>
            </a:pPr>
            <a:r>
              <a:rPr lang="en-US" sz="2475" i="1" dirty="0">
                <a:solidFill>
                  <a:srgbClr val="5C5C6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“…are being transformed into the same image from one degree of glory to another. For this comes from the Lord who is the Spirit.” — 2 Corinthians 3:18</a:t>
            </a:r>
            <a:endParaRPr lang="en-US" sz="2475" dirty="0"/>
          </a:p>
        </p:txBody>
      </p:sp>
      <p:sp>
        <p:nvSpPr>
          <p:cNvPr id="14" name="Shape 11"/>
          <p:cNvSpPr/>
          <p:nvPr/>
        </p:nvSpPr>
        <p:spPr>
          <a:xfrm>
            <a:off x="1428750" y="7795171"/>
            <a:ext cx="609600" cy="1905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2247900" y="7616577"/>
            <a:ext cx="9332997" cy="4143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75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fire isn’t the enemy. It’s the Spirit — working in you, right now.</a:t>
            </a:r>
            <a:endParaRPr lang="en-US" sz="21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6200" cy="10287000"/>
          </a:xfrm>
          <a:prstGeom prst="rect">
            <a:avLst/>
          </a:prstGeom>
          <a:gradFill rotWithShape="1">
            <a:gsLst>
              <a:gs pos="0">
                <a:srgbClr val="8E2C7A">
                  <a:alpha val="100000"/>
                </a:srgbClr>
              </a:gs>
              <a:gs pos="50000">
                <a:srgbClr val="CD2144">
                  <a:alpha val="100000"/>
                </a:srgbClr>
              </a:gs>
              <a:gs pos="100000">
                <a:srgbClr val="70C2B1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468368" y="3770709"/>
            <a:ext cx="5385026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50" dirty="0">
                <a:solidFill>
                  <a:srgbClr val="FFFFFF">
                    <a:alpha val="4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ANCHOR · OLD TESTAMENT</a:t>
            </a:r>
            <a:endParaRPr lang="en-US" sz="1800" dirty="0"/>
          </a:p>
        </p:txBody>
      </p:sp>
      <p:sp>
        <p:nvSpPr>
          <p:cNvPr id="5" name="Shape 2"/>
          <p:cNvSpPr/>
          <p:nvPr/>
        </p:nvSpPr>
        <p:spPr>
          <a:xfrm>
            <a:off x="6705228" y="3896916"/>
            <a:ext cx="57150" cy="57150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952878" y="3770709"/>
            <a:ext cx="2630998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450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ZECHARIAH 4:6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9535195" y="3896916"/>
            <a:ext cx="57150" cy="57150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782845" y="3770709"/>
            <a:ext cx="636315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1800" kern="0" spc="450" dirty="0">
                <a:solidFill>
                  <a:srgbClr val="FFFFFF">
                    <a:alpha val="4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ESV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19250" y="4518422"/>
            <a:ext cx="15304770" cy="20359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1953"/>
              </a:lnSpc>
              <a:buNone/>
            </a:pPr>
            <a:r>
              <a:rPr lang="en-US" sz="57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“Not by might, nor by power, </a:t>
            </a:r>
            <a:r>
              <a:rPr lang="en-US" sz="5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but by my Spirit </a:t>
            </a:r>
            <a:r>
              <a:rPr lang="en-US" sz="57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says the LORD of hosts.”</a:t>
            </a:r>
            <a:endParaRPr lang="en-US" sz="57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28750" y="3005807"/>
            <a:ext cx="133350" cy="133350"/>
          </a:xfrm>
          <a:prstGeom prst="ellipse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1733550" y="3005807"/>
            <a:ext cx="133350" cy="133350"/>
          </a:xfrm>
          <a:prstGeom prst="ellipse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2038350" y="3005807"/>
            <a:ext cx="133350" cy="133350"/>
          </a:xfrm>
          <a:prstGeom prst="ellipse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428750" y="3520157"/>
            <a:ext cx="16344900" cy="126637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1786"/>
              </a:lnSpc>
              <a:buNone/>
            </a:pPr>
            <a:r>
              <a:rPr lang="en-US" sz="9300" b="1" kern="0" spc="-22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become a witness</a:t>
            </a:r>
            <a:endParaRPr lang="en-US" sz="9300" dirty="0"/>
          </a:p>
        </p:txBody>
      </p:sp>
      <p:sp>
        <p:nvSpPr>
          <p:cNvPr id="7" name="Shape 4"/>
          <p:cNvSpPr/>
          <p:nvPr/>
        </p:nvSpPr>
        <p:spPr>
          <a:xfrm>
            <a:off x="1428750" y="5129436"/>
            <a:ext cx="15144750" cy="1394445"/>
          </a:xfrm>
          <a:prstGeom prst="roundRect">
            <a:avLst>
              <a:gd name="adj" fmla="val 8197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428750" y="6514356"/>
            <a:ext cx="151447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1428750" y="5129436"/>
            <a:ext cx="151447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1428750" y="5129436"/>
            <a:ext cx="47625" cy="1394445"/>
          </a:xfrm>
          <a:prstGeom prst="rect">
            <a:avLst/>
          </a:prstGeom>
          <a:solidFill>
            <a:srgbClr val="4956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16563975" y="5129436"/>
            <a:ext cx="9525" cy="139444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971675" y="5519961"/>
            <a:ext cx="15506700" cy="6514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3846"/>
              </a:lnSpc>
              <a:buNone/>
            </a:pPr>
            <a:r>
              <a:rPr lang="en-US" sz="345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“…and you will be my witnesses.” — Acts 1:8</a:t>
            </a:r>
            <a:endParaRPr lang="en-US" sz="3450" dirty="0"/>
          </a:p>
        </p:txBody>
      </p:sp>
      <p:sp>
        <p:nvSpPr>
          <p:cNvPr id="13" name="Shape 10"/>
          <p:cNvSpPr/>
          <p:nvPr/>
        </p:nvSpPr>
        <p:spPr>
          <a:xfrm>
            <a:off x="1428750" y="7083475"/>
            <a:ext cx="609600" cy="1905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2247900" y="6904881"/>
            <a:ext cx="5896868" cy="4143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75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with a direction. Used, not noticed.</a:t>
            </a:r>
            <a:endParaRPr lang="en-US" sz="217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495696">
                  <a:alpha val="35000"/>
                </a:srgbClr>
              </a:gs>
              <a:gs pos="60000">
                <a:srgbClr val="495696">
                  <a:alpha val="0"/>
                </a:srgbClr>
              </a:gs>
            </a:gsLst>
            <a:lin ang="4200000" scaled="0"/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hape 1"/>
          <p:cNvSpPr/>
          <p:nvPr/>
        </p:nvSpPr>
        <p:spPr>
          <a:xfrm>
            <a:off x="1619250" y="2958926"/>
            <a:ext cx="3393504" cy="533400"/>
          </a:xfrm>
          <a:prstGeom prst="roundRect">
            <a:avLst>
              <a:gd name="adj" fmla="val 50000"/>
            </a:avLst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796947" y="3113725"/>
            <a:ext cx="303811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875" b="1" kern="0" spc="3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PRACTICE</a:t>
            </a:r>
            <a:endParaRPr lang="en-US" sz="1875" dirty="0"/>
          </a:p>
        </p:txBody>
      </p:sp>
      <p:sp>
        <p:nvSpPr>
          <p:cNvPr id="6" name="Text 3"/>
          <p:cNvSpPr/>
          <p:nvPr/>
        </p:nvSpPr>
        <p:spPr>
          <a:xfrm>
            <a:off x="5222304" y="3063701"/>
            <a:ext cx="178706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875" kern="0" spc="375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WEEK</a:t>
            </a:r>
            <a:endParaRPr lang="en-US" sz="1875" dirty="0"/>
          </a:p>
        </p:txBody>
      </p:sp>
      <p:sp>
        <p:nvSpPr>
          <p:cNvPr id="7" name="Text 4"/>
          <p:cNvSpPr/>
          <p:nvPr/>
        </p:nvSpPr>
        <p:spPr>
          <a:xfrm>
            <a:off x="1619250" y="3835226"/>
            <a:ext cx="16554450" cy="5286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50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Tomorrow morning. Before the phone.</a:t>
            </a:r>
            <a:endParaRPr lang="en-US" sz="2850" dirty="0"/>
          </a:p>
        </p:txBody>
      </p:sp>
      <p:sp>
        <p:nvSpPr>
          <p:cNvPr id="8" name="Shape 5"/>
          <p:cNvSpPr/>
          <p:nvPr/>
        </p:nvSpPr>
        <p:spPr>
          <a:xfrm>
            <a:off x="1619250" y="4668664"/>
            <a:ext cx="14611350" cy="1916385"/>
          </a:xfrm>
          <a:prstGeom prst="roundRect">
            <a:avLst>
              <a:gd name="adj" fmla="val 9941"/>
            </a:avLst>
          </a:prstGeom>
          <a:solidFill>
            <a:srgbClr val="FFFFFF">
              <a:alpha val="6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2257425" y="5192539"/>
            <a:ext cx="14668500" cy="9067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6047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“Father, </a:t>
            </a:r>
            <a:r>
              <a:rPr lang="en-US" sz="4800" b="1" dirty="0">
                <a:solidFill>
                  <a:srgbClr val="CD21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fill me with your Spirt </a:t>
            </a: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today.”</a:t>
            </a:r>
            <a:endParaRPr lang="en-US" sz="4800" dirty="0"/>
          </a:p>
        </p:txBody>
      </p:sp>
      <p:sp>
        <p:nvSpPr>
          <p:cNvPr id="10" name="Text 7"/>
          <p:cNvSpPr/>
          <p:nvPr/>
        </p:nvSpPr>
        <p:spPr>
          <a:xfrm>
            <a:off x="1619250" y="6927949"/>
            <a:ext cx="1655445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325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day this week. He gives to those who ask. (Luke 11:13)</a:t>
            </a:r>
            <a:endParaRPr lang="en-US" sz="232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495696">
                  <a:alpha val="100000"/>
                </a:srgbClr>
              </a:gs>
              <a:gs pos="28000">
                <a:srgbClr val="303054">
                  <a:alpha val="100000"/>
                </a:srgbClr>
              </a:gs>
              <a:gs pos="54000">
                <a:srgbClr val="5B3A8A">
                  <a:alpha val="100000"/>
                </a:srgbClr>
              </a:gs>
              <a:gs pos="78000">
                <a:srgbClr val="8E2C7A">
                  <a:alpha val="100000"/>
                </a:srgbClr>
              </a:gs>
              <a:gs pos="100000">
                <a:srgbClr val="CD2144">
                  <a:alpha val="100000"/>
                </a:srgbClr>
              </a:gs>
            </a:gsLst>
            <a:lin ang="1800000" scaled="0"/>
          </a:gra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95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080260" y="3863355"/>
            <a:ext cx="14127480" cy="25983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ctr">
              <a:lnSpc>
                <a:spcPct val="98462"/>
              </a:lnSpc>
              <a:buNone/>
            </a:pPr>
            <a:r>
              <a:rPr lang="en-US" sz="9000" b="1" kern="0" spc="-225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would our church look like if all of us were filled?</a:t>
            </a:r>
            <a:endParaRPr lang="en-US" sz="9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CD2144">
                  <a:alpha val="18000"/>
                </a:srgbClr>
              </a:gs>
              <a:gs pos="58000">
                <a:srgbClr val="CD2144">
                  <a:alpha val="0"/>
                </a:srgbClr>
              </a:gs>
            </a:gsLst>
            <a:path path="circle">
              <a:fillToRect l="40000" t="45000" r="60000" b="55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1619250" y="3608115"/>
            <a:ext cx="47625" cy="2270671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2085975" y="3722415"/>
            <a:ext cx="14912340" cy="15848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3969"/>
              </a:lnSpc>
              <a:buNone/>
            </a:pPr>
            <a:r>
              <a:rPr lang="en-US" sz="43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“…God’s </a:t>
            </a:r>
            <a:r>
              <a:rPr lang="en-US" sz="4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love has been poured into our hearts </a:t>
            </a:r>
            <a:r>
              <a:rPr lang="en-US" sz="43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through the Holy Spirit who has been given to us.”</a:t>
            </a:r>
            <a:endParaRPr lang="en-US" sz="4350" dirty="0"/>
          </a:p>
        </p:txBody>
      </p:sp>
      <p:sp>
        <p:nvSpPr>
          <p:cNvPr id="6" name="Text 3"/>
          <p:cNvSpPr/>
          <p:nvPr/>
        </p:nvSpPr>
        <p:spPr>
          <a:xfrm>
            <a:off x="2085975" y="5440635"/>
            <a:ext cx="1592580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kern="0" spc="225" dirty="0">
                <a:solidFill>
                  <a:srgbClr val="FFFFFF">
                    <a:alpha val="4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ROMANS 5:5</a:t>
            </a:r>
            <a:endParaRPr lang="en-US" sz="1875" dirty="0"/>
          </a:p>
        </p:txBody>
      </p:sp>
      <p:sp>
        <p:nvSpPr>
          <p:cNvPr id="7" name="Shape 4"/>
          <p:cNvSpPr/>
          <p:nvPr/>
        </p:nvSpPr>
        <p:spPr>
          <a:xfrm>
            <a:off x="1619250" y="6469335"/>
            <a:ext cx="609600" cy="19050"/>
          </a:xfrm>
          <a:prstGeom prst="rect">
            <a:avLst/>
          </a:prstGeom>
          <a:solidFill>
            <a:srgbClr val="70C2B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2438400" y="6278835"/>
            <a:ext cx="7538725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325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first thing He fills you with is the Father’s love.</a:t>
            </a:r>
            <a:endParaRPr lang="en-US" sz="2325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4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27756"/>
            <a:ext cx="18288000" cy="10287000"/>
          </a:xfrm>
          <a:prstGeom prst="rect">
            <a:avLst/>
          </a:prstGeom>
          <a:gradFill rotWithShape="1">
            <a:gsLst>
              <a:gs pos="0">
                <a:srgbClr val="495696">
                  <a:alpha val="32000"/>
                </a:srgbClr>
              </a:gs>
              <a:gs pos="60000">
                <a:srgbClr val="495696">
                  <a:alpha val="0"/>
                </a:srgbClr>
              </a:gs>
            </a:gsLst>
            <a:path path="circle">
              <a:fillToRect l="50000" t="42000" r="50000" b="58000"/>
            </a:path>
          </a:gra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8191426" y="2555453"/>
            <a:ext cx="2095582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75" b="1" i="0" u="none" strike="noStrike" kern="0" cap="none" spc="600" normalizeH="0" baseline="0" noProof="0" dirty="0">
                <a:ln>
                  <a:noFill/>
                </a:ln>
                <a:solidFill>
                  <a:srgbClr val="70C2B1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THE TABLE</a:t>
            </a:r>
            <a:endParaRPr kumimoji="0" lang="en-US" sz="187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1687830" y="3374603"/>
            <a:ext cx="14912340" cy="16442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1960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“This cup that is </a:t>
            </a:r>
            <a:r>
              <a:rPr kumimoji="0" lang="en-US" sz="46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poured out for you </a:t>
            </a:r>
            <a:r>
              <a:rPr kumimoji="0" lang="en-US" sz="46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is the new covenant in my blood.”</a:t>
            </a:r>
            <a:endParaRPr kumimoji="0" lang="en-US" sz="4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8330952" y="5171256"/>
            <a:ext cx="1788706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75" b="0" i="0" u="none" strike="noStrike" kern="0" cap="none" spc="300" normalizeH="0" baseline="0" noProof="0" dirty="0">
                <a:ln>
                  <a:noFill/>
                </a:ln>
                <a:solidFill>
                  <a:srgbClr val="FFFFFF">
                    <a:alpha val="45000"/>
                  </a:srgbClr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LUKE 22:20</a:t>
            </a:r>
            <a:endParaRPr kumimoji="0" lang="en-US" sz="187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8191500" y="5990406"/>
            <a:ext cx="1905000" cy="19050"/>
          </a:xfrm>
          <a:prstGeom prst="rect">
            <a:avLst/>
          </a:prstGeom>
          <a:gradFill rotWithShape="1">
            <a:gsLst>
              <a:gs pos="0">
                <a:srgbClr val="CD2144">
                  <a:alpha val="0"/>
                </a:srgbClr>
              </a:gs>
              <a:gs pos="50000">
                <a:srgbClr val="CD2144">
                  <a:alpha val="100000"/>
                </a:srgbClr>
              </a:gs>
              <a:gs pos="100000">
                <a:srgbClr val="CD2144">
                  <a:alpha val="0"/>
                </a:srgbClr>
              </a:gs>
            </a:gsLst>
            <a:lin ang="0" scaled="0"/>
          </a:gra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2276475" y="6504756"/>
            <a:ext cx="13735050" cy="12648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238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50" b="0" i="1" u="none" strike="noStrike" kern="1200" cap="none" spc="0" normalizeH="0" baseline="0" noProof="0" dirty="0">
                <a:ln>
                  <a:noFill/>
                </a:ln>
                <a:solidFill>
                  <a:srgbClr val="70C2B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He emptied Himself so you could be filled. </a:t>
            </a:r>
          </a:p>
          <a:p>
            <a:pPr marL="0" marR="0" lvl="0" indent="0" algn="ctr" defTabSz="914400" rtl="0" eaLnBrk="1" fontAlgn="auto" latinLnBrk="0" hangingPunct="1">
              <a:lnSpc>
                <a:spcPct val="1238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50" b="0" i="1" u="none" strike="noStrike" kern="1200" cap="none" spc="0" normalizeH="0" baseline="0" noProof="0" dirty="0">
                <a:ln>
                  <a:noFill/>
                </a:ln>
                <a:solidFill>
                  <a:srgbClr val="70C2B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As you hold the cup, what are you still trying to run on?</a:t>
            </a:r>
            <a:endParaRPr kumimoji="0" lang="en-US" sz="3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6200" cy="10287000"/>
          </a:xfrm>
          <a:prstGeom prst="rect">
            <a:avLst/>
          </a:prstGeom>
          <a:gradFill rotWithShape="1">
            <a:gsLst>
              <a:gs pos="0">
                <a:srgbClr val="70C2B1">
                  <a:alpha val="100000"/>
                </a:srgbClr>
              </a:gs>
              <a:gs pos="50000">
                <a:srgbClr val="495696">
                  <a:alpha val="100000"/>
                </a:srgbClr>
              </a:gs>
              <a:gs pos="100000">
                <a:srgbClr val="8E2C7A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372627" y="3780234"/>
            <a:ext cx="5437004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50" dirty="0">
                <a:solidFill>
                  <a:srgbClr val="FFFFFF">
                    <a:alpha val="4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ANCHOR · NEW TESTAMENT</a:t>
            </a:r>
            <a:endParaRPr lang="en-US" sz="1800" dirty="0"/>
          </a:p>
        </p:txBody>
      </p:sp>
      <p:sp>
        <p:nvSpPr>
          <p:cNvPr id="5" name="Shape 2"/>
          <p:cNvSpPr/>
          <p:nvPr/>
        </p:nvSpPr>
        <p:spPr>
          <a:xfrm>
            <a:off x="6752481" y="3896916"/>
            <a:ext cx="57150" cy="57150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000131" y="3770709"/>
            <a:ext cx="2785951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450" dirty="0">
                <a:solidFill>
                  <a:srgbClr val="70C2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EPHESIANS 5:18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9723313" y="3896916"/>
            <a:ext cx="57150" cy="57150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970962" y="3770709"/>
            <a:ext cx="859947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50" dirty="0">
                <a:solidFill>
                  <a:srgbClr val="FFFFFF">
                    <a:alpha val="4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ESV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19250" y="4518422"/>
            <a:ext cx="15304770" cy="20359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1953"/>
              </a:lnSpc>
              <a:buNone/>
            </a:pPr>
            <a:r>
              <a:rPr lang="en-US" sz="57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“And do not get drunk with wine, for that is debauchery, but </a:t>
            </a:r>
            <a:r>
              <a:rPr lang="en-US" sz="5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 filled with the Spirit</a:t>
            </a:r>
            <a:r>
              <a:rPr lang="en-US" sz="57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.”</a:t>
            </a:r>
            <a:endParaRPr lang="en-US" sz="5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28750" y="1935807"/>
            <a:ext cx="169735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450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WE GO ANY FURTHER</a:t>
            </a:r>
            <a:endParaRPr lang="en-US" sz="1875" dirty="0"/>
          </a:p>
        </p:txBody>
      </p:sp>
      <p:sp>
        <p:nvSpPr>
          <p:cNvPr id="4" name="Text 1"/>
          <p:cNvSpPr/>
          <p:nvPr/>
        </p:nvSpPr>
        <p:spPr>
          <a:xfrm>
            <a:off x="1428750" y="2659707"/>
            <a:ext cx="16973550" cy="1068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1274"/>
              </a:lnSpc>
              <a:buNone/>
            </a:pPr>
            <a:r>
              <a:rPr lang="en-US" sz="7800" b="1" kern="0" spc="-225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is the Holy Spirit?</a:t>
            </a:r>
            <a:endParaRPr lang="en-US" sz="7800" dirty="0"/>
          </a:p>
        </p:txBody>
      </p:sp>
      <p:sp>
        <p:nvSpPr>
          <p:cNvPr id="5" name="Shape 2"/>
          <p:cNvSpPr/>
          <p:nvPr/>
        </p:nvSpPr>
        <p:spPr>
          <a:xfrm>
            <a:off x="1428750" y="4089946"/>
            <a:ext cx="4978375" cy="3461147"/>
          </a:xfrm>
          <a:prstGeom prst="roundRect">
            <a:avLst>
              <a:gd name="adj" fmla="val 3302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1428750" y="7541568"/>
            <a:ext cx="4978375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1428750" y="4089946"/>
            <a:ext cx="4978375" cy="38100"/>
          </a:xfrm>
          <a:prstGeom prst="rect">
            <a:avLst/>
          </a:prstGeom>
          <a:solidFill>
            <a:srgbClr val="4956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428750" y="4089946"/>
            <a:ext cx="9525" cy="3461147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6397600" y="4089946"/>
            <a:ext cx="9525" cy="3461147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819275" y="4470946"/>
            <a:ext cx="4617058" cy="5200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200"/>
              </a:lnSpc>
              <a:buNone/>
            </a:pPr>
            <a:r>
              <a:rPr lang="en-US" sz="3300" b="1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God</a:t>
            </a:r>
            <a:endParaRPr lang="en-US" sz="3300" dirty="0"/>
          </a:p>
        </p:txBody>
      </p:sp>
      <p:sp>
        <p:nvSpPr>
          <p:cNvPr id="11" name="Text 8"/>
          <p:cNvSpPr/>
          <p:nvPr/>
        </p:nvSpPr>
        <p:spPr>
          <a:xfrm>
            <a:off x="1819275" y="5105251"/>
            <a:ext cx="4323245" cy="8609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7059"/>
              </a:lnSpc>
              <a:buNone/>
            </a:pPr>
            <a:r>
              <a:rPr lang="en-US" sz="225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“You have not lied to man but to God.”</a:t>
            </a:r>
            <a:endParaRPr lang="en-US" sz="2250" dirty="0"/>
          </a:p>
        </p:txBody>
      </p:sp>
      <p:sp>
        <p:nvSpPr>
          <p:cNvPr id="12" name="Text 9"/>
          <p:cNvSpPr/>
          <p:nvPr/>
        </p:nvSpPr>
        <p:spPr>
          <a:xfrm>
            <a:off x="1819275" y="6080522"/>
            <a:ext cx="461705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kern="0" spc="225" dirty="0">
                <a:solidFill>
                  <a:srgbClr val="9A9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ACTS 5:4</a:t>
            </a:r>
            <a:endParaRPr lang="en-US" sz="1725" dirty="0"/>
          </a:p>
        </p:txBody>
      </p:sp>
      <p:sp>
        <p:nvSpPr>
          <p:cNvPr id="13" name="Shape 10"/>
          <p:cNvSpPr/>
          <p:nvPr/>
        </p:nvSpPr>
        <p:spPr>
          <a:xfrm>
            <a:off x="6654775" y="4089946"/>
            <a:ext cx="4978375" cy="3461147"/>
          </a:xfrm>
          <a:prstGeom prst="roundRect">
            <a:avLst>
              <a:gd name="adj" fmla="val 3302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6654775" y="7541568"/>
            <a:ext cx="4978375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6654775" y="4089946"/>
            <a:ext cx="4978375" cy="38100"/>
          </a:xfrm>
          <a:prstGeom prst="rect">
            <a:avLst/>
          </a:prstGeom>
          <a:solidFill>
            <a:srgbClr val="8E2C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6654775" y="4089946"/>
            <a:ext cx="9525" cy="3461147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11623625" y="4089946"/>
            <a:ext cx="9525" cy="3461147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7045300" y="4470946"/>
            <a:ext cx="4617058" cy="5200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200"/>
              </a:lnSpc>
              <a:buNone/>
            </a:pPr>
            <a:r>
              <a:rPr lang="en-US" sz="3300" b="1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Person</a:t>
            </a:r>
            <a:endParaRPr lang="en-US" sz="3300" dirty="0"/>
          </a:p>
        </p:txBody>
      </p:sp>
      <p:sp>
        <p:nvSpPr>
          <p:cNvPr id="19" name="Text 16"/>
          <p:cNvSpPr/>
          <p:nvPr/>
        </p:nvSpPr>
        <p:spPr>
          <a:xfrm>
            <a:off x="7045300" y="5105251"/>
            <a:ext cx="4323245" cy="12724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7059"/>
              </a:lnSpc>
              <a:buNone/>
            </a:pPr>
            <a:r>
              <a:rPr lang="en-US" sz="225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“When the Spirit of truth comes, </a:t>
            </a:r>
            <a:r>
              <a:rPr lang="en-US" sz="2250" b="1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 </a:t>
            </a:r>
            <a:r>
              <a:rPr lang="en-US" sz="225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will guide you into all the truth.”</a:t>
            </a:r>
            <a:endParaRPr lang="en-US" sz="2250" dirty="0"/>
          </a:p>
        </p:txBody>
      </p:sp>
      <p:sp>
        <p:nvSpPr>
          <p:cNvPr id="20" name="Text 17"/>
          <p:cNvSpPr/>
          <p:nvPr/>
        </p:nvSpPr>
        <p:spPr>
          <a:xfrm>
            <a:off x="7045300" y="6491957"/>
            <a:ext cx="461705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kern="0" spc="225" dirty="0">
                <a:solidFill>
                  <a:srgbClr val="9A9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JOHN 16:13</a:t>
            </a:r>
            <a:endParaRPr lang="en-US" sz="1725" dirty="0"/>
          </a:p>
        </p:txBody>
      </p:sp>
      <p:sp>
        <p:nvSpPr>
          <p:cNvPr id="21" name="Shape 18"/>
          <p:cNvSpPr/>
          <p:nvPr/>
        </p:nvSpPr>
        <p:spPr>
          <a:xfrm>
            <a:off x="11880800" y="4089946"/>
            <a:ext cx="4978450" cy="3461147"/>
          </a:xfrm>
          <a:prstGeom prst="roundRect">
            <a:avLst>
              <a:gd name="adj" fmla="val 3302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11880800" y="7541568"/>
            <a:ext cx="497845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11880800" y="4089946"/>
            <a:ext cx="4978450" cy="38100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1"/>
          <p:cNvSpPr/>
          <p:nvPr/>
        </p:nvSpPr>
        <p:spPr>
          <a:xfrm>
            <a:off x="11880800" y="4089946"/>
            <a:ext cx="9525" cy="3461147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2"/>
          <p:cNvSpPr/>
          <p:nvPr/>
        </p:nvSpPr>
        <p:spPr>
          <a:xfrm>
            <a:off x="16849725" y="4089946"/>
            <a:ext cx="9525" cy="3461147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12271325" y="4470946"/>
            <a:ext cx="4617140" cy="5200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200"/>
              </a:lnSpc>
              <a:buNone/>
            </a:pPr>
            <a:r>
              <a:rPr lang="en-US" sz="3300" b="1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Helper</a:t>
            </a:r>
            <a:endParaRPr lang="en-US" sz="3300" dirty="0"/>
          </a:p>
        </p:txBody>
      </p:sp>
      <p:sp>
        <p:nvSpPr>
          <p:cNvPr id="27" name="Text 24"/>
          <p:cNvSpPr/>
          <p:nvPr/>
        </p:nvSpPr>
        <p:spPr>
          <a:xfrm>
            <a:off x="12271325" y="5105251"/>
            <a:ext cx="4323322" cy="16838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7059"/>
              </a:lnSpc>
              <a:buNone/>
            </a:pPr>
            <a:r>
              <a:rPr lang="en-US" sz="225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“And I will ask the Father, and he will give you </a:t>
            </a:r>
            <a:r>
              <a:rPr lang="en-US" sz="2250" b="1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another Helper </a:t>
            </a:r>
            <a:r>
              <a:rPr lang="en-US" sz="225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… he dwells with you and </a:t>
            </a:r>
            <a:r>
              <a:rPr lang="en-US" sz="2250" b="1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will be in you </a:t>
            </a:r>
            <a:r>
              <a:rPr lang="en-US" sz="2250" i="1" dirty="0">
                <a:solidFill>
                  <a:srgbClr val="3030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.”</a:t>
            </a:r>
            <a:endParaRPr lang="en-US" sz="2250" dirty="0"/>
          </a:p>
        </p:txBody>
      </p:sp>
      <p:sp>
        <p:nvSpPr>
          <p:cNvPr id="28" name="Text 25"/>
          <p:cNvSpPr/>
          <p:nvPr/>
        </p:nvSpPr>
        <p:spPr>
          <a:xfrm>
            <a:off x="12271325" y="6903393"/>
            <a:ext cx="461714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kern="0" spc="225" dirty="0">
                <a:solidFill>
                  <a:srgbClr val="9A9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JOHN 14:16–17</a:t>
            </a:r>
            <a:endParaRPr lang="en-US" sz="1725" dirty="0"/>
          </a:p>
        </p:txBody>
      </p:sp>
      <p:sp>
        <p:nvSpPr>
          <p:cNvPr id="29" name="Shape 26"/>
          <p:cNvSpPr/>
          <p:nvPr/>
        </p:nvSpPr>
        <p:spPr>
          <a:xfrm>
            <a:off x="1428750" y="8136880"/>
            <a:ext cx="609600" cy="28575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2247900" y="7951143"/>
            <a:ext cx="568961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325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force. Not a feeling. </a:t>
            </a:r>
            <a:r>
              <a:rPr lang="en-US" sz="2325" b="1" dirty="0">
                <a:solidFill>
                  <a:srgbClr val="2222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God, in you.</a:t>
            </a:r>
            <a:endParaRPr lang="en-US" sz="23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28750" y="3468067"/>
            <a:ext cx="16973550" cy="1828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2637"/>
              </a:lnSpc>
              <a:buNone/>
            </a:pPr>
            <a:r>
              <a:rPr lang="en-US" sz="15000" b="1" kern="0" spc="-450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Empty</a:t>
            </a:r>
            <a:endParaRPr lang="en-US" sz="15000" dirty="0"/>
          </a:p>
        </p:txBody>
      </p:sp>
      <p:sp>
        <p:nvSpPr>
          <p:cNvPr id="4" name="Shape 1"/>
          <p:cNvSpPr/>
          <p:nvPr/>
        </p:nvSpPr>
        <p:spPr>
          <a:xfrm>
            <a:off x="1428750" y="5677867"/>
            <a:ext cx="1333500" cy="28575"/>
          </a:xfrm>
          <a:prstGeom prst="rect">
            <a:avLst/>
          </a:prstGeom>
          <a:gradFill rotWithShape="1">
            <a:gsLst>
              <a:gs pos="0">
                <a:srgbClr val="CD2144">
                  <a:alpha val="100000"/>
                </a:srgbClr>
              </a:gs>
              <a:gs pos="100000">
                <a:srgbClr val="8E2C7A">
                  <a:alpha val="100000"/>
                </a:srgbClr>
              </a:gs>
            </a:gsLst>
            <a:lin ang="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428750" y="6125542"/>
            <a:ext cx="14668500" cy="7314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3390"/>
              </a:lnSpc>
              <a:buNone/>
            </a:pPr>
            <a:r>
              <a:rPr lang="en-US" sz="3900" dirty="0">
                <a:solidFill>
                  <a:srgbClr val="1F1F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life runs on something.</a:t>
            </a:r>
            <a:endParaRPr lang="en-US" sz="3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414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495696">
                  <a:alpha val="38000"/>
                </a:srgbClr>
              </a:gs>
              <a:gs pos="62000">
                <a:srgbClr val="495696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alphaModFix amt="45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7250" y="8124825"/>
            <a:ext cx="2095500" cy="136207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393508" y="3305994"/>
            <a:ext cx="15500985" cy="3274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03927"/>
              </a:lnSpc>
              <a:buNone/>
            </a:pPr>
            <a:r>
              <a:rPr lang="en-US" sz="72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If you’re not running on the Spirit, </a:t>
            </a:r>
            <a:r>
              <a:rPr lang="en-US" sz="7200" b="1" kern="0" spc="-150" dirty="0">
                <a:solidFill>
                  <a:srgbClr val="CD21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you’re running on something </a:t>
            </a:r>
            <a:r>
              <a:rPr lang="en-US" sz="72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and it’s running out.</a:t>
            </a:r>
            <a:endParaRPr lang="en-US" sz="7200" dirty="0"/>
          </a:p>
        </p:txBody>
      </p:sp>
      <p:sp>
        <p:nvSpPr>
          <p:cNvPr id="6" name="Shape 2"/>
          <p:cNvSpPr/>
          <p:nvPr/>
        </p:nvSpPr>
        <p:spPr>
          <a:xfrm>
            <a:off x="8191500" y="6961882"/>
            <a:ext cx="1905000" cy="19050"/>
          </a:xfrm>
          <a:prstGeom prst="rect">
            <a:avLst/>
          </a:prstGeom>
          <a:gradFill rotWithShape="1">
            <a:gsLst>
              <a:gs pos="0">
                <a:srgbClr val="70C2B1">
                  <a:alpha val="0"/>
                </a:srgbClr>
              </a:gs>
              <a:gs pos="50000">
                <a:srgbClr val="70C2B1">
                  <a:alpha val="100000"/>
                </a:srgbClr>
              </a:gs>
              <a:gs pos="100000">
                <a:srgbClr val="70C2B1">
                  <a:alpha val="0"/>
                </a:srgbClr>
              </a:gs>
            </a:gsLst>
            <a:lin ang="0" scaled="0"/>
          </a:gra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2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8E2C7A">
                  <a:alpha val="30000"/>
                </a:srgbClr>
              </a:gs>
              <a:gs pos="55000">
                <a:srgbClr val="8E2C7A">
                  <a:alpha val="0"/>
                </a:srgbClr>
              </a:gs>
            </a:gsLst>
            <a:lin ang="660000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619250" y="3474765"/>
            <a:ext cx="15716250" cy="7314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3750"/>
              </a:lnSpc>
              <a:buNone/>
            </a:pPr>
            <a:r>
              <a:rPr lang="en-US" sz="4200" dirty="0">
                <a:solidFill>
                  <a:srgbClr val="FFFFFF">
                    <a:alpha val="6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More information than any generation in history.</a:t>
            </a:r>
            <a:endParaRPr lang="en-US" sz="4200" dirty="0"/>
          </a:p>
        </p:txBody>
      </p:sp>
      <p:sp>
        <p:nvSpPr>
          <p:cNvPr id="5" name="Text 2"/>
          <p:cNvSpPr/>
          <p:nvPr/>
        </p:nvSpPr>
        <p:spPr>
          <a:xfrm>
            <a:off x="1619250" y="4549155"/>
            <a:ext cx="15716250" cy="8305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4759"/>
              </a:lnSpc>
              <a:buNone/>
            </a:pPr>
            <a:r>
              <a:rPr lang="en-US" sz="4800" dirty="0">
                <a:solidFill>
                  <a:srgbClr val="FFFFFF">
                    <a:alpha val="78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More comfort. More medicine.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1619250" y="5722590"/>
            <a:ext cx="16344900" cy="11277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6540"/>
              </a:lnSpc>
              <a:buNone/>
            </a:pPr>
            <a:r>
              <a:rPr lang="en-US" sz="7800" b="1" kern="0" spc="-150" dirty="0">
                <a:solidFill>
                  <a:srgbClr val="CD21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More anxious </a:t>
            </a:r>
            <a:r>
              <a:rPr lang="en-US" sz="7800" b="1" kern="0" spc="-1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 ever.</a:t>
            </a:r>
            <a:endParaRPr lang="en-US" sz="7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6991335" y="9163050"/>
            <a:ext cx="687065" cy="590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28750" y="3658567"/>
            <a:ext cx="721375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450" dirty="0">
                <a:solidFill>
                  <a:srgbClr val="CD21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HERE, IN AUSTRALIA</a:t>
            </a:r>
            <a:endParaRPr lang="en-US" sz="1875" dirty="0"/>
          </a:p>
        </p:txBody>
      </p:sp>
      <p:sp>
        <p:nvSpPr>
          <p:cNvPr id="4" name="Text 1"/>
          <p:cNvSpPr/>
          <p:nvPr/>
        </p:nvSpPr>
        <p:spPr>
          <a:xfrm>
            <a:off x="1428750" y="4191967"/>
            <a:ext cx="7213759" cy="1438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6217"/>
              </a:lnSpc>
              <a:buNone/>
            </a:pPr>
            <a:r>
              <a:rPr lang="en-US" sz="11250" b="1" kern="0" spc="-300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in 6</a:t>
            </a:r>
            <a:endParaRPr lang="en-US" sz="11250" dirty="0"/>
          </a:p>
        </p:txBody>
      </p:sp>
      <p:sp>
        <p:nvSpPr>
          <p:cNvPr id="5" name="Text 2"/>
          <p:cNvSpPr/>
          <p:nvPr/>
        </p:nvSpPr>
        <p:spPr>
          <a:xfrm>
            <a:off x="1428750" y="5801692"/>
            <a:ext cx="6754701" cy="8648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2254"/>
              </a:lnSpc>
              <a:buNone/>
            </a:pPr>
            <a:r>
              <a:rPr lang="en-US" sz="2325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Australians had an anxiety disorder in the last twelve months.</a:t>
            </a:r>
            <a:endParaRPr lang="en-US" sz="2325" dirty="0"/>
          </a:p>
        </p:txBody>
      </p:sp>
      <p:sp>
        <p:nvSpPr>
          <p:cNvPr id="6" name="Text 3"/>
          <p:cNvSpPr/>
          <p:nvPr/>
        </p:nvSpPr>
        <p:spPr>
          <a:xfrm>
            <a:off x="8843963" y="2835250"/>
            <a:ext cx="8255746" cy="13958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5053"/>
              </a:lnSpc>
              <a:buNone/>
            </a:pPr>
            <a:r>
              <a:rPr lang="en-US" sz="2475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Anxiety was the most common group of mental disorders in 2020–2022 — 17.2% of Australians aged 16–85. Around 3.4 million people.</a:t>
            </a:r>
            <a:endParaRPr lang="en-US" sz="2475" dirty="0"/>
          </a:p>
        </p:txBody>
      </p:sp>
      <p:sp>
        <p:nvSpPr>
          <p:cNvPr id="7" name="Shape 4"/>
          <p:cNvSpPr/>
          <p:nvPr/>
        </p:nvSpPr>
        <p:spPr>
          <a:xfrm>
            <a:off x="8843963" y="4421609"/>
            <a:ext cx="8015288" cy="9525"/>
          </a:xfrm>
          <a:prstGeom prst="rect">
            <a:avLst/>
          </a:prstGeom>
          <a:solidFill>
            <a:srgbClr val="E0D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843963" y="4659734"/>
            <a:ext cx="8255746" cy="9432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5053"/>
              </a:lnSpc>
              <a:buNone/>
            </a:pPr>
            <a:r>
              <a:rPr lang="en-US" sz="2475" dirty="0">
                <a:solidFill>
                  <a:srgbClr val="5C5C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Among 16–24-year-olds, almost two in five experienced a mental disorder in the same window.</a:t>
            </a:r>
            <a:endParaRPr lang="en-US" sz="2475" dirty="0"/>
          </a:p>
        </p:txBody>
      </p:sp>
      <p:sp>
        <p:nvSpPr>
          <p:cNvPr id="9" name="Shape 6"/>
          <p:cNvSpPr/>
          <p:nvPr/>
        </p:nvSpPr>
        <p:spPr>
          <a:xfrm>
            <a:off x="8843963" y="6269757"/>
            <a:ext cx="609600" cy="28575"/>
          </a:xfrm>
          <a:prstGeom prst="rect">
            <a:avLst/>
          </a:prstGeom>
          <a:solidFill>
            <a:srgbClr val="CD21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9663113" y="6079257"/>
            <a:ext cx="7412022" cy="10438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16044"/>
              </a:lnSpc>
              <a:buNone/>
            </a:pPr>
            <a:r>
              <a:rPr lang="en-US" sz="3000" b="1" dirty="0">
                <a:solidFill>
                  <a:srgbClr val="2222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Something in us is running dry that comfort can’t refill.</a:t>
            </a:r>
            <a:endParaRPr lang="en-US" sz="3000" dirty="0"/>
          </a:p>
        </p:txBody>
      </p:sp>
      <p:sp>
        <p:nvSpPr>
          <p:cNvPr id="11" name="Text 8"/>
          <p:cNvSpPr/>
          <p:nvPr/>
        </p:nvSpPr>
        <p:spPr>
          <a:xfrm>
            <a:off x="8843963" y="7370787"/>
            <a:ext cx="8816816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75" dirty="0">
                <a:solidFill>
                  <a:srgbClr val="9A9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ABS · National Study of Mental Health and Wellbeing, 2020–2022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2280</Words>
  <Application>Microsoft Macintosh PowerPoint</Application>
  <PresentationFormat>Custom</PresentationFormat>
  <Paragraphs>228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Aptos</vt:lpstr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Kenny Koay</cp:lastModifiedBy>
  <cp:revision>4</cp:revision>
  <dcterms:created xsi:type="dcterms:W3CDTF">2026-08-15T11:05:51Z</dcterms:created>
  <dcterms:modified xsi:type="dcterms:W3CDTF">2026-08-15T21:28:17Z</dcterms:modified>
</cp:coreProperties>
</file>