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329" r:id="rId2"/>
    <p:sldId id="257" r:id="rId3"/>
    <p:sldId id="258" r:id="rId4"/>
    <p:sldId id="291" r:id="rId5"/>
    <p:sldId id="317" r:id="rId6"/>
    <p:sldId id="304" r:id="rId7"/>
    <p:sldId id="305" r:id="rId8"/>
    <p:sldId id="318" r:id="rId9"/>
    <p:sldId id="306" r:id="rId10"/>
    <p:sldId id="319" r:id="rId11"/>
    <p:sldId id="307" r:id="rId12"/>
    <p:sldId id="320" r:id="rId13"/>
    <p:sldId id="308" r:id="rId14"/>
    <p:sldId id="321" r:id="rId15"/>
    <p:sldId id="314" r:id="rId16"/>
    <p:sldId id="322" r:id="rId17"/>
    <p:sldId id="309" r:id="rId18"/>
    <p:sldId id="315" r:id="rId19"/>
    <p:sldId id="323" r:id="rId20"/>
    <p:sldId id="310" r:id="rId21"/>
    <p:sldId id="324" r:id="rId22"/>
    <p:sldId id="311" r:id="rId23"/>
    <p:sldId id="325" r:id="rId24"/>
    <p:sldId id="312" r:id="rId25"/>
    <p:sldId id="326" r:id="rId26"/>
    <p:sldId id="313" r:id="rId27"/>
    <p:sldId id="302" r:id="rId28"/>
    <p:sldId id="327" r:id="rId29"/>
    <p:sldId id="316" r:id="rId30"/>
    <p:sldId id="328" r:id="rId31"/>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07" autoAdjust="0"/>
  </p:normalViewPr>
  <p:slideViewPr>
    <p:cSldViewPr>
      <p:cViewPr varScale="1">
        <p:scale>
          <a:sx n="35" d="100"/>
          <a:sy n="35" d="100"/>
        </p:scale>
        <p:origin x="52" y="2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AD5FF8-BCDB-4E65-877D-BDA2AD3C23B2}" type="datetimeFigureOut">
              <a:rPr lang="en-CA" smtClean="0"/>
              <a:t>2026-08-08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B780CC-5D5E-475C-B9C2-86623C2F3D7E}" type="slidenum">
              <a:rPr lang="en-CA" smtClean="0"/>
              <a:t>‹#›</a:t>
            </a:fld>
            <a:endParaRPr lang="en-CA"/>
          </a:p>
        </p:txBody>
      </p:sp>
    </p:spTree>
    <p:extLst>
      <p:ext uri="{BB962C8B-B14F-4D97-AF65-F5344CB8AC3E}">
        <p14:creationId xmlns:p14="http://schemas.microsoft.com/office/powerpoint/2010/main" val="815191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2B780CC-5D5E-475C-B9C2-86623C2F3D7E}" type="slidenum">
              <a:rPr lang="en-CA" smtClean="0"/>
              <a:t>3</a:t>
            </a:fld>
            <a:endParaRPr lang="en-CA"/>
          </a:p>
        </p:txBody>
      </p:sp>
    </p:spTree>
    <p:extLst>
      <p:ext uri="{BB962C8B-B14F-4D97-AF65-F5344CB8AC3E}">
        <p14:creationId xmlns:p14="http://schemas.microsoft.com/office/powerpoint/2010/main" val="4030322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42433-BD27-A09A-BF24-9E31B6DDD3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964A1E-61C7-B1F1-9A95-EE2E896C0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F135F-85F9-1157-7082-2C78CE7AD8B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53977F6-44B8-A344-C6E4-FF40285DC478}"/>
              </a:ext>
            </a:extLst>
          </p:cNvPr>
          <p:cNvSpPr>
            <a:spLocks noGrp="1"/>
          </p:cNvSpPr>
          <p:nvPr>
            <p:ph type="sldNum" sz="quarter" idx="5"/>
          </p:nvPr>
        </p:nvSpPr>
        <p:spPr/>
        <p:txBody>
          <a:bodyPr/>
          <a:lstStyle/>
          <a:p>
            <a:fld id="{62B780CC-5D5E-475C-B9C2-86623C2F3D7E}" type="slidenum">
              <a:rPr lang="en-CA" smtClean="0"/>
              <a:t>12</a:t>
            </a:fld>
            <a:endParaRPr lang="en-CA"/>
          </a:p>
        </p:txBody>
      </p:sp>
    </p:spTree>
    <p:extLst>
      <p:ext uri="{BB962C8B-B14F-4D97-AF65-F5344CB8AC3E}">
        <p14:creationId xmlns:p14="http://schemas.microsoft.com/office/powerpoint/2010/main" val="528260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6D540-8EC6-1F55-DBBC-A42EC65E60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91E773-C135-C8D6-1E26-F4D16B71B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F8A9B1-D215-255C-0BF9-30A44534580B}"/>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333C383-A849-9652-D7F3-D51AE68B4A70}"/>
              </a:ext>
            </a:extLst>
          </p:cNvPr>
          <p:cNvSpPr>
            <a:spLocks noGrp="1"/>
          </p:cNvSpPr>
          <p:nvPr>
            <p:ph type="sldNum" sz="quarter" idx="5"/>
          </p:nvPr>
        </p:nvSpPr>
        <p:spPr/>
        <p:txBody>
          <a:bodyPr/>
          <a:lstStyle/>
          <a:p>
            <a:fld id="{62B780CC-5D5E-475C-B9C2-86623C2F3D7E}" type="slidenum">
              <a:rPr lang="en-CA" smtClean="0"/>
              <a:t>13</a:t>
            </a:fld>
            <a:endParaRPr lang="en-CA"/>
          </a:p>
        </p:txBody>
      </p:sp>
    </p:spTree>
    <p:extLst>
      <p:ext uri="{BB962C8B-B14F-4D97-AF65-F5344CB8AC3E}">
        <p14:creationId xmlns:p14="http://schemas.microsoft.com/office/powerpoint/2010/main" val="2492416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6D540-8EC6-1F55-DBBC-A42EC65E60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91E773-C135-C8D6-1E26-F4D16B71B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F8A9B1-D215-255C-0BF9-30A44534580B}"/>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333C383-A849-9652-D7F3-D51AE68B4A70}"/>
              </a:ext>
            </a:extLst>
          </p:cNvPr>
          <p:cNvSpPr>
            <a:spLocks noGrp="1"/>
          </p:cNvSpPr>
          <p:nvPr>
            <p:ph type="sldNum" sz="quarter" idx="5"/>
          </p:nvPr>
        </p:nvSpPr>
        <p:spPr/>
        <p:txBody>
          <a:bodyPr/>
          <a:lstStyle/>
          <a:p>
            <a:fld id="{62B780CC-5D5E-475C-B9C2-86623C2F3D7E}" type="slidenum">
              <a:rPr lang="en-CA" smtClean="0"/>
              <a:t>14</a:t>
            </a:fld>
            <a:endParaRPr lang="en-CA"/>
          </a:p>
        </p:txBody>
      </p:sp>
    </p:spTree>
    <p:extLst>
      <p:ext uri="{BB962C8B-B14F-4D97-AF65-F5344CB8AC3E}">
        <p14:creationId xmlns:p14="http://schemas.microsoft.com/office/powerpoint/2010/main" val="2387557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CB726-4CFD-49B9-C7E1-2B0F34244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A0654E-A086-2459-A011-1C3747530C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56786-7F31-6C66-C71A-B6A62186B03A}"/>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35FD3906-FEF6-5E9C-2AC1-BB24C34DA4FA}"/>
              </a:ext>
            </a:extLst>
          </p:cNvPr>
          <p:cNvSpPr>
            <a:spLocks noGrp="1"/>
          </p:cNvSpPr>
          <p:nvPr>
            <p:ph type="sldNum" sz="quarter" idx="5"/>
          </p:nvPr>
        </p:nvSpPr>
        <p:spPr/>
        <p:txBody>
          <a:bodyPr/>
          <a:lstStyle/>
          <a:p>
            <a:fld id="{62B780CC-5D5E-475C-B9C2-86623C2F3D7E}" type="slidenum">
              <a:rPr lang="en-CA" smtClean="0"/>
              <a:t>15</a:t>
            </a:fld>
            <a:endParaRPr lang="en-CA"/>
          </a:p>
        </p:txBody>
      </p:sp>
    </p:spTree>
    <p:extLst>
      <p:ext uri="{BB962C8B-B14F-4D97-AF65-F5344CB8AC3E}">
        <p14:creationId xmlns:p14="http://schemas.microsoft.com/office/powerpoint/2010/main" val="4181761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CB726-4CFD-49B9-C7E1-2B0F34244F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A0654E-A086-2459-A011-1C3747530C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56786-7F31-6C66-C71A-B6A62186B03A}"/>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35FD3906-FEF6-5E9C-2AC1-BB24C34DA4FA}"/>
              </a:ext>
            </a:extLst>
          </p:cNvPr>
          <p:cNvSpPr>
            <a:spLocks noGrp="1"/>
          </p:cNvSpPr>
          <p:nvPr>
            <p:ph type="sldNum" sz="quarter" idx="5"/>
          </p:nvPr>
        </p:nvSpPr>
        <p:spPr/>
        <p:txBody>
          <a:bodyPr/>
          <a:lstStyle/>
          <a:p>
            <a:fld id="{62B780CC-5D5E-475C-B9C2-86623C2F3D7E}" type="slidenum">
              <a:rPr lang="en-CA" smtClean="0"/>
              <a:t>16</a:t>
            </a:fld>
            <a:endParaRPr lang="en-CA"/>
          </a:p>
        </p:txBody>
      </p:sp>
    </p:spTree>
    <p:extLst>
      <p:ext uri="{BB962C8B-B14F-4D97-AF65-F5344CB8AC3E}">
        <p14:creationId xmlns:p14="http://schemas.microsoft.com/office/powerpoint/2010/main" val="1490503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86B53-8DD6-2E98-2FA5-DE470276ED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904782-AFFD-1417-C43C-718B8716AA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31C1D7-77FD-FE9C-B7A5-03F4B93EBAAE}"/>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A0A9509F-A468-D490-0C32-C8102183088E}"/>
              </a:ext>
            </a:extLst>
          </p:cNvPr>
          <p:cNvSpPr>
            <a:spLocks noGrp="1"/>
          </p:cNvSpPr>
          <p:nvPr>
            <p:ph type="sldNum" sz="quarter" idx="5"/>
          </p:nvPr>
        </p:nvSpPr>
        <p:spPr/>
        <p:txBody>
          <a:bodyPr/>
          <a:lstStyle/>
          <a:p>
            <a:fld id="{62B780CC-5D5E-475C-B9C2-86623C2F3D7E}" type="slidenum">
              <a:rPr lang="en-CA" smtClean="0"/>
              <a:t>17</a:t>
            </a:fld>
            <a:endParaRPr lang="en-CA"/>
          </a:p>
        </p:txBody>
      </p:sp>
    </p:spTree>
    <p:extLst>
      <p:ext uri="{BB962C8B-B14F-4D97-AF65-F5344CB8AC3E}">
        <p14:creationId xmlns:p14="http://schemas.microsoft.com/office/powerpoint/2010/main" val="2577627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5A2F3-B24A-8789-0B85-2AB20FCBC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D98225-965B-AC72-EEBF-8A7348A78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ECEB57-325F-9FAA-E353-817BB1FD35F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A3FEB394-C95F-99A7-8F84-4232C8661303}"/>
              </a:ext>
            </a:extLst>
          </p:cNvPr>
          <p:cNvSpPr>
            <a:spLocks noGrp="1"/>
          </p:cNvSpPr>
          <p:nvPr>
            <p:ph type="sldNum" sz="quarter" idx="5"/>
          </p:nvPr>
        </p:nvSpPr>
        <p:spPr/>
        <p:txBody>
          <a:bodyPr/>
          <a:lstStyle/>
          <a:p>
            <a:fld id="{62B780CC-5D5E-475C-B9C2-86623C2F3D7E}" type="slidenum">
              <a:rPr lang="en-CA" smtClean="0"/>
              <a:t>18</a:t>
            </a:fld>
            <a:endParaRPr lang="en-CA"/>
          </a:p>
        </p:txBody>
      </p:sp>
    </p:spTree>
    <p:extLst>
      <p:ext uri="{BB962C8B-B14F-4D97-AF65-F5344CB8AC3E}">
        <p14:creationId xmlns:p14="http://schemas.microsoft.com/office/powerpoint/2010/main" val="1323362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5A2F3-B24A-8789-0B85-2AB20FCBC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D98225-965B-AC72-EEBF-8A7348A78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ECEB57-325F-9FAA-E353-817BB1FD35F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A3FEB394-C95F-99A7-8F84-4232C8661303}"/>
              </a:ext>
            </a:extLst>
          </p:cNvPr>
          <p:cNvSpPr>
            <a:spLocks noGrp="1"/>
          </p:cNvSpPr>
          <p:nvPr>
            <p:ph type="sldNum" sz="quarter" idx="5"/>
          </p:nvPr>
        </p:nvSpPr>
        <p:spPr/>
        <p:txBody>
          <a:bodyPr/>
          <a:lstStyle/>
          <a:p>
            <a:fld id="{62B780CC-5D5E-475C-B9C2-86623C2F3D7E}" type="slidenum">
              <a:rPr lang="en-CA" smtClean="0"/>
              <a:t>19</a:t>
            </a:fld>
            <a:endParaRPr lang="en-CA"/>
          </a:p>
        </p:txBody>
      </p:sp>
    </p:spTree>
    <p:extLst>
      <p:ext uri="{BB962C8B-B14F-4D97-AF65-F5344CB8AC3E}">
        <p14:creationId xmlns:p14="http://schemas.microsoft.com/office/powerpoint/2010/main" val="3219960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0ABEC-EFC3-8E5E-47B6-1956D42F8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E2849F-8AF5-D36F-A0A5-176BA6D416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E6D2BB-E3CA-82B9-92D0-54D71B80278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5A2AF50-E21C-F06D-26A6-C1E3B36DB48D}"/>
              </a:ext>
            </a:extLst>
          </p:cNvPr>
          <p:cNvSpPr>
            <a:spLocks noGrp="1"/>
          </p:cNvSpPr>
          <p:nvPr>
            <p:ph type="sldNum" sz="quarter" idx="5"/>
          </p:nvPr>
        </p:nvSpPr>
        <p:spPr/>
        <p:txBody>
          <a:bodyPr/>
          <a:lstStyle/>
          <a:p>
            <a:fld id="{62B780CC-5D5E-475C-B9C2-86623C2F3D7E}" type="slidenum">
              <a:rPr lang="en-CA" smtClean="0"/>
              <a:t>20</a:t>
            </a:fld>
            <a:endParaRPr lang="en-CA"/>
          </a:p>
        </p:txBody>
      </p:sp>
    </p:spTree>
    <p:extLst>
      <p:ext uri="{BB962C8B-B14F-4D97-AF65-F5344CB8AC3E}">
        <p14:creationId xmlns:p14="http://schemas.microsoft.com/office/powerpoint/2010/main" val="2368300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0ABEC-EFC3-8E5E-47B6-1956D42F8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E2849F-8AF5-D36F-A0A5-176BA6D416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E6D2BB-E3CA-82B9-92D0-54D71B80278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5A2AF50-E21C-F06D-26A6-C1E3B36DB48D}"/>
              </a:ext>
            </a:extLst>
          </p:cNvPr>
          <p:cNvSpPr>
            <a:spLocks noGrp="1"/>
          </p:cNvSpPr>
          <p:nvPr>
            <p:ph type="sldNum" sz="quarter" idx="5"/>
          </p:nvPr>
        </p:nvSpPr>
        <p:spPr/>
        <p:txBody>
          <a:bodyPr/>
          <a:lstStyle/>
          <a:p>
            <a:fld id="{62B780CC-5D5E-475C-B9C2-86623C2F3D7E}" type="slidenum">
              <a:rPr lang="en-CA" smtClean="0"/>
              <a:t>21</a:t>
            </a:fld>
            <a:endParaRPr lang="en-CA"/>
          </a:p>
        </p:txBody>
      </p:sp>
    </p:spTree>
    <p:extLst>
      <p:ext uri="{BB962C8B-B14F-4D97-AF65-F5344CB8AC3E}">
        <p14:creationId xmlns:p14="http://schemas.microsoft.com/office/powerpoint/2010/main" val="2912800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C332B-6107-6F23-7DA7-89D32C4EA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97185-7E6E-DE51-0FDD-47A5174F0E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4B5AB-83EA-9F2F-0099-5FCD5D755B5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F2A1CC98-CB7D-EAFE-E53B-645DF9A21509}"/>
              </a:ext>
            </a:extLst>
          </p:cNvPr>
          <p:cNvSpPr>
            <a:spLocks noGrp="1"/>
          </p:cNvSpPr>
          <p:nvPr>
            <p:ph type="sldNum" sz="quarter" idx="5"/>
          </p:nvPr>
        </p:nvSpPr>
        <p:spPr/>
        <p:txBody>
          <a:bodyPr/>
          <a:lstStyle/>
          <a:p>
            <a:fld id="{62B780CC-5D5E-475C-B9C2-86623C2F3D7E}" type="slidenum">
              <a:rPr lang="en-CA" smtClean="0"/>
              <a:t>4</a:t>
            </a:fld>
            <a:endParaRPr lang="en-CA"/>
          </a:p>
        </p:txBody>
      </p:sp>
    </p:spTree>
    <p:extLst>
      <p:ext uri="{BB962C8B-B14F-4D97-AF65-F5344CB8AC3E}">
        <p14:creationId xmlns:p14="http://schemas.microsoft.com/office/powerpoint/2010/main" val="2863927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8BDC4-78C9-FBD9-C33B-E298D0D71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5EAB4-60EB-16C1-5DF8-317070D81F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FFED4-994C-2142-CD97-31FA04FF6A3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4C5B9284-6332-8D4D-5106-3D47E86DDF1E}"/>
              </a:ext>
            </a:extLst>
          </p:cNvPr>
          <p:cNvSpPr>
            <a:spLocks noGrp="1"/>
          </p:cNvSpPr>
          <p:nvPr>
            <p:ph type="sldNum" sz="quarter" idx="5"/>
          </p:nvPr>
        </p:nvSpPr>
        <p:spPr/>
        <p:txBody>
          <a:bodyPr/>
          <a:lstStyle/>
          <a:p>
            <a:fld id="{62B780CC-5D5E-475C-B9C2-86623C2F3D7E}" type="slidenum">
              <a:rPr lang="en-CA" smtClean="0"/>
              <a:t>22</a:t>
            </a:fld>
            <a:endParaRPr lang="en-CA"/>
          </a:p>
        </p:txBody>
      </p:sp>
    </p:spTree>
    <p:extLst>
      <p:ext uri="{BB962C8B-B14F-4D97-AF65-F5344CB8AC3E}">
        <p14:creationId xmlns:p14="http://schemas.microsoft.com/office/powerpoint/2010/main" val="172106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8BDC4-78C9-FBD9-C33B-E298D0D71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5EAB4-60EB-16C1-5DF8-317070D81F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FFED4-994C-2142-CD97-31FA04FF6A3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4C5B9284-6332-8D4D-5106-3D47E86DDF1E}"/>
              </a:ext>
            </a:extLst>
          </p:cNvPr>
          <p:cNvSpPr>
            <a:spLocks noGrp="1"/>
          </p:cNvSpPr>
          <p:nvPr>
            <p:ph type="sldNum" sz="quarter" idx="5"/>
          </p:nvPr>
        </p:nvSpPr>
        <p:spPr/>
        <p:txBody>
          <a:bodyPr/>
          <a:lstStyle/>
          <a:p>
            <a:fld id="{62B780CC-5D5E-475C-B9C2-86623C2F3D7E}" type="slidenum">
              <a:rPr lang="en-CA" smtClean="0"/>
              <a:t>23</a:t>
            </a:fld>
            <a:endParaRPr lang="en-CA"/>
          </a:p>
        </p:txBody>
      </p:sp>
    </p:spTree>
    <p:extLst>
      <p:ext uri="{BB962C8B-B14F-4D97-AF65-F5344CB8AC3E}">
        <p14:creationId xmlns:p14="http://schemas.microsoft.com/office/powerpoint/2010/main" val="19999520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09D2F-32DC-A100-D74E-05EE474FD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64521-5C18-E23D-3DFD-D2D2FD269E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A787A-8D49-DB8A-492F-614340C3B98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606598D6-A64D-160B-4FD4-9147F1F6B775}"/>
              </a:ext>
            </a:extLst>
          </p:cNvPr>
          <p:cNvSpPr>
            <a:spLocks noGrp="1"/>
          </p:cNvSpPr>
          <p:nvPr>
            <p:ph type="sldNum" sz="quarter" idx="5"/>
          </p:nvPr>
        </p:nvSpPr>
        <p:spPr/>
        <p:txBody>
          <a:bodyPr/>
          <a:lstStyle/>
          <a:p>
            <a:fld id="{62B780CC-5D5E-475C-B9C2-86623C2F3D7E}" type="slidenum">
              <a:rPr lang="en-CA" smtClean="0"/>
              <a:t>24</a:t>
            </a:fld>
            <a:endParaRPr lang="en-CA"/>
          </a:p>
        </p:txBody>
      </p:sp>
    </p:spTree>
    <p:extLst>
      <p:ext uri="{BB962C8B-B14F-4D97-AF65-F5344CB8AC3E}">
        <p14:creationId xmlns:p14="http://schemas.microsoft.com/office/powerpoint/2010/main" val="28721202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09D2F-32DC-A100-D74E-05EE474FD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64521-5C18-E23D-3DFD-D2D2FD269E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A787A-8D49-DB8A-492F-614340C3B98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606598D6-A64D-160B-4FD4-9147F1F6B775}"/>
              </a:ext>
            </a:extLst>
          </p:cNvPr>
          <p:cNvSpPr>
            <a:spLocks noGrp="1"/>
          </p:cNvSpPr>
          <p:nvPr>
            <p:ph type="sldNum" sz="quarter" idx="5"/>
          </p:nvPr>
        </p:nvSpPr>
        <p:spPr/>
        <p:txBody>
          <a:bodyPr/>
          <a:lstStyle/>
          <a:p>
            <a:fld id="{62B780CC-5D5E-475C-B9C2-86623C2F3D7E}" type="slidenum">
              <a:rPr lang="en-CA" smtClean="0"/>
              <a:t>25</a:t>
            </a:fld>
            <a:endParaRPr lang="en-CA"/>
          </a:p>
        </p:txBody>
      </p:sp>
    </p:spTree>
    <p:extLst>
      <p:ext uri="{BB962C8B-B14F-4D97-AF65-F5344CB8AC3E}">
        <p14:creationId xmlns:p14="http://schemas.microsoft.com/office/powerpoint/2010/main" val="1057282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5E073-61A3-0FAF-F57F-CCB267D5C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60FA8-8363-A4C7-A739-CD602CB911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2D60D-14A7-7F99-03C3-4446B883D2D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DF48B6D-3E32-CB2A-C6D0-5CDE47BA5D39}"/>
              </a:ext>
            </a:extLst>
          </p:cNvPr>
          <p:cNvSpPr>
            <a:spLocks noGrp="1"/>
          </p:cNvSpPr>
          <p:nvPr>
            <p:ph type="sldNum" sz="quarter" idx="5"/>
          </p:nvPr>
        </p:nvSpPr>
        <p:spPr/>
        <p:txBody>
          <a:bodyPr/>
          <a:lstStyle/>
          <a:p>
            <a:fld id="{62B780CC-5D5E-475C-B9C2-86623C2F3D7E}" type="slidenum">
              <a:rPr lang="en-CA" smtClean="0"/>
              <a:t>26</a:t>
            </a:fld>
            <a:endParaRPr lang="en-CA"/>
          </a:p>
        </p:txBody>
      </p:sp>
    </p:spTree>
    <p:extLst>
      <p:ext uri="{BB962C8B-B14F-4D97-AF65-F5344CB8AC3E}">
        <p14:creationId xmlns:p14="http://schemas.microsoft.com/office/powerpoint/2010/main" val="32682872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3B8F1-CC4F-AF4D-1407-8AD037854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5B2696-8DD0-AD4E-A130-3316D6612F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6D359-AACA-7D13-3B26-1471FD3C510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3D49EAD6-5F4E-829F-88E3-9C84337584E6}"/>
              </a:ext>
            </a:extLst>
          </p:cNvPr>
          <p:cNvSpPr>
            <a:spLocks noGrp="1"/>
          </p:cNvSpPr>
          <p:nvPr>
            <p:ph type="sldNum" sz="quarter" idx="5"/>
          </p:nvPr>
        </p:nvSpPr>
        <p:spPr/>
        <p:txBody>
          <a:bodyPr/>
          <a:lstStyle/>
          <a:p>
            <a:fld id="{62B780CC-5D5E-475C-B9C2-86623C2F3D7E}" type="slidenum">
              <a:rPr lang="en-CA" smtClean="0"/>
              <a:t>27</a:t>
            </a:fld>
            <a:endParaRPr lang="en-CA"/>
          </a:p>
        </p:txBody>
      </p:sp>
    </p:spTree>
    <p:extLst>
      <p:ext uri="{BB962C8B-B14F-4D97-AF65-F5344CB8AC3E}">
        <p14:creationId xmlns:p14="http://schemas.microsoft.com/office/powerpoint/2010/main" val="689854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3B8F1-CC4F-AF4D-1407-8AD037854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5B2696-8DD0-AD4E-A130-3316D6612F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6D359-AACA-7D13-3B26-1471FD3C510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3D49EAD6-5F4E-829F-88E3-9C84337584E6}"/>
              </a:ext>
            </a:extLst>
          </p:cNvPr>
          <p:cNvSpPr>
            <a:spLocks noGrp="1"/>
          </p:cNvSpPr>
          <p:nvPr>
            <p:ph type="sldNum" sz="quarter" idx="5"/>
          </p:nvPr>
        </p:nvSpPr>
        <p:spPr/>
        <p:txBody>
          <a:bodyPr/>
          <a:lstStyle/>
          <a:p>
            <a:fld id="{62B780CC-5D5E-475C-B9C2-86623C2F3D7E}" type="slidenum">
              <a:rPr lang="en-CA" smtClean="0"/>
              <a:t>28</a:t>
            </a:fld>
            <a:endParaRPr lang="en-CA"/>
          </a:p>
        </p:txBody>
      </p:sp>
    </p:spTree>
    <p:extLst>
      <p:ext uri="{BB962C8B-B14F-4D97-AF65-F5344CB8AC3E}">
        <p14:creationId xmlns:p14="http://schemas.microsoft.com/office/powerpoint/2010/main" val="42885037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40A9E-CC3F-74F0-3F4E-8590BDB33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257A31-80D8-2435-EBEA-DF730AD05E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F7D3C7-73C6-796C-5659-9A9BD9560448}"/>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B72CA147-D289-48F7-9663-63B00B5867BC}"/>
              </a:ext>
            </a:extLst>
          </p:cNvPr>
          <p:cNvSpPr>
            <a:spLocks noGrp="1"/>
          </p:cNvSpPr>
          <p:nvPr>
            <p:ph type="sldNum" sz="quarter" idx="5"/>
          </p:nvPr>
        </p:nvSpPr>
        <p:spPr/>
        <p:txBody>
          <a:bodyPr/>
          <a:lstStyle/>
          <a:p>
            <a:fld id="{62B780CC-5D5E-475C-B9C2-86623C2F3D7E}" type="slidenum">
              <a:rPr lang="en-CA" smtClean="0"/>
              <a:t>29</a:t>
            </a:fld>
            <a:endParaRPr lang="en-CA"/>
          </a:p>
        </p:txBody>
      </p:sp>
    </p:spTree>
    <p:extLst>
      <p:ext uri="{BB962C8B-B14F-4D97-AF65-F5344CB8AC3E}">
        <p14:creationId xmlns:p14="http://schemas.microsoft.com/office/powerpoint/2010/main" val="40147673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40A9E-CC3F-74F0-3F4E-8590BDB33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257A31-80D8-2435-EBEA-DF730AD05E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F7D3C7-73C6-796C-5659-9A9BD9560448}"/>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B72CA147-D289-48F7-9663-63B00B5867BC}"/>
              </a:ext>
            </a:extLst>
          </p:cNvPr>
          <p:cNvSpPr>
            <a:spLocks noGrp="1"/>
          </p:cNvSpPr>
          <p:nvPr>
            <p:ph type="sldNum" sz="quarter" idx="5"/>
          </p:nvPr>
        </p:nvSpPr>
        <p:spPr/>
        <p:txBody>
          <a:bodyPr/>
          <a:lstStyle/>
          <a:p>
            <a:fld id="{62B780CC-5D5E-475C-B9C2-86623C2F3D7E}" type="slidenum">
              <a:rPr lang="en-CA" smtClean="0"/>
              <a:t>30</a:t>
            </a:fld>
            <a:endParaRPr lang="en-CA"/>
          </a:p>
        </p:txBody>
      </p:sp>
    </p:spTree>
    <p:extLst>
      <p:ext uri="{BB962C8B-B14F-4D97-AF65-F5344CB8AC3E}">
        <p14:creationId xmlns:p14="http://schemas.microsoft.com/office/powerpoint/2010/main" val="100732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C332B-6107-6F23-7DA7-89D32C4EA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97185-7E6E-DE51-0FDD-47A5174F0E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4B5AB-83EA-9F2F-0099-5FCD5D755B5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F2A1CC98-CB7D-EAFE-E53B-645DF9A21509}"/>
              </a:ext>
            </a:extLst>
          </p:cNvPr>
          <p:cNvSpPr>
            <a:spLocks noGrp="1"/>
          </p:cNvSpPr>
          <p:nvPr>
            <p:ph type="sldNum" sz="quarter" idx="5"/>
          </p:nvPr>
        </p:nvSpPr>
        <p:spPr/>
        <p:txBody>
          <a:bodyPr/>
          <a:lstStyle/>
          <a:p>
            <a:fld id="{62B780CC-5D5E-475C-B9C2-86623C2F3D7E}" type="slidenum">
              <a:rPr lang="en-CA" smtClean="0"/>
              <a:t>5</a:t>
            </a:fld>
            <a:endParaRPr lang="en-CA"/>
          </a:p>
        </p:txBody>
      </p:sp>
    </p:spTree>
    <p:extLst>
      <p:ext uri="{BB962C8B-B14F-4D97-AF65-F5344CB8AC3E}">
        <p14:creationId xmlns:p14="http://schemas.microsoft.com/office/powerpoint/2010/main" val="834704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0CF89-D4FC-2C2A-1C7B-E5D6F604AD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20D92-4E67-E36B-C237-F43CE3EC65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E2A4D6-1708-EB8D-4B33-97F975E2C87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BB6D859A-5212-D09C-C4AD-B7EFC5079730}"/>
              </a:ext>
            </a:extLst>
          </p:cNvPr>
          <p:cNvSpPr>
            <a:spLocks noGrp="1"/>
          </p:cNvSpPr>
          <p:nvPr>
            <p:ph type="sldNum" sz="quarter" idx="5"/>
          </p:nvPr>
        </p:nvSpPr>
        <p:spPr/>
        <p:txBody>
          <a:bodyPr/>
          <a:lstStyle/>
          <a:p>
            <a:fld id="{62B780CC-5D5E-475C-B9C2-86623C2F3D7E}" type="slidenum">
              <a:rPr lang="en-CA" smtClean="0"/>
              <a:t>6</a:t>
            </a:fld>
            <a:endParaRPr lang="en-CA"/>
          </a:p>
        </p:txBody>
      </p:sp>
    </p:spTree>
    <p:extLst>
      <p:ext uri="{BB962C8B-B14F-4D97-AF65-F5344CB8AC3E}">
        <p14:creationId xmlns:p14="http://schemas.microsoft.com/office/powerpoint/2010/main" val="39861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8A6D1-D012-70F0-6727-3EE1E6824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AA1DA-557B-F02C-ED82-07101CC042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53E20-D66C-9F74-1D60-3B31FF77C05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C33C5AE1-6BCC-3B0B-A19F-94F2E5DFA4FD}"/>
              </a:ext>
            </a:extLst>
          </p:cNvPr>
          <p:cNvSpPr>
            <a:spLocks noGrp="1"/>
          </p:cNvSpPr>
          <p:nvPr>
            <p:ph type="sldNum" sz="quarter" idx="5"/>
          </p:nvPr>
        </p:nvSpPr>
        <p:spPr/>
        <p:txBody>
          <a:bodyPr/>
          <a:lstStyle/>
          <a:p>
            <a:fld id="{62B780CC-5D5E-475C-B9C2-86623C2F3D7E}" type="slidenum">
              <a:rPr lang="en-CA" smtClean="0"/>
              <a:t>7</a:t>
            </a:fld>
            <a:endParaRPr lang="en-CA"/>
          </a:p>
        </p:txBody>
      </p:sp>
    </p:spTree>
    <p:extLst>
      <p:ext uri="{BB962C8B-B14F-4D97-AF65-F5344CB8AC3E}">
        <p14:creationId xmlns:p14="http://schemas.microsoft.com/office/powerpoint/2010/main" val="861910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8A6D1-D012-70F0-6727-3EE1E6824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AA1DA-557B-F02C-ED82-07101CC042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53E20-D66C-9F74-1D60-3B31FF77C05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C33C5AE1-6BCC-3B0B-A19F-94F2E5DFA4FD}"/>
              </a:ext>
            </a:extLst>
          </p:cNvPr>
          <p:cNvSpPr>
            <a:spLocks noGrp="1"/>
          </p:cNvSpPr>
          <p:nvPr>
            <p:ph type="sldNum" sz="quarter" idx="5"/>
          </p:nvPr>
        </p:nvSpPr>
        <p:spPr/>
        <p:txBody>
          <a:bodyPr/>
          <a:lstStyle/>
          <a:p>
            <a:fld id="{62B780CC-5D5E-475C-B9C2-86623C2F3D7E}" type="slidenum">
              <a:rPr lang="en-CA" smtClean="0"/>
              <a:t>8</a:t>
            </a:fld>
            <a:endParaRPr lang="en-CA"/>
          </a:p>
        </p:txBody>
      </p:sp>
    </p:spTree>
    <p:extLst>
      <p:ext uri="{BB962C8B-B14F-4D97-AF65-F5344CB8AC3E}">
        <p14:creationId xmlns:p14="http://schemas.microsoft.com/office/powerpoint/2010/main" val="1829835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EC68D-0680-87B0-49CF-B4DEA7C420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E90EB-BAB9-6AA9-C5D5-3C5313B09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ABEA63-B9E8-F351-751A-9D99BC015105}"/>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7BF5D74-ADA8-3AF7-0B7A-E0D15BF38119}"/>
              </a:ext>
            </a:extLst>
          </p:cNvPr>
          <p:cNvSpPr>
            <a:spLocks noGrp="1"/>
          </p:cNvSpPr>
          <p:nvPr>
            <p:ph type="sldNum" sz="quarter" idx="5"/>
          </p:nvPr>
        </p:nvSpPr>
        <p:spPr/>
        <p:txBody>
          <a:bodyPr/>
          <a:lstStyle/>
          <a:p>
            <a:fld id="{62B780CC-5D5E-475C-B9C2-86623C2F3D7E}" type="slidenum">
              <a:rPr lang="en-CA" smtClean="0"/>
              <a:t>9</a:t>
            </a:fld>
            <a:endParaRPr lang="en-CA"/>
          </a:p>
        </p:txBody>
      </p:sp>
    </p:spTree>
    <p:extLst>
      <p:ext uri="{BB962C8B-B14F-4D97-AF65-F5344CB8AC3E}">
        <p14:creationId xmlns:p14="http://schemas.microsoft.com/office/powerpoint/2010/main" val="3359378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EC68D-0680-87B0-49CF-B4DEA7C420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E90EB-BAB9-6AA9-C5D5-3C5313B09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ABEA63-B9E8-F351-751A-9D99BC015105}"/>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7BF5D74-ADA8-3AF7-0B7A-E0D15BF38119}"/>
              </a:ext>
            </a:extLst>
          </p:cNvPr>
          <p:cNvSpPr>
            <a:spLocks noGrp="1"/>
          </p:cNvSpPr>
          <p:nvPr>
            <p:ph type="sldNum" sz="quarter" idx="5"/>
          </p:nvPr>
        </p:nvSpPr>
        <p:spPr/>
        <p:txBody>
          <a:bodyPr/>
          <a:lstStyle/>
          <a:p>
            <a:fld id="{62B780CC-5D5E-475C-B9C2-86623C2F3D7E}" type="slidenum">
              <a:rPr lang="en-CA" smtClean="0"/>
              <a:t>10</a:t>
            </a:fld>
            <a:endParaRPr lang="en-CA"/>
          </a:p>
        </p:txBody>
      </p:sp>
    </p:spTree>
    <p:extLst>
      <p:ext uri="{BB962C8B-B14F-4D97-AF65-F5344CB8AC3E}">
        <p14:creationId xmlns:p14="http://schemas.microsoft.com/office/powerpoint/2010/main" val="4027830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42433-BD27-A09A-BF24-9E31B6DDD3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964A1E-61C7-B1F1-9A95-EE2E896C0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F135F-85F9-1157-7082-2C78CE7AD8B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53977F6-44B8-A344-C6E4-FF40285DC478}"/>
              </a:ext>
            </a:extLst>
          </p:cNvPr>
          <p:cNvSpPr>
            <a:spLocks noGrp="1"/>
          </p:cNvSpPr>
          <p:nvPr>
            <p:ph type="sldNum" sz="quarter" idx="5"/>
          </p:nvPr>
        </p:nvSpPr>
        <p:spPr/>
        <p:txBody>
          <a:bodyPr/>
          <a:lstStyle/>
          <a:p>
            <a:fld id="{62B780CC-5D5E-475C-B9C2-86623C2F3D7E}" type="slidenum">
              <a:rPr lang="en-CA" smtClean="0"/>
              <a:t>11</a:t>
            </a:fld>
            <a:endParaRPr lang="en-CA"/>
          </a:p>
        </p:txBody>
      </p:sp>
    </p:spTree>
    <p:extLst>
      <p:ext uri="{BB962C8B-B14F-4D97-AF65-F5344CB8AC3E}">
        <p14:creationId xmlns:p14="http://schemas.microsoft.com/office/powerpoint/2010/main" val="199421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8/8/2026</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A78EE66-9B34-6E8C-726B-C0A1880F92FB}"/>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2164061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E2AB3-0F4A-AF5C-8C20-5E05130295A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CFFF38-D3E0-1992-A818-26793536BA3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F2A177AA-8C16-3F5B-BFDC-6666591B679D}"/>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3F05EB39-1DB5-39E9-A962-AB4022F5C719}"/>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100537CA-C8D1-28AA-D62E-EB3C64B2622E}"/>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79CF864E-06E4-C84F-43C1-EEFA6B32B079}"/>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548AA75F-9F8F-C655-65AA-778E59EA7203}"/>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1CDC8885-309A-FF6F-23C4-05C53162AAE6}"/>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816243E6-282E-2422-A27C-EA6764EFE94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96747C92-7212-EC32-966F-C545EEA913C9}"/>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D3BB1E5E-60E2-0852-B958-345B0E196D64}"/>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9017B2B6-41BD-3649-8AEA-60D3AEC3CC6C}"/>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50390B3D-EB17-7E19-4539-7B4380376AD3}"/>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4F86C535-7E93-C8E1-C7AA-24BEEA568756}"/>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72AA20E5-0971-3AD4-D1E9-AEB51063265E}"/>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1C2236D0-1073-CCEB-534C-F7A590B731FA}"/>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7192B765-9CC8-F13F-C2D3-FC805E8F0855}"/>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C8A99D63-6FB6-1389-3997-F624776825BB}"/>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0CB25562-AEA3-EB60-CB18-356F2238C7A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84F573C3-D5F6-B252-9810-BFF1C09375AA}"/>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C3240467-A4CF-AA35-2BEE-050F194186F4}"/>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E0D3617D-8851-892F-26EA-4DB9CC41EC3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6418FA70-EC06-55BF-65DB-D7FF8DE90860}"/>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D6FAD3E9-7659-283A-B65B-FDCAEF276CF8}"/>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F1ECC9F9-F0D2-008C-9181-BD138244E2A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A034472E-976C-677C-4AA0-8F53DD467550}"/>
              </a:ext>
            </a:extLst>
          </p:cNvPr>
          <p:cNvSpPr txBox="1"/>
          <p:nvPr/>
        </p:nvSpPr>
        <p:spPr>
          <a:xfrm>
            <a:off x="533400" y="1562100"/>
            <a:ext cx="10601118" cy="5812489"/>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3. Shame Makes You Hide What God Intends to Use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makes us hide our gifts.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makes us hide our struggles.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makes us hide our pain.</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Guilt says, “I did something wrong.” Shame says, “Something is wrong with me.”</a:t>
            </a:r>
          </a:p>
        </p:txBody>
      </p:sp>
    </p:spTree>
    <p:extLst>
      <p:ext uri="{BB962C8B-B14F-4D97-AF65-F5344CB8AC3E}">
        <p14:creationId xmlns:p14="http://schemas.microsoft.com/office/powerpoint/2010/main" val="525090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F5CEF-1423-0DC9-07B1-BCF8BB2DC9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7C5A9C8-FDA4-1EAF-570C-B8597533E49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10188BB0-FADA-6EC7-B1B2-868FE02722F3}"/>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5B79B02D-4476-FFFA-9416-0C4DA39A10A0}"/>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BDE6F4B2-2460-D544-1057-1FAA166C3A9D}"/>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6678E47C-68CF-CA30-9DD2-2011B219F69F}"/>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F84AD378-AD48-EF4E-7589-E5DB8440ED4A}"/>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F4586437-E981-2BC9-A844-4BCD27429FF8}"/>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8734966D-262C-B67D-305C-46E217FE22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6918449C-DB44-6DA2-9428-01C8F873484A}"/>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25DC5AD1-4394-F017-0B1F-3E2E2C8BCF9A}"/>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BC0B147B-FC43-6955-C87E-A081E07A21A1}"/>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3D9F8C41-8491-D452-7F3B-DE935D2E3B17}"/>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8288C2B4-F7CF-4222-01A4-F942E301C907}"/>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8E720918-72A2-C456-970C-7DCB88A09902}"/>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29C190F3-7EC2-8810-FA79-ED44B3C2D720}"/>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A1FE1D69-E26E-68AB-A392-E3FAE56AF3F9}"/>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8BC31949-C0F0-E90D-424A-F87203DC7C5B}"/>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ED63DE04-FF89-0F0A-4AFE-53823B01101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BB4DC76E-D722-889F-1B9D-2472021C12C2}"/>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7DD7A67E-C1B5-8F16-93BF-2A9070C2FB83}"/>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0260F5B2-7536-448B-E6F2-C02A9712C1B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640D6EC3-21D4-53DA-DE2D-E3CF3C8F2D20}"/>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35B31DCD-32F9-5639-15BF-1E12C732177D}"/>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D68C9AD1-6B2F-3E2E-C040-5624CA08C5F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608476B4-026F-1A0D-0CB9-CA8ACDF3F1B7}"/>
              </a:ext>
            </a:extLst>
          </p:cNvPr>
          <p:cNvSpPr txBox="1"/>
          <p:nvPr/>
        </p:nvSpPr>
        <p:spPr>
          <a:xfrm>
            <a:off x="609600" y="1714499"/>
            <a:ext cx="10524918" cy="6546664"/>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4. Shame Makes You Hide Even When God Is Looking For You</a:t>
            </a:r>
          </a:p>
          <a:p>
            <a:pPr>
              <a:lnSpc>
                <a:spcPct val="107000"/>
              </a:lnSpc>
              <a:spcAft>
                <a:spcPts val="800"/>
              </a:spcAft>
            </a:pPr>
            <a:r>
              <a:rPr lang="en-US" sz="3600" kern="0" dirty="0">
                <a:latin typeface="Arial" panose="020B0604020202020204" pitchFamily="34" charset="0"/>
                <a:ea typeface="Times New Roman" panose="02020603050405020304" pitchFamily="18" charset="0"/>
                <a:cs typeface="Arial" panose="020B0604020202020204" pitchFamily="34" charset="0"/>
              </a:rPr>
              <a:t>Judges 6:12: "The Lord is with thee, thou mighty man of </a:t>
            </a:r>
            <a:r>
              <a:rPr lang="en-US" sz="3600" kern="0" dirty="0" err="1">
                <a:latin typeface="Arial" panose="020B0604020202020204" pitchFamily="34" charset="0"/>
                <a:ea typeface="Times New Roman" panose="02020603050405020304" pitchFamily="18" charset="0"/>
                <a:cs typeface="Arial" panose="020B0604020202020204" pitchFamily="34" charset="0"/>
              </a:rPr>
              <a:t>valour</a:t>
            </a:r>
            <a:r>
              <a:rPr lang="en-US" sz="3600"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does not look mighty.</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He does not sound mighty.</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He does not feel mighty.</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Shame says, "Hide yourself." </a:t>
            </a:r>
          </a:p>
        </p:txBody>
      </p:sp>
    </p:spTree>
    <p:extLst>
      <p:ext uri="{BB962C8B-B14F-4D97-AF65-F5344CB8AC3E}">
        <p14:creationId xmlns:p14="http://schemas.microsoft.com/office/powerpoint/2010/main" val="1583505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F5CEF-1423-0DC9-07B1-BCF8BB2DC9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7C5A9C8-FDA4-1EAF-570C-B8597533E49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10188BB0-FADA-6EC7-B1B2-868FE02722F3}"/>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5B79B02D-4476-FFFA-9416-0C4DA39A10A0}"/>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BDE6F4B2-2460-D544-1057-1FAA166C3A9D}"/>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6678E47C-68CF-CA30-9DD2-2011B219F69F}"/>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F84AD378-AD48-EF4E-7589-E5DB8440ED4A}"/>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F4586437-E981-2BC9-A844-4BCD27429FF8}"/>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8734966D-262C-B67D-305C-46E217FE22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6918449C-DB44-6DA2-9428-01C8F873484A}"/>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25DC5AD1-4394-F017-0B1F-3E2E2C8BCF9A}"/>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BC0B147B-FC43-6955-C87E-A081E07A21A1}"/>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3D9F8C41-8491-D452-7F3B-DE935D2E3B17}"/>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8288C2B4-F7CF-4222-01A4-F942E301C907}"/>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8E720918-72A2-C456-970C-7DCB88A09902}"/>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29C190F3-7EC2-8810-FA79-ED44B3C2D720}"/>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A1FE1D69-E26E-68AB-A392-E3FAE56AF3F9}"/>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8BC31949-C0F0-E90D-424A-F87203DC7C5B}"/>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ED63DE04-FF89-0F0A-4AFE-53823B01101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BB4DC76E-D722-889F-1B9D-2472021C12C2}"/>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7DD7A67E-C1B5-8F16-93BF-2A9070C2FB83}"/>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0260F5B2-7536-448B-E6F2-C02A9712C1B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640D6EC3-21D4-53DA-DE2D-E3CF3C8F2D20}"/>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35B31DCD-32F9-5639-15BF-1E12C732177D}"/>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D68C9AD1-6B2F-3E2E-C040-5624CA08C5F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608476B4-026F-1A0D-0CB9-CA8ACDF3F1B7}"/>
              </a:ext>
            </a:extLst>
          </p:cNvPr>
          <p:cNvSpPr txBox="1"/>
          <p:nvPr/>
        </p:nvSpPr>
        <p:spPr>
          <a:xfrm>
            <a:off x="609600" y="2019300"/>
            <a:ext cx="10524918" cy="5812489"/>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4. Shame Makes You Hide Even When God Is Looking For You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Shame says, "You are what happened to you."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Shame says, "Stay small."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Many people are living in winepresses today</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Emotional winepresses, relational winepresses, mental winepresses, spiritual winepresses. </a:t>
            </a:r>
          </a:p>
        </p:txBody>
      </p:sp>
    </p:spTree>
    <p:extLst>
      <p:ext uri="{BB962C8B-B14F-4D97-AF65-F5344CB8AC3E}">
        <p14:creationId xmlns:p14="http://schemas.microsoft.com/office/powerpoint/2010/main" val="2015166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C065D-63B9-5792-1690-BF3A194D7F0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A4232A-8362-988D-9709-648074D80DD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8299777F-59A5-BC5B-5586-DC439EF0E605}"/>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38256717-D461-BFB6-0786-56ECE43FE9F3}"/>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5D301013-D8AA-122D-B105-6A05800A334A}"/>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87B9B074-B998-FC60-5BF8-9C2710E0F510}"/>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EFD33929-29AF-91D4-52EA-7322B7CFFCA2}"/>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96998C6D-BC44-502B-0D51-A7B9286FFECA}"/>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3AB837BB-E850-83CC-6DB8-82C4D316695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4D519709-CCC8-B6D0-9C60-A3F752C33686}"/>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646F5963-DF80-476D-F64E-3161CF00BEC6}"/>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285221FD-42F7-9B8A-B2C2-6BE5F78521B2}"/>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C87FD2BB-9D31-FB4C-CEB9-86DB7EBA8990}"/>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CC3CEAF5-9700-4078-60FA-47A11BCD8C78}"/>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8E61A8C1-1404-A3A2-8014-51407723423F}"/>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59C8811A-4F8E-5410-ABB7-C0B1689DC0DA}"/>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7351D8E6-CAF2-EE84-FC5D-191B67E22905}"/>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CB4059CD-6010-BA11-9A94-052BBDD61A21}"/>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78551582-C93A-E08F-0A55-35B0175BC5D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7AF86705-CAE0-C7FF-BF73-7CD72E4C7E62}"/>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4BE97283-4869-BA84-505B-F5FF95F1944B}"/>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3C10CC25-8BD3-048A-7499-C75BA682C6B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5CED4E54-C60B-47C7-9169-013A7E00D263}"/>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D0517A2D-D3F8-CCBC-D9BB-8AEDD30AD646}"/>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59CF94EE-94CA-3446-EA96-E0655B1F952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CF993F2F-9637-B42D-7772-538C948646A7}"/>
              </a:ext>
            </a:extLst>
          </p:cNvPr>
          <p:cNvSpPr txBox="1"/>
          <p:nvPr/>
        </p:nvSpPr>
        <p:spPr>
          <a:xfrm>
            <a:off x="609600" y="1562100"/>
            <a:ext cx="10524918" cy="5812489"/>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5. Shame Keeps Count of What Happened to You</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had watched his people become impoverished, humiliated, and fearful.</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His nervous system had learned to associate harvest with danger.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Some of our present reactions are connected to earlier experiences.</a:t>
            </a:r>
          </a:p>
        </p:txBody>
      </p:sp>
    </p:spTree>
    <p:extLst>
      <p:ext uri="{BB962C8B-B14F-4D97-AF65-F5344CB8AC3E}">
        <p14:creationId xmlns:p14="http://schemas.microsoft.com/office/powerpoint/2010/main" val="338958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C065D-63B9-5792-1690-BF3A194D7F0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A4232A-8362-988D-9709-648074D80DD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8299777F-59A5-BC5B-5586-DC439EF0E605}"/>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38256717-D461-BFB6-0786-56ECE43FE9F3}"/>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5D301013-D8AA-122D-B105-6A05800A334A}"/>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87B9B074-B998-FC60-5BF8-9C2710E0F510}"/>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EFD33929-29AF-91D4-52EA-7322B7CFFCA2}"/>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96998C6D-BC44-502B-0D51-A7B9286FFECA}"/>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3AB837BB-E850-83CC-6DB8-82C4D316695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4D519709-CCC8-B6D0-9C60-A3F752C33686}"/>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646F5963-DF80-476D-F64E-3161CF00BEC6}"/>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285221FD-42F7-9B8A-B2C2-6BE5F78521B2}"/>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C87FD2BB-9D31-FB4C-CEB9-86DB7EBA8990}"/>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CC3CEAF5-9700-4078-60FA-47A11BCD8C78}"/>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8E61A8C1-1404-A3A2-8014-51407723423F}"/>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59C8811A-4F8E-5410-ABB7-C0B1689DC0DA}"/>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7351D8E6-CAF2-EE84-FC5D-191B67E22905}"/>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CB4059CD-6010-BA11-9A94-052BBDD61A21}"/>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78551582-C93A-E08F-0A55-35B0175BC5D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7AF86705-CAE0-C7FF-BF73-7CD72E4C7E62}"/>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4BE97283-4869-BA84-505B-F5FF95F1944B}"/>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3C10CC25-8BD3-048A-7499-C75BA682C6B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5CED4E54-C60B-47C7-9169-013A7E00D263}"/>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D0517A2D-D3F8-CCBC-D9BB-8AEDD30AD646}"/>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59CF94EE-94CA-3446-EA96-E0655B1F952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CF993F2F-9637-B42D-7772-538C948646A7}"/>
              </a:ext>
            </a:extLst>
          </p:cNvPr>
          <p:cNvSpPr txBox="1"/>
          <p:nvPr/>
        </p:nvSpPr>
        <p:spPr>
          <a:xfrm>
            <a:off x="533400" y="1638299"/>
            <a:ext cx="10995665" cy="6366486"/>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5. Shame Keeps Count of What Happened to You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We may react strongly to rejection because we have felt abandoned before.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We may become defensive when corrected because correction was once accompanied by humiliation.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We may struggle to trust authority because someone in authority misused their power. </a:t>
            </a:r>
          </a:p>
        </p:txBody>
      </p:sp>
    </p:spTree>
    <p:extLst>
      <p:ext uri="{BB962C8B-B14F-4D97-AF65-F5344CB8AC3E}">
        <p14:creationId xmlns:p14="http://schemas.microsoft.com/office/powerpoint/2010/main" val="554044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2107F-FB70-FE05-69FF-AAE4133C23C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28E680C-D9BF-130B-87DA-5C057D54F94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85C54B8A-2D00-09C6-A7CC-029AD7F5F228}"/>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486D245E-E1C9-F152-5B28-959921B96DCE}"/>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9B72FCFE-4D28-2D38-D691-72FBCFC26EF1}"/>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0A49CD46-650D-F166-C597-BDC5C8AC1AD6}"/>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71B23095-4B53-E7F0-45DA-6E6172B09F1B}"/>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3A9200D1-C128-7AF4-CDC4-469CFFB9ECBA}"/>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D2F88057-4967-33DE-C3DB-54F28EFEA2E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C0194326-15DD-953E-6645-BD0339C5828F}"/>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73739271-24A8-624A-D842-E1C1B2C08102}"/>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E6881772-C31A-E038-4D31-861AF38C2590}"/>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652A29FA-6538-1B47-3EEA-F6173E16B70F}"/>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1B77702C-9F65-C232-D887-87D247B9DD62}"/>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8C954B32-34CB-9ADD-7C41-E845895CCCBD}"/>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DE5AD07A-3A58-726A-BE31-D775E328C3A9}"/>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54449FD7-FD49-D50A-78DB-668D16D98FBA}"/>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1BA47EEB-DD30-867A-4828-931A1E9BC0B4}"/>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A1C4FE93-2AA1-7F20-2134-14A44389E26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2658C236-A9DC-D18B-96B5-1A989EF6E063}"/>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AC2A1807-3E12-B288-5A72-BCC410CCC2DC}"/>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D3810E5A-7082-FB32-506D-8EE0CA451CD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95BFD910-4066-4900-B362-750A91E82911}"/>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D37FE8AC-87E8-622D-68F7-D75AF618462F}"/>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8E276CD7-105D-A119-1A6C-2323FB9212C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59BCF2EF-0002-BE6C-1503-BDE515DCE555}"/>
              </a:ext>
            </a:extLst>
          </p:cNvPr>
          <p:cNvSpPr txBox="1"/>
          <p:nvPr/>
        </p:nvSpPr>
        <p:spPr>
          <a:xfrm>
            <a:off x="533400" y="1153052"/>
            <a:ext cx="10601118" cy="7474482"/>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5. Shame Keeps Count of What Happened to You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We may sabotage healthy relationships because unhealthy relationships taught us that intimacy is dangerous.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 original event may be over, but the body may still be sounding the alarm.</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This is why healing requires more than pretending nothing happened. God does not heal us through denial.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53149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2107F-FB70-FE05-69FF-AAE4133C23C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28E680C-D9BF-130B-87DA-5C057D54F94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85C54B8A-2D00-09C6-A7CC-029AD7F5F228}"/>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486D245E-E1C9-F152-5B28-959921B96DCE}"/>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9B72FCFE-4D28-2D38-D691-72FBCFC26EF1}"/>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0A49CD46-650D-F166-C597-BDC5C8AC1AD6}"/>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71B23095-4B53-E7F0-45DA-6E6172B09F1B}"/>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3A9200D1-C128-7AF4-CDC4-469CFFB9ECBA}"/>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D2F88057-4967-33DE-C3DB-54F28EFEA2E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C0194326-15DD-953E-6645-BD0339C5828F}"/>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73739271-24A8-624A-D842-E1C1B2C08102}"/>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E6881772-C31A-E038-4D31-861AF38C2590}"/>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652A29FA-6538-1B47-3EEA-F6173E16B70F}"/>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1B77702C-9F65-C232-D887-87D247B9DD62}"/>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8C954B32-34CB-9ADD-7C41-E845895CCCBD}"/>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DE5AD07A-3A58-726A-BE31-D775E328C3A9}"/>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54449FD7-FD49-D50A-78DB-668D16D98FBA}"/>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1BA47EEB-DD30-867A-4828-931A1E9BC0B4}"/>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A1C4FE93-2AA1-7F20-2134-14A44389E26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2658C236-A9DC-D18B-96B5-1A989EF6E063}"/>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AC2A1807-3E12-B288-5A72-BCC410CCC2DC}"/>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D3810E5A-7082-FB32-506D-8EE0CA451CD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95BFD910-4066-4900-B362-750A91E82911}"/>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D37FE8AC-87E8-622D-68F7-D75AF618462F}"/>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8E276CD7-105D-A119-1A6C-2323FB9212C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59BCF2EF-0002-BE6C-1503-BDE515DCE555}"/>
              </a:ext>
            </a:extLst>
          </p:cNvPr>
          <p:cNvSpPr txBox="1"/>
          <p:nvPr/>
        </p:nvSpPr>
        <p:spPr>
          <a:xfrm>
            <a:off x="533401" y="1485900"/>
            <a:ext cx="10864876" cy="4738926"/>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5. Shame Keeps Count of What Happened to You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r>
              <a:rPr lang="en-US" sz="3600" b="1" kern="0" dirty="0">
                <a:latin typeface="Arial" panose="020B0604020202020204" pitchFamily="34" charset="0"/>
                <a:ea typeface="Times New Roman" panose="02020603050405020304" pitchFamily="18" charset="0"/>
                <a:cs typeface="Arial" panose="020B0604020202020204" pitchFamily="34" charset="0"/>
              </a:rPr>
              <a:t>Psalm 147:3: </a:t>
            </a:r>
            <a:r>
              <a:rPr lang="en-US" sz="3600" kern="0" dirty="0">
                <a:latin typeface="Arial" panose="020B0604020202020204" pitchFamily="34" charset="0"/>
                <a:ea typeface="Times New Roman" panose="02020603050405020304" pitchFamily="18" charset="0"/>
                <a:cs typeface="Arial" panose="020B0604020202020204" pitchFamily="34" charset="0"/>
              </a:rPr>
              <a:t>“He heals the brokenhearted and binds up their wounds.”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God does not shame wounded people. He binds their wounds.</a:t>
            </a:r>
          </a:p>
        </p:txBody>
      </p:sp>
    </p:spTree>
    <p:extLst>
      <p:ext uri="{BB962C8B-B14F-4D97-AF65-F5344CB8AC3E}">
        <p14:creationId xmlns:p14="http://schemas.microsoft.com/office/powerpoint/2010/main" val="3736404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31B5A-1953-95D7-5C93-F5A2EE367D1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C8CE2BD-C095-7263-9959-5B003A501B5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3FA6DA8A-269B-FFD6-CB59-A51EBD56765C}"/>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EB549558-C6BF-C76E-E1A0-40776BD90F5E}"/>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7EF52C0E-29B0-2FBD-F31C-A42F08480E17}"/>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E7F0DFFC-7A50-C17A-ADA6-5EC186BBFDF9}"/>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D92BDAC0-C76A-1F10-BF8A-D6CE50B07FC3}"/>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9699C28B-8077-A2B7-E954-4C5120C2A43D}"/>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AF1DD8F6-FC54-4404-3A36-27B5A8739A0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156DC712-987E-D971-EC7B-30757EC7687F}"/>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9550E47A-D7DC-FFE7-134F-4F4D6764B17E}"/>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6AE71AFF-8103-6EE3-12D3-74A326E0F49C}"/>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32ABB254-87E7-E6A5-AD49-C147C396B30F}"/>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3CAF0539-0DA9-7D7F-BD36-9592E0EBAA8D}"/>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8CFF29D1-284F-5DAE-60A3-F2F50EDD7B04}"/>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C9CF3AB0-8C8B-3F92-027E-86FA79396652}"/>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CB0962C9-626F-AD7D-C7E1-A3AA6FB31820}"/>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17BD756F-2C4E-0683-6258-D2620F624E85}"/>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D165285B-E2CF-B4FD-56E3-157976EBAE1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39D92ADF-86E3-0C72-18B2-F26E66C67F8A}"/>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2FE6CF62-D5E4-D592-A5D8-02E4F468C766}"/>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2B550D99-D938-FC30-9175-4164AC4898F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F8F534C0-23E5-8C7A-AEF9-6602E9CCDF16}"/>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86D1CA2D-08D9-6A79-C0A9-8EE20939E7F6}"/>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2206D12A-6A9C-391A-93CA-06ADFE3A801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7534A53D-8C2E-37DA-66AA-430E7E127B92}"/>
              </a:ext>
            </a:extLst>
          </p:cNvPr>
          <p:cNvSpPr txBox="1"/>
          <p:nvPr/>
        </p:nvSpPr>
        <p:spPr>
          <a:xfrm>
            <a:off x="609600" y="600847"/>
            <a:ext cx="10524918" cy="9136475"/>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6. God Identifies You According to Your Destiny, Not Your Damage</a:t>
            </a:r>
          </a:p>
          <a:p>
            <a:r>
              <a:rPr lang="en-US" sz="3600" b="1" kern="0" dirty="0">
                <a:latin typeface="Arial" panose="020B0604020202020204" pitchFamily="34" charset="0"/>
                <a:ea typeface="Times New Roman" panose="02020603050405020304" pitchFamily="18" charset="0"/>
                <a:cs typeface="Arial" panose="020B0604020202020204" pitchFamily="34" charset="0"/>
              </a:rPr>
              <a:t>Judges 6:12: </a:t>
            </a:r>
            <a:r>
              <a:rPr lang="en-US" sz="3600" kern="0" dirty="0">
                <a:latin typeface="Arial" panose="020B0604020202020204" pitchFamily="34" charset="0"/>
                <a:ea typeface="Times New Roman" panose="02020603050405020304" pitchFamily="18" charset="0"/>
                <a:cs typeface="Arial" panose="020B0604020202020204" pitchFamily="34" charset="0"/>
              </a:rPr>
              <a:t>“And the Angel of the Lord appeared to him, and said to him, ‘The Lord is with you, you mighty man of valor!’”</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was hiding, but God called him mighty.</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was afraid, but God called him courageous.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felt insignificant, but God addressed his significance.</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saw his condition, but God saw his calling.</a:t>
            </a:r>
          </a:p>
        </p:txBody>
      </p:sp>
    </p:spTree>
    <p:extLst>
      <p:ext uri="{BB962C8B-B14F-4D97-AF65-F5344CB8AC3E}">
        <p14:creationId xmlns:p14="http://schemas.microsoft.com/office/powerpoint/2010/main" val="3229183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238DC-9309-59A1-2EF3-9C5E26B0078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991C097-3F9A-0695-1002-E1028EB8B7D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877F37FB-BB72-9A73-E8CE-0D4A16040412}"/>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1032DCEA-137C-01AC-85E1-3AA1E2B6D5E8}"/>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0692B74C-BCEA-086C-5621-26103650A17D}"/>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51B2867B-4F48-4135-7820-C1A7FA0F5AA3}"/>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846F40F2-9E4F-361A-7D5B-8AD60937B60F}"/>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FC9C98BC-50CA-7462-C2B7-66FACD090678}"/>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FF49FAE0-0661-9888-00EC-B343D88A408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6269D8DC-904B-B875-2C30-D582F6B57654}"/>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ACA1BFFB-B246-E794-AE3F-E6AF15F6A358}"/>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1EA7FE18-C02C-06AB-402D-C759E451160A}"/>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E5B97F5E-8494-67E2-0E86-FD0553655744}"/>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A6D83040-59DA-9A70-EDF9-7AACBF2668FD}"/>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E08DEEF2-6C73-9479-181E-30395AF1D7E9}"/>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248C4DB3-0AE0-6176-08FD-C283888FA896}"/>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F0B2E6E3-A044-5F07-C19A-34679A0AD0E0}"/>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29497481-9F24-8AC6-F0F2-D398CE3C4C7B}"/>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4488FFC0-DCF7-D802-4337-588EC8FBDC4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23339B63-D77B-62A5-7205-64B0F3278305}"/>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D0C8E04B-FA81-E507-9C41-6F202E67FED0}"/>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C69F629B-ABC8-F063-46FC-738BCDFFA13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A8471DBB-88EA-2E5F-5DC5-3DC7A9FECEDE}"/>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E80A4440-C744-D5E2-56EB-C5456EEF0F46}"/>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9A1814F7-3106-3BE4-7A04-DF917388C8F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3E2FC6C3-334B-0E82-00DA-B9616A3D69A6}"/>
              </a:ext>
            </a:extLst>
          </p:cNvPr>
          <p:cNvSpPr txBox="1"/>
          <p:nvPr/>
        </p:nvSpPr>
        <p:spPr>
          <a:xfrm>
            <a:off x="533400" y="1225212"/>
            <a:ext cx="10601118" cy="5953874"/>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6. God Identifies You According to Your Destiny, Not Your Damage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Judges 6:12:</a:t>
            </a:r>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There will be times when what God says about you does not agree with what shame says about you. In those moments, you must decide which voice will define you.</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Shame says, “You are what happened to you.” God says, “You are Mine.”</a:t>
            </a:r>
          </a:p>
        </p:txBody>
      </p:sp>
    </p:spTree>
    <p:extLst>
      <p:ext uri="{BB962C8B-B14F-4D97-AF65-F5344CB8AC3E}">
        <p14:creationId xmlns:p14="http://schemas.microsoft.com/office/powerpoint/2010/main" val="2375618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238DC-9309-59A1-2EF3-9C5E26B0078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991C097-3F9A-0695-1002-E1028EB8B7D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877F37FB-BB72-9A73-E8CE-0D4A16040412}"/>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1032DCEA-137C-01AC-85E1-3AA1E2B6D5E8}"/>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0692B74C-BCEA-086C-5621-26103650A17D}"/>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51B2867B-4F48-4135-7820-C1A7FA0F5AA3}"/>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846F40F2-9E4F-361A-7D5B-8AD60937B60F}"/>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FC9C98BC-50CA-7462-C2B7-66FACD090678}"/>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FF49FAE0-0661-9888-00EC-B343D88A408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6269D8DC-904B-B875-2C30-D582F6B57654}"/>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ACA1BFFB-B246-E794-AE3F-E6AF15F6A358}"/>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1EA7FE18-C02C-06AB-402D-C759E451160A}"/>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E5B97F5E-8494-67E2-0E86-FD0553655744}"/>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A6D83040-59DA-9A70-EDF9-7AACBF2668FD}"/>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E08DEEF2-6C73-9479-181E-30395AF1D7E9}"/>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248C4DB3-0AE0-6176-08FD-C283888FA896}"/>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F0B2E6E3-A044-5F07-C19A-34679A0AD0E0}"/>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29497481-9F24-8AC6-F0F2-D398CE3C4C7B}"/>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4488FFC0-DCF7-D802-4337-588EC8FBDC4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23339B63-D77B-62A5-7205-64B0F3278305}"/>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D0C8E04B-FA81-E507-9C41-6F202E67FED0}"/>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C69F629B-ABC8-F063-46FC-738BCDFFA13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A8471DBB-88EA-2E5F-5DC5-3DC7A9FECEDE}"/>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E80A4440-C744-D5E2-56EB-C5456EEF0F46}"/>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9A1814F7-3106-3BE4-7A04-DF917388C8F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3E2FC6C3-334B-0E82-00DA-B9616A3D69A6}"/>
              </a:ext>
            </a:extLst>
          </p:cNvPr>
          <p:cNvSpPr txBox="1"/>
          <p:nvPr/>
        </p:nvSpPr>
        <p:spPr>
          <a:xfrm>
            <a:off x="609600" y="1225212"/>
            <a:ext cx="10524918" cy="5812489"/>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6. God Identifies You According to Your Destiny, Not Your Damage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Shame says, “You will always be this way.” God says, “I am making all things new.”</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Shame says, “You are disqualified.” God says, “My grace is sufficient for you.”</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Shame says, “Stay in the winepress.” God says, “Go in this might of yours.”</a:t>
            </a:r>
          </a:p>
        </p:txBody>
      </p:sp>
    </p:spTree>
    <p:extLst>
      <p:ext uri="{BB962C8B-B14F-4D97-AF65-F5344CB8AC3E}">
        <p14:creationId xmlns:p14="http://schemas.microsoft.com/office/powerpoint/2010/main" val="145755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888" b="-12888"/>
            </a:stretch>
          </a:blipFill>
        </p:spPr>
        <p:txBody>
          <a:bodyPr/>
          <a:lstStyle/>
          <a:p>
            <a:endParaRPr lang="en-CA" dirty="0"/>
          </a:p>
        </p:txBody>
      </p:sp>
      <p:grpSp>
        <p:nvGrpSpPr>
          <p:cNvPr id="3" name="Group 3"/>
          <p:cNvGrpSpPr/>
          <p:nvPr/>
        </p:nvGrpSpPr>
        <p:grpSpPr>
          <a:xfrm>
            <a:off x="-164272" y="9986785"/>
            <a:ext cx="18452272" cy="300217"/>
            <a:chOff x="0" y="0"/>
            <a:chExt cx="4859858" cy="79070"/>
          </a:xfrm>
        </p:grpSpPr>
        <p:sp>
          <p:nvSpPr>
            <p:cNvPr id="4" name="Freeform 4"/>
            <p:cNvSpPr/>
            <p:nvPr/>
          </p:nvSpPr>
          <p:spPr>
            <a:xfrm>
              <a:off x="0" y="0"/>
              <a:ext cx="4859858" cy="79070"/>
            </a:xfrm>
            <a:custGeom>
              <a:avLst/>
              <a:gdLst/>
              <a:ahLst/>
              <a:cxnLst/>
              <a:rect l="l" t="t" r="r" b="b"/>
              <a:pathLst>
                <a:path w="4859858" h="79070">
                  <a:moveTo>
                    <a:pt x="0" y="0"/>
                  </a:moveTo>
                  <a:lnTo>
                    <a:pt x="4859858" y="0"/>
                  </a:lnTo>
                  <a:lnTo>
                    <a:pt x="4859858" y="79070"/>
                  </a:lnTo>
                  <a:lnTo>
                    <a:pt x="0" y="79070"/>
                  </a:ln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5" name="TextBox 5"/>
            <p:cNvSpPr txBox="1"/>
            <p:nvPr/>
          </p:nvSpPr>
          <p:spPr>
            <a:xfrm>
              <a:off x="0" y="-38100"/>
              <a:ext cx="4859858" cy="11717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0" y="0"/>
            <a:ext cx="5032970" cy="10287000"/>
            <a:chOff x="0" y="0"/>
            <a:chExt cx="1325556" cy="2709333"/>
          </a:xfrm>
        </p:grpSpPr>
        <p:sp>
          <p:nvSpPr>
            <p:cNvPr id="7" name="Freeform 7"/>
            <p:cNvSpPr/>
            <p:nvPr/>
          </p:nvSpPr>
          <p:spPr>
            <a:xfrm>
              <a:off x="0" y="0"/>
              <a:ext cx="1325556" cy="2709333"/>
            </a:xfrm>
            <a:custGeom>
              <a:avLst/>
              <a:gdLst/>
              <a:ahLst/>
              <a:cxnLst/>
              <a:rect l="l" t="t" r="r" b="b"/>
              <a:pathLst>
                <a:path w="1325556" h="2709333">
                  <a:moveTo>
                    <a:pt x="0" y="0"/>
                  </a:moveTo>
                  <a:lnTo>
                    <a:pt x="1325556" y="0"/>
                  </a:lnTo>
                  <a:lnTo>
                    <a:pt x="1325556" y="2709333"/>
                  </a:lnTo>
                  <a:lnTo>
                    <a:pt x="0" y="2709333"/>
                  </a:ln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8" name="TextBox 8"/>
            <p:cNvSpPr txBox="1"/>
            <p:nvPr/>
          </p:nvSpPr>
          <p:spPr>
            <a:xfrm>
              <a:off x="0" y="-38100"/>
              <a:ext cx="1325556" cy="2747433"/>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7707974">
            <a:off x="-5963391" y="47891"/>
            <a:ext cx="5356105" cy="4523232"/>
            <a:chOff x="0" y="0"/>
            <a:chExt cx="1410661" cy="1191304"/>
          </a:xfrm>
        </p:grpSpPr>
        <p:sp>
          <p:nvSpPr>
            <p:cNvPr id="10" name="Freeform 10"/>
            <p:cNvSpPr/>
            <p:nvPr/>
          </p:nvSpPr>
          <p:spPr>
            <a:xfrm>
              <a:off x="0" y="0"/>
              <a:ext cx="1410661" cy="1191304"/>
            </a:xfrm>
            <a:custGeom>
              <a:avLst/>
              <a:gdLst/>
              <a:ahLst/>
              <a:cxnLst/>
              <a:rect l="l" t="t" r="r" b="b"/>
              <a:pathLst>
                <a:path w="1410661" h="1191304">
                  <a:moveTo>
                    <a:pt x="0" y="0"/>
                  </a:moveTo>
                  <a:lnTo>
                    <a:pt x="1410661" y="0"/>
                  </a:lnTo>
                  <a:lnTo>
                    <a:pt x="1410661" y="1191304"/>
                  </a:lnTo>
                  <a:lnTo>
                    <a:pt x="0" y="1191304"/>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11" name="TextBox 11"/>
            <p:cNvSpPr txBox="1"/>
            <p:nvPr/>
          </p:nvSpPr>
          <p:spPr>
            <a:xfrm>
              <a:off x="0" y="-38100"/>
              <a:ext cx="1410661" cy="1229404"/>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7707974">
            <a:off x="-6449508" y="5451170"/>
            <a:ext cx="7767223" cy="4523232"/>
            <a:chOff x="0" y="0"/>
            <a:chExt cx="2045688" cy="1191304"/>
          </a:xfrm>
        </p:grpSpPr>
        <p:sp>
          <p:nvSpPr>
            <p:cNvPr id="13" name="Freeform 13"/>
            <p:cNvSpPr/>
            <p:nvPr/>
          </p:nvSpPr>
          <p:spPr>
            <a:xfrm>
              <a:off x="0" y="0"/>
              <a:ext cx="2045689" cy="1191304"/>
            </a:xfrm>
            <a:custGeom>
              <a:avLst/>
              <a:gdLst/>
              <a:ahLst/>
              <a:cxnLst/>
              <a:rect l="l" t="t" r="r" b="b"/>
              <a:pathLst>
                <a:path w="2045689" h="1191304">
                  <a:moveTo>
                    <a:pt x="0" y="0"/>
                  </a:moveTo>
                  <a:lnTo>
                    <a:pt x="2045689" y="0"/>
                  </a:lnTo>
                  <a:lnTo>
                    <a:pt x="2045689" y="1191304"/>
                  </a:lnTo>
                  <a:lnTo>
                    <a:pt x="0" y="1191304"/>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14" name="TextBox 14"/>
            <p:cNvSpPr txBox="1"/>
            <p:nvPr/>
          </p:nvSpPr>
          <p:spPr>
            <a:xfrm>
              <a:off x="0" y="-38100"/>
              <a:ext cx="2045688" cy="1229404"/>
            </a:xfrm>
            <a:prstGeom prst="rect">
              <a:avLst/>
            </a:prstGeom>
          </p:spPr>
          <p:txBody>
            <a:bodyPr lIns="50800" tIns="50800" rIns="50800" bIns="50800" rtlCol="0" anchor="ctr"/>
            <a:lstStyle/>
            <a:p>
              <a:pPr algn="ctr">
                <a:lnSpc>
                  <a:spcPts val="2659"/>
                </a:lnSpc>
                <a:spcBef>
                  <a:spcPct val="0"/>
                </a:spcBef>
              </a:pPr>
              <a:endParaRPr/>
            </a:p>
          </p:txBody>
        </p:sp>
      </p:grpSp>
      <p:sp>
        <p:nvSpPr>
          <p:cNvPr id="15" name="Freeform 15"/>
          <p:cNvSpPr/>
          <p:nvPr/>
        </p:nvSpPr>
        <p:spPr>
          <a:xfrm>
            <a:off x="758348" y="1088222"/>
            <a:ext cx="8110559" cy="8110559"/>
          </a:xfrm>
          <a:custGeom>
            <a:avLst/>
            <a:gdLst/>
            <a:ahLst/>
            <a:cxnLst/>
            <a:rect l="l" t="t" r="r" b="b"/>
            <a:pathLst>
              <a:path w="8110559" h="8110559">
                <a:moveTo>
                  <a:pt x="0" y="0"/>
                </a:moveTo>
                <a:lnTo>
                  <a:pt x="8110559" y="0"/>
                </a:lnTo>
                <a:lnTo>
                  <a:pt x="8110559" y="8110560"/>
                </a:lnTo>
                <a:lnTo>
                  <a:pt x="0" y="8110560"/>
                </a:lnTo>
                <a:lnTo>
                  <a:pt x="0" y="0"/>
                </a:lnTo>
                <a:close/>
              </a:path>
            </a:pathLst>
          </a:custGeom>
          <a:blipFill>
            <a:blip r:embed="rId3"/>
            <a:stretch>
              <a:fillRect/>
            </a:stretch>
          </a:blipFill>
        </p:spPr>
        <p:txBody>
          <a:bodyPr/>
          <a:lstStyle/>
          <a:p>
            <a:endParaRPr lang="en-CA"/>
          </a:p>
        </p:txBody>
      </p:sp>
      <p:grpSp>
        <p:nvGrpSpPr>
          <p:cNvPr id="16" name="Group 16"/>
          <p:cNvGrpSpPr/>
          <p:nvPr/>
        </p:nvGrpSpPr>
        <p:grpSpPr>
          <a:xfrm>
            <a:off x="1208962" y="1538835"/>
            <a:ext cx="6883095" cy="7209330"/>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18" name="TextBox 18"/>
            <p:cNvSpPr txBox="1"/>
            <p:nvPr/>
          </p:nvSpPr>
          <p:spPr>
            <a:xfrm>
              <a:off x="76200" y="38100"/>
              <a:ext cx="660400" cy="698500"/>
            </a:xfrm>
            <a:prstGeom prst="rect">
              <a:avLst/>
            </a:prstGeom>
          </p:spPr>
          <p:txBody>
            <a:bodyPr lIns="46708" tIns="46708" rIns="46708" bIns="46708" rtlCol="0" anchor="ctr"/>
            <a:lstStyle/>
            <a:p>
              <a:pPr algn="ctr">
                <a:lnSpc>
                  <a:spcPts val="2659"/>
                </a:lnSpc>
              </a:pPr>
              <a:endParaRPr/>
            </a:p>
          </p:txBody>
        </p:sp>
      </p:grpSp>
      <p:grpSp>
        <p:nvGrpSpPr>
          <p:cNvPr id="19" name="Group 19"/>
          <p:cNvGrpSpPr/>
          <p:nvPr/>
        </p:nvGrpSpPr>
        <p:grpSpPr>
          <a:xfrm>
            <a:off x="1468909" y="1798784"/>
            <a:ext cx="6689437" cy="668943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1" name="TextBox 21"/>
            <p:cNvSpPr txBox="1"/>
            <p:nvPr/>
          </p:nvSpPr>
          <p:spPr>
            <a:xfrm>
              <a:off x="76200" y="38100"/>
              <a:ext cx="660400" cy="698500"/>
            </a:xfrm>
            <a:prstGeom prst="rect">
              <a:avLst/>
            </a:prstGeom>
          </p:spPr>
          <p:txBody>
            <a:bodyPr lIns="46708" tIns="46708" rIns="46708" bIns="46708" rtlCol="0" anchor="ctr"/>
            <a:lstStyle/>
            <a:p>
              <a:pPr algn="ctr">
                <a:lnSpc>
                  <a:spcPts val="2659"/>
                </a:lnSpc>
              </a:pPr>
              <a:endParaRPr/>
            </a:p>
          </p:txBody>
        </p:sp>
      </p:grpSp>
      <p:grpSp>
        <p:nvGrpSpPr>
          <p:cNvPr id="22" name="Group 22"/>
          <p:cNvGrpSpPr/>
          <p:nvPr/>
        </p:nvGrpSpPr>
        <p:grpSpPr>
          <a:xfrm>
            <a:off x="1782101" y="2111975"/>
            <a:ext cx="5749112" cy="6063055"/>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txBody>
            <a:bodyPr/>
            <a:lstStyle/>
            <a:p>
              <a:endParaRPr lang="en-CA"/>
            </a:p>
          </p:txBody>
        </p:sp>
      </p:grpSp>
      <p:sp>
        <p:nvSpPr>
          <p:cNvPr id="25" name="TextBox 25"/>
          <p:cNvSpPr txBox="1"/>
          <p:nvPr/>
        </p:nvSpPr>
        <p:spPr>
          <a:xfrm>
            <a:off x="8542671" y="2696556"/>
            <a:ext cx="9659128" cy="3488134"/>
          </a:xfrm>
          <a:prstGeom prst="rect">
            <a:avLst/>
          </a:prstGeom>
        </p:spPr>
        <p:txBody>
          <a:bodyPr wrap="square" lIns="0" tIns="0" rIns="0" bIns="0" rtlCol="0" anchor="t">
            <a:spAutoFit/>
          </a:bodyPr>
          <a:lstStyle/>
          <a:p>
            <a:pPr algn="l">
              <a:buNone/>
            </a:pPr>
            <a:r>
              <a:rPr lang="en-US" sz="4000" b="1" i="0" baseline="30000" dirty="0">
                <a:solidFill>
                  <a:srgbClr val="000000"/>
                </a:solidFill>
                <a:effectLst/>
                <a:latin typeface="Arial" panose="020B0604020202020204" pitchFamily="34" charset="0"/>
                <a:cs typeface="Arial" panose="020B0604020202020204" pitchFamily="34" charset="0"/>
              </a:rPr>
              <a:t> </a:t>
            </a:r>
          </a:p>
          <a:p>
            <a:pPr algn="l">
              <a:buNone/>
            </a:pPr>
            <a:endParaRPr lang="en-US" sz="4000" b="1" dirty="0">
              <a:solidFill>
                <a:srgbClr val="000000"/>
              </a:solidFill>
              <a:latin typeface="Arial" panose="020B0604020202020204" pitchFamily="34" charset="0"/>
              <a:cs typeface="Arial" panose="020B0604020202020204" pitchFamily="34" charset="0"/>
            </a:endParaRPr>
          </a:p>
          <a:p>
            <a:pPr algn="ctr">
              <a:buNone/>
            </a:pPr>
            <a:r>
              <a:rPr lang="en-US" sz="6000" b="1" i="0" dirty="0">
                <a:solidFill>
                  <a:srgbClr val="000000"/>
                </a:solidFill>
                <a:effectLst/>
                <a:latin typeface="Arial" panose="020B0604020202020204" pitchFamily="34" charset="0"/>
                <a:cs typeface="Arial" panose="020B0604020202020204" pitchFamily="34" charset="0"/>
              </a:rPr>
              <a:t> Scripture:</a:t>
            </a:r>
          </a:p>
          <a:p>
            <a:pPr algn="ctr">
              <a:buNone/>
            </a:pPr>
            <a:endParaRPr lang="en-US" sz="6000" b="1" i="0" dirty="0">
              <a:solidFill>
                <a:srgbClr val="000000"/>
              </a:solidFill>
              <a:effectLst/>
              <a:latin typeface="Arial" panose="020B0604020202020204" pitchFamily="34" charset="0"/>
              <a:cs typeface="Arial" panose="020B0604020202020204" pitchFamily="34" charset="0"/>
            </a:endParaRPr>
          </a:p>
          <a:p>
            <a:pPr algn="ctr">
              <a:buNone/>
            </a:pPr>
            <a:r>
              <a:rPr lang="en-US" sz="4000" b="1" dirty="0">
                <a:solidFill>
                  <a:srgbClr val="000000"/>
                </a:solidFill>
                <a:latin typeface="Arial" panose="020B0604020202020204" pitchFamily="34" charset="0"/>
                <a:cs typeface="Arial" panose="020B0604020202020204" pitchFamily="34" charset="0"/>
              </a:rPr>
              <a:t>JUDGES 6: 11 – 16         </a:t>
            </a:r>
            <a:r>
              <a:rPr lang="en-US" sz="4000" dirty="0">
                <a:solidFill>
                  <a:srgbClr val="000000"/>
                </a:solidFill>
                <a:latin typeface="Arial" panose="020B0604020202020204" pitchFamily="34" charset="0"/>
                <a:cs typeface="Arial" panose="020B0604020202020204" pitchFamily="34" charset="0"/>
              </a:rPr>
              <a:t>  </a:t>
            </a:r>
            <a:endParaRPr lang="en-US" sz="4000" i="0" dirty="0">
              <a:solidFill>
                <a:srgbClr val="000000"/>
              </a:solidFill>
              <a:effectLst/>
              <a:latin typeface="Arial" panose="020B0604020202020204" pitchFamily="34" charset="0"/>
              <a:cs typeface="Arial" panose="020B0604020202020204" pitchFamily="34" charset="0"/>
            </a:endParaRPr>
          </a:p>
        </p:txBody>
      </p:sp>
      <p:grpSp>
        <p:nvGrpSpPr>
          <p:cNvPr id="27" name="Group 27"/>
          <p:cNvGrpSpPr/>
          <p:nvPr/>
        </p:nvGrpSpPr>
        <p:grpSpPr>
          <a:xfrm>
            <a:off x="15264249" y="-2577575"/>
            <a:ext cx="5693728" cy="5693728"/>
            <a:chOff x="0" y="0"/>
            <a:chExt cx="7591638" cy="7591638"/>
          </a:xfrm>
        </p:grpSpPr>
        <p:sp>
          <p:nvSpPr>
            <p:cNvPr id="28" name="Freeform 28"/>
            <p:cNvSpPr/>
            <p:nvPr/>
          </p:nvSpPr>
          <p:spPr>
            <a:xfrm rot="-6339738">
              <a:off x="716888" y="716888"/>
              <a:ext cx="6157862" cy="6157862"/>
            </a:xfrm>
            <a:custGeom>
              <a:avLst/>
              <a:gdLst/>
              <a:ahLst/>
              <a:cxnLst/>
              <a:rect l="l" t="t" r="r" b="b"/>
              <a:pathLst>
                <a:path w="6157862" h="6157862">
                  <a:moveTo>
                    <a:pt x="0" y="0"/>
                  </a:moveTo>
                  <a:lnTo>
                    <a:pt x="6157862" y="0"/>
                  </a:lnTo>
                  <a:lnTo>
                    <a:pt x="6157862" y="6157862"/>
                  </a:lnTo>
                  <a:lnTo>
                    <a:pt x="0" y="6157862"/>
                  </a:lnTo>
                  <a:lnTo>
                    <a:pt x="0" y="0"/>
                  </a:lnTo>
                  <a:close/>
                </a:path>
              </a:pathLst>
            </a:custGeom>
            <a:blipFill>
              <a:blip r:embed="rId3"/>
              <a:stretch>
                <a:fillRect/>
              </a:stretch>
            </a:blipFill>
          </p:spPr>
          <p:txBody>
            <a:bodyPr/>
            <a:lstStyle/>
            <a:p>
              <a:endParaRPr lang="en-CA"/>
            </a:p>
          </p:txBody>
        </p:sp>
        <p:grpSp>
          <p:nvGrpSpPr>
            <p:cNvPr id="29" name="Group 29"/>
            <p:cNvGrpSpPr/>
            <p:nvPr/>
          </p:nvGrpSpPr>
          <p:grpSpPr>
            <a:xfrm rot="-6339738">
              <a:off x="1093046" y="1093046"/>
              <a:ext cx="5405546" cy="540554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1" name="TextBox 31"/>
              <p:cNvSpPr txBox="1"/>
              <p:nvPr/>
            </p:nvSpPr>
            <p:spPr>
              <a:xfrm>
                <a:off x="76200" y="38100"/>
                <a:ext cx="660400" cy="698500"/>
              </a:xfrm>
              <a:prstGeom prst="rect">
                <a:avLst/>
              </a:prstGeom>
            </p:spPr>
            <p:txBody>
              <a:bodyPr lIns="32870" tIns="32870" rIns="32870" bIns="32870" rtlCol="0" anchor="ctr"/>
              <a:lstStyle/>
              <a:p>
                <a:pPr algn="ctr">
                  <a:lnSpc>
                    <a:spcPts val="2659"/>
                  </a:lnSpc>
                </a:pPr>
                <a:endParaRPr/>
              </a:p>
            </p:txBody>
          </p:sp>
        </p:grpSp>
      </p:grpSp>
      <p:grpSp>
        <p:nvGrpSpPr>
          <p:cNvPr id="32" name="Group 32"/>
          <p:cNvGrpSpPr/>
          <p:nvPr/>
        </p:nvGrpSpPr>
        <p:grpSpPr>
          <a:xfrm>
            <a:off x="19099654" y="1451964"/>
            <a:ext cx="1437790" cy="1437790"/>
            <a:chOff x="0" y="0"/>
            <a:chExt cx="1917053" cy="1917053"/>
          </a:xfrm>
        </p:grpSpPr>
        <p:sp>
          <p:nvSpPr>
            <p:cNvPr id="33" name="Freeform 33"/>
            <p:cNvSpPr/>
            <p:nvPr/>
          </p:nvSpPr>
          <p:spPr>
            <a:xfrm rot="-6339738">
              <a:off x="181030" y="181030"/>
              <a:ext cx="1554993" cy="1554993"/>
            </a:xfrm>
            <a:custGeom>
              <a:avLst/>
              <a:gdLst/>
              <a:ahLst/>
              <a:cxnLst/>
              <a:rect l="l" t="t" r="r" b="b"/>
              <a:pathLst>
                <a:path w="1554993" h="1554993">
                  <a:moveTo>
                    <a:pt x="0" y="0"/>
                  </a:moveTo>
                  <a:lnTo>
                    <a:pt x="1554993" y="0"/>
                  </a:lnTo>
                  <a:lnTo>
                    <a:pt x="1554993" y="1554993"/>
                  </a:lnTo>
                  <a:lnTo>
                    <a:pt x="0" y="1554993"/>
                  </a:lnTo>
                  <a:lnTo>
                    <a:pt x="0" y="0"/>
                  </a:lnTo>
                  <a:close/>
                </a:path>
              </a:pathLst>
            </a:custGeom>
            <a:blipFill>
              <a:blip r:embed="rId3"/>
              <a:stretch>
                <a:fillRect/>
              </a:stretch>
            </a:blipFill>
          </p:spPr>
          <p:txBody>
            <a:bodyPr/>
            <a:lstStyle/>
            <a:p>
              <a:endParaRPr lang="en-CA"/>
            </a:p>
          </p:txBody>
        </p:sp>
        <p:grpSp>
          <p:nvGrpSpPr>
            <p:cNvPr id="34" name="Group 34"/>
            <p:cNvGrpSpPr/>
            <p:nvPr/>
          </p:nvGrpSpPr>
          <p:grpSpPr>
            <a:xfrm rot="-6339738">
              <a:off x="276018" y="276018"/>
              <a:ext cx="1365017" cy="1365017"/>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p:cNvSpPr txBox="1"/>
              <p:nvPr/>
            </p:nvSpPr>
            <p:spPr>
              <a:xfrm>
                <a:off x="76200" y="38100"/>
                <a:ext cx="660400" cy="698500"/>
              </a:xfrm>
              <a:prstGeom prst="rect">
                <a:avLst/>
              </a:prstGeom>
            </p:spPr>
            <p:txBody>
              <a:bodyPr lIns="6078" tIns="6078" rIns="6078" bIns="6078" rtlCol="0" anchor="ctr"/>
              <a:lstStyle/>
              <a:p>
                <a:pPr algn="ctr">
                  <a:lnSpc>
                    <a:spcPts val="2659"/>
                  </a:lnSpc>
                </a:pPr>
                <a:endParaRPr/>
              </a:p>
            </p:txBody>
          </p:sp>
        </p:grpSp>
      </p:grpSp>
      <p:grpSp>
        <p:nvGrpSpPr>
          <p:cNvPr id="37" name="Group 37"/>
          <p:cNvGrpSpPr/>
          <p:nvPr/>
        </p:nvGrpSpPr>
        <p:grpSpPr>
          <a:xfrm>
            <a:off x="19860347" y="2816390"/>
            <a:ext cx="630070" cy="630070"/>
            <a:chOff x="0" y="0"/>
            <a:chExt cx="840093" cy="840093"/>
          </a:xfrm>
        </p:grpSpPr>
        <p:sp>
          <p:nvSpPr>
            <p:cNvPr id="38" name="Freeform 38"/>
            <p:cNvSpPr/>
            <p:nvPr/>
          </p:nvSpPr>
          <p:spPr>
            <a:xfrm rot="-6339738">
              <a:off x="79331" y="79331"/>
              <a:ext cx="681431" cy="681431"/>
            </a:xfrm>
            <a:custGeom>
              <a:avLst/>
              <a:gdLst/>
              <a:ahLst/>
              <a:cxnLst/>
              <a:rect l="l" t="t" r="r" b="b"/>
              <a:pathLst>
                <a:path w="681431" h="681431">
                  <a:moveTo>
                    <a:pt x="0" y="0"/>
                  </a:moveTo>
                  <a:lnTo>
                    <a:pt x="681431" y="0"/>
                  </a:lnTo>
                  <a:lnTo>
                    <a:pt x="681431" y="681431"/>
                  </a:lnTo>
                  <a:lnTo>
                    <a:pt x="0" y="681431"/>
                  </a:lnTo>
                  <a:lnTo>
                    <a:pt x="0" y="0"/>
                  </a:lnTo>
                  <a:close/>
                </a:path>
              </a:pathLst>
            </a:custGeom>
            <a:blipFill>
              <a:blip r:embed="rId3"/>
              <a:stretch>
                <a:fillRect/>
              </a:stretch>
            </a:blipFill>
          </p:spPr>
          <p:txBody>
            <a:bodyPr/>
            <a:lstStyle/>
            <a:p>
              <a:endParaRPr lang="en-CA"/>
            </a:p>
          </p:txBody>
        </p:sp>
        <p:grpSp>
          <p:nvGrpSpPr>
            <p:cNvPr id="39" name="Group 39"/>
            <p:cNvGrpSpPr/>
            <p:nvPr/>
          </p:nvGrpSpPr>
          <p:grpSpPr>
            <a:xfrm rot="-6339738">
              <a:off x="120957" y="120957"/>
              <a:ext cx="598179" cy="598179"/>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41" name="TextBox 41"/>
              <p:cNvSpPr txBox="1"/>
              <p:nvPr/>
            </p:nvSpPr>
            <p:spPr>
              <a:xfrm>
                <a:off x="76200" y="38100"/>
                <a:ext cx="660400" cy="698500"/>
              </a:xfrm>
              <a:prstGeom prst="rect">
                <a:avLst/>
              </a:prstGeom>
            </p:spPr>
            <p:txBody>
              <a:bodyPr lIns="6078" tIns="6078" rIns="6078" bIns="6078" rtlCol="0" anchor="ctr"/>
              <a:lstStyle/>
              <a:p>
                <a:pPr algn="ctr">
                  <a:lnSpc>
                    <a:spcPts val="2659"/>
                  </a:lnSpc>
                </a:pPr>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77D19-50F6-9C3F-FD74-CFCD2602C65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78076C0-85E4-620E-EE26-5A82239F8C6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7BEDAEF7-91C1-EF01-07F9-F63998260B62}"/>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58FD3FC0-30E1-8EE9-D802-F9F907F3D9C1}"/>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07B07F3E-61EC-6A1D-05CB-69B2DB1D163C}"/>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DCB3EBF9-CBD7-B358-3AD0-5528CE55BF24}"/>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E58FB4B3-03C1-FDFC-9318-C11B90258C36}"/>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B8C7D5BD-718B-96C2-0904-171CCF19252B}"/>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17E68673-3EF5-5799-FBE1-1E29B899FF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B6A9CE16-30FF-9458-C3A1-DAC5E471B8E7}"/>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09A6EEA6-BBE3-9A7E-D95B-A1E81B232E31}"/>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D27612A4-68FD-03F4-3753-2C33196BCDF7}"/>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DA40B2A6-65E0-2559-7F7C-79FFA0FA60B5}"/>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90288899-0F8B-4D0A-8FBB-5FDEEEE4D419}"/>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A5D09F8F-EBA8-66F9-D923-CCE4E767569B}"/>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695CC7E9-8E74-E456-DC71-F9BC3A537426}"/>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29BF2565-0661-7E2E-8A8A-0AB3D4A1FD11}"/>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4C922395-FC88-8B3E-4D52-5F76796DBAE5}"/>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F6E7BFB1-A48F-F6D7-C086-F80E72D2D68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D504154D-8F3B-E588-AC15-5E44204E8348}"/>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1CDCC880-5C78-84F2-961F-A228C46C2B55}"/>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52CA3F3F-13B1-F909-992A-06161BA7FD5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2BA98EE4-0B28-9CCD-401E-452CE4E66B76}"/>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32CDF311-4211-A1AD-8052-0D2E33C8FE50}"/>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B524321E-BDF9-FDA9-E4E6-6B93C031619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688D81EC-96BD-5D1F-2120-848FAF0E6512}"/>
              </a:ext>
            </a:extLst>
          </p:cNvPr>
          <p:cNvSpPr txBox="1"/>
          <p:nvPr/>
        </p:nvSpPr>
        <p:spPr>
          <a:xfrm>
            <a:off x="533400" y="1066924"/>
            <a:ext cx="10732756" cy="6327694"/>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7. Guilt Confuses Pain With Punishment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When the angel speaks, Gideon answers in </a:t>
            </a:r>
            <a:r>
              <a:rPr lang="en-US" sz="3600" b="1" kern="0" dirty="0">
                <a:latin typeface="Arial" panose="020B0604020202020204" pitchFamily="34" charset="0"/>
                <a:ea typeface="Times New Roman" panose="02020603050405020304" pitchFamily="18" charset="0"/>
                <a:cs typeface="Arial" panose="020B0604020202020204" pitchFamily="34" charset="0"/>
              </a:rPr>
              <a:t>Judges 6:13: </a:t>
            </a:r>
            <a:r>
              <a:rPr lang="en-US" sz="3600" kern="0" dirty="0">
                <a:latin typeface="Arial" panose="020B0604020202020204" pitchFamily="34" charset="0"/>
                <a:ea typeface="Times New Roman" panose="02020603050405020304" pitchFamily="18" charset="0"/>
                <a:cs typeface="Arial" panose="020B0604020202020204" pitchFamily="34" charset="0"/>
              </a:rPr>
              <a:t>"Oh my Lord, if the Lord be with us, why then is all this befallen us?”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This is the language of a wounded man.</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is trying to interpret suffering.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He cannot reconcile his pain with God’s presence.</a:t>
            </a:r>
          </a:p>
        </p:txBody>
      </p:sp>
    </p:spTree>
    <p:extLst>
      <p:ext uri="{BB962C8B-B14F-4D97-AF65-F5344CB8AC3E}">
        <p14:creationId xmlns:p14="http://schemas.microsoft.com/office/powerpoint/2010/main" val="1566802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77D19-50F6-9C3F-FD74-CFCD2602C65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78076C0-85E4-620E-EE26-5A82239F8C6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7BEDAEF7-91C1-EF01-07F9-F63998260B62}"/>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58FD3FC0-30E1-8EE9-D802-F9F907F3D9C1}"/>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07B07F3E-61EC-6A1D-05CB-69B2DB1D163C}"/>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DCB3EBF9-CBD7-B358-3AD0-5528CE55BF24}"/>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E58FB4B3-03C1-FDFC-9318-C11B90258C36}"/>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B8C7D5BD-718B-96C2-0904-171CCF19252B}"/>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17E68673-3EF5-5799-FBE1-1E29B899FF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B6A9CE16-30FF-9458-C3A1-DAC5E471B8E7}"/>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09A6EEA6-BBE3-9A7E-D95B-A1E81B232E31}"/>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D27612A4-68FD-03F4-3753-2C33196BCDF7}"/>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DA40B2A6-65E0-2559-7F7C-79FFA0FA60B5}"/>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90288899-0F8B-4D0A-8FBB-5FDEEEE4D419}"/>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A5D09F8F-EBA8-66F9-D923-CCE4E767569B}"/>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695CC7E9-8E74-E456-DC71-F9BC3A537426}"/>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29BF2565-0661-7E2E-8A8A-0AB3D4A1FD11}"/>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4C922395-FC88-8B3E-4D52-5F76796DBAE5}"/>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F6E7BFB1-A48F-F6D7-C086-F80E72D2D68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D504154D-8F3B-E588-AC15-5E44204E8348}"/>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1CDCC880-5C78-84F2-961F-A228C46C2B55}"/>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52CA3F3F-13B1-F909-992A-06161BA7FD5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2BA98EE4-0B28-9CCD-401E-452CE4E66B76}"/>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32CDF311-4211-A1AD-8052-0D2E33C8FE50}"/>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B524321E-BDF9-FDA9-E4E6-6B93C031619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688D81EC-96BD-5D1F-2120-848FAF0E6512}"/>
              </a:ext>
            </a:extLst>
          </p:cNvPr>
          <p:cNvSpPr txBox="1"/>
          <p:nvPr/>
        </p:nvSpPr>
        <p:spPr>
          <a:xfrm>
            <a:off x="533400" y="1485900"/>
            <a:ext cx="10732756" cy="7023076"/>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7. Guilt Confuses Pain With Punishment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That is What Guilt Often Does.</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makes people believe that every hardship is proof that God has abandoned them.</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makes them read their pain as divine rejection.</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makes them wonder whether they somehow deserve the misery they are in.</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makes them feel it’s their fault; they caused it to happen.</a:t>
            </a:r>
          </a:p>
        </p:txBody>
      </p:sp>
    </p:spTree>
    <p:extLst>
      <p:ext uri="{BB962C8B-B14F-4D97-AF65-F5344CB8AC3E}">
        <p14:creationId xmlns:p14="http://schemas.microsoft.com/office/powerpoint/2010/main" val="2048357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12417-FD6B-1EF8-2A02-26D2C3DFF5F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35481C-7BA2-15B8-5D68-9AA485DE1F0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96767004-A98F-8DF8-8788-C822B691E1AA}"/>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B3C2C9A2-CE0D-82B4-C0E2-7C97DA95D720}"/>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60FAC6BA-BEC4-EEBD-7219-9C1A801A8A41}"/>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6DD33AB0-4680-859C-E257-061D2F1556F9}"/>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5E8DCD36-5F6F-90FD-FA9A-0C838CBA5DCE}"/>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013FAD43-A3D6-6E19-CDF1-4B51A66B71AD}"/>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C540EA3E-6802-224A-77AE-6376722164C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01A837B0-5235-A82E-7A61-EFB1B5A6B0A3}"/>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12A4583F-ED9D-57E8-2BB8-A14EDFC13601}"/>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EF72BFF0-A08F-08CB-6F97-3F16260C39EC}"/>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9A4C47D5-91D7-78AA-3963-48041638BCF2}"/>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9B0E5248-00BB-8320-CEFD-07AF9CE53C1B}"/>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08FA0C05-4582-E7EA-0120-FED69ACE57C2}"/>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0BD0098E-31CA-FA84-D78F-4A195B60CEBB}"/>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90293D39-2AB5-2017-76B1-501F5A64A625}"/>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07D34E3D-CD22-97DC-1A79-CE76772548F8}"/>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74C8A942-9D16-F7BB-9B81-EAF464E4065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6B9F78F9-8A78-E007-5215-CB94E70ED68D}"/>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B46DAC5F-2E23-B2A8-700A-4A5272245568}"/>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85F22800-BDDA-2F66-7CAD-FE3345D277B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8F29BC87-107A-496C-C039-07A9D4FF96F3}"/>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D6A34B51-AB11-C93E-F8D5-659B7FD92E25}"/>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ACE290BC-16F3-BE69-519F-42D6A41C935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218AF0FF-099C-9E71-3722-D9B271070978}"/>
              </a:ext>
            </a:extLst>
          </p:cNvPr>
          <p:cNvSpPr txBox="1"/>
          <p:nvPr/>
        </p:nvSpPr>
        <p:spPr>
          <a:xfrm>
            <a:off x="685800" y="723900"/>
            <a:ext cx="10448718" cy="9168985"/>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8. Unresolved Pain Can Cause Us to Blame God</a:t>
            </a:r>
          </a:p>
          <a:p>
            <a:pPr>
              <a:lnSpc>
                <a:spcPct val="107000"/>
              </a:lnSpc>
              <a:spcAft>
                <a:spcPts val="800"/>
              </a:spcAft>
            </a:pPr>
            <a:r>
              <a:rPr lang="en-US" sz="3600" kern="0" dirty="0">
                <a:latin typeface="Arial" panose="020B0604020202020204" pitchFamily="34" charset="0"/>
                <a:ea typeface="Times New Roman" panose="02020603050405020304" pitchFamily="18" charset="0"/>
                <a:cs typeface="Arial" panose="020B0604020202020204" pitchFamily="34" charset="0"/>
              </a:rPr>
              <a:t>“O my lord, if the Lord is with us, why then has all this happened to us? And where are all His miracles which our fathers told us about?” </a:t>
            </a:r>
            <a:r>
              <a:rPr lang="en-US" sz="3600" b="1" kern="0" dirty="0">
                <a:latin typeface="Arial" panose="020B0604020202020204" pitchFamily="34" charset="0"/>
                <a:ea typeface="Times New Roman" panose="02020603050405020304" pitchFamily="18" charset="0"/>
                <a:cs typeface="Arial" panose="020B0604020202020204" pitchFamily="34" charset="0"/>
              </a:rPr>
              <a:t>Judges 6:13</a:t>
            </a: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“If God is with us, why are we hiding?”</a:t>
            </a:r>
          </a:p>
          <a:p>
            <a:pPr>
              <a:lnSpc>
                <a:spcPct val="107000"/>
              </a:lnSpc>
              <a:spcAft>
                <a:spcPts val="800"/>
              </a:spcAft>
            </a:pPr>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“If God is powerful, why are we oppressed?”</a:t>
            </a:r>
          </a:p>
          <a:p>
            <a:pPr>
              <a:lnSpc>
                <a:spcPct val="107000"/>
              </a:lnSpc>
              <a:spcAft>
                <a:spcPts val="800"/>
              </a:spcAft>
            </a:pPr>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“If God performed miracles before, where is our miracle?”</a:t>
            </a:r>
          </a:p>
          <a:p>
            <a:pPr>
              <a:lnSpc>
                <a:spcPct val="107000"/>
              </a:lnSpc>
              <a:spcAft>
                <a:spcPts val="800"/>
              </a:spcAft>
            </a:pPr>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Pain often searches for someone to blame.</a:t>
            </a:r>
          </a:p>
        </p:txBody>
      </p:sp>
    </p:spTree>
    <p:extLst>
      <p:ext uri="{BB962C8B-B14F-4D97-AF65-F5344CB8AC3E}">
        <p14:creationId xmlns:p14="http://schemas.microsoft.com/office/powerpoint/2010/main" val="3523625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12417-FD6B-1EF8-2A02-26D2C3DFF5F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35481C-7BA2-15B8-5D68-9AA485DE1F0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96767004-A98F-8DF8-8788-C822B691E1AA}"/>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B3C2C9A2-CE0D-82B4-C0E2-7C97DA95D720}"/>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60FAC6BA-BEC4-EEBD-7219-9C1A801A8A41}"/>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6DD33AB0-4680-859C-E257-061D2F1556F9}"/>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5E8DCD36-5F6F-90FD-FA9A-0C838CBA5DCE}"/>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013FAD43-A3D6-6E19-CDF1-4B51A66B71AD}"/>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C540EA3E-6802-224A-77AE-6376722164C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01A837B0-5235-A82E-7A61-EFB1B5A6B0A3}"/>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12A4583F-ED9D-57E8-2BB8-A14EDFC13601}"/>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EF72BFF0-A08F-08CB-6F97-3F16260C39EC}"/>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9A4C47D5-91D7-78AA-3963-48041638BCF2}"/>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9B0E5248-00BB-8320-CEFD-07AF9CE53C1B}"/>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08FA0C05-4582-E7EA-0120-FED69ACE57C2}"/>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0BD0098E-31CA-FA84-D78F-4A195B60CEBB}"/>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90293D39-2AB5-2017-76B1-501F5A64A625}"/>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07D34E3D-CD22-97DC-1A79-CE76772548F8}"/>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74C8A942-9D16-F7BB-9B81-EAF464E4065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6B9F78F9-8A78-E007-5215-CB94E70ED68D}"/>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B46DAC5F-2E23-B2A8-700A-4A5272245568}"/>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85F22800-BDDA-2F66-7CAD-FE3345D277B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8F29BC87-107A-496C-C039-07A9D4FF96F3}"/>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D6A34B51-AB11-C93E-F8D5-659B7FD92E25}"/>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ACE290BC-16F3-BE69-519F-42D6A41C935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218AF0FF-099C-9E71-3722-D9B271070978}"/>
              </a:ext>
            </a:extLst>
          </p:cNvPr>
          <p:cNvSpPr txBox="1"/>
          <p:nvPr/>
        </p:nvSpPr>
        <p:spPr>
          <a:xfrm>
            <a:off x="533400" y="1225212"/>
            <a:ext cx="10601118" cy="6920484"/>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8. Unresolved Pain Can Cause Us to Blame God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Sometimes we blame ourselves.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Sometimes we blame our parents.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Sometimes we blame the church.</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Sometimes we blame our race, background, education, or circumstances.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Sometimes we blame God.</a:t>
            </a:r>
          </a:p>
        </p:txBody>
      </p:sp>
    </p:spTree>
    <p:extLst>
      <p:ext uri="{BB962C8B-B14F-4D97-AF65-F5344CB8AC3E}">
        <p14:creationId xmlns:p14="http://schemas.microsoft.com/office/powerpoint/2010/main" val="998243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2A77D-0481-2138-031B-A512B3395B3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255FE47-FB95-2CAD-14BA-D04028C66B6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F37FEF2F-B09D-32B5-2266-73734DBB8E90}"/>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395F6863-4EC4-1477-71AA-C106A19348A1}"/>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17596075-AFAF-8436-E32E-263E807C37DC}"/>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EF5AFCCD-54E5-76B6-9B7E-7F1B70A077FD}"/>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62EA701F-FF1F-81F8-E4BE-272709F114EF}"/>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CA32032E-58FB-92FC-8F91-4227CED5B0AD}"/>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555E800D-983A-6081-175C-394A41BF85D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981B1B4F-032B-03AF-D423-5F9CE5BAE4AB}"/>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00D83661-0F0B-96CE-FB0B-A42CF9463D6B}"/>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FC9CE435-EEE5-8ED8-92B7-DEC179D05C7A}"/>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578C160E-7CFE-646A-7C50-8B8B39F6D713}"/>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59559A5D-F4F0-4DED-9D26-676F8B503B05}"/>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5BBE3B56-C698-66ED-ECA4-B73939111734}"/>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9EE0CDDB-22B4-5689-1938-2D55FD820012}"/>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DC9B9EC8-9FA6-A2A7-2C80-3FC2CECEC1FF}"/>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1AE683F9-A8F2-E1AC-9952-1D02479CF782}"/>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8F3DBECE-85F7-79BB-6E9E-E28602022F4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042FA68D-1FC9-F95C-705A-7F6761494B27}"/>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83623191-DF3C-A5CF-2C48-8AD122229A51}"/>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76B52250-F1C7-3228-9D70-72105836787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4F97F3F6-1D96-B308-3073-8E421B6A383B}"/>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1795E66C-8178-9D9B-405E-C2070C1C4004}"/>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D11CF635-AE9E-EAD2-4B32-03B3D11D787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E2154565-63F0-E450-FB13-53E0241A90A7}"/>
              </a:ext>
            </a:extLst>
          </p:cNvPr>
          <p:cNvSpPr txBox="1"/>
          <p:nvPr/>
        </p:nvSpPr>
        <p:spPr>
          <a:xfrm>
            <a:off x="533400" y="1225212"/>
            <a:ext cx="10601118" cy="6323334"/>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9. How You See Yourself</a:t>
            </a:r>
          </a:p>
          <a:p>
            <a:r>
              <a:rPr lang="en-US" sz="3600" b="1" kern="0" dirty="0">
                <a:latin typeface="Arial" panose="020B0604020202020204" pitchFamily="34" charset="0"/>
                <a:ea typeface="Times New Roman" panose="02020603050405020304" pitchFamily="18" charset="0"/>
                <a:cs typeface="Arial" panose="020B0604020202020204" pitchFamily="34" charset="0"/>
              </a:rPr>
              <a:t>Judges 6:15: </a:t>
            </a:r>
            <a:r>
              <a:rPr lang="en-US" sz="3600" kern="0" dirty="0">
                <a:latin typeface="Arial" panose="020B0604020202020204" pitchFamily="34" charset="0"/>
                <a:ea typeface="Times New Roman" panose="02020603050405020304" pitchFamily="18" charset="0"/>
                <a:cs typeface="Arial" panose="020B0604020202020204" pitchFamily="34" charset="0"/>
              </a:rPr>
              <a:t>“O my Lord, how can I save Israel? Indeed my clan is the weakest in Manasseh, and I am the least in my father’s house.”</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had developed an entire argument for his inadequacy.</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“My clan is weak.” “My family is small.” “I am the least.” “How can I?”</a:t>
            </a:r>
          </a:p>
          <a:p>
            <a:pPr>
              <a:lnSpc>
                <a:spcPct val="107000"/>
              </a:lnSpc>
              <a:spcAft>
                <a:spcPts val="800"/>
              </a:spcAft>
            </a:pPr>
            <a:endParaRPr lang="en-US" sz="3600" kern="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08847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2A77D-0481-2138-031B-A512B3395B3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255FE47-FB95-2CAD-14BA-D04028C66B6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F37FEF2F-B09D-32B5-2266-73734DBB8E90}"/>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395F6863-4EC4-1477-71AA-C106A19348A1}"/>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17596075-AFAF-8436-E32E-263E807C37DC}"/>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EF5AFCCD-54E5-76B6-9B7E-7F1B70A077FD}"/>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62EA701F-FF1F-81F8-E4BE-272709F114EF}"/>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CA32032E-58FB-92FC-8F91-4227CED5B0AD}"/>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555E800D-983A-6081-175C-394A41BF85D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981B1B4F-032B-03AF-D423-5F9CE5BAE4AB}"/>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00D83661-0F0B-96CE-FB0B-A42CF9463D6B}"/>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FC9CE435-EEE5-8ED8-92B7-DEC179D05C7A}"/>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578C160E-7CFE-646A-7C50-8B8B39F6D713}"/>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59559A5D-F4F0-4DED-9D26-676F8B503B05}"/>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5BBE3B56-C698-66ED-ECA4-B73939111734}"/>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9EE0CDDB-22B4-5689-1938-2D55FD820012}"/>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DC9B9EC8-9FA6-A2A7-2C80-3FC2CECEC1FF}"/>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1AE683F9-A8F2-E1AC-9952-1D02479CF782}"/>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8F3DBECE-85F7-79BB-6E9E-E28602022F4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042FA68D-1FC9-F95C-705A-7F6761494B27}"/>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83623191-DF3C-A5CF-2C48-8AD122229A51}"/>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76B52250-F1C7-3228-9D70-72105836787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4F97F3F6-1D96-B308-3073-8E421B6A383B}"/>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1795E66C-8178-9D9B-405E-C2070C1C4004}"/>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D11CF635-AE9E-EAD2-4B32-03B3D11D787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E2154565-63F0-E450-FB13-53E0241A90A7}"/>
              </a:ext>
            </a:extLst>
          </p:cNvPr>
          <p:cNvSpPr txBox="1"/>
          <p:nvPr/>
        </p:nvSpPr>
        <p:spPr>
          <a:xfrm>
            <a:off x="533400" y="1562100"/>
            <a:ext cx="10601118" cy="7493205"/>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9. How You See Yourself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Gideon Evaluated Himself Through Three Lenses:</a:t>
            </a:r>
          </a:p>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A. His family history</a:t>
            </a:r>
          </a:p>
          <a:p>
            <a:pPr marL="571500" indent="-571500">
              <a:lnSpc>
                <a:spcPct val="107000"/>
              </a:lnSpc>
              <a:spcAft>
                <a:spcPts val="800"/>
              </a:spcAft>
              <a:buFont typeface="Wingdings"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“My clan is the weakest.”</a:t>
            </a:r>
          </a:p>
          <a:p>
            <a:pPr marL="571500" indent="-571500">
              <a:lnSpc>
                <a:spcPct val="107000"/>
              </a:lnSpc>
              <a:spcAft>
                <a:spcPts val="800"/>
              </a:spcAft>
              <a:buFont typeface="Wingdings" pitchFamily="2" charset="2"/>
              <a:buChar char="q"/>
            </a:pPr>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B. His social standing</a:t>
            </a: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 am the least.”</a:t>
            </a:r>
          </a:p>
          <a:p>
            <a:pPr>
              <a:lnSpc>
                <a:spcPct val="107000"/>
              </a:lnSpc>
              <a:spcAft>
                <a:spcPts val="800"/>
              </a:spcAft>
            </a:pPr>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US" sz="3600" kern="0" dirty="0">
                <a:latin typeface="Arial" panose="020B0604020202020204" pitchFamily="34" charset="0"/>
                <a:ea typeface="Times New Roman" panose="02020603050405020304" pitchFamily="18" charset="0"/>
                <a:cs typeface="Arial" panose="020B0604020202020204" pitchFamily="34" charset="0"/>
              </a:rPr>
              <a:t>C. </a:t>
            </a:r>
            <a:r>
              <a:rPr lang="en-US" sz="3600" b="1" kern="0" dirty="0">
                <a:latin typeface="Arial" panose="020B0604020202020204" pitchFamily="34" charset="0"/>
                <a:ea typeface="Times New Roman" panose="02020603050405020304" pitchFamily="18" charset="0"/>
                <a:cs typeface="Arial" panose="020B0604020202020204" pitchFamily="34" charset="0"/>
              </a:rPr>
              <a:t>His personal limitations</a:t>
            </a: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“How can I save Israel?”</a:t>
            </a:r>
          </a:p>
        </p:txBody>
      </p:sp>
    </p:spTree>
    <p:extLst>
      <p:ext uri="{BB962C8B-B14F-4D97-AF65-F5344CB8AC3E}">
        <p14:creationId xmlns:p14="http://schemas.microsoft.com/office/powerpoint/2010/main" val="4227061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DF36D-0CA2-B215-E7DD-594B2DCF7A3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D31D674-62CB-49CD-F267-17367D727A9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DDB3DC23-5605-3B01-AFB9-D2DBEDDB7679}"/>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AAEE6347-24C7-422B-CBBF-4122FC332464}"/>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3FF0CCF7-D79D-A4F3-135A-0D42DD29012E}"/>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51876699-DE4D-5AAB-4D33-62A02EBCB2F6}"/>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3BE15134-F9F4-6F9B-8C6E-0EF26CA76E4C}"/>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BD5267B6-503E-76B5-F14B-9BAA20AA4F71}"/>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E2BD8A86-D5E6-D800-BA85-0A54AD346F4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79096091-3A90-7B73-FA2F-69B4FECD79C4}"/>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0D952047-935E-01F9-7274-22BDEBD0CEF3}"/>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562934F1-869D-8FA8-0DD6-AF7065D2ADCC}"/>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8D8ACF5E-E757-7871-AB9C-41587B53EC70}"/>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E24A783A-CD36-FE41-0BB9-BD1EA68C44AA}"/>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152024EC-3186-EF04-57D9-46E59CFD2708}"/>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5D03B3DF-FB9B-D7CF-D611-8EC8C01C8350}"/>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56FC14FB-D179-743A-693B-074E2AB9D024}"/>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E0092855-E0C1-51D4-978B-8C5BB9A85343}"/>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DDBE4CC0-826B-CF00-67A5-0D19CAF7133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DBD692BF-8E88-043D-487A-66862588FFCF}"/>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3933138F-0E7B-9083-70DF-0BF33AEA0ABB}"/>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5289E943-9A97-016B-0240-C1D92BC12D1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8917D3D6-ED64-D122-4C28-59A9983224A7}"/>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11B3EEA9-F896-1680-7492-0BCCD5E80704}"/>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7721E8C3-E355-A9C3-90EE-658EFFE485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719F9A2B-FDAD-6BEE-A712-0B6228F13D68}"/>
              </a:ext>
            </a:extLst>
          </p:cNvPr>
          <p:cNvSpPr txBox="1"/>
          <p:nvPr/>
        </p:nvSpPr>
        <p:spPr>
          <a:xfrm>
            <a:off x="533400" y="110990"/>
            <a:ext cx="10601118" cy="10510814"/>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Conclusion: Healing Is Often a Process, Not a Single Moment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asked God for signs. He presented an offering. He asked for the fleece to be wet and the ground dry. Then he asked for the fleece to be dry and the ground wet.</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God understood that years of oppression had affected Gideon’s ability to trust.</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“But if you are afraid to go down, go down to the camp with </a:t>
            </a:r>
            <a:r>
              <a:rPr lang="en-US" sz="3600" kern="0" dirty="0" err="1">
                <a:latin typeface="Arial" panose="020B0604020202020204" pitchFamily="34" charset="0"/>
                <a:ea typeface="Times New Roman" panose="02020603050405020304" pitchFamily="18" charset="0"/>
                <a:cs typeface="Arial" panose="020B0604020202020204" pitchFamily="34" charset="0"/>
              </a:rPr>
              <a:t>Purah</a:t>
            </a:r>
            <a:r>
              <a:rPr lang="en-US" sz="3600" kern="0" dirty="0">
                <a:latin typeface="Arial" panose="020B0604020202020204" pitchFamily="34" charset="0"/>
                <a:ea typeface="Times New Roman" panose="02020603050405020304" pitchFamily="18" charset="0"/>
                <a:cs typeface="Arial" panose="020B0604020202020204" pitchFamily="34" charset="0"/>
              </a:rPr>
              <a:t> your servant.” </a:t>
            </a:r>
            <a:r>
              <a:rPr lang="en-US" sz="3600" b="1" kern="0" dirty="0">
                <a:latin typeface="Arial" panose="020B0604020202020204" pitchFamily="34" charset="0"/>
                <a:ea typeface="Times New Roman" panose="02020603050405020304" pitchFamily="18" charset="0"/>
                <a:cs typeface="Arial" panose="020B0604020202020204" pitchFamily="34" charset="0"/>
              </a:rPr>
              <a:t>Judges 7:10</a:t>
            </a:r>
          </a:p>
          <a:p>
            <a:pPr marL="571500" indent="-571500">
              <a:buFont typeface="Wingdings" panose="05000000000000000000" pitchFamily="2" charset="2"/>
              <a:buChar char="q"/>
            </a:pPr>
            <a:endParaRPr lang="en-US" sz="3600" b="1"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God acknowledged Gideon’s fear and provided support.</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There is no shame in receiving godly support while healing.</a:t>
            </a:r>
          </a:p>
        </p:txBody>
      </p:sp>
    </p:spTree>
    <p:extLst>
      <p:ext uri="{BB962C8B-B14F-4D97-AF65-F5344CB8AC3E}">
        <p14:creationId xmlns:p14="http://schemas.microsoft.com/office/powerpoint/2010/main" val="1422034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3DE1F-748D-77AD-3EDA-E16D23B324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CB59A6E-DEDE-AD3B-8B1A-0CC4FE3C219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1568A08D-D00D-B9C7-C162-3085A692316B}"/>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4F9D69EC-FB20-7E67-BC79-A8723549B681}"/>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8FA3163F-8365-8B1F-8FBE-6EE50C6504D5}"/>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D5D62842-BA78-3426-9290-30661046A538}"/>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564C6D89-E450-492B-98D7-DAEE4BC4D3CD}"/>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C30A2802-C987-ED33-037F-0C0F4EDB9630}"/>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AEE21EE5-C83F-F15C-5B6A-E2275FAAEC4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C77871A9-85A8-0327-D847-A8EB33BDA01C}"/>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BF071D03-B56C-4342-9D6E-CD629C7AC1B6}"/>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01615D8F-3C44-EC37-8FB4-A7F80D148EF0}"/>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1793F9D6-2119-D0AC-FB3D-E2F9FA5B6109}"/>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B73DA899-FC0C-F563-6E04-4210378D0F37}"/>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BEF5357B-C418-69C9-C1E2-CED4C97FF698}"/>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66C44D19-8FD7-AA62-3446-AB9610139352}"/>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EAF92BB9-62F6-78C0-D509-B67AE77C2E67}"/>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BFE5D0C5-AD1B-9DD2-336A-25DE8106F84C}"/>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6F86C721-0A62-5FDE-6129-378BE6E3F2D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2F8A7774-50AE-6283-F393-ED7956F7A05F}"/>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7908C470-03B3-0BEC-A3A6-C9D403BC45CB}"/>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2861EF5C-E4BE-015A-D297-1A5AAFA8769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97D1253C-F128-F2F8-B300-798EE8DCC45F}"/>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99ACCD66-D3EA-DA6D-639B-02012A4741D8}"/>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A92BD5FB-C649-6742-420E-958DB4BEE95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A9D5912F-3DBA-D6DC-2641-D20C874D5E0A}"/>
              </a:ext>
            </a:extLst>
          </p:cNvPr>
          <p:cNvSpPr txBox="1"/>
          <p:nvPr/>
        </p:nvSpPr>
        <p:spPr>
          <a:xfrm>
            <a:off x="533401" y="1153052"/>
            <a:ext cx="10601118" cy="5949514"/>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CONCLUSION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did not have to enter the enemy’s camp alone. </a:t>
            </a:r>
            <a:r>
              <a:rPr lang="en-US" sz="3600" kern="0" dirty="0" err="1">
                <a:latin typeface="Arial" panose="020B0604020202020204" pitchFamily="34" charset="0"/>
                <a:ea typeface="Times New Roman" panose="02020603050405020304" pitchFamily="18" charset="0"/>
                <a:cs typeface="Arial" panose="020B0604020202020204" pitchFamily="34" charset="0"/>
              </a:rPr>
              <a:t>Purah</a:t>
            </a:r>
            <a:r>
              <a:rPr lang="en-US" sz="3600" kern="0" dirty="0">
                <a:latin typeface="Arial" panose="020B0604020202020204" pitchFamily="34" charset="0"/>
                <a:ea typeface="Times New Roman" panose="02020603050405020304" pitchFamily="18" charset="0"/>
                <a:cs typeface="Arial" panose="020B0604020202020204" pitchFamily="34" charset="0"/>
              </a:rPr>
              <a:t> went with him.</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Some battles require a </a:t>
            </a:r>
            <a:r>
              <a:rPr lang="en-US" sz="3600" kern="0" dirty="0" err="1">
                <a:latin typeface="Arial" panose="020B0604020202020204" pitchFamily="34" charset="0"/>
                <a:ea typeface="Times New Roman" panose="02020603050405020304" pitchFamily="18" charset="0"/>
                <a:cs typeface="Arial" panose="020B0604020202020204" pitchFamily="34" charset="0"/>
              </a:rPr>
              <a:t>Purah</a:t>
            </a:r>
            <a:r>
              <a:rPr lang="en-US" sz="3600" kern="0" dirty="0">
                <a:latin typeface="Arial" panose="020B0604020202020204" pitchFamily="34" charset="0"/>
                <a:ea typeface="Times New Roman" panose="02020603050405020304" pitchFamily="18" charset="0"/>
                <a:cs typeface="Arial" panose="020B0604020202020204" pitchFamily="34" charset="0"/>
              </a:rPr>
              <a:t>, someone safe enough to walk beside you while your courage is being restored.</a:t>
            </a:r>
          </a:p>
          <a:p>
            <a:pPr>
              <a:lnSpc>
                <a:spcPct val="107000"/>
              </a:lnSpc>
              <a:spcAft>
                <a:spcPts val="800"/>
              </a:spcAft>
            </a:pPr>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Do not count only the things you lost. Count the grace that kept you alive.</a:t>
            </a:r>
          </a:p>
        </p:txBody>
      </p:sp>
    </p:spTree>
    <p:extLst>
      <p:ext uri="{BB962C8B-B14F-4D97-AF65-F5344CB8AC3E}">
        <p14:creationId xmlns:p14="http://schemas.microsoft.com/office/powerpoint/2010/main" val="1656893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3DE1F-748D-77AD-3EDA-E16D23B324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CB59A6E-DEDE-AD3B-8B1A-0CC4FE3C219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1568A08D-D00D-B9C7-C162-3085A692316B}"/>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4F9D69EC-FB20-7E67-BC79-A8723549B681}"/>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8FA3163F-8365-8B1F-8FBE-6EE50C6504D5}"/>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D5D62842-BA78-3426-9290-30661046A538}"/>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564C6D89-E450-492B-98D7-DAEE4BC4D3CD}"/>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C30A2802-C987-ED33-037F-0C0F4EDB9630}"/>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AEE21EE5-C83F-F15C-5B6A-E2275FAAEC4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C77871A9-85A8-0327-D847-A8EB33BDA01C}"/>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BF071D03-B56C-4342-9D6E-CD629C7AC1B6}"/>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01615D8F-3C44-EC37-8FB4-A7F80D148EF0}"/>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1793F9D6-2119-D0AC-FB3D-E2F9FA5B6109}"/>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B73DA899-FC0C-F563-6E04-4210378D0F37}"/>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BEF5357B-C418-69C9-C1E2-CED4C97FF698}"/>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66C44D19-8FD7-AA62-3446-AB9610139352}"/>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EAF92BB9-62F6-78C0-D509-B67AE77C2E67}"/>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BFE5D0C5-AD1B-9DD2-336A-25DE8106F84C}"/>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6F86C721-0A62-5FDE-6129-378BE6E3F2D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2F8A7774-50AE-6283-F393-ED7956F7A05F}"/>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7908C470-03B3-0BEC-A3A6-C9D403BC45CB}"/>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2861EF5C-E4BE-015A-D297-1A5AAFA8769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97D1253C-F128-F2F8-B300-798EE8DCC45F}"/>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99ACCD66-D3EA-DA6D-639B-02012A4741D8}"/>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A92BD5FB-C649-6742-420E-958DB4BEE95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A9D5912F-3DBA-D6DC-2641-D20C874D5E0A}"/>
              </a:ext>
            </a:extLst>
          </p:cNvPr>
          <p:cNvSpPr txBox="1"/>
          <p:nvPr/>
        </p:nvSpPr>
        <p:spPr>
          <a:xfrm>
            <a:off x="533401" y="1562100"/>
            <a:ext cx="10601118" cy="5219699"/>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CONCLUSION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Do not count only the people who left. Count the faithful people God placed beside you.</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Do not count only your failures. Count the times God restored you.</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Do not count only your weaknesses. Count the strength made available through Christ.</a:t>
            </a:r>
          </a:p>
        </p:txBody>
      </p:sp>
    </p:spTree>
    <p:extLst>
      <p:ext uri="{BB962C8B-B14F-4D97-AF65-F5344CB8AC3E}">
        <p14:creationId xmlns:p14="http://schemas.microsoft.com/office/powerpoint/2010/main" val="1395093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8FCF8-568B-56DC-5D4B-385E312A10E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63A66C-D006-0FB8-6442-AA2CB7AA108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BE2A9294-F4FF-4127-F9EC-A1DD3CB74F79}"/>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308DBD14-04AD-F632-D023-616DF0C963BD}"/>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4DC2AAB6-BD2C-139F-A6A1-BACC05656D90}"/>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2F6DEF24-E152-D6D1-E5B5-D53B812F0E34}"/>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36247EA6-13B7-55B9-1C07-0D2BDD97498D}"/>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540C165C-ADB4-FBD8-84B8-949B66129C6E}"/>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9A5045D6-37B5-6422-C889-7F28BCB0187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D6C5AAE4-DB4D-F54A-A08E-38110637F72E}"/>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2DCDD878-CF6A-F993-76D9-E6D8202F3A3F}"/>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DEEF1EF6-0E80-D066-C47B-2525ECB2E490}"/>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A9990D1F-15CB-466E-CB5F-AFB7D1BA9A94}"/>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261BEBBF-F0B1-385E-9E68-E378F4F8F5AD}"/>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7F5C9D5F-9D07-9767-3C12-0ADD8E100E93}"/>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76DC9390-5412-0BFB-64D4-EED5E24CFA6F}"/>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48D63428-7DA1-9AB4-84EF-814EC4CD7394}"/>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A2657ABF-9213-ABC9-0198-1E367D9ACD2B}"/>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B00B44C8-22B3-D8D3-CE72-F8D0714F545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AD5E7206-AD2F-9687-F698-A29969DA928E}"/>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6778A285-DB1E-829B-AC10-9A6B706EA791}"/>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4951024A-0560-8528-0EA8-95A7F2146E8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282D8341-2726-92A3-37A8-4867D4AEC59C}"/>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225EFED5-AF52-C901-7968-C0EE6ABAE3BE}"/>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9E9312BB-8630-8F59-CFA0-35C016E0623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1313E695-5FC2-6D7F-27E5-AAA1E521D23D}"/>
              </a:ext>
            </a:extLst>
          </p:cNvPr>
          <p:cNvSpPr txBox="1"/>
          <p:nvPr/>
        </p:nvSpPr>
        <p:spPr>
          <a:xfrm>
            <a:off x="457201" y="1153053"/>
            <a:ext cx="10677318" cy="7023076"/>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CONCLUSION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Practical Steps For Moving Forward:</a:t>
            </a:r>
          </a:p>
          <a:p>
            <a:r>
              <a:rPr lang="en-US" sz="3600" b="1" kern="0" dirty="0">
                <a:latin typeface="Arial" panose="020B0604020202020204" pitchFamily="34" charset="0"/>
                <a:ea typeface="Times New Roman" panose="02020603050405020304" pitchFamily="18" charset="0"/>
                <a:cs typeface="Arial" panose="020B0604020202020204" pitchFamily="34" charset="0"/>
              </a:rPr>
              <a:t>1. Name what happened</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Healing begins with truth.</a:t>
            </a:r>
          </a:p>
          <a:p>
            <a:r>
              <a:rPr lang="en-US" sz="3600" kern="0" dirty="0">
                <a:latin typeface="Arial" panose="020B0604020202020204" pitchFamily="34" charset="0"/>
                <a:ea typeface="Times New Roman" panose="02020603050405020304" pitchFamily="18" charset="0"/>
                <a:cs typeface="Arial" panose="020B0604020202020204" pitchFamily="34" charset="0"/>
              </a:rPr>
              <a:t> </a:t>
            </a:r>
          </a:p>
          <a:p>
            <a:r>
              <a:rPr lang="en-US" sz="3600" b="1" kern="0" dirty="0">
                <a:latin typeface="Arial" panose="020B0604020202020204" pitchFamily="34" charset="0"/>
                <a:ea typeface="Times New Roman" panose="02020603050405020304" pitchFamily="18" charset="0"/>
                <a:cs typeface="Arial" panose="020B0604020202020204" pitchFamily="34" charset="0"/>
              </a:rPr>
              <a:t>2. Separate what happened from who you are</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You experienced rejection, but you are not rejected by God.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r>
              <a:rPr lang="en-US" sz="3600" b="1" kern="0" dirty="0">
                <a:latin typeface="Arial" panose="020B0604020202020204" pitchFamily="34" charset="0"/>
                <a:ea typeface="Times New Roman" panose="02020603050405020304" pitchFamily="18" charset="0"/>
                <a:cs typeface="Arial" panose="020B0604020202020204" pitchFamily="34" charset="0"/>
              </a:rPr>
              <a:t>3. Distinguish guilt from shame</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If the shame belongs to what someone else did to you, stop carrying their responsibility.</a:t>
            </a:r>
          </a:p>
        </p:txBody>
      </p:sp>
    </p:spTree>
    <p:extLst>
      <p:ext uri="{BB962C8B-B14F-4D97-AF65-F5344CB8AC3E}">
        <p14:creationId xmlns:p14="http://schemas.microsoft.com/office/powerpoint/2010/main" val="985452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p:cNvGrpSpPr/>
          <p:nvPr/>
        </p:nvGrpSpPr>
        <p:grpSpPr>
          <a:xfrm>
            <a:off x="338876" y="110990"/>
            <a:ext cx="11222215" cy="10176010"/>
            <a:chOff x="0" y="0"/>
            <a:chExt cx="2274402" cy="707744"/>
          </a:xfrm>
        </p:grpSpPr>
        <p:sp>
          <p:nvSpPr>
            <p:cNvPr id="8" name="Freeform 8"/>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p:cNvGrpSpPr/>
          <p:nvPr/>
        </p:nvGrpSpPr>
        <p:grpSpPr>
          <a:xfrm>
            <a:off x="10658240" y="-4851087"/>
            <a:ext cx="13912875" cy="13912875"/>
            <a:chOff x="0" y="0"/>
            <a:chExt cx="18550500" cy="18550500"/>
          </a:xfrm>
        </p:grpSpPr>
        <p:sp>
          <p:nvSpPr>
            <p:cNvPr id="20" name="Freeform 20"/>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p:cNvGrpSpPr/>
            <p:nvPr/>
          </p:nvGrpSpPr>
          <p:grpSpPr>
            <a:xfrm>
              <a:off x="1133172" y="1133172"/>
              <a:ext cx="16284156" cy="16284156"/>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p:cNvGrpSpPr/>
          <p:nvPr/>
        </p:nvGrpSpPr>
        <p:grpSpPr>
          <a:xfrm rot="-3207614">
            <a:off x="17455210" y="2837636"/>
            <a:ext cx="6049545" cy="3685699"/>
            <a:chOff x="0" y="0"/>
            <a:chExt cx="1593296" cy="970719"/>
          </a:xfrm>
        </p:grpSpPr>
        <p:sp>
          <p:nvSpPr>
            <p:cNvPr id="25" name="Freeform 25"/>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p:cNvGrpSpPr/>
          <p:nvPr/>
        </p:nvGrpSpPr>
        <p:grpSpPr>
          <a:xfrm rot="-3207614">
            <a:off x="13944382" y="936044"/>
            <a:ext cx="6049545" cy="3685699"/>
            <a:chOff x="0" y="0"/>
            <a:chExt cx="1593296" cy="970719"/>
          </a:xfrm>
        </p:grpSpPr>
        <p:sp>
          <p:nvSpPr>
            <p:cNvPr id="28" name="Freeform 28"/>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p:cNvGrpSpPr/>
          <p:nvPr/>
        </p:nvGrpSpPr>
        <p:grpSpPr>
          <a:xfrm>
            <a:off x="11398276" y="3170031"/>
            <a:ext cx="6092184" cy="6092184"/>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p:cNvGrpSpPr/>
          <p:nvPr/>
        </p:nvGrpSpPr>
        <p:grpSpPr>
          <a:xfrm>
            <a:off x="11640242" y="3393886"/>
            <a:ext cx="5608255" cy="5608255"/>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p:cNvGrpSpPr/>
          <p:nvPr/>
        </p:nvGrpSpPr>
        <p:grpSpPr>
          <a:xfrm>
            <a:off x="11878452" y="3648768"/>
            <a:ext cx="5131832" cy="5131832"/>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2B4CAC9A-6C9A-1724-BA69-D6DA6A51A03D}"/>
              </a:ext>
            </a:extLst>
          </p:cNvPr>
          <p:cNvSpPr txBox="1"/>
          <p:nvPr/>
        </p:nvSpPr>
        <p:spPr>
          <a:xfrm>
            <a:off x="779449" y="342900"/>
            <a:ext cx="10355069" cy="9316653"/>
          </a:xfrm>
          <a:prstGeom prst="rect">
            <a:avLst/>
          </a:prstGeom>
          <a:noFill/>
        </p:spPr>
        <p:txBody>
          <a:bodyPr wrap="square">
            <a:spAutoFit/>
          </a:bodyPr>
          <a:lstStyle/>
          <a:p>
            <a:pPr>
              <a:lnSpc>
                <a:spcPct val="107000"/>
              </a:lnSpc>
              <a:spcAft>
                <a:spcPts val="800"/>
              </a:spcAft>
              <a:buNone/>
            </a:pPr>
            <a:r>
              <a:rPr lang="en-CA" sz="3600" b="1" kern="0" dirty="0">
                <a:effectLst/>
                <a:latin typeface="Arial" panose="020B0604020202020204" pitchFamily="34" charset="0"/>
                <a:ea typeface="Times New Roman" panose="02020603050405020304" pitchFamily="18" charset="0"/>
                <a:cs typeface="Arial" panose="020B0604020202020204" pitchFamily="34" charset="0"/>
              </a:rPr>
              <a:t>INTRODUCTION</a:t>
            </a:r>
            <a:endParaRPr lang="en-US" sz="3600" b="1" kern="0" dirty="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US" sz="3600" b="1" i="1" kern="0" dirty="0">
                <a:latin typeface="Arial" panose="020B0604020202020204" pitchFamily="34" charset="0"/>
                <a:ea typeface="Times New Roman" panose="02020603050405020304" pitchFamily="18" charset="0"/>
                <a:cs typeface="Arial" panose="020B0604020202020204" pitchFamily="34" charset="0"/>
              </a:rPr>
              <a:t>What has happened to us may leave a record within us, but it does not have the authority to write the conclusion of our lives.</a:t>
            </a:r>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Some experiences end outwardly but continue inwardly.</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 event may be over, but the emotions remain.</a:t>
            </a:r>
          </a:p>
          <a:p>
            <a:r>
              <a:rPr lang="en-US" sz="3600" kern="0" dirty="0">
                <a:latin typeface="Arial" panose="020B0604020202020204" pitchFamily="34" charset="0"/>
                <a:ea typeface="Times New Roman" panose="02020603050405020304" pitchFamily="18" charset="0"/>
                <a:cs typeface="Arial" panose="020B0604020202020204" pitchFamily="34" charset="0"/>
              </a:rPr>
              <a:t> </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 person may have left, but the words they spoke still echo.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 season may have changed, but our minds and bodies may continue responding as though the danger were still present.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8FCF8-568B-56DC-5D4B-385E312A10E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63A66C-D006-0FB8-6442-AA2CB7AA108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BE2A9294-F4FF-4127-F9EC-A1DD3CB74F79}"/>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308DBD14-04AD-F632-D023-616DF0C963BD}"/>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4DC2AAB6-BD2C-139F-A6A1-BACC05656D90}"/>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2F6DEF24-E152-D6D1-E5B5-D53B812F0E34}"/>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36247EA6-13B7-55B9-1C07-0D2BDD97498D}"/>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540C165C-ADB4-FBD8-84B8-949B66129C6E}"/>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9A5045D6-37B5-6422-C889-7F28BCB0187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D6C5AAE4-DB4D-F54A-A08E-38110637F72E}"/>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2DCDD878-CF6A-F993-76D9-E6D8202F3A3F}"/>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DEEF1EF6-0E80-D066-C47B-2525ECB2E490}"/>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A9990D1F-15CB-466E-CB5F-AFB7D1BA9A94}"/>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261BEBBF-F0B1-385E-9E68-E378F4F8F5AD}"/>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7F5C9D5F-9D07-9767-3C12-0ADD8E100E93}"/>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76DC9390-5412-0BFB-64D4-EED5E24CFA6F}"/>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48D63428-7DA1-9AB4-84EF-814EC4CD7394}"/>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A2657ABF-9213-ABC9-0198-1E367D9ACD2B}"/>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B00B44C8-22B3-D8D3-CE72-F8D0714F545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AD5E7206-AD2F-9687-F698-A29969DA928E}"/>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6778A285-DB1E-829B-AC10-9A6B706EA791}"/>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4951024A-0560-8528-0EA8-95A7F2146E8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282D8341-2726-92A3-37A8-4867D4AEC59C}"/>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225EFED5-AF52-C901-7968-C0EE6ABAE3BE}"/>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9E9312BB-8630-8F59-CFA0-35C016E0623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1313E695-5FC2-6D7F-27E5-AAA1E521D23D}"/>
              </a:ext>
            </a:extLst>
          </p:cNvPr>
          <p:cNvSpPr txBox="1"/>
          <p:nvPr/>
        </p:nvSpPr>
        <p:spPr>
          <a:xfrm>
            <a:off x="533400" y="2019300"/>
            <a:ext cx="10601119" cy="4807085"/>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CONCLUSION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Practical Steps For Moving Forward </a:t>
            </a:r>
          </a:p>
          <a:p>
            <a:r>
              <a:rPr lang="en-US" sz="3600" b="1" kern="0" dirty="0">
                <a:latin typeface="Arial" panose="020B0604020202020204" pitchFamily="34" charset="0"/>
                <a:ea typeface="Times New Roman" panose="02020603050405020304" pitchFamily="18" charset="0"/>
                <a:cs typeface="Arial" panose="020B0604020202020204" pitchFamily="34" charset="0"/>
              </a:rPr>
              <a:t>4. Receive safe support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Do not fight alone. Gideon had </a:t>
            </a:r>
            <a:r>
              <a:rPr lang="en-US" sz="3600" kern="0" dirty="0" err="1">
                <a:latin typeface="Arial" panose="020B0604020202020204" pitchFamily="34" charset="0"/>
                <a:ea typeface="Times New Roman" panose="02020603050405020304" pitchFamily="18" charset="0"/>
                <a:cs typeface="Arial" panose="020B0604020202020204" pitchFamily="34" charset="0"/>
              </a:rPr>
              <a:t>Purah</a:t>
            </a:r>
            <a:r>
              <a:rPr lang="en-US" sz="3600" kern="0" dirty="0">
                <a:latin typeface="Arial" panose="020B0604020202020204" pitchFamily="34" charset="0"/>
                <a:ea typeface="Times New Roman" panose="02020603050405020304" pitchFamily="18" charset="0"/>
                <a:cs typeface="Arial" panose="020B0604020202020204" pitchFamily="34" charset="0"/>
              </a:rPr>
              <a:t>.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r>
              <a:rPr lang="en-US" sz="3600" b="1" kern="0" dirty="0">
                <a:latin typeface="Arial" panose="020B0604020202020204" pitchFamily="34" charset="0"/>
                <a:ea typeface="Times New Roman" panose="02020603050405020304" pitchFamily="18" charset="0"/>
                <a:cs typeface="Arial" panose="020B0604020202020204" pitchFamily="34" charset="0"/>
              </a:rPr>
              <a:t>5. Obey God one step at a time</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did not become fearless overnight. His faith grew through repeated acts of obedience.</a:t>
            </a:r>
          </a:p>
        </p:txBody>
      </p:sp>
    </p:spTree>
    <p:extLst>
      <p:ext uri="{BB962C8B-B14F-4D97-AF65-F5344CB8AC3E}">
        <p14:creationId xmlns:p14="http://schemas.microsoft.com/office/powerpoint/2010/main" val="2748889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27ED2-BDD1-AC6D-30C4-4A304CCD72A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4C724F-C7FF-FEA7-F1AB-7259199FD23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848CEF8F-A8FC-3E3A-7038-72999D1DE963}"/>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EE37C082-6783-9B76-ACB7-DE20AAD8DE3A}"/>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36BAEE38-A85B-15CD-333F-611D71B35B2F}"/>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EABD788F-9275-C3CA-64DC-0D437FDA4BE2}"/>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DD46612D-39D9-CD49-14AC-4883A0C2AE47}"/>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DB06A220-9A46-517D-BA1D-AD2A9677EF69}"/>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242A5817-235D-7314-686A-2F7DE5E4E79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A5C0CA82-5128-C322-CAA0-4627E419C073}"/>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83E346D7-9199-9B47-FDB9-AFD6C96BFB10}"/>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AE90CF56-A652-A915-B0F0-15A0017B8006}"/>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B52C6516-11B4-9D3D-C47E-53D017B67525}"/>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C64F4879-624E-42AC-4511-491BEB484127}"/>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3F85F537-EC0C-78E6-FA19-5F6162F0AF74}"/>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417F0BEF-461C-2316-0683-91AA93692C17}"/>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802DDC5B-5950-1382-6435-15DB702E8EA1}"/>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C11AAE72-56D7-0AE8-6BEF-B0CBACB8A421}"/>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9C2A8594-14D2-67D7-6F88-356093B26A5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7CE11203-ABDA-9F52-D052-435D0B9A0DEB}"/>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D7BE3DA9-D98D-ADE0-372D-F68737794745}"/>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F5CD27E1-1A85-8C00-64F4-AB1C61776A2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4FA3C749-F4CB-1BD6-A88F-48FB897097AE}"/>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47955282-0414-89D9-8CC1-05973D0204E6}"/>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8C08EB3F-06CE-87D8-1514-8931B546B02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3BC574E8-0746-2A5B-6752-BC50D88E3610}"/>
              </a:ext>
            </a:extLst>
          </p:cNvPr>
          <p:cNvSpPr txBox="1"/>
          <p:nvPr/>
        </p:nvSpPr>
        <p:spPr>
          <a:xfrm>
            <a:off x="533400" y="1307160"/>
            <a:ext cx="10601118" cy="6881692"/>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1. Seven Years Under Midian</a:t>
            </a:r>
          </a:p>
          <a:p>
            <a:r>
              <a:rPr lang="en-US" sz="3600" b="1" kern="0" dirty="0">
                <a:latin typeface="Arial" panose="020B0604020202020204" pitchFamily="34" charset="0"/>
                <a:ea typeface="Times New Roman" panose="02020603050405020304" pitchFamily="18" charset="0"/>
                <a:cs typeface="Arial" panose="020B0604020202020204" pitchFamily="34" charset="0"/>
              </a:rPr>
              <a:t>Judges 6:1: </a:t>
            </a:r>
            <a:r>
              <a:rPr lang="en-US" sz="3600" kern="0" dirty="0">
                <a:latin typeface="Arial" panose="020B0604020202020204" pitchFamily="34" charset="0"/>
                <a:ea typeface="Times New Roman" panose="02020603050405020304" pitchFamily="18" charset="0"/>
                <a:cs typeface="Arial" panose="020B0604020202020204" pitchFamily="34" charset="0"/>
              </a:rPr>
              <a:t>“Then the children of Israel did evil in the sight of the Lord. So the Lord delivered them into the hand of Midian for seven years.”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For seven years, the Midianites invaded Israel at harvest time. They did not necessarily occupy Israel permanently.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They waited until the Israelites had planted, cultivated, and prepared the harvest. Then they arrived and destroyed the increase.</a:t>
            </a:r>
          </a:p>
        </p:txBody>
      </p:sp>
    </p:spTree>
    <p:extLst>
      <p:ext uri="{BB962C8B-B14F-4D97-AF65-F5344CB8AC3E}">
        <p14:creationId xmlns:p14="http://schemas.microsoft.com/office/powerpoint/2010/main" val="98403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27ED2-BDD1-AC6D-30C4-4A304CCD72A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4C724F-C7FF-FEA7-F1AB-7259199FD23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848CEF8F-A8FC-3E3A-7038-72999D1DE963}"/>
              </a:ext>
            </a:extLst>
          </p:cNvPr>
          <p:cNvGrpSpPr/>
          <p:nvPr/>
        </p:nvGrpSpPr>
        <p:grpSpPr>
          <a:xfrm>
            <a:off x="336566" y="-720949"/>
            <a:ext cx="11222215" cy="10176010"/>
            <a:chOff x="0" y="0"/>
            <a:chExt cx="2274402" cy="707744"/>
          </a:xfrm>
        </p:grpSpPr>
        <p:sp>
          <p:nvSpPr>
            <p:cNvPr id="8" name="Freeform 8">
              <a:extLst>
                <a:ext uri="{FF2B5EF4-FFF2-40B4-BE49-F238E27FC236}">
                  <a16:creationId xmlns:a16="http://schemas.microsoft.com/office/drawing/2014/main" id="{EE37C082-6783-9B76-ACB7-DE20AAD8DE3A}"/>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36BAEE38-A85B-15CD-333F-611D71B35B2F}"/>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EABD788F-9275-C3CA-64DC-0D437FDA4BE2}"/>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DD46612D-39D9-CD49-14AC-4883A0C2AE47}"/>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DB06A220-9A46-517D-BA1D-AD2A9677EF69}"/>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242A5817-235D-7314-686A-2F7DE5E4E79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A5C0CA82-5128-C322-CAA0-4627E419C073}"/>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83E346D7-9199-9B47-FDB9-AFD6C96BFB10}"/>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AE90CF56-A652-A915-B0F0-15A0017B8006}"/>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B52C6516-11B4-9D3D-C47E-53D017B67525}"/>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C64F4879-624E-42AC-4511-491BEB484127}"/>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3F85F537-EC0C-78E6-FA19-5F6162F0AF74}"/>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417F0BEF-461C-2316-0683-91AA93692C17}"/>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802DDC5B-5950-1382-6435-15DB702E8EA1}"/>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C11AAE72-56D7-0AE8-6BEF-B0CBACB8A421}"/>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9C2A8594-14D2-67D7-6F88-356093B26A5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7CE11203-ABDA-9F52-D052-435D0B9A0DEB}"/>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D7BE3DA9-D98D-ADE0-372D-F68737794745}"/>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F5CD27E1-1A85-8C00-64F4-AB1C61776A2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4FA3C749-F4CB-1BD6-A88F-48FB897097AE}"/>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47955282-0414-89D9-8CC1-05973D0204E6}"/>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8C08EB3F-06CE-87D8-1514-8931B546B02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3BC574E8-0746-2A5B-6752-BC50D88E3610}"/>
              </a:ext>
            </a:extLst>
          </p:cNvPr>
          <p:cNvSpPr txBox="1"/>
          <p:nvPr/>
        </p:nvSpPr>
        <p:spPr>
          <a:xfrm>
            <a:off x="533400" y="831939"/>
            <a:ext cx="10601118" cy="7848302"/>
          </a:xfrm>
          <a:prstGeom prst="rect">
            <a:avLst/>
          </a:prstGeom>
          <a:noFill/>
        </p:spPr>
        <p:txBody>
          <a:bodyPr wrap="square">
            <a:spAutoFit/>
          </a:bodyPr>
          <a:lstStyle/>
          <a:p>
            <a:pPr marL="742950" indent="-742950">
              <a:buAutoNum type="arabicPeriod"/>
            </a:pPr>
            <a:r>
              <a:rPr lang="en-US" sz="3600" b="1" kern="0" dirty="0">
                <a:latin typeface="Arial" panose="020B0604020202020204" pitchFamily="34" charset="0"/>
                <a:ea typeface="Times New Roman" panose="02020603050405020304" pitchFamily="18" charset="0"/>
                <a:cs typeface="Arial" panose="020B0604020202020204" pitchFamily="34" charset="0"/>
              </a:rPr>
              <a:t>Seven Years Under Midian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r>
              <a:rPr lang="en-US" sz="3600" b="1" kern="0" dirty="0">
                <a:latin typeface="Arial" panose="020B0604020202020204" pitchFamily="34" charset="0"/>
                <a:ea typeface="Times New Roman" panose="02020603050405020304" pitchFamily="18" charset="0"/>
                <a:cs typeface="Arial" panose="020B0604020202020204" pitchFamily="34" charset="0"/>
              </a:rPr>
              <a:t>Judges 6:3–4</a:t>
            </a:r>
            <a:r>
              <a:rPr lang="en-US" sz="3600" kern="0" dirty="0">
                <a:latin typeface="Arial" panose="020B0604020202020204" pitchFamily="34" charset="0"/>
                <a:ea typeface="Times New Roman" panose="02020603050405020304" pitchFamily="18" charset="0"/>
                <a:cs typeface="Arial" panose="020B0604020202020204" pitchFamily="34" charset="0"/>
              </a:rPr>
              <a:t>: “So it was, whenever Israel had sown, Midianites would come up; also Amalekites and the people of the East would come up against them. Then they would encamp against them and destroy the produce of the earth.”</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After experiencing this repeatedly, the people began hiding in caves, dens, and strongholds.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They were not just physically impoverished; they became emotionally conditioned to expect loss.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10965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5B732-832F-4BD9-0A85-52402D87A21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95FC09-4116-B99F-605F-C0AD976008E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5BE8CF2F-4DD9-278B-8264-4E9BAFD9022E}"/>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EC2071A8-427A-6CA2-D3C0-63079E7CF53C}"/>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D53ABE4F-1A7B-CEB5-F6B9-DF3690B39A3D}"/>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4DEDEECF-5B47-893C-E970-46072309D0A8}"/>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A7AA0D9C-7031-9190-F2D9-A8C3236C2CCA}"/>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F4A308E2-896B-9D6B-C25F-E94427698E36}"/>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D6045A5E-411B-708C-A2AF-83187A1EE9F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09AE142C-0EAD-0E01-ABB7-3E589A91B956}"/>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2F286908-A566-238F-4CE7-48F96734C8F3}"/>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833CA709-4707-36C9-77E5-CC7A6E75C71E}"/>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8F6073B0-8F25-F8AA-3CE3-44390091E2E0}"/>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FCF5C2D4-C6EB-0069-498D-3AFD918CD78D}"/>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3B3FD077-11BD-41EB-D043-2ADA4AEF0A2F}"/>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EB5C690E-74C7-7628-9A63-AAF13E6F611B}"/>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63B54A1D-A768-093F-D222-D7D1E8B0ED6F}"/>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CA487655-EA5A-DCF1-31E1-A693A0B8198F}"/>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F949FD80-098C-B422-DBED-5ADBC92FEF5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8C2BF422-B27E-6107-3489-8B0562065EDB}"/>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17796908-A16C-5FDD-2DDE-9E26000A0AD3}"/>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4A0B8B7E-1515-BB57-306B-8BA60B32D7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F1BBBD56-2A94-8322-6EBD-9906A12BDAED}"/>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81BCE32A-33FB-B0C8-3C93-8A1377CEB5A7}"/>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220BED63-40D8-0557-747F-B2177EAFEBB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10419BE5-267A-3637-4075-EF959417F19D}"/>
              </a:ext>
            </a:extLst>
          </p:cNvPr>
          <p:cNvSpPr txBox="1"/>
          <p:nvPr/>
        </p:nvSpPr>
        <p:spPr>
          <a:xfrm>
            <a:off x="533400" y="1153052"/>
            <a:ext cx="10601118" cy="7160102"/>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1. Seven Years Under Midian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Repeated pain can train people to expect defeat.</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After enough disappointments, some people stop dreaming.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After enough rejection, they stop reaching.</a:t>
            </a:r>
          </a:p>
          <a:p>
            <a:r>
              <a:rPr lang="en-US" sz="3600" kern="0" dirty="0">
                <a:latin typeface="Arial" panose="020B0604020202020204" pitchFamily="34" charset="0"/>
                <a:ea typeface="Times New Roman" panose="02020603050405020304" pitchFamily="18" charset="0"/>
                <a:cs typeface="Arial" panose="020B0604020202020204" pitchFamily="34" charset="0"/>
              </a:rPr>
              <a:t> </a:t>
            </a: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After enough betrayal, they stop trusting.</a:t>
            </a:r>
          </a:p>
          <a:p>
            <a:pPr>
              <a:lnSpc>
                <a:spcPct val="107000"/>
              </a:lnSpc>
              <a:spcAft>
                <a:spcPts val="800"/>
              </a:spcAft>
            </a:pPr>
            <a:r>
              <a:rPr lang="en-US" sz="3600" kern="0" dirty="0">
                <a:latin typeface="Arial" panose="020B0604020202020204" pitchFamily="34" charset="0"/>
                <a:ea typeface="Times New Roman" panose="02020603050405020304" pitchFamily="18" charset="0"/>
                <a:cs typeface="Arial" panose="020B0604020202020204" pitchFamily="34" charset="0"/>
              </a:rPr>
              <a:t> </a:t>
            </a:r>
          </a:p>
          <a:p>
            <a:pPr marL="571500" indent="-571500">
              <a:lnSpc>
                <a:spcPct val="107000"/>
              </a:lnSpc>
              <a:spcAft>
                <a:spcPts val="800"/>
              </a:spcAft>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After enough failure, they stop trying.</a:t>
            </a:r>
          </a:p>
        </p:txBody>
      </p:sp>
    </p:spTree>
    <p:extLst>
      <p:ext uri="{BB962C8B-B14F-4D97-AF65-F5344CB8AC3E}">
        <p14:creationId xmlns:p14="http://schemas.microsoft.com/office/powerpoint/2010/main" val="3564083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9C23D-F582-C262-131A-85747D284E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CB3F454-DFD8-0227-1B63-9A4E3788B0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E5F30C2D-48BA-6F60-8FC3-4C0346BF636A}"/>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AF7F0965-AF83-E1F4-3BCE-2F063EAB5F6E}"/>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FBC7AD11-61A0-4531-57CF-5DD61FC2D0D1}"/>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2C949B2C-5CCE-8FCC-5711-8BB4223BD492}"/>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CA87B2CF-98FC-8B32-F815-C78327837551}"/>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3D0F2A37-1CF5-A099-91B3-8922BAC7CBE8}"/>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0369F871-F392-68DA-A6B0-5B135CFDBAA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32988FB5-8F08-E6EE-A999-438B2EB637F6}"/>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FCF46540-446F-866A-9617-E42EC70C8CDC}"/>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1DDAEC6C-CE62-F625-3C57-65567D46F572}"/>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ED842417-8AD4-C49D-8DAE-3CE91F9E1753}"/>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0A242416-CA77-F5F0-28F5-EED58EA54697}"/>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B54147C0-51DA-3314-4640-BD2B06183C05}"/>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E8071602-8AAC-0D2D-3439-FFD655A4BFFE}"/>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FF25FC7A-315C-C13E-0894-0C6A2B538FCF}"/>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86BFC597-56A1-B71D-7921-E11EAB7CD697}"/>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AF476E58-A6AE-E9AA-C17E-6A72A76CCE6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4D77C15E-77BA-3445-9C17-EA8FED4B6177}"/>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5D1A6DB0-1B6F-FCD1-CE09-5D5EE4121BCF}"/>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A8FE6D2A-276E-7616-AA29-0AD85E7495A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5CC3947A-7D6E-3DB7-D7AF-3534497AE8DB}"/>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921CF91E-6F1F-87A3-A807-D0E37F4685E2}"/>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C61BFBB3-AB7F-EDBC-2AF3-CF8411E1994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B5D20D99-6499-91A5-FA3B-309015FC3C3C}"/>
              </a:ext>
            </a:extLst>
          </p:cNvPr>
          <p:cNvSpPr txBox="1"/>
          <p:nvPr/>
        </p:nvSpPr>
        <p:spPr>
          <a:xfrm>
            <a:off x="555195" y="1066925"/>
            <a:ext cx="10601118" cy="6881692"/>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2. THAT IS WHERE WE MEET GIDEON.</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When Gideon enters the story in Judges 6, Israel is under oppression from the Midianites.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 enemy had so harassed them that the people of God were living intimidated, exposed, and exhausted.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They seemed too weak to resist.</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He is threshing wheat in a winepress to hide it from the Midianites.</a:t>
            </a:r>
          </a:p>
        </p:txBody>
      </p:sp>
    </p:spTree>
    <p:extLst>
      <p:ext uri="{BB962C8B-B14F-4D97-AF65-F5344CB8AC3E}">
        <p14:creationId xmlns:p14="http://schemas.microsoft.com/office/powerpoint/2010/main" val="1915259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9C23D-F582-C262-131A-85747D284E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CB3F454-DFD8-0227-1B63-9A4E3788B0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E5F30C2D-48BA-6F60-8FC3-4C0346BF636A}"/>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AF7F0965-AF83-E1F4-3BCE-2F063EAB5F6E}"/>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FBC7AD11-61A0-4531-57CF-5DD61FC2D0D1}"/>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2C949B2C-5CCE-8FCC-5711-8BB4223BD492}"/>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CA87B2CF-98FC-8B32-F815-C78327837551}"/>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3D0F2A37-1CF5-A099-91B3-8922BAC7CBE8}"/>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0369F871-F392-68DA-A6B0-5B135CFDBAA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32988FB5-8F08-E6EE-A999-438B2EB637F6}"/>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FCF46540-446F-866A-9617-E42EC70C8CDC}"/>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1DDAEC6C-CE62-F625-3C57-65567D46F572}"/>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ED842417-8AD4-C49D-8DAE-3CE91F9E1753}"/>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0A242416-CA77-F5F0-28F5-EED58EA54697}"/>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B54147C0-51DA-3314-4640-BD2B06183C05}"/>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E8071602-8AAC-0D2D-3439-FFD655A4BFFE}"/>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FF25FC7A-315C-C13E-0894-0C6A2B538FCF}"/>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86BFC597-56A1-B71D-7921-E11EAB7CD697}"/>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AF476E58-A6AE-E9AA-C17E-6A72A76CCE6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4D77C15E-77BA-3445-9C17-EA8FED4B6177}"/>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5D1A6DB0-1B6F-FCD1-CE09-5D5EE4121BCF}"/>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A8FE6D2A-276E-7616-AA29-0AD85E7495A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5CC3947A-7D6E-3DB7-D7AF-3534497AE8DB}"/>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921CF91E-6F1F-87A3-A807-D0E37F4685E2}"/>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C61BFBB3-AB7F-EDBC-2AF3-CF8411E1994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B5D20D99-6499-91A5-FA3B-309015FC3C3C}"/>
              </a:ext>
            </a:extLst>
          </p:cNvPr>
          <p:cNvSpPr txBox="1"/>
          <p:nvPr/>
        </p:nvSpPr>
        <p:spPr>
          <a:xfrm>
            <a:off x="533400" y="1333500"/>
            <a:ext cx="10601118" cy="5773696"/>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2. THAT IS WHERE WE MEET GIDEON (</a:t>
            </a:r>
            <a:r>
              <a:rPr lang="en-US" sz="3600" b="1" kern="0" dirty="0" err="1">
                <a:latin typeface="Arial" panose="020B0604020202020204" pitchFamily="34" charset="0"/>
                <a:ea typeface="Times New Roman" panose="02020603050405020304" pitchFamily="18" charset="0"/>
                <a:cs typeface="Arial" panose="020B0604020202020204" pitchFamily="34" charset="0"/>
              </a:rPr>
              <a:t>cont</a:t>
            </a:r>
            <a:r>
              <a:rPr lang="en-US" sz="3600" b="1" kern="0" dirty="0">
                <a:latin typeface="Arial" panose="020B0604020202020204" pitchFamily="34" charset="0"/>
                <a:ea typeface="Times New Roman" panose="02020603050405020304" pitchFamily="18" charset="0"/>
                <a:cs typeface="Arial" panose="020B0604020202020204" pitchFamily="34" charset="0"/>
              </a:rPr>
              <a:t>)</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A winepress was not the proper place to thresh wheat. </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r>
              <a:rPr lang="en-US" sz="3600" b="1" kern="0" dirty="0">
                <a:latin typeface="Arial" panose="020B0604020202020204" pitchFamily="34" charset="0"/>
                <a:ea typeface="Times New Roman" panose="02020603050405020304" pitchFamily="18" charset="0"/>
                <a:cs typeface="Arial" panose="020B0604020202020204" pitchFamily="34" charset="0"/>
              </a:rPr>
              <a:t>That is what shame does.</a:t>
            </a: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relocates you.</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pushes you out of your proper place.</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It teaches you to live hidden.</a:t>
            </a:r>
          </a:p>
        </p:txBody>
      </p:sp>
    </p:spTree>
    <p:extLst>
      <p:ext uri="{BB962C8B-B14F-4D97-AF65-F5344CB8AC3E}">
        <p14:creationId xmlns:p14="http://schemas.microsoft.com/office/powerpoint/2010/main" val="2190738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E2AB3-0F4A-AF5C-8C20-5E05130295A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CFFF38-D3E0-1992-A818-26793536BA3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9521" r="-10927"/>
            </a:stretch>
          </a:blipFill>
        </p:spPr>
        <p:txBody>
          <a:bodyPr/>
          <a:lstStyle/>
          <a:p>
            <a:endParaRPr lang="en-CA"/>
          </a:p>
        </p:txBody>
      </p:sp>
      <p:grpSp>
        <p:nvGrpSpPr>
          <p:cNvPr id="7" name="Group 7">
            <a:extLst>
              <a:ext uri="{FF2B5EF4-FFF2-40B4-BE49-F238E27FC236}">
                <a16:creationId xmlns:a16="http://schemas.microsoft.com/office/drawing/2014/main" id="{F2A177AA-8C16-3F5B-BFDC-6666591B679D}"/>
              </a:ext>
            </a:extLst>
          </p:cNvPr>
          <p:cNvGrpSpPr/>
          <p:nvPr/>
        </p:nvGrpSpPr>
        <p:grpSpPr>
          <a:xfrm>
            <a:off x="338876" y="110990"/>
            <a:ext cx="11222215" cy="10176010"/>
            <a:chOff x="0" y="0"/>
            <a:chExt cx="2274402" cy="707744"/>
          </a:xfrm>
        </p:grpSpPr>
        <p:sp>
          <p:nvSpPr>
            <p:cNvPr id="8" name="Freeform 8">
              <a:extLst>
                <a:ext uri="{FF2B5EF4-FFF2-40B4-BE49-F238E27FC236}">
                  <a16:creationId xmlns:a16="http://schemas.microsoft.com/office/drawing/2014/main" id="{3F05EB39-1DB5-39E9-A962-AB4022F5C719}"/>
                </a:ext>
              </a:extLst>
            </p:cNvPr>
            <p:cNvSpPr/>
            <p:nvPr/>
          </p:nvSpPr>
          <p:spPr>
            <a:xfrm>
              <a:off x="0" y="0"/>
              <a:ext cx="2274402" cy="707744"/>
            </a:xfrm>
            <a:custGeom>
              <a:avLst/>
              <a:gdLst/>
              <a:ahLst/>
              <a:cxnLst/>
              <a:rect l="l" t="t" r="r" b="b"/>
              <a:pathLst>
                <a:path w="2274402" h="707744">
                  <a:moveTo>
                    <a:pt x="25159" y="0"/>
                  </a:moveTo>
                  <a:lnTo>
                    <a:pt x="2249243" y="0"/>
                  </a:lnTo>
                  <a:cubicBezTo>
                    <a:pt x="2255915" y="0"/>
                    <a:pt x="2262315" y="2651"/>
                    <a:pt x="2267033" y="7369"/>
                  </a:cubicBezTo>
                  <a:cubicBezTo>
                    <a:pt x="2271751" y="12087"/>
                    <a:pt x="2274402" y="18486"/>
                    <a:pt x="2274402" y="25159"/>
                  </a:cubicBezTo>
                  <a:lnTo>
                    <a:pt x="2274402" y="682586"/>
                  </a:lnTo>
                  <a:cubicBezTo>
                    <a:pt x="2274402" y="689258"/>
                    <a:pt x="2271751" y="695657"/>
                    <a:pt x="2267033" y="700376"/>
                  </a:cubicBezTo>
                  <a:cubicBezTo>
                    <a:pt x="2262315" y="705094"/>
                    <a:pt x="2255915" y="707744"/>
                    <a:pt x="2249243" y="707744"/>
                  </a:cubicBezTo>
                  <a:lnTo>
                    <a:pt x="25159" y="707744"/>
                  </a:lnTo>
                  <a:cubicBezTo>
                    <a:pt x="18486" y="707744"/>
                    <a:pt x="12087" y="705094"/>
                    <a:pt x="7369" y="700376"/>
                  </a:cubicBezTo>
                  <a:cubicBezTo>
                    <a:pt x="2651" y="695657"/>
                    <a:pt x="0" y="689258"/>
                    <a:pt x="0" y="682586"/>
                  </a:cubicBezTo>
                  <a:lnTo>
                    <a:pt x="0" y="25159"/>
                  </a:lnTo>
                  <a:cubicBezTo>
                    <a:pt x="0" y="18486"/>
                    <a:pt x="2651" y="12087"/>
                    <a:pt x="7369" y="7369"/>
                  </a:cubicBezTo>
                  <a:cubicBezTo>
                    <a:pt x="12087" y="2651"/>
                    <a:pt x="18486" y="0"/>
                    <a:pt x="25159" y="0"/>
                  </a:cubicBezTo>
                  <a:close/>
                </a:path>
              </a:pathLst>
            </a:custGeom>
            <a:solidFill>
              <a:srgbClr val="FFFFFF"/>
            </a:solidFill>
            <a:ln w="76200" cap="rnd">
              <a:gradFill>
                <a:gsLst>
                  <a:gs pos="0">
                    <a:srgbClr val="5D3AE7">
                      <a:alpha val="100000"/>
                    </a:srgbClr>
                  </a:gs>
                  <a:gs pos="100000">
                    <a:srgbClr val="9332BD">
                      <a:alpha val="100000"/>
                    </a:srgbClr>
                  </a:gs>
                </a:gsLst>
                <a:lin ang="0"/>
              </a:gradFill>
              <a:prstDash val="solid"/>
              <a:round/>
            </a:ln>
          </p:spPr>
          <p:txBody>
            <a:bodyPr/>
            <a:lstStyle/>
            <a:p>
              <a:endParaRPr lang="en-CA"/>
            </a:p>
          </p:txBody>
        </p:sp>
        <p:sp>
          <p:nvSpPr>
            <p:cNvPr id="9" name="TextBox 9">
              <a:extLst>
                <a:ext uri="{FF2B5EF4-FFF2-40B4-BE49-F238E27FC236}">
                  <a16:creationId xmlns:a16="http://schemas.microsoft.com/office/drawing/2014/main" id="{100537CA-C8D1-28AA-D62E-EB3C64B2622E}"/>
                </a:ext>
              </a:extLst>
            </p:cNvPr>
            <p:cNvSpPr txBox="1"/>
            <p:nvPr/>
          </p:nvSpPr>
          <p:spPr>
            <a:xfrm>
              <a:off x="0" y="-38100"/>
              <a:ext cx="2274402" cy="745844"/>
            </a:xfrm>
            <a:prstGeom prst="rect">
              <a:avLst/>
            </a:prstGeom>
          </p:spPr>
          <p:txBody>
            <a:bodyPr lIns="57927" tIns="57927" rIns="57927" bIns="57927" rtlCol="0" anchor="ctr"/>
            <a:lstStyle/>
            <a:p>
              <a:pPr algn="ctr">
                <a:lnSpc>
                  <a:spcPts val="2659"/>
                </a:lnSpc>
              </a:pPr>
              <a:endParaRPr/>
            </a:p>
          </p:txBody>
        </p:sp>
      </p:grpSp>
      <p:grpSp>
        <p:nvGrpSpPr>
          <p:cNvPr id="19" name="Group 19">
            <a:extLst>
              <a:ext uri="{FF2B5EF4-FFF2-40B4-BE49-F238E27FC236}">
                <a16:creationId xmlns:a16="http://schemas.microsoft.com/office/drawing/2014/main" id="{79CF864E-06E4-C84F-43C1-EEFA6B32B079}"/>
              </a:ext>
            </a:extLst>
          </p:cNvPr>
          <p:cNvGrpSpPr/>
          <p:nvPr/>
        </p:nvGrpSpPr>
        <p:grpSpPr>
          <a:xfrm>
            <a:off x="10658240" y="-4851087"/>
            <a:ext cx="13912875" cy="13912875"/>
            <a:chOff x="0" y="0"/>
            <a:chExt cx="18550500" cy="18550500"/>
          </a:xfrm>
        </p:grpSpPr>
        <p:sp>
          <p:nvSpPr>
            <p:cNvPr id="20" name="Freeform 20">
              <a:extLst>
                <a:ext uri="{FF2B5EF4-FFF2-40B4-BE49-F238E27FC236}">
                  <a16:creationId xmlns:a16="http://schemas.microsoft.com/office/drawing/2014/main" id="{548AA75F-9F8F-C655-65AA-778E59EA7203}"/>
                </a:ext>
              </a:extLst>
            </p:cNvPr>
            <p:cNvSpPr/>
            <p:nvPr/>
          </p:nvSpPr>
          <p:spPr>
            <a:xfrm>
              <a:off x="0" y="0"/>
              <a:ext cx="18550500" cy="18550500"/>
            </a:xfrm>
            <a:custGeom>
              <a:avLst/>
              <a:gdLst/>
              <a:ahLst/>
              <a:cxnLst/>
              <a:rect l="l" t="t" r="r" b="b"/>
              <a:pathLst>
                <a:path w="18550500" h="18550500">
                  <a:moveTo>
                    <a:pt x="0" y="0"/>
                  </a:moveTo>
                  <a:lnTo>
                    <a:pt x="18550500" y="0"/>
                  </a:lnTo>
                  <a:lnTo>
                    <a:pt x="18550500" y="18550500"/>
                  </a:lnTo>
                  <a:lnTo>
                    <a:pt x="0" y="18550500"/>
                  </a:lnTo>
                  <a:lnTo>
                    <a:pt x="0" y="0"/>
                  </a:lnTo>
                  <a:close/>
                </a:path>
              </a:pathLst>
            </a:custGeom>
            <a:blipFill>
              <a:blip r:embed="rId4"/>
              <a:stretch>
                <a:fillRect/>
              </a:stretch>
            </a:blipFill>
          </p:spPr>
          <p:txBody>
            <a:bodyPr/>
            <a:lstStyle/>
            <a:p>
              <a:endParaRPr lang="en-CA"/>
            </a:p>
          </p:txBody>
        </p:sp>
        <p:grpSp>
          <p:nvGrpSpPr>
            <p:cNvPr id="21" name="Group 21">
              <a:extLst>
                <a:ext uri="{FF2B5EF4-FFF2-40B4-BE49-F238E27FC236}">
                  <a16:creationId xmlns:a16="http://schemas.microsoft.com/office/drawing/2014/main" id="{1CDC8885-309A-FF6F-23C4-05C53162AAE6}"/>
                </a:ext>
              </a:extLst>
            </p:cNvPr>
            <p:cNvGrpSpPr/>
            <p:nvPr/>
          </p:nvGrpSpPr>
          <p:grpSpPr>
            <a:xfrm>
              <a:off x="1133172" y="1133172"/>
              <a:ext cx="16284156" cy="16284156"/>
              <a:chOff x="0" y="0"/>
              <a:chExt cx="812800" cy="812800"/>
            </a:xfrm>
          </p:grpSpPr>
          <p:sp>
            <p:nvSpPr>
              <p:cNvPr id="22" name="Freeform 22">
                <a:extLst>
                  <a:ext uri="{FF2B5EF4-FFF2-40B4-BE49-F238E27FC236}">
                    <a16:creationId xmlns:a16="http://schemas.microsoft.com/office/drawing/2014/main" id="{816243E6-282E-2422-A27C-EA6764EFE94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23" name="TextBox 23">
                <a:extLst>
                  <a:ext uri="{FF2B5EF4-FFF2-40B4-BE49-F238E27FC236}">
                    <a16:creationId xmlns:a16="http://schemas.microsoft.com/office/drawing/2014/main" id="{96747C92-7212-EC32-966F-C545EEA913C9}"/>
                  </a:ext>
                </a:extLst>
              </p:cNvPr>
              <p:cNvSpPr txBox="1"/>
              <p:nvPr/>
            </p:nvSpPr>
            <p:spPr>
              <a:xfrm>
                <a:off x="76200" y="38100"/>
                <a:ext cx="660400" cy="698500"/>
              </a:xfrm>
              <a:prstGeom prst="rect">
                <a:avLst/>
              </a:prstGeom>
            </p:spPr>
            <p:txBody>
              <a:bodyPr lIns="85961" tIns="85961" rIns="85961" bIns="85961" rtlCol="0" anchor="ctr"/>
              <a:lstStyle/>
              <a:p>
                <a:pPr algn="ctr">
                  <a:lnSpc>
                    <a:spcPts val="2659"/>
                  </a:lnSpc>
                </a:pPr>
                <a:endParaRPr/>
              </a:p>
            </p:txBody>
          </p:sp>
        </p:grpSp>
      </p:grpSp>
      <p:grpSp>
        <p:nvGrpSpPr>
          <p:cNvPr id="24" name="Group 24">
            <a:extLst>
              <a:ext uri="{FF2B5EF4-FFF2-40B4-BE49-F238E27FC236}">
                <a16:creationId xmlns:a16="http://schemas.microsoft.com/office/drawing/2014/main" id="{D3BB1E5E-60E2-0852-B958-345B0E196D64}"/>
              </a:ext>
            </a:extLst>
          </p:cNvPr>
          <p:cNvGrpSpPr/>
          <p:nvPr/>
        </p:nvGrpSpPr>
        <p:grpSpPr>
          <a:xfrm rot="-3207614">
            <a:off x="17455210" y="2837636"/>
            <a:ext cx="6049545" cy="3685699"/>
            <a:chOff x="0" y="0"/>
            <a:chExt cx="1593296" cy="970719"/>
          </a:xfrm>
        </p:grpSpPr>
        <p:sp>
          <p:nvSpPr>
            <p:cNvPr id="25" name="Freeform 25">
              <a:extLst>
                <a:ext uri="{FF2B5EF4-FFF2-40B4-BE49-F238E27FC236}">
                  <a16:creationId xmlns:a16="http://schemas.microsoft.com/office/drawing/2014/main" id="{9017B2B6-41BD-3649-8AEA-60D3AEC3CC6C}"/>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6" name="TextBox 26">
              <a:extLst>
                <a:ext uri="{FF2B5EF4-FFF2-40B4-BE49-F238E27FC236}">
                  <a16:creationId xmlns:a16="http://schemas.microsoft.com/office/drawing/2014/main" id="{50390B3D-EB17-7E19-4539-7B4380376AD3}"/>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a:extLst>
              <a:ext uri="{FF2B5EF4-FFF2-40B4-BE49-F238E27FC236}">
                <a16:creationId xmlns:a16="http://schemas.microsoft.com/office/drawing/2014/main" id="{4F86C535-7E93-C8E1-C7AA-24BEEA568756}"/>
              </a:ext>
            </a:extLst>
          </p:cNvPr>
          <p:cNvGrpSpPr/>
          <p:nvPr/>
        </p:nvGrpSpPr>
        <p:grpSpPr>
          <a:xfrm rot="-3207614">
            <a:off x="13944382" y="936044"/>
            <a:ext cx="6049545" cy="3685699"/>
            <a:chOff x="0" y="0"/>
            <a:chExt cx="1593296" cy="970719"/>
          </a:xfrm>
        </p:grpSpPr>
        <p:sp>
          <p:nvSpPr>
            <p:cNvPr id="28" name="Freeform 28">
              <a:extLst>
                <a:ext uri="{FF2B5EF4-FFF2-40B4-BE49-F238E27FC236}">
                  <a16:creationId xmlns:a16="http://schemas.microsoft.com/office/drawing/2014/main" id="{72AA20E5-0971-3AD4-D1E9-AEB51063265E}"/>
                </a:ext>
              </a:extLst>
            </p:cNvPr>
            <p:cNvSpPr/>
            <p:nvPr/>
          </p:nvSpPr>
          <p:spPr>
            <a:xfrm>
              <a:off x="0" y="0"/>
              <a:ext cx="1593296" cy="970719"/>
            </a:xfrm>
            <a:custGeom>
              <a:avLst/>
              <a:gdLst/>
              <a:ahLst/>
              <a:cxnLst/>
              <a:rect l="l" t="t" r="r" b="b"/>
              <a:pathLst>
                <a:path w="1593296" h="970719">
                  <a:moveTo>
                    <a:pt x="0" y="0"/>
                  </a:moveTo>
                  <a:lnTo>
                    <a:pt x="1593296" y="0"/>
                  </a:lnTo>
                  <a:lnTo>
                    <a:pt x="1593296" y="970719"/>
                  </a:lnTo>
                  <a:lnTo>
                    <a:pt x="0" y="970719"/>
                  </a:lnTo>
                  <a:close/>
                </a:path>
              </a:pathLst>
            </a:custGeom>
            <a:gradFill rotWithShape="1">
              <a:gsLst>
                <a:gs pos="0">
                  <a:srgbClr val="E8E8E8">
                    <a:alpha val="0"/>
                  </a:srgbClr>
                </a:gs>
                <a:gs pos="100000">
                  <a:srgbClr val="E8E8E8">
                    <a:alpha val="35000"/>
                  </a:srgbClr>
                </a:gs>
              </a:gsLst>
              <a:lin ang="0"/>
            </a:gradFill>
            <a:ln cap="sq">
              <a:noFill/>
              <a:prstDash val="solid"/>
              <a:miter/>
            </a:ln>
          </p:spPr>
          <p:txBody>
            <a:bodyPr/>
            <a:lstStyle/>
            <a:p>
              <a:endParaRPr lang="en-CA"/>
            </a:p>
          </p:txBody>
        </p:sp>
        <p:sp>
          <p:nvSpPr>
            <p:cNvPr id="29" name="TextBox 29">
              <a:extLst>
                <a:ext uri="{FF2B5EF4-FFF2-40B4-BE49-F238E27FC236}">
                  <a16:creationId xmlns:a16="http://schemas.microsoft.com/office/drawing/2014/main" id="{1C2236D0-1073-CCEB-534C-F7A590B731FA}"/>
                </a:ext>
              </a:extLst>
            </p:cNvPr>
            <p:cNvSpPr txBox="1"/>
            <p:nvPr/>
          </p:nvSpPr>
          <p:spPr>
            <a:xfrm>
              <a:off x="0" y="-38100"/>
              <a:ext cx="1593296" cy="1008819"/>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FF2B5EF4-FFF2-40B4-BE49-F238E27FC236}">
                <a16:creationId xmlns:a16="http://schemas.microsoft.com/office/drawing/2014/main" id="{7192B765-9CC8-F13F-C2D3-FC805E8F0855}"/>
              </a:ext>
            </a:extLst>
          </p:cNvPr>
          <p:cNvSpPr/>
          <p:nvPr/>
        </p:nvSpPr>
        <p:spPr>
          <a:xfrm>
            <a:off x="10974337" y="2746091"/>
            <a:ext cx="6940062" cy="6940062"/>
          </a:xfrm>
          <a:custGeom>
            <a:avLst/>
            <a:gdLst/>
            <a:ahLst/>
            <a:cxnLst/>
            <a:rect l="l" t="t" r="r" b="b"/>
            <a:pathLst>
              <a:path w="6940062" h="6940062">
                <a:moveTo>
                  <a:pt x="0" y="0"/>
                </a:moveTo>
                <a:lnTo>
                  <a:pt x="6940062" y="0"/>
                </a:lnTo>
                <a:lnTo>
                  <a:pt x="6940062" y="6940063"/>
                </a:lnTo>
                <a:lnTo>
                  <a:pt x="0" y="6940063"/>
                </a:lnTo>
                <a:lnTo>
                  <a:pt x="0" y="0"/>
                </a:lnTo>
                <a:close/>
              </a:path>
            </a:pathLst>
          </a:custGeom>
          <a:blipFill>
            <a:blip r:embed="rId4"/>
            <a:stretch>
              <a:fillRect/>
            </a:stretch>
          </a:blipFill>
        </p:spPr>
        <p:txBody>
          <a:bodyPr/>
          <a:lstStyle/>
          <a:p>
            <a:endParaRPr lang="en-CA"/>
          </a:p>
        </p:txBody>
      </p:sp>
      <p:grpSp>
        <p:nvGrpSpPr>
          <p:cNvPr id="31" name="Group 31">
            <a:extLst>
              <a:ext uri="{FF2B5EF4-FFF2-40B4-BE49-F238E27FC236}">
                <a16:creationId xmlns:a16="http://schemas.microsoft.com/office/drawing/2014/main" id="{C8A99D63-6FB6-1389-3997-F624776825BB}"/>
              </a:ext>
            </a:extLst>
          </p:cNvPr>
          <p:cNvGrpSpPr/>
          <p:nvPr/>
        </p:nvGrpSpPr>
        <p:grpSpPr>
          <a:xfrm>
            <a:off x="11398276" y="3170031"/>
            <a:ext cx="6092184" cy="6092184"/>
            <a:chOff x="0" y="0"/>
            <a:chExt cx="812800" cy="812800"/>
          </a:xfrm>
        </p:grpSpPr>
        <p:sp>
          <p:nvSpPr>
            <p:cNvPr id="32" name="Freeform 32">
              <a:extLst>
                <a:ext uri="{FF2B5EF4-FFF2-40B4-BE49-F238E27FC236}">
                  <a16:creationId xmlns:a16="http://schemas.microsoft.com/office/drawing/2014/main" id="{0CB25562-AEA3-EB60-CB18-356F2238C7A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33" name="TextBox 33">
              <a:extLst>
                <a:ext uri="{FF2B5EF4-FFF2-40B4-BE49-F238E27FC236}">
                  <a16:creationId xmlns:a16="http://schemas.microsoft.com/office/drawing/2014/main" id="{84F573C3-D5F6-B252-9810-BFF1C09375AA}"/>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4" name="Group 34">
            <a:extLst>
              <a:ext uri="{FF2B5EF4-FFF2-40B4-BE49-F238E27FC236}">
                <a16:creationId xmlns:a16="http://schemas.microsoft.com/office/drawing/2014/main" id="{C3240467-A4CF-AA35-2BEE-050F194186F4}"/>
              </a:ext>
            </a:extLst>
          </p:cNvPr>
          <p:cNvGrpSpPr/>
          <p:nvPr/>
        </p:nvGrpSpPr>
        <p:grpSpPr>
          <a:xfrm>
            <a:off x="11640242" y="3393886"/>
            <a:ext cx="5608255" cy="5608255"/>
            <a:chOff x="0" y="0"/>
            <a:chExt cx="812800" cy="812800"/>
          </a:xfrm>
        </p:grpSpPr>
        <p:sp>
          <p:nvSpPr>
            <p:cNvPr id="35" name="Freeform 35">
              <a:extLst>
                <a:ext uri="{FF2B5EF4-FFF2-40B4-BE49-F238E27FC236}">
                  <a16:creationId xmlns:a16="http://schemas.microsoft.com/office/drawing/2014/main" id="{E0D3617D-8851-892F-26EA-4DB9CC41EC3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5D3AE7">
                    <a:alpha val="100000"/>
                  </a:srgbClr>
                </a:gs>
                <a:gs pos="100000">
                  <a:srgbClr val="9332BD">
                    <a:alpha val="100000"/>
                  </a:srgbClr>
                </a:gs>
              </a:gsLst>
              <a:lin ang="0"/>
            </a:gradFill>
          </p:spPr>
          <p:txBody>
            <a:bodyPr/>
            <a:lstStyle/>
            <a:p>
              <a:endParaRPr lang="en-CA"/>
            </a:p>
          </p:txBody>
        </p:sp>
        <p:sp>
          <p:nvSpPr>
            <p:cNvPr id="36" name="TextBox 36">
              <a:extLst>
                <a:ext uri="{FF2B5EF4-FFF2-40B4-BE49-F238E27FC236}">
                  <a16:creationId xmlns:a16="http://schemas.microsoft.com/office/drawing/2014/main" id="{6418FA70-EC06-55BF-65DB-D7FF8DE90860}"/>
                </a:ext>
              </a:extLst>
            </p:cNvPr>
            <p:cNvSpPr txBox="1"/>
            <p:nvPr/>
          </p:nvSpPr>
          <p:spPr>
            <a:xfrm>
              <a:off x="76200" y="38100"/>
              <a:ext cx="660400" cy="698500"/>
            </a:xfrm>
            <a:prstGeom prst="rect">
              <a:avLst/>
            </a:prstGeom>
          </p:spPr>
          <p:txBody>
            <a:bodyPr lIns="42879" tIns="42879" rIns="42879" bIns="42879" rtlCol="0" anchor="ctr"/>
            <a:lstStyle/>
            <a:p>
              <a:pPr algn="ctr">
                <a:lnSpc>
                  <a:spcPts val="2659"/>
                </a:lnSpc>
              </a:pPr>
              <a:endParaRPr/>
            </a:p>
          </p:txBody>
        </p:sp>
      </p:grpSp>
      <p:grpSp>
        <p:nvGrpSpPr>
          <p:cNvPr id="37" name="Group 37">
            <a:extLst>
              <a:ext uri="{FF2B5EF4-FFF2-40B4-BE49-F238E27FC236}">
                <a16:creationId xmlns:a16="http://schemas.microsoft.com/office/drawing/2014/main" id="{D6FAD3E9-7659-283A-B65B-FDCAEF276CF8}"/>
              </a:ext>
            </a:extLst>
          </p:cNvPr>
          <p:cNvGrpSpPr/>
          <p:nvPr/>
        </p:nvGrpSpPr>
        <p:grpSpPr>
          <a:xfrm>
            <a:off x="11878452" y="3648768"/>
            <a:ext cx="5131832" cy="5131832"/>
            <a:chOff x="0" y="0"/>
            <a:chExt cx="812800" cy="812800"/>
          </a:xfrm>
        </p:grpSpPr>
        <p:sp>
          <p:nvSpPr>
            <p:cNvPr id="38" name="Freeform 38">
              <a:extLst>
                <a:ext uri="{FF2B5EF4-FFF2-40B4-BE49-F238E27FC236}">
                  <a16:creationId xmlns:a16="http://schemas.microsoft.com/office/drawing/2014/main" id="{F1ECC9F9-F0D2-008C-9181-BD138244E2A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txBody>
            <a:bodyPr/>
            <a:lstStyle/>
            <a:p>
              <a:endParaRPr lang="en-CA"/>
            </a:p>
          </p:txBody>
        </p:sp>
      </p:grpSp>
      <p:sp>
        <p:nvSpPr>
          <p:cNvPr id="5" name="TextBox 4">
            <a:extLst>
              <a:ext uri="{FF2B5EF4-FFF2-40B4-BE49-F238E27FC236}">
                <a16:creationId xmlns:a16="http://schemas.microsoft.com/office/drawing/2014/main" id="{A034472E-976C-677C-4AA0-8F53DD467550}"/>
              </a:ext>
            </a:extLst>
          </p:cNvPr>
          <p:cNvSpPr txBox="1"/>
          <p:nvPr/>
        </p:nvSpPr>
        <p:spPr>
          <a:xfrm>
            <a:off x="609600" y="1562100"/>
            <a:ext cx="10524918" cy="7149084"/>
          </a:xfrm>
          <a:prstGeom prst="rect">
            <a:avLst/>
          </a:prstGeom>
          <a:noFill/>
        </p:spPr>
        <p:txBody>
          <a:bodyPr wrap="square">
            <a:spAutoFit/>
          </a:bodyPr>
          <a:lstStyle/>
          <a:p>
            <a:pPr>
              <a:lnSpc>
                <a:spcPct val="107000"/>
              </a:lnSpc>
              <a:spcAft>
                <a:spcPts val="800"/>
              </a:spcAft>
            </a:pPr>
            <a:r>
              <a:rPr lang="en-US" sz="3600" b="1" kern="0" dirty="0">
                <a:latin typeface="Arial" panose="020B0604020202020204" pitchFamily="34" charset="0"/>
                <a:ea typeface="Times New Roman" panose="02020603050405020304" pitchFamily="18" charset="0"/>
                <a:cs typeface="Arial" panose="020B0604020202020204" pitchFamily="34" charset="0"/>
              </a:rPr>
              <a:t>3. Shame Makes You Hide What God Intends to Use</a:t>
            </a:r>
          </a:p>
          <a:p>
            <a:r>
              <a:rPr lang="en-US" sz="3600" b="1" kern="0" dirty="0">
                <a:latin typeface="Arial" panose="020B0604020202020204" pitchFamily="34" charset="0"/>
                <a:ea typeface="Times New Roman" panose="02020603050405020304" pitchFamily="18" charset="0"/>
                <a:cs typeface="Arial" panose="020B0604020202020204" pitchFamily="34" charset="0"/>
              </a:rPr>
              <a:t>Judges 6:11</a:t>
            </a:r>
            <a:r>
              <a:rPr lang="en-US" sz="3600" kern="0" dirty="0">
                <a:latin typeface="Arial" panose="020B0604020202020204" pitchFamily="34" charset="0"/>
                <a:ea typeface="Times New Roman" panose="02020603050405020304" pitchFamily="18" charset="0"/>
                <a:cs typeface="Arial" panose="020B0604020202020204" pitchFamily="34" charset="0"/>
              </a:rPr>
              <a:t>: “Now the Angel of the Lord came and sat under the terebinth tree which was in Ophrah, which belonged to Joash the Abiezrite, while his son Gideon threshed wheat in the winepress, in order to hide it from the Midianites.”</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Gideon was attempting to do an open-air assignment in a hidden place.</a:t>
            </a:r>
          </a:p>
          <a:p>
            <a:endParaRPr lang="en-US" sz="3600" kern="0"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q"/>
            </a:pPr>
            <a:r>
              <a:rPr lang="en-US" sz="3600" kern="0" dirty="0">
                <a:latin typeface="Arial" panose="020B0604020202020204" pitchFamily="34" charset="0"/>
                <a:ea typeface="Times New Roman" panose="02020603050405020304" pitchFamily="18" charset="0"/>
                <a:cs typeface="Arial" panose="020B0604020202020204" pitchFamily="34" charset="0"/>
              </a:rPr>
              <a:t>Shame pushes us into hiding.</a:t>
            </a:r>
          </a:p>
        </p:txBody>
      </p:sp>
    </p:spTree>
    <p:extLst>
      <p:ext uri="{BB962C8B-B14F-4D97-AF65-F5344CB8AC3E}">
        <p14:creationId xmlns:p14="http://schemas.microsoft.com/office/powerpoint/2010/main" val="4071714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14088</TotalTime>
  <Words>1849</Words>
  <Application>Microsoft Office PowerPoint</Application>
  <PresentationFormat>Custom</PresentationFormat>
  <Paragraphs>247</Paragraphs>
  <Slides>30</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Wingdings</vt:lpstr>
      <vt:lpstr>Aptos</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Purple Modern Business Plan Presentation</dc:title>
  <dc:creator>Lovelace</dc:creator>
  <cp:lastModifiedBy>Jennel Wilmot</cp:lastModifiedBy>
  <cp:revision>18</cp:revision>
  <dcterms:created xsi:type="dcterms:W3CDTF">2006-08-16T00:00:00Z</dcterms:created>
  <dcterms:modified xsi:type="dcterms:W3CDTF">2026-08-08T18:26:32Z</dcterms:modified>
  <dc:identifier>DAGbAtwYxKE</dc:identifier>
</cp:coreProperties>
</file>