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9" r:id="rId4"/>
    <p:sldId id="260" r:id="rId5"/>
    <p:sldId id="262"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4"/>
    <p:restoredTop sz="94652"/>
  </p:normalViewPr>
  <p:slideViewPr>
    <p:cSldViewPr snapToGrid="0">
      <p:cViewPr varScale="1">
        <p:scale>
          <a:sx n="133" d="100"/>
          <a:sy n="133" d="100"/>
        </p:scale>
        <p:origin x="36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3B5144-6F38-AB42-A328-D615AD1930E7}" type="datetimeFigureOut">
              <a:rPr lang="en-US" smtClean="0"/>
              <a:t>8/9/26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D9E61-2147-4848-B285-4AE4C4AFE6AF}" type="slidenum">
              <a:rPr lang="en-US" smtClean="0"/>
              <a:t>‹#›</a:t>
            </a:fld>
            <a:endParaRPr lang="en-US"/>
          </a:p>
        </p:txBody>
      </p:sp>
    </p:spTree>
    <p:extLst>
      <p:ext uri="{BB962C8B-B14F-4D97-AF65-F5344CB8AC3E}">
        <p14:creationId xmlns:p14="http://schemas.microsoft.com/office/powerpoint/2010/main" val="1397326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Philippians 3:20 </a:t>
            </a:r>
            <a:r>
              <a:rPr lang="en-US" sz="1200" kern="1200" dirty="0">
                <a:solidFill>
                  <a:schemeClr val="tx1"/>
                </a:solidFill>
                <a:effectLst/>
                <a:latin typeface="+mn-lt"/>
                <a:ea typeface="+mn-ea"/>
                <a:cs typeface="+mn-cs"/>
              </a:rPr>
              <a:t>“But our citizenship is in heaven. And we eagerly await a Savior from there, the Lord Jesus Christ”</a:t>
            </a:r>
          </a:p>
          <a:p>
            <a:pPr lvl="0"/>
            <a:r>
              <a:rPr lang="en-US" sz="1200" b="1" kern="1200" dirty="0">
                <a:solidFill>
                  <a:schemeClr val="tx1"/>
                </a:solidFill>
                <a:effectLst/>
                <a:latin typeface="+mn-lt"/>
                <a:ea typeface="+mn-ea"/>
                <a:cs typeface="+mn-cs"/>
              </a:rPr>
              <a:t>1 Peter 2:11</a:t>
            </a:r>
            <a:r>
              <a:rPr lang="en-US" sz="1200" kern="1200" dirty="0">
                <a:solidFill>
                  <a:schemeClr val="tx1"/>
                </a:solidFill>
                <a:effectLst/>
                <a:latin typeface="+mn-lt"/>
                <a:ea typeface="+mn-ea"/>
                <a:cs typeface="+mn-cs"/>
              </a:rPr>
              <a:t>: Urges believers "as foreigners and exiles to abstain from sinful desires.</a:t>
            </a:r>
          </a:p>
          <a:p>
            <a:pPr lvl="0"/>
            <a:r>
              <a:rPr lang="en-US" sz="1200" b="1" kern="1200" dirty="0">
                <a:solidFill>
                  <a:schemeClr val="tx1"/>
                </a:solidFill>
                <a:effectLst/>
                <a:latin typeface="+mn-lt"/>
                <a:ea typeface="+mn-ea"/>
                <a:cs typeface="+mn-cs"/>
              </a:rPr>
              <a:t>Hebrews 11:13: </a:t>
            </a:r>
            <a:r>
              <a:rPr lang="en-US" sz="1200" kern="1200" dirty="0">
                <a:solidFill>
                  <a:schemeClr val="tx1"/>
                </a:solidFill>
                <a:effectLst/>
                <a:latin typeface="+mn-lt"/>
                <a:ea typeface="+mn-ea"/>
                <a:cs typeface="+mn-cs"/>
              </a:rPr>
              <a:t>Describes heroes of faith as admitting they were "foreigners and strangers on earth."</a:t>
            </a:r>
          </a:p>
          <a:p>
            <a:pPr lvl="0"/>
            <a:r>
              <a:rPr lang="en-US" sz="1200" b="1" kern="1200" dirty="0">
                <a:solidFill>
                  <a:schemeClr val="tx1"/>
                </a:solidFill>
                <a:effectLst/>
                <a:latin typeface="+mn-lt"/>
                <a:ea typeface="+mn-ea"/>
                <a:cs typeface="+mn-cs"/>
              </a:rPr>
              <a:t>Ephesians 2:19-20</a:t>
            </a:r>
            <a:r>
              <a:rPr lang="en-US" sz="1200" kern="1200" dirty="0">
                <a:solidFill>
                  <a:schemeClr val="tx1"/>
                </a:solidFill>
                <a:effectLst/>
                <a:latin typeface="+mn-lt"/>
                <a:ea typeface="+mn-ea"/>
                <a:cs typeface="+mn-cs"/>
              </a:rPr>
              <a:t>,  Consequently, you are no longer foreigners and strangers, but fellow citizens with God’s people and also members of his household, 20 built on the foundation of the apostles and prophets, with Christ Jesus himself as the chief cornerstone.</a:t>
            </a:r>
          </a:p>
          <a:p>
            <a:endParaRPr lang="en-US" dirty="0"/>
          </a:p>
        </p:txBody>
      </p:sp>
      <p:sp>
        <p:nvSpPr>
          <p:cNvPr id="4" name="Slide Number Placeholder 3"/>
          <p:cNvSpPr>
            <a:spLocks noGrp="1"/>
          </p:cNvSpPr>
          <p:nvPr>
            <p:ph type="sldNum" sz="quarter" idx="5"/>
          </p:nvPr>
        </p:nvSpPr>
        <p:spPr/>
        <p:txBody>
          <a:bodyPr/>
          <a:lstStyle/>
          <a:p>
            <a:fld id="{BB4D9E61-2147-4848-B285-4AE4C4AFE6AF}" type="slidenum">
              <a:rPr lang="en-US" smtClean="0"/>
              <a:t>3</a:t>
            </a:fld>
            <a:endParaRPr lang="en-US"/>
          </a:p>
        </p:txBody>
      </p:sp>
    </p:spTree>
    <p:extLst>
      <p:ext uri="{BB962C8B-B14F-4D97-AF65-F5344CB8AC3E}">
        <p14:creationId xmlns:p14="http://schemas.microsoft.com/office/powerpoint/2010/main" val="2226198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4310D-78A9-8811-9878-654AD38C97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DDDBEE-1A3E-191D-E7F8-1B65E5D5D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4AB6A3-D052-ED3F-F2D4-350CC8662254}"/>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5697EDFF-1073-BD82-C6EE-914B5EB811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E1520E-2E94-2836-7C15-63BEC74E1C5D}"/>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1071052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ACD01-62E9-2521-97B0-CFAE07897A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F47F73-9DEA-12D9-DAE0-79D617D212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962C0A-2BCF-794B-AE93-FF171A387CA3}"/>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16B3311A-71F8-6859-6F65-908449166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277C47-6652-62BE-2AFD-56A79AA5A758}"/>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64988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756E9D-486F-88C0-7F5C-5862088B43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270CE0-D2F7-DAB8-470D-7B62B05C34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ED89E6-0E4D-63CD-8107-8348CC858024}"/>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E95E93F9-402A-D924-9EC2-59A9F593FD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84C62-59B3-39AE-FF8E-CDAE2441E883}"/>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1758656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98A24-96CD-4360-1066-38973FF4D4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CE92BE-BEBB-1BD7-DC22-055345FE58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DC6ED-D873-D29B-6479-5005C375C0C5}"/>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B7B2BCF0-BDB4-391C-24F6-48248F1F7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603D3-54EE-91FB-E5A4-8147252922FA}"/>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128739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B3D59-AFB7-7122-142C-FA89223B9A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EA1FDD-E067-0C13-6ECC-56BE3276FA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D3D90C-8027-F72C-046F-986E10CE8F1C}"/>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9350B31B-8AD4-31E7-4126-426F2D84F9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078CE7-7565-5182-1022-083845F4D0CB}"/>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179925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8CF8C-34D3-4D0F-9B99-B8E6233BFA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103C3B-7A8B-3AA6-5720-2342FFF4C6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347970-6E52-F845-AF45-9C62B14D16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E19466-F39B-FE81-5D31-2465A870A909}"/>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6" name="Footer Placeholder 5">
            <a:extLst>
              <a:ext uri="{FF2B5EF4-FFF2-40B4-BE49-F238E27FC236}">
                <a16:creationId xmlns:a16="http://schemas.microsoft.com/office/drawing/2014/main" id="{633DBF15-087D-DD14-96A1-2FC5B8040F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B18B87-04E0-18B4-91DB-A1F9D8DDE01F}"/>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245720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3B39E-B68D-7B79-7192-231BB69288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839EBE-65A0-70F2-22B0-1AB1FC3DDC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4BC9A7-43E8-EB86-1660-239FEFB192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02172-BB3B-064A-2CA4-BF69B8826D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E6339C-582A-90C6-C7D5-62FBC9F4D5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B8743F-CEDF-0DF9-9710-DE21EFFA02EA}"/>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8" name="Footer Placeholder 7">
            <a:extLst>
              <a:ext uri="{FF2B5EF4-FFF2-40B4-BE49-F238E27FC236}">
                <a16:creationId xmlns:a16="http://schemas.microsoft.com/office/drawing/2014/main" id="{6D374F91-031D-C56C-7812-C34F167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E845AE-418D-9C3B-9C24-2B92666587E7}"/>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1815281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2B6FF-FB42-88A9-8DD2-C0056466B6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E0F64B-7052-3B62-4F15-6112E039FB4A}"/>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4" name="Footer Placeholder 3">
            <a:extLst>
              <a:ext uri="{FF2B5EF4-FFF2-40B4-BE49-F238E27FC236}">
                <a16:creationId xmlns:a16="http://schemas.microsoft.com/office/drawing/2014/main" id="{0232A3CB-0B54-4BF9-B4A2-45620B972E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BE5A96-DA0F-C7B6-A6FC-19BC8A246613}"/>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2062684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9BC77-BC89-7E76-F372-E23413E303EE}"/>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3" name="Footer Placeholder 2">
            <a:extLst>
              <a:ext uri="{FF2B5EF4-FFF2-40B4-BE49-F238E27FC236}">
                <a16:creationId xmlns:a16="http://schemas.microsoft.com/office/drawing/2014/main" id="{019FE0BE-1082-64C9-D87C-9D1DDDBDF7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6284EC-6E02-952A-9049-79FFC0BAE64A}"/>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2673954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9BD29-6C35-9847-8886-9897555AD1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B38C77-69CD-021C-9D50-9A19E12666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F2AE1D-BCC7-047E-8334-291E8E187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52B721-E4F0-A8DD-374D-213E1CC56A46}"/>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6" name="Footer Placeholder 5">
            <a:extLst>
              <a:ext uri="{FF2B5EF4-FFF2-40B4-BE49-F238E27FC236}">
                <a16:creationId xmlns:a16="http://schemas.microsoft.com/office/drawing/2014/main" id="{02EC5A3B-191F-4ABF-E7E4-2EADCACDD6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50786E-E98A-01D4-48FE-4B7E5D2786EE}"/>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338762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37CC8-5407-41F7-7EE6-C80B345079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C4B953-AE42-7A2F-15A9-E22905C482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72E5DE-5B4E-15E6-1A8C-7B2C9D978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B2ABB5-1C45-782E-D813-7AD71E630006}"/>
              </a:ext>
            </a:extLst>
          </p:cNvPr>
          <p:cNvSpPr>
            <a:spLocks noGrp="1"/>
          </p:cNvSpPr>
          <p:nvPr>
            <p:ph type="dt" sz="half" idx="10"/>
          </p:nvPr>
        </p:nvSpPr>
        <p:spPr/>
        <p:txBody>
          <a:bodyPr/>
          <a:lstStyle/>
          <a:p>
            <a:fld id="{A4E14033-A1CA-744B-897F-FBFEA7576BE2}" type="datetimeFigureOut">
              <a:rPr lang="en-US" smtClean="0"/>
              <a:t>8/8/26</a:t>
            </a:fld>
            <a:endParaRPr lang="en-US"/>
          </a:p>
        </p:txBody>
      </p:sp>
      <p:sp>
        <p:nvSpPr>
          <p:cNvPr id="6" name="Footer Placeholder 5">
            <a:extLst>
              <a:ext uri="{FF2B5EF4-FFF2-40B4-BE49-F238E27FC236}">
                <a16:creationId xmlns:a16="http://schemas.microsoft.com/office/drawing/2014/main" id="{DC2013CA-70B8-D791-5E8D-773106B780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67BBCB-979A-CDC2-22DA-0D0F58A65790}"/>
              </a:ext>
            </a:extLst>
          </p:cNvPr>
          <p:cNvSpPr>
            <a:spLocks noGrp="1"/>
          </p:cNvSpPr>
          <p:nvPr>
            <p:ph type="sldNum" sz="quarter" idx="12"/>
          </p:nvPr>
        </p:nvSpPr>
        <p:spPr/>
        <p:txBody>
          <a:bodyPr/>
          <a:lstStyle/>
          <a:p>
            <a:fld id="{2B00C87B-16E3-F440-9B5C-043A642A91CB}" type="slidenum">
              <a:rPr lang="en-US" smtClean="0"/>
              <a:t>‹#›</a:t>
            </a:fld>
            <a:endParaRPr lang="en-US"/>
          </a:p>
        </p:txBody>
      </p:sp>
    </p:spTree>
    <p:extLst>
      <p:ext uri="{BB962C8B-B14F-4D97-AF65-F5344CB8AC3E}">
        <p14:creationId xmlns:p14="http://schemas.microsoft.com/office/powerpoint/2010/main" val="386224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CF2E8-E7DF-31D4-F510-B0AC4DA7C0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C803E9-F04B-0347-926A-C23EF002CE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55C12B-E059-3492-80E0-D3CC5E1752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E14033-A1CA-744B-897F-FBFEA7576BE2}" type="datetimeFigureOut">
              <a:rPr lang="en-US" smtClean="0"/>
              <a:t>8/8/26</a:t>
            </a:fld>
            <a:endParaRPr lang="en-US"/>
          </a:p>
        </p:txBody>
      </p:sp>
      <p:sp>
        <p:nvSpPr>
          <p:cNvPr id="5" name="Footer Placeholder 4">
            <a:extLst>
              <a:ext uri="{FF2B5EF4-FFF2-40B4-BE49-F238E27FC236}">
                <a16:creationId xmlns:a16="http://schemas.microsoft.com/office/drawing/2014/main" id="{1B4C5880-302A-2073-29CB-61C24FC9A2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7429057-A7A3-36BE-7F39-BCD28EDA4F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00C87B-16E3-F440-9B5C-043A642A91CB}" type="slidenum">
              <a:rPr lang="en-US" smtClean="0"/>
              <a:t>‹#›</a:t>
            </a:fld>
            <a:endParaRPr lang="en-US"/>
          </a:p>
        </p:txBody>
      </p:sp>
    </p:spTree>
    <p:extLst>
      <p:ext uri="{BB962C8B-B14F-4D97-AF65-F5344CB8AC3E}">
        <p14:creationId xmlns:p14="http://schemas.microsoft.com/office/powerpoint/2010/main" val="285081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A5FE03-14AB-34DB-9132-C96065EDF18E}"/>
              </a:ext>
            </a:extLst>
          </p:cNvPr>
          <p:cNvPicPr>
            <a:picLocks noChangeAspect="1"/>
          </p:cNvPicPr>
          <p:nvPr/>
        </p:nvPicPr>
        <p:blipFill>
          <a:blip r:embed="rId2"/>
          <a:srcRect l="8892" t="9485" r="26950" b="21569"/>
          <a:stretch>
            <a:fillRect/>
          </a:stretch>
        </p:blipFill>
        <p:spPr>
          <a:xfrm>
            <a:off x="0" y="-9524"/>
            <a:ext cx="12191999" cy="6867524"/>
          </a:xfrm>
          <a:prstGeom prst="rect">
            <a:avLst/>
          </a:prstGeom>
        </p:spPr>
      </p:pic>
      <p:sp>
        <p:nvSpPr>
          <p:cNvPr id="2" name="Title 1">
            <a:extLst>
              <a:ext uri="{FF2B5EF4-FFF2-40B4-BE49-F238E27FC236}">
                <a16:creationId xmlns:a16="http://schemas.microsoft.com/office/drawing/2014/main" id="{E91EBB27-0E12-7C1A-2707-85D5AF093CEF}"/>
              </a:ext>
            </a:extLst>
          </p:cNvPr>
          <p:cNvSpPr>
            <a:spLocks noGrp="1"/>
          </p:cNvSpPr>
          <p:nvPr>
            <p:ph type="ctrTitle"/>
          </p:nvPr>
        </p:nvSpPr>
        <p:spPr>
          <a:xfrm>
            <a:off x="861238" y="4316817"/>
            <a:ext cx="9260957" cy="1020727"/>
          </a:xfrm>
        </p:spPr>
        <p:txBody>
          <a:bodyPr>
            <a:noAutofit/>
          </a:bodyPr>
          <a:lstStyle/>
          <a:p>
            <a:r>
              <a:rPr lang="en-US" b="1" dirty="0">
                <a:solidFill>
                  <a:schemeClr val="bg1"/>
                </a:solidFill>
                <a:latin typeface="PAPYRUS CONDENSED" panose="020B0602040200020303" pitchFamily="34" charset="77"/>
                <a:cs typeface="Aparajita" panose="02020603050405020304" pitchFamily="18" charset="0"/>
              </a:rPr>
              <a:t>How to Live Until Christ Returns</a:t>
            </a:r>
          </a:p>
        </p:txBody>
      </p:sp>
    </p:spTree>
    <p:extLst>
      <p:ext uri="{BB962C8B-B14F-4D97-AF65-F5344CB8AC3E}">
        <p14:creationId xmlns:p14="http://schemas.microsoft.com/office/powerpoint/2010/main" val="412425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anel_8.jpg">
            <a:extLst>
              <a:ext uri="{FF2B5EF4-FFF2-40B4-BE49-F238E27FC236}">
                <a16:creationId xmlns:a16="http://schemas.microsoft.com/office/drawing/2014/main" id="{897961B2-9B23-714C-D0B1-49AE6089F7BF}"/>
              </a:ext>
            </a:extLst>
          </p:cNvPr>
          <p:cNvPicPr>
            <a:picLocks noGrp="1" noChangeAspect="1"/>
          </p:cNvPicPr>
          <p:nvPr>
            <p:ph idx="1"/>
          </p:nvPr>
        </p:nvPicPr>
        <p:blipFill>
          <a:blip r:embed="rId2"/>
          <a:srcRect l="18039" t="12210" r="9784" b="-1264"/>
          <a:stretch>
            <a:fillRect/>
          </a:stretch>
        </p:blipFill>
        <p:spPr>
          <a:xfrm>
            <a:off x="0" y="5904"/>
            <a:ext cx="12192000" cy="7030994"/>
          </a:xfrm>
          <a:prstGeom prst="rect">
            <a:avLst/>
          </a:prstGeom>
        </p:spPr>
      </p:pic>
      <p:sp>
        <p:nvSpPr>
          <p:cNvPr id="9" name="TextBox 8">
            <a:extLst>
              <a:ext uri="{FF2B5EF4-FFF2-40B4-BE49-F238E27FC236}">
                <a16:creationId xmlns:a16="http://schemas.microsoft.com/office/drawing/2014/main" id="{EDEF8833-42DE-D9A4-88E4-8408C1ED960C}"/>
              </a:ext>
            </a:extLst>
          </p:cNvPr>
          <p:cNvSpPr txBox="1"/>
          <p:nvPr/>
        </p:nvSpPr>
        <p:spPr>
          <a:xfrm>
            <a:off x="365050" y="265814"/>
            <a:ext cx="11461899" cy="6155531"/>
          </a:xfrm>
          <a:prstGeom prst="rect">
            <a:avLst/>
          </a:prstGeom>
          <a:noFill/>
        </p:spPr>
        <p:txBody>
          <a:bodyPr wrap="square" rtlCol="0">
            <a:spAutoFit/>
          </a:bodyPr>
          <a:lstStyle/>
          <a:p>
            <a:r>
              <a:rPr lang="en-US" sz="4400" b="1" dirty="0">
                <a:solidFill>
                  <a:schemeClr val="tx1">
                    <a:lumMod val="75000"/>
                    <a:lumOff val="25000"/>
                  </a:schemeClr>
                </a:solidFill>
                <a:latin typeface="Papyrus" panose="020B0602040200020303" pitchFamily="34" charset="77"/>
              </a:rPr>
              <a:t>1 Peter 1:12</a:t>
            </a:r>
          </a:p>
          <a:p>
            <a:r>
              <a:rPr lang="en-US" sz="3200" b="1" baseline="30000" dirty="0">
                <a:solidFill>
                  <a:schemeClr val="tx1">
                    <a:lumMod val="65000"/>
                    <a:lumOff val="35000"/>
                  </a:schemeClr>
                </a:solidFill>
              </a:rPr>
              <a:t>12b </a:t>
            </a:r>
            <a:r>
              <a:rPr lang="en-US" sz="3200" dirty="0">
                <a:solidFill>
                  <a:schemeClr val="tx1">
                    <a:lumMod val="65000"/>
                    <a:lumOff val="35000"/>
                  </a:schemeClr>
                </a:solidFill>
              </a:rPr>
              <a:t>…I have written to you briefly, encouraging you and testifying that this is the true grace of God. Stand fast in it. </a:t>
            </a:r>
          </a:p>
          <a:p>
            <a:endParaRPr lang="en-US" sz="3200" dirty="0">
              <a:solidFill>
                <a:schemeClr val="tx1">
                  <a:lumMod val="75000"/>
                  <a:lumOff val="25000"/>
                </a:schemeClr>
              </a:solidFill>
            </a:endParaRPr>
          </a:p>
          <a:p>
            <a:r>
              <a:rPr lang="en-US" sz="4400" b="1" dirty="0">
                <a:solidFill>
                  <a:schemeClr val="tx1">
                    <a:lumMod val="75000"/>
                    <a:lumOff val="25000"/>
                  </a:schemeClr>
                </a:solidFill>
                <a:latin typeface="Papyrus" panose="020B0602040200020303" pitchFamily="34" charset="77"/>
              </a:rPr>
              <a:t>1 Peter 3:10</a:t>
            </a:r>
          </a:p>
          <a:p>
            <a:r>
              <a:rPr lang="en-US" sz="3200" b="1" baseline="30000" dirty="0">
                <a:solidFill>
                  <a:schemeClr val="tx1">
                    <a:lumMod val="65000"/>
                    <a:lumOff val="35000"/>
                  </a:schemeClr>
                </a:solidFill>
              </a:rPr>
              <a:t>10 </a:t>
            </a:r>
            <a:r>
              <a:rPr lang="en-US" sz="3200" dirty="0">
                <a:solidFill>
                  <a:schemeClr val="tx1">
                    <a:lumMod val="65000"/>
                    <a:lumOff val="35000"/>
                  </a:schemeClr>
                </a:solidFill>
              </a:rPr>
              <a:t>But the day of the Lord will come like a thief. The heavens will disappear with a roar; the elements will be destroyed by fire, and the earth and everything done in it will be laid bare.</a:t>
            </a:r>
          </a:p>
          <a:p>
            <a:endParaRPr lang="en-US" dirty="0">
              <a:solidFill>
                <a:schemeClr val="tx1">
                  <a:lumMod val="65000"/>
                  <a:lumOff val="35000"/>
                </a:schemeClr>
              </a:solidFill>
            </a:endParaRPr>
          </a:p>
          <a:p>
            <a:r>
              <a:rPr lang="en-US" sz="3200" b="1" baseline="30000" dirty="0">
                <a:solidFill>
                  <a:schemeClr val="tx1">
                    <a:lumMod val="65000"/>
                    <a:lumOff val="35000"/>
                  </a:schemeClr>
                </a:solidFill>
              </a:rPr>
              <a:t>11 </a:t>
            </a:r>
            <a:r>
              <a:rPr lang="en-US" sz="3200" dirty="0">
                <a:solidFill>
                  <a:schemeClr val="tx1">
                    <a:lumMod val="65000"/>
                    <a:lumOff val="35000"/>
                  </a:schemeClr>
                </a:solidFill>
              </a:rPr>
              <a:t>Since everything will be destroyed in this way, what kind of people ought you to be? You ought to live holy and godly lives  </a:t>
            </a:r>
            <a:r>
              <a:rPr lang="en-US" sz="3200" b="1" baseline="30000" dirty="0">
                <a:solidFill>
                  <a:schemeClr val="tx1">
                    <a:lumMod val="65000"/>
                    <a:lumOff val="35000"/>
                  </a:schemeClr>
                </a:solidFill>
              </a:rPr>
              <a:t>12 </a:t>
            </a:r>
            <a:r>
              <a:rPr lang="en-US" sz="3200" dirty="0">
                <a:solidFill>
                  <a:schemeClr val="tx1">
                    <a:lumMod val="65000"/>
                    <a:lumOff val="35000"/>
                  </a:schemeClr>
                </a:solidFill>
              </a:rPr>
              <a:t>as you look forward to the day of God and speed its coming</a:t>
            </a:r>
            <a:r>
              <a:rPr lang="en-US" sz="3200" dirty="0">
                <a:solidFill>
                  <a:schemeClr val="tx1">
                    <a:lumMod val="75000"/>
                    <a:lumOff val="25000"/>
                  </a:schemeClr>
                </a:solidFill>
              </a:rPr>
              <a:t>.</a:t>
            </a:r>
          </a:p>
        </p:txBody>
      </p:sp>
    </p:spTree>
    <p:extLst>
      <p:ext uri="{BB962C8B-B14F-4D97-AF65-F5344CB8AC3E}">
        <p14:creationId xmlns:p14="http://schemas.microsoft.com/office/powerpoint/2010/main" val="271819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537E-B559-DCC6-6E44-1060166C2EBE}"/>
            </a:ext>
          </a:extLst>
        </p:cNvPr>
        <p:cNvGrpSpPr/>
        <p:nvPr/>
      </p:nvGrpSpPr>
      <p:grpSpPr>
        <a:xfrm>
          <a:off x="0" y="0"/>
          <a:ext cx="0" cy="0"/>
          <a:chOff x="0" y="0"/>
          <a:chExt cx="0" cy="0"/>
        </a:xfrm>
      </p:grpSpPr>
      <p:pic>
        <p:nvPicPr>
          <p:cNvPr id="7" name="Content Placeholder 6" descr="panel_8.jpg">
            <a:extLst>
              <a:ext uri="{FF2B5EF4-FFF2-40B4-BE49-F238E27FC236}">
                <a16:creationId xmlns:a16="http://schemas.microsoft.com/office/drawing/2014/main" id="{562BFFF5-D69B-CFBA-6F8C-8B5024974A9A}"/>
              </a:ext>
            </a:extLst>
          </p:cNvPr>
          <p:cNvPicPr>
            <a:picLocks noGrp="1" noChangeAspect="1"/>
          </p:cNvPicPr>
          <p:nvPr>
            <p:ph idx="1"/>
          </p:nvPr>
        </p:nvPicPr>
        <p:blipFill>
          <a:blip r:embed="rId3"/>
          <a:srcRect l="18039" t="12210" r="9784" b="-1264"/>
          <a:stretch>
            <a:fillRect/>
          </a:stretch>
        </p:blipFill>
        <p:spPr>
          <a:xfrm>
            <a:off x="0" y="0"/>
            <a:ext cx="12192000" cy="7030994"/>
          </a:xfrm>
          <a:prstGeom prst="rect">
            <a:avLst/>
          </a:prstGeom>
        </p:spPr>
      </p:pic>
      <p:sp>
        <p:nvSpPr>
          <p:cNvPr id="9" name="TextBox 8">
            <a:extLst>
              <a:ext uri="{FF2B5EF4-FFF2-40B4-BE49-F238E27FC236}">
                <a16:creationId xmlns:a16="http://schemas.microsoft.com/office/drawing/2014/main" id="{DDBBF9A8-F57E-643C-E463-F8B80C42D91F}"/>
              </a:ext>
            </a:extLst>
          </p:cNvPr>
          <p:cNvSpPr txBox="1"/>
          <p:nvPr/>
        </p:nvSpPr>
        <p:spPr>
          <a:xfrm>
            <a:off x="0" y="-54325"/>
            <a:ext cx="12192000" cy="1354217"/>
          </a:xfrm>
          <a:prstGeom prst="rect">
            <a:avLst/>
          </a:prstGeom>
          <a:noFill/>
        </p:spPr>
        <p:txBody>
          <a:bodyPr wrap="square" rtlCol="0">
            <a:spAutoFit/>
          </a:bodyPr>
          <a:lstStyle/>
          <a:p>
            <a:endParaRPr lang="en-US" sz="4000" dirty="0">
              <a:solidFill>
                <a:schemeClr val="tx1">
                  <a:lumMod val="75000"/>
                  <a:lumOff val="25000"/>
                </a:schemeClr>
              </a:solidFill>
            </a:endParaRPr>
          </a:p>
          <a:p>
            <a:endParaRPr lang="en-US" sz="2400" dirty="0">
              <a:solidFill>
                <a:schemeClr val="tx1">
                  <a:lumMod val="75000"/>
                  <a:lumOff val="25000"/>
                </a:schemeClr>
              </a:solidFill>
            </a:endParaRPr>
          </a:p>
          <a:p>
            <a:endParaRPr lang="en-US" dirty="0">
              <a:latin typeface="Optima" panose="02000503060000020004" pitchFamily="2" charset="0"/>
            </a:endParaRPr>
          </a:p>
        </p:txBody>
      </p:sp>
      <p:sp>
        <p:nvSpPr>
          <p:cNvPr id="3" name="TextBox 2">
            <a:extLst>
              <a:ext uri="{FF2B5EF4-FFF2-40B4-BE49-F238E27FC236}">
                <a16:creationId xmlns:a16="http://schemas.microsoft.com/office/drawing/2014/main" id="{ADF48882-1755-B46D-0396-5B2A8247DF6E}"/>
              </a:ext>
            </a:extLst>
          </p:cNvPr>
          <p:cNvSpPr txBox="1"/>
          <p:nvPr/>
        </p:nvSpPr>
        <p:spPr>
          <a:xfrm>
            <a:off x="221380" y="170397"/>
            <a:ext cx="11877575" cy="6370975"/>
          </a:xfrm>
          <a:prstGeom prst="rect">
            <a:avLst/>
          </a:prstGeom>
          <a:noFill/>
        </p:spPr>
        <p:txBody>
          <a:bodyPr wrap="square">
            <a:spAutoFit/>
          </a:bodyPr>
          <a:lstStyle/>
          <a:p>
            <a:r>
              <a:rPr lang="en-US" sz="4400" b="1" dirty="0">
                <a:solidFill>
                  <a:schemeClr val="tx1">
                    <a:lumMod val="75000"/>
                    <a:lumOff val="25000"/>
                  </a:schemeClr>
                </a:solidFill>
                <a:latin typeface="Papyrus" panose="020B0602040200020303" pitchFamily="34" charset="77"/>
              </a:rPr>
              <a:t>1 Peter 1-2</a:t>
            </a:r>
          </a:p>
          <a:p>
            <a:r>
              <a:rPr lang="en-US" sz="3200" b="1" dirty="0">
                <a:solidFill>
                  <a:schemeClr val="tx1">
                    <a:lumMod val="65000"/>
                    <a:lumOff val="35000"/>
                  </a:schemeClr>
                </a:solidFill>
              </a:rPr>
              <a:t>1 </a:t>
            </a:r>
            <a:r>
              <a:rPr lang="en-US" sz="3200" dirty="0">
                <a:solidFill>
                  <a:schemeClr val="tx1">
                    <a:lumMod val="65000"/>
                    <a:lumOff val="35000"/>
                  </a:schemeClr>
                </a:solidFill>
              </a:rPr>
              <a:t>Peter, an apostle of Jesus Christ, To God’s elect elect, exiles  scattered throughout the provinces of Pontus, Galatia, Cappadocia, Asia and Bithynia, </a:t>
            </a:r>
            <a:r>
              <a:rPr lang="en-US" sz="3200" b="1" baseline="30000" dirty="0">
                <a:solidFill>
                  <a:schemeClr val="tx1">
                    <a:lumMod val="65000"/>
                    <a:lumOff val="35000"/>
                  </a:schemeClr>
                </a:solidFill>
              </a:rPr>
              <a:t>2 </a:t>
            </a:r>
            <a:r>
              <a:rPr lang="en-US" sz="3200" dirty="0">
                <a:solidFill>
                  <a:schemeClr val="tx1">
                    <a:lumMod val="65000"/>
                    <a:lumOff val="35000"/>
                  </a:schemeClr>
                </a:solidFill>
              </a:rPr>
              <a:t>who have been chosen according to the foreknowledge of God the Father, through the sanctifying work of the Spirit, to be obedient to Jesus Christ and sprinkled with his blood: Grace and peace be yours in abundance.</a:t>
            </a:r>
          </a:p>
          <a:p>
            <a:endParaRPr lang="en-US" sz="3000" dirty="0">
              <a:solidFill>
                <a:schemeClr val="tx1">
                  <a:lumMod val="65000"/>
                  <a:lumOff val="35000"/>
                </a:schemeClr>
              </a:solidFill>
            </a:endParaRPr>
          </a:p>
          <a:p>
            <a:r>
              <a:rPr lang="en-US" sz="3000" b="1" dirty="0">
                <a:solidFill>
                  <a:schemeClr val="tx1">
                    <a:lumMod val="75000"/>
                    <a:lumOff val="25000"/>
                  </a:schemeClr>
                </a:solidFill>
              </a:rPr>
              <a:t>Our Citizenship is not here:</a:t>
            </a:r>
          </a:p>
          <a:p>
            <a:r>
              <a:rPr lang="en-US" sz="2800" dirty="0">
                <a:solidFill>
                  <a:schemeClr val="tx1">
                    <a:lumMod val="65000"/>
                    <a:lumOff val="35000"/>
                  </a:schemeClr>
                </a:solidFill>
              </a:rPr>
              <a:t>But our citizenship is in heaven (Philippians 3:20)</a:t>
            </a:r>
          </a:p>
          <a:p>
            <a:r>
              <a:rPr lang="en-US" sz="2800" dirty="0">
                <a:solidFill>
                  <a:schemeClr val="tx1">
                    <a:lumMod val="65000"/>
                    <a:lumOff val="35000"/>
                  </a:schemeClr>
                </a:solidFill>
              </a:rPr>
              <a:t>Live "as foreigners and exiles” (1 Peter 2:11)</a:t>
            </a:r>
          </a:p>
          <a:p>
            <a:r>
              <a:rPr lang="en-US" sz="2800" dirty="0">
                <a:solidFill>
                  <a:schemeClr val="tx1">
                    <a:lumMod val="65000"/>
                    <a:lumOff val="35000"/>
                  </a:schemeClr>
                </a:solidFill>
              </a:rPr>
              <a:t>Describes heroes of faith as admitting they were "foreigners and strangers on earth."  (1 Peter 2:11)</a:t>
            </a:r>
          </a:p>
        </p:txBody>
      </p:sp>
    </p:spTree>
    <p:extLst>
      <p:ext uri="{BB962C8B-B14F-4D97-AF65-F5344CB8AC3E}">
        <p14:creationId xmlns:p14="http://schemas.microsoft.com/office/powerpoint/2010/main" val="1135839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2DA61-007E-AFBA-9043-58529912F39E}"/>
            </a:ext>
          </a:extLst>
        </p:cNvPr>
        <p:cNvGrpSpPr/>
        <p:nvPr/>
      </p:nvGrpSpPr>
      <p:grpSpPr>
        <a:xfrm>
          <a:off x="0" y="0"/>
          <a:ext cx="0" cy="0"/>
          <a:chOff x="0" y="0"/>
          <a:chExt cx="0" cy="0"/>
        </a:xfrm>
      </p:grpSpPr>
      <p:pic>
        <p:nvPicPr>
          <p:cNvPr id="7" name="Content Placeholder 6" descr="panel_8.jpg">
            <a:extLst>
              <a:ext uri="{FF2B5EF4-FFF2-40B4-BE49-F238E27FC236}">
                <a16:creationId xmlns:a16="http://schemas.microsoft.com/office/drawing/2014/main" id="{EAB16231-BC0C-AC77-A9EE-989454D70076}"/>
              </a:ext>
            </a:extLst>
          </p:cNvPr>
          <p:cNvPicPr>
            <a:picLocks noGrp="1" noChangeAspect="1"/>
          </p:cNvPicPr>
          <p:nvPr>
            <p:ph idx="1"/>
          </p:nvPr>
        </p:nvPicPr>
        <p:blipFill>
          <a:blip r:embed="rId2"/>
          <a:srcRect l="18039" t="12210" r="9784" b="-1264"/>
          <a:stretch>
            <a:fillRect/>
          </a:stretch>
        </p:blipFill>
        <p:spPr>
          <a:xfrm>
            <a:off x="0" y="0"/>
            <a:ext cx="12192000" cy="7030994"/>
          </a:xfrm>
          <a:prstGeom prst="rect">
            <a:avLst/>
          </a:prstGeom>
        </p:spPr>
      </p:pic>
      <p:sp>
        <p:nvSpPr>
          <p:cNvPr id="9" name="TextBox 8">
            <a:extLst>
              <a:ext uri="{FF2B5EF4-FFF2-40B4-BE49-F238E27FC236}">
                <a16:creationId xmlns:a16="http://schemas.microsoft.com/office/drawing/2014/main" id="{5E3FB61E-2475-9B86-FC4C-DC348AE4AE0D}"/>
              </a:ext>
            </a:extLst>
          </p:cNvPr>
          <p:cNvSpPr txBox="1"/>
          <p:nvPr/>
        </p:nvSpPr>
        <p:spPr>
          <a:xfrm>
            <a:off x="0" y="265814"/>
            <a:ext cx="12192000" cy="1354217"/>
          </a:xfrm>
          <a:prstGeom prst="rect">
            <a:avLst/>
          </a:prstGeom>
          <a:noFill/>
        </p:spPr>
        <p:txBody>
          <a:bodyPr wrap="square" rtlCol="0">
            <a:spAutoFit/>
          </a:bodyPr>
          <a:lstStyle/>
          <a:p>
            <a:endParaRPr lang="en-US" sz="4000" dirty="0">
              <a:solidFill>
                <a:schemeClr val="tx1">
                  <a:lumMod val="75000"/>
                  <a:lumOff val="25000"/>
                </a:schemeClr>
              </a:solidFill>
            </a:endParaRPr>
          </a:p>
          <a:p>
            <a:endParaRPr lang="en-US" sz="2400" dirty="0">
              <a:solidFill>
                <a:schemeClr val="tx1">
                  <a:lumMod val="75000"/>
                  <a:lumOff val="25000"/>
                </a:schemeClr>
              </a:solidFill>
            </a:endParaRPr>
          </a:p>
          <a:p>
            <a:endParaRPr lang="en-US" dirty="0">
              <a:latin typeface="Optima" panose="02000503060000020004" pitchFamily="2" charset="0"/>
            </a:endParaRPr>
          </a:p>
        </p:txBody>
      </p:sp>
      <p:sp>
        <p:nvSpPr>
          <p:cNvPr id="2" name="TextBox 1">
            <a:extLst>
              <a:ext uri="{FF2B5EF4-FFF2-40B4-BE49-F238E27FC236}">
                <a16:creationId xmlns:a16="http://schemas.microsoft.com/office/drawing/2014/main" id="{55C0DAAC-664B-49FD-7A98-457E65244B68}"/>
              </a:ext>
            </a:extLst>
          </p:cNvPr>
          <p:cNvSpPr txBox="1"/>
          <p:nvPr/>
        </p:nvSpPr>
        <p:spPr>
          <a:xfrm>
            <a:off x="308009" y="117693"/>
            <a:ext cx="11771696" cy="6740307"/>
          </a:xfrm>
          <a:prstGeom prst="rect">
            <a:avLst/>
          </a:prstGeom>
          <a:noFill/>
        </p:spPr>
        <p:txBody>
          <a:bodyPr wrap="square">
            <a:spAutoFit/>
          </a:bodyPr>
          <a:lstStyle/>
          <a:p>
            <a:r>
              <a:rPr lang="en-US" sz="3600" b="1" dirty="0">
                <a:solidFill>
                  <a:schemeClr val="tx1">
                    <a:lumMod val="65000"/>
                    <a:lumOff val="35000"/>
                  </a:schemeClr>
                </a:solidFill>
              </a:rPr>
              <a:t>A Living Hope and a Future Glory </a:t>
            </a:r>
            <a:r>
              <a:rPr lang="en-US" sz="3600" dirty="0">
                <a:solidFill>
                  <a:schemeClr val="tx1">
                    <a:lumMod val="65000"/>
                    <a:lumOff val="35000"/>
                  </a:schemeClr>
                </a:solidFill>
              </a:rPr>
              <a:t>(vs 3-9)</a:t>
            </a:r>
          </a:p>
          <a:p>
            <a:endParaRPr lang="en-US" sz="3600" dirty="0">
              <a:solidFill>
                <a:schemeClr val="tx1">
                  <a:lumMod val="65000"/>
                  <a:lumOff val="35000"/>
                </a:schemeClr>
              </a:solidFill>
            </a:endParaRPr>
          </a:p>
          <a:p>
            <a:r>
              <a:rPr lang="en-US" sz="3600" b="1" dirty="0">
                <a:solidFill>
                  <a:schemeClr val="tx1">
                    <a:lumMod val="65000"/>
                    <a:lumOff val="35000"/>
                  </a:schemeClr>
                </a:solidFill>
              </a:rPr>
              <a:t>Live Holy and Honorable Lives</a:t>
            </a:r>
          </a:p>
          <a:p>
            <a:pPr marL="571500" indent="-571500">
              <a:buFont typeface="Arial" panose="020B0604020202020204" pitchFamily="34" charset="0"/>
              <a:buChar char="•"/>
            </a:pPr>
            <a:r>
              <a:rPr lang="en-US" sz="3600" dirty="0">
                <a:solidFill>
                  <a:schemeClr val="tx1">
                    <a:lumMod val="65000"/>
                    <a:lumOff val="35000"/>
                  </a:schemeClr>
                </a:solidFill>
              </a:rPr>
              <a:t>“Do not conform to the evil desires you had when you lived in ignorance…Be holy as I am holy.” (vs 13-16)</a:t>
            </a:r>
          </a:p>
          <a:p>
            <a:pPr marL="571500" indent="-571500">
              <a:buFont typeface="Arial" panose="020B0604020202020204" pitchFamily="34" charset="0"/>
              <a:buChar char="•"/>
            </a:pPr>
            <a:r>
              <a:rPr lang="en-US" sz="3600" dirty="0">
                <a:solidFill>
                  <a:schemeClr val="tx1">
                    <a:lumMod val="65000"/>
                    <a:lumOff val="35000"/>
                  </a:schemeClr>
                </a:solidFill>
              </a:rPr>
              <a:t>“Live out your time as foreigners here in reverent fear.” (17-21)</a:t>
            </a:r>
          </a:p>
          <a:p>
            <a:endParaRPr lang="en-US" sz="3600" dirty="0">
              <a:solidFill>
                <a:schemeClr val="tx1">
                  <a:lumMod val="65000"/>
                  <a:lumOff val="35000"/>
                </a:schemeClr>
              </a:solidFill>
            </a:endParaRPr>
          </a:p>
          <a:p>
            <a:r>
              <a:rPr lang="en-US" sz="3600" b="1" dirty="0">
                <a:solidFill>
                  <a:schemeClr val="tx1">
                    <a:lumMod val="65000"/>
                    <a:lumOff val="35000"/>
                  </a:schemeClr>
                </a:solidFill>
              </a:rPr>
              <a:t>What Does Holy Living Look Like?</a:t>
            </a:r>
          </a:p>
          <a:p>
            <a:pPr marL="571500" indent="-571500">
              <a:buFont typeface="Arial" panose="020B0604020202020204" pitchFamily="34" charset="0"/>
              <a:buChar char="•"/>
            </a:pPr>
            <a:r>
              <a:rPr lang="en-US" sz="3600" dirty="0">
                <a:solidFill>
                  <a:schemeClr val="tx1">
                    <a:lumMod val="65000"/>
                    <a:lumOff val="35000"/>
                  </a:schemeClr>
                </a:solidFill>
              </a:rPr>
              <a:t>Abstain from sinful desires (11)</a:t>
            </a:r>
          </a:p>
          <a:p>
            <a:pPr marL="571500" indent="-571500">
              <a:buFont typeface="Arial" panose="020B0604020202020204" pitchFamily="34" charset="0"/>
              <a:buChar char="•"/>
            </a:pPr>
            <a:r>
              <a:rPr lang="en-US" sz="3600" dirty="0">
                <a:solidFill>
                  <a:schemeClr val="tx1">
                    <a:lumMod val="65000"/>
                    <a:lumOff val="35000"/>
                  </a:schemeClr>
                </a:solidFill>
              </a:rPr>
              <a:t>Rid yourselves of sinful behavior (2:1-3)</a:t>
            </a:r>
          </a:p>
          <a:p>
            <a:pPr marL="571500" indent="-571500">
              <a:buFont typeface="Arial" panose="020B0604020202020204" pitchFamily="34" charset="0"/>
              <a:buChar char="•"/>
            </a:pPr>
            <a:r>
              <a:rPr lang="en-US" sz="3600" dirty="0">
                <a:solidFill>
                  <a:schemeClr val="tx1">
                    <a:lumMod val="65000"/>
                    <a:lumOff val="35000"/>
                  </a:schemeClr>
                </a:solidFill>
              </a:rPr>
              <a:t>Purify yourselves by obeying the truth - God’s Word (22)</a:t>
            </a:r>
          </a:p>
        </p:txBody>
      </p:sp>
    </p:spTree>
    <p:extLst>
      <p:ext uri="{BB962C8B-B14F-4D97-AF65-F5344CB8AC3E}">
        <p14:creationId xmlns:p14="http://schemas.microsoft.com/office/powerpoint/2010/main" val="279720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193D2-2C7C-47A6-C533-1502CB9BEA19}"/>
            </a:ext>
          </a:extLst>
        </p:cNvPr>
        <p:cNvGrpSpPr/>
        <p:nvPr/>
      </p:nvGrpSpPr>
      <p:grpSpPr>
        <a:xfrm>
          <a:off x="0" y="0"/>
          <a:ext cx="0" cy="0"/>
          <a:chOff x="0" y="0"/>
          <a:chExt cx="0" cy="0"/>
        </a:xfrm>
      </p:grpSpPr>
      <p:pic>
        <p:nvPicPr>
          <p:cNvPr id="7" name="Content Placeholder 6" descr="panel_8.jpg">
            <a:extLst>
              <a:ext uri="{FF2B5EF4-FFF2-40B4-BE49-F238E27FC236}">
                <a16:creationId xmlns:a16="http://schemas.microsoft.com/office/drawing/2014/main" id="{DB2142E9-3330-D7A1-7597-FB8964082BA6}"/>
              </a:ext>
            </a:extLst>
          </p:cNvPr>
          <p:cNvPicPr>
            <a:picLocks noGrp="1" noChangeAspect="1"/>
          </p:cNvPicPr>
          <p:nvPr>
            <p:ph idx="1"/>
          </p:nvPr>
        </p:nvPicPr>
        <p:blipFill>
          <a:blip r:embed="rId2"/>
          <a:srcRect l="18039" t="12210" r="9784" b="-1264"/>
          <a:stretch>
            <a:fillRect/>
          </a:stretch>
        </p:blipFill>
        <p:spPr>
          <a:xfrm>
            <a:off x="0" y="0"/>
            <a:ext cx="12192000" cy="7030994"/>
          </a:xfrm>
          <a:prstGeom prst="rect">
            <a:avLst/>
          </a:prstGeom>
        </p:spPr>
      </p:pic>
      <p:sp>
        <p:nvSpPr>
          <p:cNvPr id="9" name="TextBox 8">
            <a:extLst>
              <a:ext uri="{FF2B5EF4-FFF2-40B4-BE49-F238E27FC236}">
                <a16:creationId xmlns:a16="http://schemas.microsoft.com/office/drawing/2014/main" id="{09A85243-6123-212F-A583-F0BDBCF2AD9E}"/>
              </a:ext>
            </a:extLst>
          </p:cNvPr>
          <p:cNvSpPr txBox="1"/>
          <p:nvPr/>
        </p:nvSpPr>
        <p:spPr>
          <a:xfrm>
            <a:off x="0" y="265814"/>
            <a:ext cx="12192000" cy="1354217"/>
          </a:xfrm>
          <a:prstGeom prst="rect">
            <a:avLst/>
          </a:prstGeom>
          <a:noFill/>
        </p:spPr>
        <p:txBody>
          <a:bodyPr wrap="square" rtlCol="0">
            <a:spAutoFit/>
          </a:bodyPr>
          <a:lstStyle/>
          <a:p>
            <a:endParaRPr lang="en-US" sz="4000" dirty="0">
              <a:solidFill>
                <a:schemeClr val="tx1">
                  <a:lumMod val="75000"/>
                  <a:lumOff val="25000"/>
                </a:schemeClr>
              </a:solidFill>
            </a:endParaRPr>
          </a:p>
          <a:p>
            <a:endParaRPr lang="en-US" sz="2400" dirty="0">
              <a:solidFill>
                <a:schemeClr val="tx1">
                  <a:lumMod val="75000"/>
                  <a:lumOff val="25000"/>
                </a:schemeClr>
              </a:solidFill>
            </a:endParaRPr>
          </a:p>
          <a:p>
            <a:endParaRPr lang="en-US" dirty="0">
              <a:latin typeface="Optima" panose="02000503060000020004" pitchFamily="2" charset="0"/>
            </a:endParaRPr>
          </a:p>
        </p:txBody>
      </p:sp>
      <p:sp>
        <p:nvSpPr>
          <p:cNvPr id="2" name="TextBox 1">
            <a:extLst>
              <a:ext uri="{FF2B5EF4-FFF2-40B4-BE49-F238E27FC236}">
                <a16:creationId xmlns:a16="http://schemas.microsoft.com/office/drawing/2014/main" id="{C063F8F5-52AB-D399-DBD7-9D6AB119C8D0}"/>
              </a:ext>
            </a:extLst>
          </p:cNvPr>
          <p:cNvSpPr txBox="1"/>
          <p:nvPr/>
        </p:nvSpPr>
        <p:spPr>
          <a:xfrm>
            <a:off x="308009" y="117693"/>
            <a:ext cx="11771696" cy="6247864"/>
          </a:xfrm>
          <a:prstGeom prst="rect">
            <a:avLst/>
          </a:prstGeom>
          <a:noFill/>
        </p:spPr>
        <p:txBody>
          <a:bodyPr wrap="square">
            <a:spAutoFit/>
          </a:bodyPr>
          <a:lstStyle/>
          <a:p>
            <a:pPr lvl="0"/>
            <a:r>
              <a:rPr lang="en-US" sz="4000" b="1" dirty="0">
                <a:solidFill>
                  <a:schemeClr val="tx1">
                    <a:lumMod val="65000"/>
                    <a:lumOff val="35000"/>
                  </a:schemeClr>
                </a:solidFill>
              </a:rPr>
              <a:t>HOW OUGHT WE LIVE?</a:t>
            </a:r>
          </a:p>
          <a:p>
            <a:pPr lvl="0"/>
            <a:endParaRPr lang="en-US" sz="4000" b="1" dirty="0">
              <a:solidFill>
                <a:schemeClr val="tx1">
                  <a:lumMod val="65000"/>
                  <a:lumOff val="35000"/>
                </a:schemeClr>
              </a:solidFill>
            </a:endParaRPr>
          </a:p>
          <a:p>
            <a:pPr marL="457200" lvl="0" indent="-457200">
              <a:buFont typeface="Arial" panose="020B0604020202020204" pitchFamily="34" charset="0"/>
              <a:buChar char="•"/>
            </a:pPr>
            <a:r>
              <a:rPr lang="en-US" sz="3200" dirty="0">
                <a:solidFill>
                  <a:schemeClr val="tx1">
                    <a:lumMod val="65000"/>
                    <a:lumOff val="35000"/>
                  </a:schemeClr>
                </a:solidFill>
              </a:rPr>
              <a:t>We are ambassadors of Christ and represent God’s Kingdom on earth. We are to live in this world but not be of this world</a:t>
            </a:r>
          </a:p>
          <a:p>
            <a:pPr marL="457200" lvl="0" indent="-457200">
              <a:buFont typeface="Arial" panose="020B0604020202020204" pitchFamily="34" charset="0"/>
              <a:buChar char="•"/>
            </a:pPr>
            <a:r>
              <a:rPr lang="en-US" sz="3200" dirty="0">
                <a:solidFill>
                  <a:schemeClr val="tx1">
                    <a:lumMod val="65000"/>
                    <a:lumOff val="35000"/>
                  </a:schemeClr>
                </a:solidFill>
              </a:rPr>
              <a:t>Speak and act in a way that honors God and gives Him glory</a:t>
            </a:r>
          </a:p>
          <a:p>
            <a:pPr marL="457200" lvl="0" indent="-457200">
              <a:buFont typeface="Arial" panose="020B0604020202020204" pitchFamily="34" charset="0"/>
              <a:buChar char="•"/>
            </a:pPr>
            <a:r>
              <a:rPr lang="en-US" sz="3200" dirty="0">
                <a:solidFill>
                  <a:schemeClr val="tx1">
                    <a:lumMod val="65000"/>
                    <a:lumOff val="35000"/>
                  </a:schemeClr>
                </a:solidFill>
              </a:rPr>
              <a:t>ASK:</a:t>
            </a:r>
          </a:p>
          <a:p>
            <a:pPr marL="914400" lvl="1" indent="-457200">
              <a:buFont typeface="Arial" panose="020B0604020202020204" pitchFamily="34" charset="0"/>
              <a:buChar char="•"/>
            </a:pPr>
            <a:r>
              <a:rPr lang="en-US" sz="3200" dirty="0">
                <a:solidFill>
                  <a:schemeClr val="tx1">
                    <a:lumMod val="65000"/>
                    <a:lumOff val="35000"/>
                  </a:schemeClr>
                </a:solidFill>
              </a:rPr>
              <a:t>How is my life a positive reflection of Christ? </a:t>
            </a:r>
          </a:p>
          <a:p>
            <a:pPr marL="914400" lvl="1" indent="-457200">
              <a:buFont typeface="Arial" panose="020B0604020202020204" pitchFamily="34" charset="0"/>
              <a:buChar char="•"/>
            </a:pPr>
            <a:r>
              <a:rPr lang="en-US" sz="3200" dirty="0">
                <a:solidFill>
                  <a:schemeClr val="tx1">
                    <a:lumMod val="65000"/>
                    <a:lumOff val="35000"/>
                  </a:schemeClr>
                </a:solidFill>
              </a:rPr>
              <a:t>How I am I not a positive reflection of Christ? </a:t>
            </a:r>
          </a:p>
          <a:p>
            <a:pPr marL="914400" lvl="1" indent="-457200">
              <a:buFont typeface="Arial" panose="020B0604020202020204" pitchFamily="34" charset="0"/>
              <a:buChar char="•"/>
            </a:pPr>
            <a:r>
              <a:rPr lang="en-US" sz="3200" dirty="0">
                <a:solidFill>
                  <a:schemeClr val="tx1">
                    <a:lumMod val="65000"/>
                    <a:lumOff val="35000"/>
                  </a:schemeClr>
                </a:solidFill>
              </a:rPr>
              <a:t>PRAY and SEEK God’s conviction over unrepented sin in our lives. CONFESS. REEPENT. SEEK FORGIVENESS. ACCEPT FORGIVENESS. LIVE AS A NEW CREATION AND AMBASSADOR FOR CHRIST. </a:t>
            </a:r>
          </a:p>
        </p:txBody>
      </p:sp>
    </p:spTree>
    <p:extLst>
      <p:ext uri="{BB962C8B-B14F-4D97-AF65-F5344CB8AC3E}">
        <p14:creationId xmlns:p14="http://schemas.microsoft.com/office/powerpoint/2010/main" val="2820334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D4D91-1D13-8767-BBF0-C9C24BBEB028}"/>
            </a:ext>
          </a:extLst>
        </p:cNvPr>
        <p:cNvGrpSpPr/>
        <p:nvPr/>
      </p:nvGrpSpPr>
      <p:grpSpPr>
        <a:xfrm>
          <a:off x="0" y="0"/>
          <a:ext cx="0" cy="0"/>
          <a:chOff x="0" y="0"/>
          <a:chExt cx="0" cy="0"/>
        </a:xfrm>
      </p:grpSpPr>
      <p:pic>
        <p:nvPicPr>
          <p:cNvPr id="7" name="Content Placeholder 6" descr="panel_8.jpg">
            <a:extLst>
              <a:ext uri="{FF2B5EF4-FFF2-40B4-BE49-F238E27FC236}">
                <a16:creationId xmlns:a16="http://schemas.microsoft.com/office/drawing/2014/main" id="{48CB2E1E-992D-D397-F56A-A0C20AEA63D8}"/>
              </a:ext>
            </a:extLst>
          </p:cNvPr>
          <p:cNvPicPr>
            <a:picLocks noGrp="1" noChangeAspect="1"/>
          </p:cNvPicPr>
          <p:nvPr>
            <p:ph idx="1"/>
          </p:nvPr>
        </p:nvPicPr>
        <p:blipFill>
          <a:blip r:embed="rId2"/>
          <a:srcRect l="18039" t="12210" r="9784" b="-1264"/>
          <a:stretch>
            <a:fillRect/>
          </a:stretch>
        </p:blipFill>
        <p:spPr>
          <a:xfrm>
            <a:off x="0" y="0"/>
            <a:ext cx="12192000" cy="7030994"/>
          </a:xfrm>
          <a:prstGeom prst="rect">
            <a:avLst/>
          </a:prstGeom>
        </p:spPr>
      </p:pic>
      <p:sp>
        <p:nvSpPr>
          <p:cNvPr id="9" name="TextBox 8">
            <a:extLst>
              <a:ext uri="{FF2B5EF4-FFF2-40B4-BE49-F238E27FC236}">
                <a16:creationId xmlns:a16="http://schemas.microsoft.com/office/drawing/2014/main" id="{5DE11CE9-5F69-BA77-FFBD-8C91E69BCF04}"/>
              </a:ext>
            </a:extLst>
          </p:cNvPr>
          <p:cNvSpPr txBox="1"/>
          <p:nvPr/>
        </p:nvSpPr>
        <p:spPr>
          <a:xfrm>
            <a:off x="0" y="265814"/>
            <a:ext cx="12192000" cy="1354217"/>
          </a:xfrm>
          <a:prstGeom prst="rect">
            <a:avLst/>
          </a:prstGeom>
          <a:noFill/>
        </p:spPr>
        <p:txBody>
          <a:bodyPr wrap="square" rtlCol="0">
            <a:spAutoFit/>
          </a:bodyPr>
          <a:lstStyle/>
          <a:p>
            <a:endParaRPr lang="en-US" sz="4000" dirty="0">
              <a:solidFill>
                <a:schemeClr val="tx1">
                  <a:lumMod val="75000"/>
                  <a:lumOff val="25000"/>
                </a:schemeClr>
              </a:solidFill>
            </a:endParaRPr>
          </a:p>
          <a:p>
            <a:endParaRPr lang="en-US" sz="2400" dirty="0">
              <a:solidFill>
                <a:schemeClr val="tx1">
                  <a:lumMod val="75000"/>
                  <a:lumOff val="25000"/>
                </a:schemeClr>
              </a:solidFill>
            </a:endParaRPr>
          </a:p>
          <a:p>
            <a:endParaRPr lang="en-US" dirty="0">
              <a:latin typeface="Optima" panose="02000503060000020004" pitchFamily="2" charset="0"/>
            </a:endParaRPr>
          </a:p>
        </p:txBody>
      </p:sp>
      <p:sp>
        <p:nvSpPr>
          <p:cNvPr id="2" name="TextBox 1">
            <a:extLst>
              <a:ext uri="{FF2B5EF4-FFF2-40B4-BE49-F238E27FC236}">
                <a16:creationId xmlns:a16="http://schemas.microsoft.com/office/drawing/2014/main" id="{AC78EAD7-4484-99C7-6B15-C21117CD6AF4}"/>
              </a:ext>
            </a:extLst>
          </p:cNvPr>
          <p:cNvSpPr txBox="1"/>
          <p:nvPr/>
        </p:nvSpPr>
        <p:spPr>
          <a:xfrm>
            <a:off x="308009" y="117693"/>
            <a:ext cx="11771696" cy="6247864"/>
          </a:xfrm>
          <a:prstGeom prst="rect">
            <a:avLst/>
          </a:prstGeom>
          <a:noFill/>
        </p:spPr>
        <p:txBody>
          <a:bodyPr wrap="square">
            <a:spAutoFit/>
          </a:bodyPr>
          <a:lstStyle/>
          <a:p>
            <a:pPr lvl="0"/>
            <a:r>
              <a:rPr lang="en-US" sz="4000" b="1" dirty="0">
                <a:solidFill>
                  <a:schemeClr val="tx1">
                    <a:lumMod val="65000"/>
                    <a:lumOff val="35000"/>
                  </a:schemeClr>
                </a:solidFill>
              </a:rPr>
              <a:t>2 Corinthians 5:11-21</a:t>
            </a:r>
          </a:p>
          <a:p>
            <a:pPr lvl="0"/>
            <a:r>
              <a:rPr lang="en-US" sz="2400" b="1" baseline="30000" dirty="0">
                <a:solidFill>
                  <a:schemeClr val="tx1">
                    <a:lumMod val="65000"/>
                    <a:lumOff val="35000"/>
                  </a:schemeClr>
                </a:solidFill>
              </a:rPr>
              <a:t>11 </a:t>
            </a:r>
            <a:r>
              <a:rPr lang="en-US" sz="2400" dirty="0">
                <a:solidFill>
                  <a:schemeClr val="tx1">
                    <a:lumMod val="65000"/>
                    <a:lumOff val="35000"/>
                  </a:schemeClr>
                </a:solidFill>
              </a:rPr>
              <a:t>Because we understand our fearful responsibility to the Lord, we work hard to persuade others. God knows we are sincere, and I hope you know this, too….</a:t>
            </a:r>
            <a:r>
              <a:rPr lang="en-US" sz="2400" b="1" baseline="30000" dirty="0">
                <a:solidFill>
                  <a:schemeClr val="tx1">
                    <a:lumMod val="65000"/>
                    <a:lumOff val="35000"/>
                  </a:schemeClr>
                </a:solidFill>
              </a:rPr>
              <a:t>13 </a:t>
            </a:r>
            <a:r>
              <a:rPr lang="en-US" sz="2400" dirty="0">
                <a:solidFill>
                  <a:schemeClr val="tx1">
                    <a:lumMod val="65000"/>
                    <a:lumOff val="35000"/>
                  </a:schemeClr>
                </a:solidFill>
              </a:rPr>
              <a:t>If it seems we are crazy, it is to bring glory to God. And if we are in our right minds, it is for your benefit. </a:t>
            </a:r>
            <a:r>
              <a:rPr lang="en-US" sz="2400" b="1" baseline="30000" dirty="0">
                <a:solidFill>
                  <a:schemeClr val="tx1">
                    <a:lumMod val="65000"/>
                    <a:lumOff val="35000"/>
                  </a:schemeClr>
                </a:solidFill>
              </a:rPr>
              <a:t>14 </a:t>
            </a:r>
            <a:r>
              <a:rPr lang="en-US" sz="2400" dirty="0">
                <a:solidFill>
                  <a:schemeClr val="tx1">
                    <a:lumMod val="65000"/>
                    <a:lumOff val="35000"/>
                  </a:schemeClr>
                </a:solidFill>
              </a:rPr>
              <a:t>Either way, Christ’s love controls us.</a:t>
            </a:r>
            <a:r>
              <a:rPr lang="en-US" sz="2400" baseline="30000" dirty="0">
                <a:solidFill>
                  <a:schemeClr val="tx1">
                    <a:lumMod val="65000"/>
                    <a:lumOff val="35000"/>
                  </a:schemeClr>
                </a:solidFill>
              </a:rPr>
              <a:t> </a:t>
            </a:r>
            <a:r>
              <a:rPr lang="en-US" sz="2400" dirty="0">
                <a:solidFill>
                  <a:schemeClr val="tx1">
                    <a:lumMod val="65000"/>
                    <a:lumOff val="35000"/>
                  </a:schemeClr>
                </a:solidFill>
              </a:rPr>
              <a:t>Since we believe that Christ died for all, we also believe that we have all died to our old life. </a:t>
            </a:r>
            <a:r>
              <a:rPr lang="en-US" sz="2400" b="1" baseline="30000" dirty="0">
                <a:solidFill>
                  <a:schemeClr val="tx1">
                    <a:lumMod val="65000"/>
                    <a:lumOff val="35000"/>
                  </a:schemeClr>
                </a:solidFill>
              </a:rPr>
              <a:t>15 </a:t>
            </a:r>
            <a:r>
              <a:rPr lang="en-US" sz="2400" dirty="0">
                <a:solidFill>
                  <a:schemeClr val="tx1">
                    <a:lumMod val="65000"/>
                    <a:lumOff val="35000"/>
                  </a:schemeClr>
                </a:solidFill>
              </a:rPr>
              <a:t>He died for everyone so that those who receive his new life will no longer live for themselves. Instead, they will live for Christ, who died and was raised for them.</a:t>
            </a:r>
          </a:p>
          <a:p>
            <a:pPr lvl="0"/>
            <a:endParaRPr lang="en-US" sz="2400" dirty="0">
              <a:solidFill>
                <a:schemeClr val="tx1">
                  <a:lumMod val="65000"/>
                  <a:lumOff val="35000"/>
                </a:schemeClr>
              </a:solidFill>
            </a:endParaRPr>
          </a:p>
          <a:p>
            <a:pPr lvl="0"/>
            <a:r>
              <a:rPr lang="en-US" sz="2400" b="1" baseline="30000" dirty="0">
                <a:solidFill>
                  <a:schemeClr val="tx1">
                    <a:lumMod val="65000"/>
                    <a:lumOff val="35000"/>
                  </a:schemeClr>
                </a:solidFill>
              </a:rPr>
              <a:t>18 </a:t>
            </a:r>
            <a:r>
              <a:rPr lang="en-US" sz="2400" dirty="0">
                <a:solidFill>
                  <a:schemeClr val="tx1">
                    <a:lumMod val="65000"/>
                    <a:lumOff val="35000"/>
                  </a:schemeClr>
                </a:solidFill>
              </a:rPr>
              <a:t>And all of this is a gift from God, who brought us back to himself through Christ. And God has given us this task of reconciling people to him. </a:t>
            </a:r>
            <a:r>
              <a:rPr lang="en-US" sz="2400" b="1" baseline="30000" dirty="0">
                <a:solidFill>
                  <a:schemeClr val="tx1">
                    <a:lumMod val="65000"/>
                    <a:lumOff val="35000"/>
                  </a:schemeClr>
                </a:solidFill>
              </a:rPr>
              <a:t>19 </a:t>
            </a:r>
            <a:r>
              <a:rPr lang="en-US" sz="2400" dirty="0">
                <a:solidFill>
                  <a:schemeClr val="tx1">
                    <a:lumMod val="65000"/>
                    <a:lumOff val="35000"/>
                  </a:schemeClr>
                </a:solidFill>
              </a:rPr>
              <a:t>For God was in Christ, reconciling the world to himself, no longer counting people’s sins against them. And he gave us this wonderful message of reconciliation. </a:t>
            </a:r>
            <a:r>
              <a:rPr lang="en-US" sz="2400" b="1" baseline="30000" dirty="0">
                <a:solidFill>
                  <a:schemeClr val="tx1">
                    <a:lumMod val="65000"/>
                    <a:lumOff val="35000"/>
                  </a:schemeClr>
                </a:solidFill>
              </a:rPr>
              <a:t>20 </a:t>
            </a:r>
            <a:r>
              <a:rPr lang="en-US" sz="2400" dirty="0">
                <a:solidFill>
                  <a:schemeClr val="tx1">
                    <a:lumMod val="65000"/>
                    <a:lumOff val="35000"/>
                  </a:schemeClr>
                </a:solidFill>
              </a:rPr>
              <a:t>So we are Christ’s ambassadors; God is making his appeal through us. We speak for Christ when we plead, “Come back to God!” </a:t>
            </a:r>
            <a:r>
              <a:rPr lang="en-US" sz="2400" b="1" baseline="30000" dirty="0">
                <a:solidFill>
                  <a:schemeClr val="tx1">
                    <a:lumMod val="65000"/>
                    <a:lumOff val="35000"/>
                  </a:schemeClr>
                </a:solidFill>
              </a:rPr>
              <a:t>21 </a:t>
            </a:r>
            <a:r>
              <a:rPr lang="en-US" sz="2400" dirty="0">
                <a:solidFill>
                  <a:schemeClr val="tx1">
                    <a:lumMod val="65000"/>
                    <a:lumOff val="35000"/>
                  </a:schemeClr>
                </a:solidFill>
              </a:rPr>
              <a:t>For God made Christ, who never sinned, to be the offering for our </a:t>
            </a:r>
            <a:r>
              <a:rPr lang="en-US" sz="2400">
                <a:solidFill>
                  <a:schemeClr val="tx1">
                    <a:lumMod val="65000"/>
                    <a:lumOff val="35000"/>
                  </a:schemeClr>
                </a:solidFill>
              </a:rPr>
              <a:t>sin,so</a:t>
            </a:r>
            <a:r>
              <a:rPr lang="en-US" sz="2400" dirty="0">
                <a:solidFill>
                  <a:schemeClr val="tx1">
                    <a:lumMod val="65000"/>
                    <a:lumOff val="35000"/>
                  </a:schemeClr>
                </a:solidFill>
              </a:rPr>
              <a:t> that we could be made right with God through Christ.</a:t>
            </a:r>
            <a:endParaRPr lang="en-US" sz="2400" b="1" dirty="0">
              <a:solidFill>
                <a:schemeClr val="tx1">
                  <a:lumMod val="65000"/>
                  <a:lumOff val="35000"/>
                </a:schemeClr>
              </a:solidFill>
            </a:endParaRPr>
          </a:p>
        </p:txBody>
      </p:sp>
    </p:spTree>
    <p:extLst>
      <p:ext uri="{BB962C8B-B14F-4D97-AF65-F5344CB8AC3E}">
        <p14:creationId xmlns:p14="http://schemas.microsoft.com/office/powerpoint/2010/main" val="40985288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652</TotalTime>
  <Words>799</Words>
  <Application>Microsoft Macintosh PowerPoint</Application>
  <PresentationFormat>Widescreen</PresentationFormat>
  <Paragraphs>46</Paragraphs>
  <Slides>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Aptos Display</vt:lpstr>
      <vt:lpstr>Arial</vt:lpstr>
      <vt:lpstr>Optima</vt:lpstr>
      <vt:lpstr>Papyrus</vt:lpstr>
      <vt:lpstr>PAPYRUS CONDENSED</vt:lpstr>
      <vt:lpstr>Office Theme</vt:lpstr>
      <vt:lpstr>How to Live Until Christ Returns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Debra Westphal</dc:creator>
  <cp:lastModifiedBy>Debra Westphal</cp:lastModifiedBy>
  <cp:revision>6</cp:revision>
  <dcterms:created xsi:type="dcterms:W3CDTF">2026-08-09T01:48:22Z</dcterms:created>
  <dcterms:modified xsi:type="dcterms:W3CDTF">2026-08-09T12:41:02Z</dcterms:modified>
</cp:coreProperties>
</file>