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3"/>
  </p:notesMasterIdLst>
  <p:sldIdLst>
    <p:sldId id="256" r:id="rId2"/>
    <p:sldId id="285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86" r:id="rId26"/>
    <p:sldId id="279" r:id="rId27"/>
    <p:sldId id="280" r:id="rId28"/>
    <p:sldId id="281" r:id="rId29"/>
    <p:sldId id="282" r:id="rId30"/>
    <p:sldId id="283" r:id="rId31"/>
    <p:sldId id="284" r:id="rId32"/>
  </p:sld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63" d="100"/>
          <a:sy n="63" d="100"/>
        </p:scale>
        <p:origin x="780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313491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BB9D7D6-F941-0DA3-BF12-E63AAB6092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6162CC6-F130-16E5-D1A9-834B36FEA7D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D714E5D-3748-828A-B90F-A07215E4554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6AC674F-4E5A-E057-E391-0100BA1E0E1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3579358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sv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1E2E4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 rotWithShape="1">
            <a:gsLst>
              <a:gs pos="0">
                <a:srgbClr val="2E5A8C">
                  <a:alpha val="40000"/>
                </a:srgbClr>
              </a:gs>
              <a:gs pos="62000">
                <a:srgbClr val="2E5A8C">
                  <a:alpha val="0"/>
                </a:srgbClr>
              </a:gs>
            </a:gsLst>
            <a:path path="circle">
              <a:fillToRect l="50000" r="50000" b="100000"/>
            </a:path>
          </a:gra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914400" y="690563"/>
            <a:ext cx="6061070" cy="2571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200" kern="0" spc="300" dirty="0">
                <a:solidFill>
                  <a:srgbClr val="CADCFC">
                    <a:alpha val="60000"/>
                  </a:srgbClr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主爱基督教会 </a:t>
            </a:r>
            <a:r>
              <a:rPr lang="en-US" sz="1200" kern="0" spc="300" dirty="0">
                <a:solidFill>
                  <a:srgbClr val="CADCFC">
                    <a:alpha val="60000"/>
                  </a:srgbClr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· CASEY LIFE INTERNATIONAL CHURCH</a:t>
            </a:r>
            <a:endParaRPr lang="en-US" sz="1200" dirty="0"/>
          </a:p>
        </p:txBody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896600" y="609600"/>
            <a:ext cx="381000" cy="381000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914400" y="1888491"/>
            <a:ext cx="11399520" cy="190246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ctr">
              <a:lnSpc>
                <a:spcPct val="88136"/>
              </a:lnSpc>
              <a:buNone/>
            </a:pPr>
            <a:r>
              <a:rPr lang="en-US" sz="7200" b="1" kern="0" spc="1800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根 · 爱神</a:t>
            </a:r>
            <a:endParaRPr lang="en-US" sz="7200" dirty="0"/>
          </a:p>
        </p:txBody>
      </p:sp>
      <p:sp>
        <p:nvSpPr>
          <p:cNvPr id="6" name="Text 3"/>
          <p:cNvSpPr/>
          <p:nvPr/>
        </p:nvSpPr>
        <p:spPr>
          <a:xfrm>
            <a:off x="914400" y="3981450"/>
            <a:ext cx="10891520" cy="78359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3600" kern="0" spc="450" dirty="0">
                <a:solidFill>
                  <a:srgbClr val="CADCF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门徒的五个根基 · 第一讲</a:t>
            </a:r>
            <a:endParaRPr lang="en-US" sz="3600" dirty="0"/>
          </a:p>
        </p:txBody>
      </p:sp>
      <p:sp>
        <p:nvSpPr>
          <p:cNvPr id="7" name="Text 4"/>
          <p:cNvSpPr/>
          <p:nvPr/>
        </p:nvSpPr>
        <p:spPr>
          <a:xfrm>
            <a:off x="914400" y="5915025"/>
            <a:ext cx="1614845" cy="3714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800" dirty="0">
                <a:solidFill>
                  <a:srgbClr val="CADCF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2026年8月2日</a:t>
            </a:r>
            <a:endParaRPr lang="en-US" sz="1800" dirty="0"/>
          </a:p>
        </p:txBody>
      </p:sp>
      <p:sp>
        <p:nvSpPr>
          <p:cNvPr id="8" name="Text 5"/>
          <p:cNvSpPr/>
          <p:nvPr/>
        </p:nvSpPr>
        <p:spPr>
          <a:xfrm>
            <a:off x="9683204" y="5962650"/>
            <a:ext cx="1753835" cy="3143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500" dirty="0">
                <a:solidFill>
                  <a:srgbClr val="CADCFC">
                    <a:alpha val="60000"/>
                  </a:srgbClr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路加福音 10:38–42</a:t>
            </a:r>
            <a:endParaRPr lang="en-US" sz="15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3F6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047750" y="285136"/>
            <a:ext cx="10888611" cy="805478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3600" b="1" kern="0" spc="225" dirty="0">
                <a:solidFill>
                  <a:srgbClr val="2E5A8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路加福音 10:40</a:t>
            </a:r>
            <a:endParaRPr lang="en-US" sz="3600" dirty="0"/>
          </a:p>
        </p:txBody>
      </p:sp>
      <p:sp>
        <p:nvSpPr>
          <p:cNvPr id="3" name="Text 1"/>
          <p:cNvSpPr/>
          <p:nvPr/>
        </p:nvSpPr>
        <p:spPr>
          <a:xfrm>
            <a:off x="1047750" y="1376363"/>
            <a:ext cx="10161024" cy="298916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lnSpc>
                <a:spcPct val="153659"/>
              </a:lnSpc>
              <a:buNone/>
            </a:pPr>
            <a:r>
              <a:rPr lang="en-US" sz="4000" dirty="0">
                <a:solidFill>
                  <a:srgbClr val="22222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马大伺候的事多，心里忙乱，就进前来，说：「主啊，我的妹子留下我一个人伺候，你不在意吗？请吩咐她来帮助我。」</a:t>
            </a:r>
            <a:endParaRPr lang="en-US" sz="4000" dirty="0"/>
          </a:p>
        </p:txBody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47750" y="6057900"/>
            <a:ext cx="209550" cy="209550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1371600" y="6038850"/>
            <a:ext cx="1181546" cy="2857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350" dirty="0">
                <a:solidFill>
                  <a:srgbClr val="7A859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第一讲 · 爱神</a:t>
            </a:r>
            <a:endParaRPr lang="en-US" sz="135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3F6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047750" y="235974"/>
            <a:ext cx="10593644" cy="854639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3600" b="1" kern="0" spc="225" dirty="0">
                <a:solidFill>
                  <a:srgbClr val="2E5A8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路加福音 10:41–42</a:t>
            </a:r>
            <a:endParaRPr lang="en-US" sz="3600" dirty="0"/>
          </a:p>
        </p:txBody>
      </p:sp>
      <p:sp>
        <p:nvSpPr>
          <p:cNvPr id="3" name="Text 1"/>
          <p:cNvSpPr/>
          <p:nvPr/>
        </p:nvSpPr>
        <p:spPr>
          <a:xfrm>
            <a:off x="1047750" y="1376363"/>
            <a:ext cx="10006965" cy="329396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lnSpc>
                <a:spcPct val="153659"/>
              </a:lnSpc>
              <a:buNone/>
            </a:pPr>
            <a:r>
              <a:rPr lang="en-US" sz="4000" dirty="0">
                <a:solidFill>
                  <a:srgbClr val="22222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耶稣回答说：「马大！马大！你为许多的事思虑烦扰，但是不可少的只有一件；马利亚已经选择那上好的福分，是不能夺去的。」</a:t>
            </a:r>
            <a:endParaRPr lang="en-US" sz="4000" dirty="0"/>
          </a:p>
        </p:txBody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47750" y="6057900"/>
            <a:ext cx="209550" cy="209550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1371600" y="6038850"/>
            <a:ext cx="1181546" cy="2857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350" dirty="0">
                <a:solidFill>
                  <a:srgbClr val="7A859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第一讲 · 爱神</a:t>
            </a:r>
            <a:endParaRPr lang="en-US" sz="135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1E2E4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275303" y="-842009"/>
            <a:ext cx="12192000" cy="6858000"/>
          </a:xfrm>
          <a:prstGeom prst="rect">
            <a:avLst/>
          </a:prstGeom>
          <a:gradFill rotWithShape="1">
            <a:gsLst>
              <a:gs pos="0">
                <a:srgbClr val="2E5A8C">
                  <a:alpha val="35000"/>
                </a:srgbClr>
              </a:gs>
              <a:gs pos="60000">
                <a:srgbClr val="2E5A8C">
                  <a:alpha val="0"/>
                </a:srgbClr>
              </a:gs>
            </a:gsLst>
            <a:path path="circle">
              <a:fillToRect l="50000" t="100000" r="50000"/>
            </a:path>
          </a:gra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2064774" y="1494503"/>
            <a:ext cx="8180439" cy="21849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ctr">
              <a:lnSpc>
                <a:spcPct val="141017"/>
              </a:lnSpc>
              <a:buNone/>
            </a:pPr>
            <a:r>
              <a:rPr lang="en-US" sz="4400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她没有说“主啊，我好累”。 她说的是“她留下我一个人”。</a:t>
            </a:r>
            <a:endParaRPr lang="en-US" sz="4400" dirty="0"/>
          </a:p>
        </p:txBody>
      </p:sp>
      <p:sp>
        <p:nvSpPr>
          <p:cNvPr id="4" name="Text 2"/>
          <p:cNvSpPr/>
          <p:nvPr/>
        </p:nvSpPr>
        <p:spPr>
          <a:xfrm>
            <a:off x="816078" y="3296020"/>
            <a:ext cx="10628671" cy="279998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ctr">
              <a:lnSpc>
                <a:spcPct val="148065"/>
              </a:lnSpc>
              <a:buNone/>
            </a:pPr>
            <a:r>
              <a:rPr lang="en-US" sz="4000" dirty="0">
                <a:solidFill>
                  <a:srgbClr val="CADCF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这不是劳累的倾诉，这是怨言。怨言背后是一张隐形的值班表—— 这是雇员的语言。没有人会为自己所爱的事心怀怨言。</a:t>
            </a:r>
            <a:endParaRPr lang="en-US" sz="40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3F6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91614" y="171525"/>
            <a:ext cx="11315700" cy="7429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3600" kern="0" spc="225" dirty="0">
                <a:solidFill>
                  <a:srgbClr val="2E5A8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一 · 两个试探，同一个根（路加福音 10:25–42）</a:t>
            </a:r>
            <a:endParaRPr lang="en-US" sz="3600" dirty="0"/>
          </a:p>
        </p:txBody>
      </p:sp>
      <p:sp>
        <p:nvSpPr>
          <p:cNvPr id="3" name="Shape 1"/>
          <p:cNvSpPr/>
          <p:nvPr/>
        </p:nvSpPr>
        <p:spPr>
          <a:xfrm>
            <a:off x="3067050" y="1660252"/>
            <a:ext cx="4029075" cy="742950"/>
          </a:xfrm>
          <a:custGeom>
            <a:avLst/>
            <a:gdLst/>
            <a:ahLst/>
            <a:cxnLst/>
            <a:rect l="l" t="t" r="r" b="b"/>
            <a:pathLst>
              <a:path w="4029075" h="742950">
                <a:moveTo>
                  <a:pt x="114300" y="0"/>
                </a:moveTo>
                <a:lnTo>
                  <a:pt x="3914775" y="0"/>
                </a:lnTo>
                <a:arcTo wR="114300" hR="114300" stAng="16200000" swAng="5400000"/>
                <a:lnTo>
                  <a:pt x="4029075" y="742950"/>
                </a:lnTo>
                <a:lnTo>
                  <a:pt x="0" y="742950"/>
                </a:lnTo>
                <a:lnTo>
                  <a:pt x="0" y="114300"/>
                </a:lnTo>
                <a:arcTo wR="114300" hR="114300" stAng="10800000" swAng="5400000"/>
                <a:close/>
              </a:path>
            </a:pathLst>
          </a:custGeom>
          <a:solidFill>
            <a:srgbClr val="1E2E4A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4" name="Text 2"/>
          <p:cNvSpPr/>
          <p:nvPr/>
        </p:nvSpPr>
        <p:spPr>
          <a:xfrm>
            <a:off x="3028950" y="1660251"/>
            <a:ext cx="3956161" cy="742949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ctr">
              <a:buNone/>
            </a:pPr>
            <a:r>
              <a:rPr lang="en-US" sz="4400" b="1" dirty="0">
                <a:solidFill>
                  <a:srgbClr val="FFFFFF"/>
                </a:solidFill>
                <a:highlight>
                  <a:srgbClr val="1E2E4A"/>
                </a:highlight>
                <a:latin typeface="Georgia" pitchFamily="34" charset="0"/>
                <a:ea typeface="Georgia" pitchFamily="34" charset="-122"/>
                <a:cs typeface="Georgia" pitchFamily="34" charset="-120"/>
              </a:rPr>
              <a:t>律法师 </a:t>
            </a:r>
            <a:r>
              <a:rPr lang="en-US" sz="3200" dirty="0">
                <a:solidFill>
                  <a:srgbClr val="CADCFC">
                    <a:alpha val="60000"/>
                  </a:srgbClr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25–37</a:t>
            </a:r>
            <a:endParaRPr lang="en-US" sz="4400" dirty="0"/>
          </a:p>
        </p:txBody>
      </p:sp>
      <p:sp>
        <p:nvSpPr>
          <p:cNvPr id="5" name="Shape 3"/>
          <p:cNvSpPr/>
          <p:nvPr/>
        </p:nvSpPr>
        <p:spPr>
          <a:xfrm>
            <a:off x="7210425" y="1660252"/>
            <a:ext cx="4029075" cy="742950"/>
          </a:xfrm>
          <a:custGeom>
            <a:avLst/>
            <a:gdLst/>
            <a:ahLst/>
            <a:cxnLst/>
            <a:rect l="l" t="t" r="r" b="b"/>
            <a:pathLst>
              <a:path w="4029075" h="742950">
                <a:moveTo>
                  <a:pt x="114300" y="0"/>
                </a:moveTo>
                <a:lnTo>
                  <a:pt x="3914775" y="0"/>
                </a:lnTo>
                <a:arcTo wR="114300" hR="114300" stAng="16200000" swAng="5400000"/>
                <a:lnTo>
                  <a:pt x="4029075" y="742950"/>
                </a:lnTo>
                <a:lnTo>
                  <a:pt x="0" y="742950"/>
                </a:lnTo>
                <a:lnTo>
                  <a:pt x="0" y="114300"/>
                </a:lnTo>
                <a:arcTo wR="114300" hR="114300" stAng="10800000" swAng="5400000"/>
                <a:close/>
              </a:path>
            </a:pathLst>
          </a:custGeom>
          <a:solidFill>
            <a:srgbClr val="1E2E4A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6" name="Text 4"/>
          <p:cNvSpPr/>
          <p:nvPr/>
        </p:nvSpPr>
        <p:spPr>
          <a:xfrm>
            <a:off x="7321439" y="1660251"/>
            <a:ext cx="3807047" cy="6953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ctr">
              <a:buNone/>
            </a:pPr>
            <a:r>
              <a:rPr lang="en-US" sz="4400" b="1" dirty="0">
                <a:solidFill>
                  <a:srgbClr val="FFFFFF"/>
                </a:solidFill>
                <a:highlight>
                  <a:srgbClr val="1E2E4A"/>
                </a:highlight>
                <a:latin typeface="Georgia" pitchFamily="34" charset="0"/>
                <a:ea typeface="Georgia" pitchFamily="34" charset="-122"/>
                <a:cs typeface="Georgia" pitchFamily="34" charset="-120"/>
              </a:rPr>
              <a:t>马大 </a:t>
            </a:r>
            <a:r>
              <a:rPr lang="en-US" sz="3200" dirty="0">
                <a:solidFill>
                  <a:srgbClr val="CADCFC">
                    <a:alpha val="60000"/>
                  </a:srgbClr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38–42</a:t>
            </a:r>
            <a:endParaRPr lang="en-US" sz="4400" dirty="0"/>
          </a:p>
        </p:txBody>
      </p:sp>
      <p:sp>
        <p:nvSpPr>
          <p:cNvPr id="7" name="Text 5"/>
          <p:cNvSpPr/>
          <p:nvPr/>
        </p:nvSpPr>
        <p:spPr>
          <a:xfrm>
            <a:off x="952500" y="2517502"/>
            <a:ext cx="2076450" cy="126489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>
            <a:normAutofit/>
          </a:bodyPr>
          <a:lstStyle/>
          <a:p>
            <a:pPr marL="0" indent="0" algn="l">
              <a:buNone/>
            </a:pPr>
            <a:r>
              <a:rPr lang="en-US" sz="4000" b="1" dirty="0">
                <a:solidFill>
                  <a:srgbClr val="7A859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问题</a:t>
            </a:r>
            <a:endParaRPr lang="en-US" sz="4000" dirty="0"/>
          </a:p>
        </p:txBody>
      </p:sp>
      <p:sp>
        <p:nvSpPr>
          <p:cNvPr id="8" name="Shape 6"/>
          <p:cNvSpPr/>
          <p:nvPr/>
        </p:nvSpPr>
        <p:spPr>
          <a:xfrm>
            <a:off x="3067050" y="2517502"/>
            <a:ext cx="4029075" cy="1226790"/>
          </a:xfrm>
          <a:prstGeom prst="rect">
            <a:avLst/>
          </a:prstGeom>
          <a:solidFill>
            <a:srgbClr val="FFFFFF"/>
          </a:solidFill>
          <a:ln w="9525">
            <a:solidFill>
              <a:srgbClr val="E5E3EC"/>
            </a:solidFill>
            <a:prstDash val="solid"/>
          </a:ln>
        </p:spPr>
        <p:txBody>
          <a:bodyPr/>
          <a:lstStyle/>
          <a:p>
            <a:endParaRPr lang="en-US" dirty="0"/>
          </a:p>
        </p:txBody>
      </p:sp>
      <p:sp>
        <p:nvSpPr>
          <p:cNvPr id="9" name="Text 7"/>
          <p:cNvSpPr/>
          <p:nvPr/>
        </p:nvSpPr>
        <p:spPr>
          <a:xfrm>
            <a:off x="3305175" y="2650851"/>
            <a:ext cx="3673697" cy="1045816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25000" lnSpcReduction="20000"/>
          </a:bodyPr>
          <a:lstStyle/>
          <a:p>
            <a:pPr marL="0" indent="0" algn="l">
              <a:lnSpc>
                <a:spcPct val="133538"/>
              </a:lnSpc>
              <a:buNone/>
            </a:pPr>
            <a:r>
              <a:rPr lang="en-US" sz="2400" dirty="0">
                <a:solidFill>
                  <a:srgbClr val="22222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“</a:t>
            </a:r>
            <a:r>
              <a:rPr lang="en-US" sz="12800" dirty="0" err="1">
                <a:solidFill>
                  <a:srgbClr val="22222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我该做什么，才承受永生</a:t>
            </a:r>
            <a:r>
              <a:rPr lang="en-US" sz="12800" dirty="0">
                <a:solidFill>
                  <a:srgbClr val="22222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？”</a:t>
            </a:r>
            <a:endParaRPr lang="en-US" sz="2400" dirty="0"/>
          </a:p>
        </p:txBody>
      </p:sp>
      <p:sp>
        <p:nvSpPr>
          <p:cNvPr id="10" name="Shape 8"/>
          <p:cNvSpPr/>
          <p:nvPr/>
        </p:nvSpPr>
        <p:spPr>
          <a:xfrm>
            <a:off x="7210425" y="2517502"/>
            <a:ext cx="4029075" cy="1226790"/>
          </a:xfrm>
          <a:prstGeom prst="rect">
            <a:avLst/>
          </a:prstGeom>
          <a:solidFill>
            <a:srgbClr val="FFFFFF"/>
          </a:solidFill>
          <a:ln w="9525">
            <a:solidFill>
              <a:srgbClr val="E5E3E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1" name="Text 9"/>
          <p:cNvSpPr/>
          <p:nvPr/>
        </p:nvSpPr>
        <p:spPr>
          <a:xfrm>
            <a:off x="7216997" y="2555600"/>
            <a:ext cx="4029075" cy="1188691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10000"/>
          </a:bodyPr>
          <a:lstStyle/>
          <a:p>
            <a:pPr marL="0" indent="0" algn="l">
              <a:lnSpc>
                <a:spcPct val="133538"/>
              </a:lnSpc>
              <a:buNone/>
            </a:pPr>
            <a:r>
              <a:rPr lang="en-US" sz="3200" dirty="0">
                <a:solidFill>
                  <a:srgbClr val="22222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“我妹子留下我一个人伺候，你不在意吗？”</a:t>
            </a:r>
            <a:endParaRPr lang="en-US" sz="3200" dirty="0"/>
          </a:p>
        </p:txBody>
      </p:sp>
      <p:sp>
        <p:nvSpPr>
          <p:cNvPr id="12" name="Text 10"/>
          <p:cNvSpPr/>
          <p:nvPr/>
        </p:nvSpPr>
        <p:spPr>
          <a:xfrm>
            <a:off x="952500" y="3858592"/>
            <a:ext cx="2076450" cy="126489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>
            <a:normAutofit/>
          </a:bodyPr>
          <a:lstStyle/>
          <a:p>
            <a:pPr marL="0" indent="0" algn="l">
              <a:buNone/>
            </a:pPr>
            <a:r>
              <a:rPr lang="en-US" sz="3600" b="1" dirty="0">
                <a:solidFill>
                  <a:srgbClr val="7A859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核心张力</a:t>
            </a:r>
            <a:endParaRPr lang="en-US" sz="3600" dirty="0"/>
          </a:p>
        </p:txBody>
      </p:sp>
      <p:sp>
        <p:nvSpPr>
          <p:cNvPr id="13" name="Shape 11"/>
          <p:cNvSpPr/>
          <p:nvPr/>
        </p:nvSpPr>
        <p:spPr>
          <a:xfrm>
            <a:off x="3067050" y="3858592"/>
            <a:ext cx="4029075" cy="1226790"/>
          </a:xfrm>
          <a:custGeom>
            <a:avLst/>
            <a:gdLst/>
            <a:ahLst/>
            <a:cxnLst/>
            <a:rect l="l" t="t" r="r" b="b"/>
            <a:pathLst>
              <a:path w="4029075" h="1226790">
                <a:moveTo>
                  <a:pt x="0" y="0"/>
                </a:moveTo>
                <a:lnTo>
                  <a:pt x="4029075" y="0"/>
                </a:lnTo>
                <a:lnTo>
                  <a:pt x="4029075" y="1226790"/>
                </a:lnTo>
                <a:lnTo>
                  <a:pt x="114300" y="1226790"/>
                </a:lnTo>
                <a:arcTo wR="114300" hR="114300" stAng="5400000" swAng="5400000"/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 w="9525">
            <a:solidFill>
              <a:srgbClr val="E5E3E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4" name="Text 12"/>
          <p:cNvSpPr/>
          <p:nvPr/>
        </p:nvSpPr>
        <p:spPr>
          <a:xfrm>
            <a:off x="3067051" y="3906218"/>
            <a:ext cx="4029074" cy="1179164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10000"/>
          </a:bodyPr>
          <a:lstStyle/>
          <a:p>
            <a:pPr marL="0" indent="0" algn="l">
              <a:lnSpc>
                <a:spcPct val="133538"/>
              </a:lnSpc>
              <a:buNone/>
            </a:pPr>
            <a:r>
              <a:rPr lang="en-US" sz="3200" dirty="0">
                <a:solidFill>
                  <a:srgbClr val="222222"/>
                </a:solidFill>
                <a:highlight>
                  <a:srgbClr val="FFFFFF"/>
                </a:highlight>
                <a:latin typeface="Arial" pitchFamily="34" charset="0"/>
                <a:ea typeface="Arial" pitchFamily="34" charset="-122"/>
                <a:cs typeface="Arial" pitchFamily="34" charset="-120"/>
              </a:rPr>
              <a:t>谁是我的邻舍？ </a:t>
            </a:r>
            <a:r>
              <a:rPr lang="en-US" sz="3200" dirty="0">
                <a:solidFill>
                  <a:srgbClr val="7A859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爱的横向维度</a:t>
            </a:r>
            <a:endParaRPr lang="en-US" sz="3200" dirty="0"/>
          </a:p>
        </p:txBody>
      </p:sp>
      <p:sp>
        <p:nvSpPr>
          <p:cNvPr id="15" name="Shape 13"/>
          <p:cNvSpPr/>
          <p:nvPr/>
        </p:nvSpPr>
        <p:spPr>
          <a:xfrm>
            <a:off x="7210425" y="3858592"/>
            <a:ext cx="4029075" cy="1226790"/>
          </a:xfrm>
          <a:custGeom>
            <a:avLst/>
            <a:gdLst/>
            <a:ahLst/>
            <a:cxnLst/>
            <a:rect l="l" t="t" r="r" b="b"/>
            <a:pathLst>
              <a:path w="4029075" h="1226790">
                <a:moveTo>
                  <a:pt x="0" y="0"/>
                </a:moveTo>
                <a:lnTo>
                  <a:pt x="4029075" y="0"/>
                </a:lnTo>
                <a:lnTo>
                  <a:pt x="4029075" y="1112490"/>
                </a:lnTo>
                <a:arcTo wR="114300" hR="114300" stAng="0" swAng="5400000"/>
                <a:lnTo>
                  <a:pt x="0" y="122679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 w="9525">
            <a:solidFill>
              <a:srgbClr val="E5E3E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6" name="Text 14"/>
          <p:cNvSpPr/>
          <p:nvPr/>
        </p:nvSpPr>
        <p:spPr>
          <a:xfrm>
            <a:off x="7216998" y="3906216"/>
            <a:ext cx="4029074" cy="117916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10000"/>
          </a:bodyPr>
          <a:lstStyle/>
          <a:p>
            <a:pPr marL="0" indent="0" algn="l">
              <a:lnSpc>
                <a:spcPct val="133538"/>
              </a:lnSpc>
              <a:buNone/>
            </a:pPr>
            <a:r>
              <a:rPr lang="en-US" sz="3200" dirty="0">
                <a:solidFill>
                  <a:srgbClr val="222222"/>
                </a:solidFill>
                <a:highlight>
                  <a:srgbClr val="FFFFFF"/>
                </a:highlight>
                <a:latin typeface="Arial" pitchFamily="34" charset="0"/>
                <a:ea typeface="Arial" pitchFamily="34" charset="-122"/>
                <a:cs typeface="Arial" pitchFamily="34" charset="-120"/>
              </a:rPr>
              <a:t>谁是我的主？ </a:t>
            </a:r>
            <a:r>
              <a:rPr lang="en-US" sz="3200" dirty="0">
                <a:solidFill>
                  <a:srgbClr val="7A859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爱的纵向维度</a:t>
            </a:r>
            <a:endParaRPr lang="en-US" sz="3200" dirty="0"/>
          </a:p>
        </p:txBody>
      </p:sp>
      <p:sp>
        <p:nvSpPr>
          <p:cNvPr id="17" name="Text 15"/>
          <p:cNvSpPr/>
          <p:nvPr/>
        </p:nvSpPr>
        <p:spPr>
          <a:xfrm>
            <a:off x="952500" y="5333033"/>
            <a:ext cx="11315700" cy="1087432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lnSpc>
                <a:spcPct val="141538"/>
              </a:lnSpc>
              <a:buNone/>
            </a:pPr>
            <a:r>
              <a:rPr lang="en-US" sz="3600" dirty="0">
                <a:solidFill>
                  <a:srgbClr val="22222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同一个试探：把爱变成一张可以核对的值班表。</a:t>
            </a:r>
            <a:endParaRPr lang="en-US" sz="36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316361" y="1120877"/>
            <a:ext cx="3578941" cy="104613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ctr">
              <a:buNone/>
            </a:pPr>
            <a:r>
              <a:rPr lang="en-US" sz="3600" kern="0" spc="225" dirty="0">
                <a:solidFill>
                  <a:srgbClr val="2E5A8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先看律法师</a:t>
            </a:r>
            <a:endParaRPr lang="en-US" sz="3600" dirty="0"/>
          </a:p>
        </p:txBody>
      </p:sp>
      <p:sp>
        <p:nvSpPr>
          <p:cNvPr id="3" name="Text 1"/>
          <p:cNvSpPr/>
          <p:nvPr/>
        </p:nvSpPr>
        <p:spPr>
          <a:xfrm>
            <a:off x="1375554" y="1982168"/>
            <a:ext cx="9283575" cy="150108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ctr">
              <a:lnSpc>
                <a:spcPct val="140917"/>
              </a:lnSpc>
              <a:buNone/>
            </a:pPr>
            <a:r>
              <a:rPr lang="en-US" sz="3600" dirty="0">
                <a:solidFill>
                  <a:srgbClr val="22222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永生是“承受”的，不是“赚取”的。 他问“做什么”——已经把恩典变成了交易。</a:t>
            </a:r>
            <a:endParaRPr lang="en-US" sz="3600" dirty="0"/>
          </a:p>
        </p:txBody>
      </p:sp>
      <p:sp>
        <p:nvSpPr>
          <p:cNvPr id="4" name="Text 2"/>
          <p:cNvSpPr/>
          <p:nvPr/>
        </p:nvSpPr>
        <p:spPr>
          <a:xfrm>
            <a:off x="786581" y="3483248"/>
            <a:ext cx="10953134" cy="2838894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ctr">
              <a:lnSpc>
                <a:spcPct val="147333"/>
              </a:lnSpc>
              <a:buNone/>
            </a:pPr>
            <a:r>
              <a:rPr lang="en-US" sz="3600" dirty="0">
                <a:solidFill>
                  <a:srgbClr val="7A859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耶稣用律法堵住律法师的口：“你这样行，就必得永生。” ——没有人能“这样行”。他来试探，结果被律法试探：他发现自己做不到。</a:t>
            </a:r>
            <a:endParaRPr lang="en-US" sz="36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1E2E4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108155" y="0"/>
            <a:ext cx="12192000" cy="6858000"/>
          </a:xfrm>
          <a:prstGeom prst="rect">
            <a:avLst/>
          </a:prstGeom>
          <a:gradFill rotWithShape="1">
            <a:gsLst>
              <a:gs pos="0">
                <a:srgbClr val="2E5A8C">
                  <a:alpha val="35000"/>
                </a:srgbClr>
              </a:gs>
              <a:gs pos="60000">
                <a:srgbClr val="2E5A8C">
                  <a:alpha val="0"/>
                </a:srgbClr>
              </a:gs>
            </a:gsLst>
            <a:path path="circle">
              <a:fillToRect l="50000" t="100000" r="50000"/>
            </a:path>
          </a:gra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3559277" y="894736"/>
            <a:ext cx="4925962" cy="987866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ctr">
              <a:buNone/>
            </a:pPr>
            <a:r>
              <a:rPr lang="en-US" sz="3600" kern="0" spc="225" dirty="0">
                <a:solidFill>
                  <a:srgbClr val="CADCFC">
                    <a:alpha val="60000"/>
                  </a:srgbClr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好撒玛利亚人的翻转</a:t>
            </a:r>
            <a:endParaRPr lang="en-US" sz="3600" dirty="0"/>
          </a:p>
        </p:txBody>
      </p:sp>
      <p:sp>
        <p:nvSpPr>
          <p:cNvPr id="4" name="Text 2"/>
          <p:cNvSpPr/>
          <p:nvPr/>
        </p:nvSpPr>
        <p:spPr>
          <a:xfrm>
            <a:off x="3152775" y="2130251"/>
            <a:ext cx="5886450" cy="15621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ctr">
              <a:lnSpc>
                <a:spcPct val="140351"/>
              </a:lnSpc>
              <a:buNone/>
            </a:pPr>
            <a:r>
              <a:rPr lang="en-US" sz="3750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耶稣把问题从“我要爱谁” 变成了“我是谁”。</a:t>
            </a:r>
            <a:endParaRPr lang="en-US" sz="3750" dirty="0"/>
          </a:p>
        </p:txBody>
      </p:sp>
      <p:sp>
        <p:nvSpPr>
          <p:cNvPr id="5" name="Text 3"/>
          <p:cNvSpPr/>
          <p:nvPr/>
        </p:nvSpPr>
        <p:spPr>
          <a:xfrm>
            <a:off x="619432" y="3692351"/>
            <a:ext cx="10943303" cy="2452809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ctr">
              <a:lnSpc>
                <a:spcPct val="148065"/>
              </a:lnSpc>
              <a:buNone/>
            </a:pPr>
            <a:r>
              <a:rPr lang="en-US" sz="3600" dirty="0">
                <a:solidFill>
                  <a:srgbClr val="CADCF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好撒玛利亚人的“好”，不在于他做了什么——在于他是谁：一个动了慈心的人。 慈心不是责任，是生命的流露。真知道自己蒙爱的人，自然会成为爱人的人。</a:t>
            </a:r>
            <a:endParaRPr lang="en-US" sz="36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F3F6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969092" y="460549"/>
            <a:ext cx="11106150" cy="737588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3600" kern="0" spc="225" dirty="0">
                <a:solidFill>
                  <a:srgbClr val="2E5A8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再看马大与马利亚</a:t>
            </a:r>
            <a:endParaRPr lang="en-US" sz="3600" dirty="0"/>
          </a:p>
        </p:txBody>
      </p:sp>
      <p:sp>
        <p:nvSpPr>
          <p:cNvPr id="3" name="Text 1"/>
          <p:cNvSpPr/>
          <p:nvPr/>
        </p:nvSpPr>
        <p:spPr>
          <a:xfrm>
            <a:off x="491613" y="1846436"/>
            <a:ext cx="11583629" cy="11811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lnSpc>
                <a:spcPct val="131868"/>
              </a:lnSpc>
              <a:buNone/>
            </a:pPr>
            <a:r>
              <a:rPr lang="en-US" sz="3600" b="1" dirty="0">
                <a:solidFill>
                  <a:srgbClr val="22222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她不是在服事耶稣—— 她是在要求耶稣认可她的服事。</a:t>
            </a:r>
            <a:endParaRPr lang="en-US" sz="3600" dirty="0"/>
          </a:p>
        </p:txBody>
      </p:sp>
      <p:sp>
        <p:nvSpPr>
          <p:cNvPr id="4" name="Shape 2"/>
          <p:cNvSpPr/>
          <p:nvPr/>
        </p:nvSpPr>
        <p:spPr>
          <a:xfrm>
            <a:off x="1047750" y="3237086"/>
            <a:ext cx="3263875" cy="2260253"/>
          </a:xfrm>
          <a:prstGeom prst="roundRect">
            <a:avLst>
              <a:gd name="adj" fmla="val 5057"/>
            </a:avLst>
          </a:prstGeom>
          <a:solidFill>
            <a:srgbClr val="FFFFFF"/>
          </a:solidFill>
          <a:ln w="9525">
            <a:solidFill>
              <a:srgbClr val="E5E3EC"/>
            </a:solidFill>
            <a:prstDash val="solid"/>
          </a:ln>
        </p:spPr>
        <p:txBody>
          <a:bodyPr/>
          <a:lstStyle/>
          <a:p>
            <a:endParaRPr lang="en-US" dirty="0"/>
          </a:p>
        </p:txBody>
      </p:sp>
      <p:sp>
        <p:nvSpPr>
          <p:cNvPr id="5" name="Text 3"/>
          <p:cNvSpPr/>
          <p:nvPr/>
        </p:nvSpPr>
        <p:spPr>
          <a:xfrm>
            <a:off x="1323975" y="3494261"/>
            <a:ext cx="2982568" cy="366713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2250" dirty="0">
                <a:solidFill>
                  <a:srgbClr val="2E5A8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</a:t>
            </a:r>
            <a:endParaRPr lang="en-US" sz="2250" dirty="0"/>
          </a:p>
        </p:txBody>
      </p:sp>
      <p:sp>
        <p:nvSpPr>
          <p:cNvPr id="6" name="Text 4"/>
          <p:cNvSpPr/>
          <p:nvPr/>
        </p:nvSpPr>
        <p:spPr>
          <a:xfrm>
            <a:off x="1323975" y="3780979"/>
            <a:ext cx="2982568" cy="57529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3600" b="1" dirty="0">
                <a:solidFill>
                  <a:srgbClr val="22222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比较</a:t>
            </a:r>
            <a:endParaRPr lang="en-US" sz="3600" dirty="0"/>
          </a:p>
        </p:txBody>
      </p:sp>
      <p:sp>
        <p:nvSpPr>
          <p:cNvPr id="7" name="Text 5"/>
          <p:cNvSpPr/>
          <p:nvPr/>
        </p:nvSpPr>
        <p:spPr>
          <a:xfrm>
            <a:off x="1052907" y="4413424"/>
            <a:ext cx="3253636" cy="984486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lnSpc>
                <a:spcPct val="133538"/>
              </a:lnSpc>
              <a:buNone/>
            </a:pPr>
            <a:r>
              <a:rPr lang="en-US" sz="2800" dirty="0">
                <a:solidFill>
                  <a:srgbClr val="7A859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“</a:t>
            </a:r>
            <a:r>
              <a:rPr lang="en-US" sz="2800" dirty="0" err="1">
                <a:solidFill>
                  <a:srgbClr val="7A859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她没做，我做了</a:t>
            </a:r>
            <a:r>
              <a:rPr lang="en-US" sz="2800" dirty="0">
                <a:solidFill>
                  <a:srgbClr val="7A859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。”</a:t>
            </a:r>
            <a:endParaRPr lang="en-US" sz="2800" dirty="0"/>
          </a:p>
        </p:txBody>
      </p:sp>
      <p:sp>
        <p:nvSpPr>
          <p:cNvPr id="8" name="Shape 6"/>
          <p:cNvSpPr/>
          <p:nvPr/>
        </p:nvSpPr>
        <p:spPr>
          <a:xfrm>
            <a:off x="4464025" y="3237086"/>
            <a:ext cx="3263875" cy="2260253"/>
          </a:xfrm>
          <a:prstGeom prst="roundRect">
            <a:avLst>
              <a:gd name="adj" fmla="val 5057"/>
            </a:avLst>
          </a:prstGeom>
          <a:solidFill>
            <a:srgbClr val="FFFFFF"/>
          </a:solidFill>
          <a:ln w="9525">
            <a:solidFill>
              <a:srgbClr val="E5E3E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9" name="Text 7"/>
          <p:cNvSpPr/>
          <p:nvPr/>
        </p:nvSpPr>
        <p:spPr>
          <a:xfrm>
            <a:off x="4740250" y="3494261"/>
            <a:ext cx="2982568" cy="366713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2250" dirty="0">
                <a:solidFill>
                  <a:srgbClr val="2E5A8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</a:t>
            </a:r>
            <a:endParaRPr lang="en-US" sz="2250" dirty="0"/>
          </a:p>
        </p:txBody>
      </p:sp>
      <p:sp>
        <p:nvSpPr>
          <p:cNvPr id="10" name="Text 8"/>
          <p:cNvSpPr/>
          <p:nvPr/>
        </p:nvSpPr>
        <p:spPr>
          <a:xfrm>
            <a:off x="4740250" y="3780979"/>
            <a:ext cx="2982568" cy="57529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3600" b="1" dirty="0">
                <a:solidFill>
                  <a:srgbClr val="22222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质疑耶稣</a:t>
            </a:r>
            <a:endParaRPr lang="en-US" sz="3600" dirty="0"/>
          </a:p>
        </p:txBody>
      </p:sp>
      <p:sp>
        <p:nvSpPr>
          <p:cNvPr id="11" name="Text 9"/>
          <p:cNvSpPr/>
          <p:nvPr/>
        </p:nvSpPr>
        <p:spPr>
          <a:xfrm>
            <a:off x="4464025" y="4413423"/>
            <a:ext cx="3068993" cy="108391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lnSpc>
                <a:spcPct val="133538"/>
              </a:lnSpc>
              <a:buNone/>
            </a:pPr>
            <a:r>
              <a:rPr lang="en-US" sz="2800" dirty="0">
                <a:solidFill>
                  <a:srgbClr val="7A859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“你不在意吗？你看见我的付出吗？”</a:t>
            </a:r>
            <a:endParaRPr lang="en-US" sz="2800" dirty="0"/>
          </a:p>
        </p:txBody>
      </p:sp>
      <p:sp>
        <p:nvSpPr>
          <p:cNvPr id="12" name="Shape 10"/>
          <p:cNvSpPr/>
          <p:nvPr/>
        </p:nvSpPr>
        <p:spPr>
          <a:xfrm>
            <a:off x="7880300" y="3237086"/>
            <a:ext cx="3263875" cy="2260253"/>
          </a:xfrm>
          <a:prstGeom prst="roundRect">
            <a:avLst>
              <a:gd name="adj" fmla="val 5057"/>
            </a:avLst>
          </a:prstGeom>
          <a:solidFill>
            <a:srgbClr val="FFFFFF"/>
          </a:solidFill>
          <a:ln w="9525">
            <a:solidFill>
              <a:srgbClr val="E5E3E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3" name="Text 11"/>
          <p:cNvSpPr/>
          <p:nvPr/>
        </p:nvSpPr>
        <p:spPr>
          <a:xfrm>
            <a:off x="8156525" y="3494261"/>
            <a:ext cx="2982568" cy="366713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2250" dirty="0">
                <a:solidFill>
                  <a:srgbClr val="2E5A8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</a:t>
            </a:r>
            <a:endParaRPr lang="en-US" sz="2250" dirty="0"/>
          </a:p>
        </p:txBody>
      </p:sp>
      <p:sp>
        <p:nvSpPr>
          <p:cNvPr id="14" name="Text 12"/>
          <p:cNvSpPr/>
          <p:nvPr/>
        </p:nvSpPr>
        <p:spPr>
          <a:xfrm>
            <a:off x="7999043" y="3780979"/>
            <a:ext cx="3140050" cy="4381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20000"/>
          </a:bodyPr>
          <a:lstStyle/>
          <a:p>
            <a:pPr marL="0" indent="0" algn="l">
              <a:buNone/>
            </a:pPr>
            <a:r>
              <a:rPr lang="en-US" sz="3200" b="1" dirty="0">
                <a:solidFill>
                  <a:srgbClr val="22222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替耶稣发号施令</a:t>
            </a:r>
            <a:endParaRPr lang="en-US" sz="3200" dirty="0"/>
          </a:p>
        </p:txBody>
      </p:sp>
      <p:sp>
        <p:nvSpPr>
          <p:cNvPr id="15" name="Text 13"/>
          <p:cNvSpPr/>
          <p:nvPr/>
        </p:nvSpPr>
        <p:spPr>
          <a:xfrm>
            <a:off x="8156525" y="4356274"/>
            <a:ext cx="2982568" cy="1041636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/>
          </a:bodyPr>
          <a:lstStyle/>
          <a:p>
            <a:pPr marL="0" indent="0" algn="l">
              <a:lnSpc>
                <a:spcPct val="133538"/>
              </a:lnSpc>
              <a:buNone/>
            </a:pPr>
            <a:r>
              <a:rPr lang="en-US" sz="2800" dirty="0">
                <a:solidFill>
                  <a:srgbClr val="7A859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“吩咐她来帮助我！”</a:t>
            </a:r>
            <a:endParaRPr lang="en-US" sz="28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1E2E4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 rotWithShape="1">
            <a:gsLst>
              <a:gs pos="0">
                <a:srgbClr val="2E5A8C">
                  <a:alpha val="35000"/>
                </a:srgbClr>
              </a:gs>
              <a:gs pos="60000">
                <a:srgbClr val="2E5A8C">
                  <a:alpha val="0"/>
                </a:srgbClr>
              </a:gs>
            </a:gsLst>
            <a:path path="circle">
              <a:fillToRect l="50000" t="100000" r="50000"/>
            </a:path>
          </a:gra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2928984" y="1389606"/>
            <a:ext cx="5940743" cy="86104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ctr">
              <a:lnSpc>
                <a:spcPct val="140488"/>
              </a:lnSpc>
              <a:buNone/>
            </a:pPr>
            <a:r>
              <a:rPr lang="en-US" sz="4050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“不可少的只有一件。”</a:t>
            </a:r>
            <a:endParaRPr lang="en-US" sz="4050" dirty="0"/>
          </a:p>
        </p:txBody>
      </p:sp>
      <p:sp>
        <p:nvSpPr>
          <p:cNvPr id="4" name="Text 2"/>
          <p:cNvSpPr/>
          <p:nvPr/>
        </p:nvSpPr>
        <p:spPr>
          <a:xfrm>
            <a:off x="462115" y="2684206"/>
            <a:ext cx="11297265" cy="2104103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ctr">
              <a:lnSpc>
                <a:spcPct val="155077"/>
              </a:lnSpc>
              <a:buNone/>
            </a:pPr>
            <a:r>
              <a:rPr lang="en-US" sz="3600" dirty="0">
                <a:solidFill>
                  <a:srgbClr val="CADCF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不是“不做饭”——是“与祂同在”优先于“为祂做事”。 马利亚选择的上好福分，是</a:t>
            </a:r>
            <a:r>
              <a:rPr lang="en-US" sz="36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祂自己</a:t>
            </a:r>
            <a:r>
              <a:rPr lang="en-US" sz="3600" dirty="0">
                <a:solidFill>
                  <a:srgbClr val="CADCF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，不是祂的事。</a:t>
            </a:r>
            <a:endParaRPr lang="en-US" sz="36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F3F6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22787" y="176982"/>
            <a:ext cx="11731113" cy="837432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3600" b="1" kern="0" spc="225" dirty="0">
                <a:solidFill>
                  <a:srgbClr val="2E5A8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二</a:t>
            </a:r>
            <a:r>
              <a:rPr lang="en-US" sz="1425" b="1" kern="0" spc="225" dirty="0">
                <a:solidFill>
                  <a:srgbClr val="2E5A8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</a:t>
            </a:r>
            <a:r>
              <a:rPr lang="en-US" sz="3600" b="1" kern="0" spc="225" dirty="0">
                <a:solidFill>
                  <a:srgbClr val="2E5A8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· 根的神学 — 以弗所书 3:17–19</a:t>
            </a:r>
            <a:endParaRPr lang="en-US" sz="1425" dirty="0"/>
          </a:p>
        </p:txBody>
      </p:sp>
      <p:sp>
        <p:nvSpPr>
          <p:cNvPr id="3" name="Text 1"/>
          <p:cNvSpPr/>
          <p:nvPr/>
        </p:nvSpPr>
        <p:spPr>
          <a:xfrm>
            <a:off x="422788" y="1262063"/>
            <a:ext cx="10730036" cy="3526247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lnSpc>
                <a:spcPct val="154000"/>
              </a:lnSpc>
              <a:buNone/>
            </a:pPr>
            <a:r>
              <a:rPr lang="en-US" sz="3600" dirty="0">
                <a:solidFill>
                  <a:srgbClr val="22222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“使基督因你们的信，住在你们心里，叫你们的爱心</a:t>
            </a:r>
            <a:r>
              <a:rPr lang="en-US" sz="3600" b="1" dirty="0">
                <a:solidFill>
                  <a:srgbClr val="22222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有根有基 </a:t>
            </a:r>
            <a:r>
              <a:rPr lang="en-US" sz="3600" dirty="0">
                <a:solidFill>
                  <a:srgbClr val="22222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，能以和众圣徒一同明白基督的爱是何等长阔高深，并知道这爱是过于人所能测度的，便叫上帝一切所充满的，充满了你们。”</a:t>
            </a:r>
            <a:endParaRPr lang="en-US" sz="3600" dirty="0"/>
          </a:p>
        </p:txBody>
      </p:sp>
      <p:sp>
        <p:nvSpPr>
          <p:cNvPr id="4" name="Text 2"/>
          <p:cNvSpPr/>
          <p:nvPr/>
        </p:nvSpPr>
        <p:spPr>
          <a:xfrm>
            <a:off x="723900" y="5125218"/>
            <a:ext cx="554294" cy="606988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3600" b="1" dirty="0">
                <a:solidFill>
                  <a:srgbClr val="2E5A8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根</a:t>
            </a:r>
            <a:endParaRPr lang="en-US" sz="3600" dirty="0"/>
          </a:p>
        </p:txBody>
      </p:sp>
      <p:sp>
        <p:nvSpPr>
          <p:cNvPr id="5" name="Text 3"/>
          <p:cNvSpPr/>
          <p:nvPr/>
        </p:nvSpPr>
        <p:spPr>
          <a:xfrm>
            <a:off x="1453961" y="5281612"/>
            <a:ext cx="4288078" cy="125684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3600" dirty="0">
                <a:solidFill>
                  <a:srgbClr val="7A859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植物向下扎——看不见，却是生命的来源</a:t>
            </a:r>
            <a:endParaRPr lang="en-US" sz="3600" dirty="0"/>
          </a:p>
        </p:txBody>
      </p:sp>
      <p:sp>
        <p:nvSpPr>
          <p:cNvPr id="6" name="Text 4"/>
          <p:cNvSpPr/>
          <p:nvPr/>
        </p:nvSpPr>
        <p:spPr>
          <a:xfrm>
            <a:off x="6184941" y="5102635"/>
            <a:ext cx="554294" cy="606988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3600" b="1" dirty="0">
                <a:solidFill>
                  <a:srgbClr val="2E5A8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基</a:t>
            </a:r>
            <a:endParaRPr lang="en-US" sz="3600" dirty="0"/>
          </a:p>
        </p:txBody>
      </p:sp>
      <p:sp>
        <p:nvSpPr>
          <p:cNvPr id="7" name="Text 5"/>
          <p:cNvSpPr/>
          <p:nvPr/>
        </p:nvSpPr>
        <p:spPr>
          <a:xfrm>
            <a:off x="6709738" y="5207794"/>
            <a:ext cx="4443086" cy="1153677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3600" dirty="0">
                <a:solidFill>
                  <a:srgbClr val="7A859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建筑向下埋——看不见，却是稳定的来源</a:t>
            </a:r>
            <a:endParaRPr lang="en-US" sz="360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2563915" y="809194"/>
            <a:ext cx="6867525" cy="8001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ctr">
              <a:lnSpc>
                <a:spcPct val="140351"/>
              </a:lnSpc>
              <a:buNone/>
            </a:pPr>
            <a:r>
              <a:rPr lang="en-US" sz="3750" dirty="0">
                <a:solidFill>
                  <a:srgbClr val="22222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马大的问题：她的服事没有根。</a:t>
            </a:r>
            <a:endParaRPr lang="en-US" sz="3750" dirty="0"/>
          </a:p>
        </p:txBody>
      </p:sp>
      <p:sp>
        <p:nvSpPr>
          <p:cNvPr id="3" name="Text 1"/>
          <p:cNvSpPr/>
          <p:nvPr/>
        </p:nvSpPr>
        <p:spPr>
          <a:xfrm>
            <a:off x="432618" y="2053099"/>
            <a:ext cx="11759381" cy="16733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10000"/>
          </a:bodyPr>
          <a:lstStyle/>
          <a:p>
            <a:pPr marL="0" indent="0" algn="ctr">
              <a:lnSpc>
                <a:spcPct val="156774"/>
              </a:lnSpc>
              <a:buNone/>
            </a:pPr>
            <a:r>
              <a:rPr lang="en-US" sz="4000" dirty="0">
                <a:solidFill>
                  <a:srgbClr val="7A859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她的“做事”不是从“被爱”涌流出来的—— 而是从“我需要被看见、被认可”涌流出来的。</a:t>
            </a:r>
            <a:endParaRPr lang="en-US" sz="4000" dirty="0"/>
          </a:p>
        </p:txBody>
      </p:sp>
      <p:sp>
        <p:nvSpPr>
          <p:cNvPr id="4" name="Text 2"/>
          <p:cNvSpPr/>
          <p:nvPr/>
        </p:nvSpPr>
        <p:spPr>
          <a:xfrm>
            <a:off x="816077" y="3726424"/>
            <a:ext cx="10943304" cy="1406753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/>
          </a:bodyPr>
          <a:lstStyle/>
          <a:p>
            <a:pPr marL="0" indent="0" algn="ctr">
              <a:lnSpc>
                <a:spcPct val="141176"/>
              </a:lnSpc>
              <a:buNone/>
            </a:pPr>
            <a:r>
              <a:rPr lang="en-US" sz="3600" dirty="0">
                <a:solidFill>
                  <a:srgbClr val="2E5A8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你爱神的根，是你被神爱的认知与经历。 你不能靠努力去爱神——只能靠被充满去爱神。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E2E4A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B76450E-7951-2137-1DD7-763DD273F6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1">
            <a:extLst>
              <a:ext uri="{FF2B5EF4-FFF2-40B4-BE49-F238E27FC236}">
                <a16:creationId xmlns:a16="http://schemas.microsoft.com/office/drawing/2014/main" id="{2463637B-076D-CA3E-60D3-F56D0DCDB539}"/>
              </a:ext>
            </a:extLst>
          </p:cNvPr>
          <p:cNvSpPr/>
          <p:nvPr/>
        </p:nvSpPr>
        <p:spPr>
          <a:xfrm>
            <a:off x="914400" y="690563"/>
            <a:ext cx="6061070" cy="2571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200" kern="0" spc="300" dirty="0">
                <a:solidFill>
                  <a:srgbClr val="CADCFC">
                    <a:alpha val="60000"/>
                  </a:srgbClr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主爱基督教会 </a:t>
            </a:r>
            <a:r>
              <a:rPr lang="en-US" sz="1200" kern="0" spc="300" dirty="0">
                <a:solidFill>
                  <a:srgbClr val="CADCFC">
                    <a:alpha val="60000"/>
                  </a:srgbClr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· CASEY LIFE INTERNATIONAL CHURCH</a:t>
            </a:r>
            <a:endParaRPr lang="en-US" sz="1200" dirty="0"/>
          </a:p>
        </p:txBody>
      </p:sp>
      <p:sp>
        <p:nvSpPr>
          <p:cNvPr id="5" name="Text 2">
            <a:extLst>
              <a:ext uri="{FF2B5EF4-FFF2-40B4-BE49-F238E27FC236}">
                <a16:creationId xmlns:a16="http://schemas.microsoft.com/office/drawing/2014/main" id="{D2D6DB99-542A-7A0E-82FE-AE0CE5EC4091}"/>
              </a:ext>
            </a:extLst>
          </p:cNvPr>
          <p:cNvSpPr/>
          <p:nvPr/>
        </p:nvSpPr>
        <p:spPr>
          <a:xfrm>
            <a:off x="914400" y="2514600"/>
            <a:ext cx="11399520" cy="12763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lnSpc>
                <a:spcPct val="88136"/>
              </a:lnSpc>
              <a:buNone/>
            </a:pPr>
            <a:endParaRPr lang="en-US" sz="9750" dirty="0"/>
          </a:p>
        </p:txBody>
      </p:sp>
      <p:sp>
        <p:nvSpPr>
          <p:cNvPr id="6" name="Text 3">
            <a:extLst>
              <a:ext uri="{FF2B5EF4-FFF2-40B4-BE49-F238E27FC236}">
                <a16:creationId xmlns:a16="http://schemas.microsoft.com/office/drawing/2014/main" id="{384711C5-B4F5-8164-14AE-0CDF337F99BF}"/>
              </a:ext>
            </a:extLst>
          </p:cNvPr>
          <p:cNvSpPr/>
          <p:nvPr/>
        </p:nvSpPr>
        <p:spPr>
          <a:xfrm>
            <a:off x="914400" y="3981450"/>
            <a:ext cx="10891520" cy="78359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endParaRPr lang="en-US" sz="3600" dirty="0"/>
          </a:p>
        </p:txBody>
      </p:sp>
      <p:sp>
        <p:nvSpPr>
          <p:cNvPr id="7" name="Text 4">
            <a:extLst>
              <a:ext uri="{FF2B5EF4-FFF2-40B4-BE49-F238E27FC236}">
                <a16:creationId xmlns:a16="http://schemas.microsoft.com/office/drawing/2014/main" id="{0C3B5CB7-F8C5-3671-BA57-D7F0072CE9E5}"/>
              </a:ext>
            </a:extLst>
          </p:cNvPr>
          <p:cNvSpPr/>
          <p:nvPr/>
        </p:nvSpPr>
        <p:spPr>
          <a:xfrm>
            <a:off x="914400" y="5915025"/>
            <a:ext cx="1614845" cy="3714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800" dirty="0">
                <a:solidFill>
                  <a:srgbClr val="CADCF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2026年8月2日</a:t>
            </a:r>
            <a:endParaRPr lang="en-US" sz="1800" dirty="0"/>
          </a:p>
        </p:txBody>
      </p:sp>
      <p:sp>
        <p:nvSpPr>
          <p:cNvPr id="8" name="Text 5">
            <a:extLst>
              <a:ext uri="{FF2B5EF4-FFF2-40B4-BE49-F238E27FC236}">
                <a16:creationId xmlns:a16="http://schemas.microsoft.com/office/drawing/2014/main" id="{FE34A364-3E39-B2E6-31F1-AA9D0624D322}"/>
              </a:ext>
            </a:extLst>
          </p:cNvPr>
          <p:cNvSpPr/>
          <p:nvPr/>
        </p:nvSpPr>
        <p:spPr>
          <a:xfrm>
            <a:off x="10535919" y="690564"/>
            <a:ext cx="1614845" cy="5224462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endParaRPr lang="en-US" sz="1500" dirty="0">
              <a:solidFill>
                <a:srgbClr val="CADCFC">
                  <a:alpha val="60000"/>
                </a:srgbClr>
              </a:solidFill>
              <a:latin typeface="Arial" pitchFamily="34" charset="0"/>
              <a:ea typeface="Arial" pitchFamily="34" charset="-122"/>
              <a:cs typeface="Arial" pitchFamily="34" charset="-120"/>
            </a:endParaRPr>
          </a:p>
          <a:p>
            <a:pPr marL="0" indent="0" algn="l">
              <a:buNone/>
            </a:pPr>
            <a:r>
              <a:rPr lang="zh-CN" altLang="en-US" sz="4400" dirty="0">
                <a:solidFill>
                  <a:srgbClr val="FFFF00"/>
                </a:solidFill>
                <a:latin typeface="Arial" pitchFamily="34" charset="0"/>
                <a:cs typeface="Arial" pitchFamily="34" charset="-120"/>
              </a:rPr>
              <a:t>教会异象</a:t>
            </a:r>
            <a:endParaRPr lang="en-AU" altLang="zh-CN" sz="4400" dirty="0">
              <a:solidFill>
                <a:srgbClr val="FFFF00"/>
              </a:solidFill>
              <a:latin typeface="Arial" pitchFamily="34" charset="0"/>
              <a:cs typeface="Arial" pitchFamily="34" charset="-120"/>
            </a:endParaRPr>
          </a:p>
          <a:p>
            <a:pPr marL="0" indent="0" algn="l">
              <a:buNone/>
            </a:pPr>
            <a:r>
              <a:rPr lang="en-AU" sz="4400" dirty="0">
                <a:solidFill>
                  <a:srgbClr val="FFFF00"/>
                </a:solidFill>
                <a:latin typeface="Arial" pitchFamily="34" charset="0"/>
                <a:cs typeface="Arial" pitchFamily="34" charset="-120"/>
              </a:rPr>
              <a:t>12</a:t>
            </a:r>
          </a:p>
          <a:p>
            <a:pPr marL="0" indent="0" algn="l">
              <a:buNone/>
            </a:pPr>
            <a:r>
              <a:rPr lang="en-US" altLang="zh-CN" sz="4400" dirty="0">
                <a:solidFill>
                  <a:srgbClr val="FFFF00"/>
                </a:solidFill>
                <a:latin typeface="Arial" pitchFamily="34" charset="0"/>
                <a:cs typeface="Arial" pitchFamily="34" charset="-120"/>
              </a:rPr>
              <a:t>March</a:t>
            </a:r>
          </a:p>
          <a:p>
            <a:pPr marL="0" indent="0" algn="l">
              <a:buNone/>
            </a:pPr>
            <a:r>
              <a:rPr lang="en-US" sz="4400" dirty="0">
                <a:solidFill>
                  <a:srgbClr val="FFFF00"/>
                </a:solidFill>
                <a:latin typeface="Arial" pitchFamily="34" charset="0"/>
                <a:cs typeface="Arial" pitchFamily="34" charset="-120"/>
              </a:rPr>
              <a:t>2022</a:t>
            </a:r>
            <a:endParaRPr lang="en-AU" sz="4400" dirty="0">
              <a:solidFill>
                <a:srgbClr val="FFFF00"/>
              </a:solidFill>
              <a:latin typeface="Arial" pitchFamily="34" charset="0"/>
              <a:cs typeface="Arial" pitchFamily="34" charset="-120"/>
            </a:endParaRPr>
          </a:p>
          <a:p>
            <a:pPr marL="0" indent="0" algn="l">
              <a:buNone/>
            </a:pPr>
            <a:endParaRPr lang="en-US" sz="4400" dirty="0">
              <a:solidFill>
                <a:srgbClr val="FFFF00"/>
              </a:solidFill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C0F48983-8762-1580-AB3E-18A1DA40E21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4221" y="0"/>
            <a:ext cx="1035169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062553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bg>
      <p:bgPr>
        <a:solidFill>
          <a:srgbClr val="F3F6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047750" y="585788"/>
            <a:ext cx="11106150" cy="547687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2850" b="1" dirty="0">
                <a:solidFill>
                  <a:srgbClr val="22222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路加福音 10 的问题 · 以弗所书 3 的答案</a:t>
            </a:r>
            <a:endParaRPr lang="en-US" sz="2850" dirty="0"/>
          </a:p>
        </p:txBody>
      </p:sp>
      <p:sp>
        <p:nvSpPr>
          <p:cNvPr id="3" name="Shape 1"/>
          <p:cNvSpPr/>
          <p:nvPr/>
        </p:nvSpPr>
        <p:spPr>
          <a:xfrm>
            <a:off x="1047750" y="1323975"/>
            <a:ext cx="4991100" cy="814388"/>
          </a:xfrm>
          <a:prstGeom prst="roundRect">
            <a:avLst>
              <a:gd name="adj" fmla="val 14035"/>
            </a:avLst>
          </a:prstGeom>
          <a:solidFill>
            <a:srgbClr val="FFFFFF"/>
          </a:solidFill>
          <a:ln w="9525">
            <a:solidFill>
              <a:srgbClr val="E5E3E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Text 2"/>
          <p:cNvSpPr/>
          <p:nvPr/>
        </p:nvSpPr>
        <p:spPr>
          <a:xfrm>
            <a:off x="1164717" y="1323975"/>
            <a:ext cx="4747641" cy="766763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lnSpc>
                <a:spcPct val="129851"/>
              </a:lnSpc>
              <a:buNone/>
            </a:pPr>
            <a:r>
              <a:rPr lang="en-US" sz="3600" dirty="0">
                <a:solidFill>
                  <a:srgbClr val="7A859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“我该做什么？”</a:t>
            </a:r>
            <a:endParaRPr lang="en-US" sz="3600" dirty="0"/>
          </a:p>
        </p:txBody>
      </p:sp>
      <p:sp>
        <p:nvSpPr>
          <p:cNvPr id="5" name="Shape 3"/>
          <p:cNvSpPr/>
          <p:nvPr/>
        </p:nvSpPr>
        <p:spPr>
          <a:xfrm>
            <a:off x="6153150" y="1323975"/>
            <a:ext cx="4991100" cy="814388"/>
          </a:xfrm>
          <a:prstGeom prst="roundRect">
            <a:avLst>
              <a:gd name="adj" fmla="val 14035"/>
            </a:avLst>
          </a:prstGeom>
          <a:solidFill>
            <a:srgbClr val="1E2E4A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6" name="Text 4"/>
          <p:cNvSpPr/>
          <p:nvPr/>
        </p:nvSpPr>
        <p:spPr>
          <a:xfrm>
            <a:off x="6253316" y="1295400"/>
            <a:ext cx="4773967" cy="842963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lnSpc>
                <a:spcPct val="129851"/>
              </a:lnSpc>
              <a:buNone/>
            </a:pPr>
            <a:r>
              <a:rPr lang="en-US" sz="28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“你心里的力量要刚强起来。”</a:t>
            </a:r>
            <a:endParaRPr lang="en-US" sz="2800" dirty="0"/>
          </a:p>
        </p:txBody>
      </p:sp>
      <p:sp>
        <p:nvSpPr>
          <p:cNvPr id="7" name="Shape 5"/>
          <p:cNvSpPr/>
          <p:nvPr/>
        </p:nvSpPr>
        <p:spPr>
          <a:xfrm>
            <a:off x="1047750" y="2252663"/>
            <a:ext cx="4991100" cy="1209675"/>
          </a:xfrm>
          <a:prstGeom prst="roundRect">
            <a:avLst>
              <a:gd name="adj" fmla="val 9449"/>
            </a:avLst>
          </a:prstGeom>
          <a:solidFill>
            <a:srgbClr val="FFFFFF"/>
          </a:solidFill>
          <a:ln w="9525">
            <a:solidFill>
              <a:srgbClr val="E5E3E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" name="Text 6"/>
          <p:cNvSpPr/>
          <p:nvPr/>
        </p:nvSpPr>
        <p:spPr>
          <a:xfrm>
            <a:off x="1164717" y="2290764"/>
            <a:ext cx="4747641" cy="10096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/>
          </a:bodyPr>
          <a:lstStyle/>
          <a:p>
            <a:pPr marL="0" indent="0" algn="l">
              <a:lnSpc>
                <a:spcPct val="129851"/>
              </a:lnSpc>
              <a:buNone/>
            </a:pPr>
            <a:r>
              <a:rPr lang="en-US" sz="4000" dirty="0">
                <a:solidFill>
                  <a:srgbClr val="7A859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“为什么只有我在忙？”</a:t>
            </a:r>
            <a:endParaRPr lang="en-US" sz="4000" dirty="0"/>
          </a:p>
        </p:txBody>
      </p:sp>
      <p:sp>
        <p:nvSpPr>
          <p:cNvPr id="9" name="Shape 7"/>
          <p:cNvSpPr/>
          <p:nvPr/>
        </p:nvSpPr>
        <p:spPr>
          <a:xfrm>
            <a:off x="6153150" y="2252663"/>
            <a:ext cx="4991100" cy="1209675"/>
          </a:xfrm>
          <a:prstGeom prst="roundRect">
            <a:avLst>
              <a:gd name="adj" fmla="val 9449"/>
            </a:avLst>
          </a:prstGeom>
          <a:solidFill>
            <a:srgbClr val="1E2E4A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0" name="Text 8"/>
          <p:cNvSpPr/>
          <p:nvPr/>
        </p:nvSpPr>
        <p:spPr>
          <a:xfrm>
            <a:off x="6419850" y="2443163"/>
            <a:ext cx="4607433" cy="8667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62500" lnSpcReduction="20000"/>
          </a:bodyPr>
          <a:lstStyle/>
          <a:p>
            <a:pPr marL="0" indent="0" algn="l">
              <a:lnSpc>
                <a:spcPct val="129851"/>
              </a:lnSpc>
              <a:buNone/>
            </a:pPr>
            <a:r>
              <a:rPr lang="en-US" sz="2175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“</a:t>
            </a:r>
            <a:r>
              <a:rPr lang="en-US" sz="40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基督住在你心里，你要知道祂的爱</a:t>
            </a:r>
            <a:r>
              <a:rPr lang="en-US" sz="2175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。”</a:t>
            </a:r>
            <a:endParaRPr lang="en-US" sz="2175" dirty="0"/>
          </a:p>
        </p:txBody>
      </p:sp>
      <p:sp>
        <p:nvSpPr>
          <p:cNvPr id="11" name="Shape 9"/>
          <p:cNvSpPr/>
          <p:nvPr/>
        </p:nvSpPr>
        <p:spPr>
          <a:xfrm>
            <a:off x="1047750" y="3576638"/>
            <a:ext cx="4991100" cy="814388"/>
          </a:xfrm>
          <a:prstGeom prst="roundRect">
            <a:avLst>
              <a:gd name="adj" fmla="val 14035"/>
            </a:avLst>
          </a:prstGeom>
          <a:solidFill>
            <a:srgbClr val="FFFFFF"/>
          </a:solidFill>
          <a:ln w="9525">
            <a:solidFill>
              <a:srgbClr val="E5E3E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2" name="Text 10"/>
          <p:cNvSpPr/>
          <p:nvPr/>
        </p:nvSpPr>
        <p:spPr>
          <a:xfrm>
            <a:off x="1047751" y="3662362"/>
            <a:ext cx="4864608" cy="728663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/>
          </a:bodyPr>
          <a:lstStyle/>
          <a:p>
            <a:pPr marL="0" indent="0" algn="l">
              <a:lnSpc>
                <a:spcPct val="129851"/>
              </a:lnSpc>
              <a:buNone/>
            </a:pPr>
            <a:r>
              <a:rPr lang="en-US" sz="2175" dirty="0">
                <a:solidFill>
                  <a:srgbClr val="7A859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“</a:t>
            </a:r>
            <a:r>
              <a:rPr lang="en-US" sz="3600" dirty="0">
                <a:solidFill>
                  <a:srgbClr val="7A859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我服事得好累、好怨。”</a:t>
            </a:r>
            <a:endParaRPr lang="en-US" sz="2175" dirty="0"/>
          </a:p>
        </p:txBody>
      </p:sp>
      <p:sp>
        <p:nvSpPr>
          <p:cNvPr id="13" name="Shape 11"/>
          <p:cNvSpPr/>
          <p:nvPr/>
        </p:nvSpPr>
        <p:spPr>
          <a:xfrm>
            <a:off x="6153150" y="3576638"/>
            <a:ext cx="4991100" cy="814388"/>
          </a:xfrm>
          <a:prstGeom prst="roundRect">
            <a:avLst>
              <a:gd name="adj" fmla="val 14035"/>
            </a:avLst>
          </a:prstGeom>
          <a:solidFill>
            <a:srgbClr val="1E2E4A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4" name="Text 12"/>
          <p:cNvSpPr/>
          <p:nvPr/>
        </p:nvSpPr>
        <p:spPr>
          <a:xfrm>
            <a:off x="6253316" y="3576637"/>
            <a:ext cx="5005234" cy="776287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lnSpc>
                <a:spcPct val="129851"/>
              </a:lnSpc>
              <a:buNone/>
            </a:pPr>
            <a:r>
              <a:rPr lang="en-US" sz="8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“</a:t>
            </a:r>
            <a:r>
              <a:rPr lang="en-US" sz="2800" dirty="0" err="1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爱心有根有基</a:t>
            </a:r>
            <a:r>
              <a:rPr lang="en-US" sz="28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</a:t>
            </a:r>
            <a:r>
              <a:rPr lang="en-US" sz="2800" dirty="0" err="1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根在祂的爱里</a:t>
            </a:r>
            <a:r>
              <a:rPr lang="en-US" sz="28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。”</a:t>
            </a:r>
            <a:endParaRPr lang="en-US" sz="800" dirty="0"/>
          </a:p>
        </p:txBody>
      </p:sp>
      <p:sp>
        <p:nvSpPr>
          <p:cNvPr id="15" name="Shape 13"/>
          <p:cNvSpPr/>
          <p:nvPr/>
        </p:nvSpPr>
        <p:spPr>
          <a:xfrm>
            <a:off x="1047750" y="4505325"/>
            <a:ext cx="4991100" cy="1209675"/>
          </a:xfrm>
          <a:prstGeom prst="roundRect">
            <a:avLst>
              <a:gd name="adj" fmla="val 9449"/>
            </a:avLst>
          </a:prstGeom>
          <a:solidFill>
            <a:srgbClr val="FFFFFF"/>
          </a:solidFill>
          <a:ln w="9525">
            <a:solidFill>
              <a:srgbClr val="E5E3E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6" name="Text 14"/>
          <p:cNvSpPr/>
          <p:nvPr/>
        </p:nvSpPr>
        <p:spPr>
          <a:xfrm>
            <a:off x="1047751" y="4505324"/>
            <a:ext cx="4864608" cy="1138392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lnSpc>
                <a:spcPct val="129851"/>
              </a:lnSpc>
              <a:buNone/>
            </a:pPr>
            <a:r>
              <a:rPr lang="en-US" sz="3600" dirty="0">
                <a:solidFill>
                  <a:srgbClr val="7A859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“我做了那么多事。”</a:t>
            </a:r>
            <a:endParaRPr lang="en-US" sz="3600" dirty="0"/>
          </a:p>
        </p:txBody>
      </p:sp>
      <p:sp>
        <p:nvSpPr>
          <p:cNvPr id="17" name="Shape 15"/>
          <p:cNvSpPr/>
          <p:nvPr/>
        </p:nvSpPr>
        <p:spPr>
          <a:xfrm>
            <a:off x="6153150" y="4505325"/>
            <a:ext cx="4991100" cy="1209675"/>
          </a:xfrm>
          <a:prstGeom prst="roundRect">
            <a:avLst>
              <a:gd name="adj" fmla="val 9449"/>
            </a:avLst>
          </a:prstGeom>
          <a:solidFill>
            <a:srgbClr val="1E2E4A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8" name="Text 16"/>
          <p:cNvSpPr/>
          <p:nvPr/>
        </p:nvSpPr>
        <p:spPr>
          <a:xfrm>
            <a:off x="6253316" y="4581525"/>
            <a:ext cx="4773967" cy="981076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10000"/>
          </a:bodyPr>
          <a:lstStyle/>
          <a:p>
            <a:pPr marL="0" indent="0" algn="l">
              <a:lnSpc>
                <a:spcPct val="129851"/>
              </a:lnSpc>
              <a:buNone/>
            </a:pPr>
            <a:r>
              <a:rPr lang="en-US" sz="28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“你需要的不是做更多事，是被充满。”</a:t>
            </a:r>
            <a:endParaRPr lang="en-US" sz="2800" dirty="0"/>
          </a:p>
        </p:txBody>
      </p:sp>
      <p:sp>
        <p:nvSpPr>
          <p:cNvPr id="19" name="Text 17"/>
          <p:cNvSpPr/>
          <p:nvPr/>
        </p:nvSpPr>
        <p:spPr>
          <a:xfrm>
            <a:off x="542925" y="5943600"/>
            <a:ext cx="11106150" cy="852486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ctr">
              <a:buNone/>
            </a:pPr>
            <a:r>
              <a:rPr lang="en-US" sz="4400" dirty="0">
                <a:solidFill>
                  <a:srgbClr val="22222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马大——为神做事 · 马利亚——被神充满</a:t>
            </a:r>
            <a:endParaRPr lang="en-US" sz="4400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">
    <p:bg>
      <p:bgPr>
        <a:solidFill>
          <a:srgbClr val="F3F6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72446" y="167148"/>
            <a:ext cx="11106150" cy="53570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10000"/>
          </a:bodyPr>
          <a:lstStyle/>
          <a:p>
            <a:pPr marL="0" indent="0" algn="l">
              <a:buNone/>
            </a:pPr>
            <a:r>
              <a:rPr lang="en-US" sz="3600" kern="0" spc="225" dirty="0">
                <a:solidFill>
                  <a:srgbClr val="2E5A8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三 · 根基：爱的次序</a:t>
            </a:r>
            <a:endParaRPr lang="en-US" sz="3600" dirty="0"/>
          </a:p>
        </p:txBody>
      </p:sp>
      <p:sp>
        <p:nvSpPr>
          <p:cNvPr id="3" name="Text 1"/>
          <p:cNvSpPr/>
          <p:nvPr/>
        </p:nvSpPr>
        <p:spPr>
          <a:xfrm>
            <a:off x="865240" y="979078"/>
            <a:ext cx="10581906" cy="152123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3600" b="1" dirty="0">
                <a:solidFill>
                  <a:srgbClr val="22222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先被爱，再爱神。方向一旦颠倒， “爱的故事”就沦为“值班表”。</a:t>
            </a:r>
            <a:endParaRPr lang="en-US" sz="3600" dirty="0"/>
          </a:p>
        </p:txBody>
      </p:sp>
      <p:sp>
        <p:nvSpPr>
          <p:cNvPr id="4" name="Shape 2"/>
          <p:cNvSpPr/>
          <p:nvPr/>
        </p:nvSpPr>
        <p:spPr>
          <a:xfrm>
            <a:off x="1047750" y="2671763"/>
            <a:ext cx="10096500" cy="866775"/>
          </a:xfrm>
          <a:prstGeom prst="roundRect">
            <a:avLst>
              <a:gd name="adj" fmla="val 13187"/>
            </a:avLst>
          </a:prstGeom>
          <a:solidFill>
            <a:srgbClr val="FFFFFF"/>
          </a:solidFill>
          <a:ln w="9525">
            <a:solidFill>
              <a:srgbClr val="E5E3E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Text 3"/>
          <p:cNvSpPr/>
          <p:nvPr/>
        </p:nvSpPr>
        <p:spPr>
          <a:xfrm>
            <a:off x="1130710" y="2671763"/>
            <a:ext cx="1374365" cy="681038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/>
          </a:bodyPr>
          <a:lstStyle/>
          <a:p>
            <a:pPr marL="0" indent="0" algn="l">
              <a:buNone/>
            </a:pPr>
            <a:r>
              <a:rPr lang="en-US" sz="3600" b="1" dirty="0">
                <a:solidFill>
                  <a:srgbClr val="7A859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宗教说</a:t>
            </a:r>
            <a:endParaRPr lang="en-US" sz="3600" dirty="0"/>
          </a:p>
        </p:txBody>
      </p:sp>
      <p:sp>
        <p:nvSpPr>
          <p:cNvPr id="6" name="Text 4"/>
          <p:cNvSpPr/>
          <p:nvPr/>
        </p:nvSpPr>
        <p:spPr>
          <a:xfrm>
            <a:off x="2657475" y="2719388"/>
            <a:ext cx="8403815" cy="8191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/>
          </a:bodyPr>
          <a:lstStyle/>
          <a:p>
            <a:pPr marL="0" indent="0" algn="l">
              <a:lnSpc>
                <a:spcPct val="132353"/>
              </a:lnSpc>
              <a:buNone/>
            </a:pPr>
            <a:r>
              <a:rPr lang="en-US" sz="3600" dirty="0">
                <a:solidFill>
                  <a:srgbClr val="22222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“我爱神，为了赚取祂的祝福，讨祂的喜悦。”</a:t>
            </a:r>
            <a:endParaRPr lang="en-US" sz="3600" dirty="0"/>
          </a:p>
        </p:txBody>
      </p:sp>
      <p:sp>
        <p:nvSpPr>
          <p:cNvPr id="7" name="Shape 5"/>
          <p:cNvSpPr/>
          <p:nvPr/>
        </p:nvSpPr>
        <p:spPr>
          <a:xfrm>
            <a:off x="1047750" y="3652838"/>
            <a:ext cx="10096500" cy="866775"/>
          </a:xfrm>
          <a:prstGeom prst="roundRect">
            <a:avLst>
              <a:gd name="adj" fmla="val 13187"/>
            </a:avLst>
          </a:prstGeom>
          <a:solidFill>
            <a:srgbClr val="FFFFFF"/>
          </a:solidFill>
          <a:ln w="9525">
            <a:solidFill>
              <a:srgbClr val="E5E3E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" name="Text 6"/>
          <p:cNvSpPr/>
          <p:nvPr/>
        </p:nvSpPr>
        <p:spPr>
          <a:xfrm>
            <a:off x="1130710" y="3709988"/>
            <a:ext cx="1374365" cy="623888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/>
          </a:bodyPr>
          <a:lstStyle/>
          <a:p>
            <a:pPr marL="0" indent="0" algn="l">
              <a:buNone/>
            </a:pPr>
            <a:r>
              <a:rPr lang="en-US" sz="3600" b="1" dirty="0">
                <a:solidFill>
                  <a:srgbClr val="7A859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世界说</a:t>
            </a:r>
            <a:endParaRPr lang="en-US" sz="3600" dirty="0"/>
          </a:p>
        </p:txBody>
      </p:sp>
      <p:sp>
        <p:nvSpPr>
          <p:cNvPr id="9" name="Text 7"/>
          <p:cNvSpPr/>
          <p:nvPr/>
        </p:nvSpPr>
        <p:spPr>
          <a:xfrm>
            <a:off x="2546555" y="3652839"/>
            <a:ext cx="8538640" cy="8953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85000" lnSpcReduction="10000"/>
          </a:bodyPr>
          <a:lstStyle/>
          <a:p>
            <a:pPr marL="0" indent="0" algn="l">
              <a:lnSpc>
                <a:spcPct val="132353"/>
              </a:lnSpc>
              <a:buNone/>
            </a:pPr>
            <a:r>
              <a:rPr lang="en-US" sz="3600" dirty="0">
                <a:solidFill>
                  <a:srgbClr val="22222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“我自己才是我的至爱；神是我需要时的帮手。”</a:t>
            </a:r>
            <a:endParaRPr lang="en-US" sz="3600" dirty="0"/>
          </a:p>
        </p:txBody>
      </p:sp>
      <p:sp>
        <p:nvSpPr>
          <p:cNvPr id="10" name="Shape 8"/>
          <p:cNvSpPr/>
          <p:nvPr/>
        </p:nvSpPr>
        <p:spPr>
          <a:xfrm>
            <a:off x="1047750" y="4633913"/>
            <a:ext cx="10096500" cy="1276350"/>
          </a:xfrm>
          <a:prstGeom prst="roundRect">
            <a:avLst>
              <a:gd name="adj" fmla="val 8955"/>
            </a:avLst>
          </a:prstGeom>
          <a:solidFill>
            <a:srgbClr val="1E2E4A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1" name="Text 9"/>
          <p:cNvSpPr/>
          <p:nvPr/>
        </p:nvSpPr>
        <p:spPr>
          <a:xfrm>
            <a:off x="1047750" y="4633913"/>
            <a:ext cx="1447800" cy="671513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3600" b="1" dirty="0">
                <a:solidFill>
                  <a:srgbClr val="CADCF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福音说</a:t>
            </a:r>
            <a:endParaRPr lang="en-US" sz="3600" dirty="0"/>
          </a:p>
        </p:txBody>
      </p:sp>
      <p:sp>
        <p:nvSpPr>
          <p:cNvPr id="12" name="Text 10"/>
          <p:cNvSpPr/>
          <p:nvPr/>
        </p:nvSpPr>
        <p:spPr>
          <a:xfrm>
            <a:off x="2408903" y="4662489"/>
            <a:ext cx="8676293" cy="1247774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lnSpc>
                <a:spcPct val="132353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“我爱，因为祂先爱了我——我所做的一切，不能叫祂多爱我一分，也不能叫祂少爱我一分。”</a:t>
            </a:r>
            <a:endParaRPr lang="en-US" sz="3200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1">
    <p:bg>
      <p:bgPr>
        <a:solidFill>
          <a:srgbClr val="1E2E4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 rotWithShape="1">
            <a:gsLst>
              <a:gs pos="0">
                <a:srgbClr val="2E5A8C">
                  <a:alpha val="35000"/>
                </a:srgbClr>
              </a:gs>
              <a:gs pos="60000">
                <a:srgbClr val="2E5A8C">
                  <a:alpha val="0"/>
                </a:srgbClr>
              </a:gs>
            </a:gsLst>
            <a:path path="circle">
              <a:fillToRect l="50000" t="100000" r="50000"/>
            </a:path>
          </a:gra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1897627" y="766917"/>
            <a:ext cx="8094616" cy="1052051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ctr">
              <a:lnSpc>
                <a:spcPct val="140274"/>
              </a:lnSpc>
              <a:buNone/>
            </a:pPr>
            <a:r>
              <a:rPr lang="en-US" sz="3600" dirty="0">
                <a:solidFill>
                  <a:srgbClr val="CADCF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马可福音 12:30 告诉你</a:t>
            </a:r>
            <a:r>
              <a:rPr lang="en-US" sz="2400" dirty="0">
                <a:solidFill>
                  <a:srgbClr val="CADCF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“</a:t>
            </a:r>
            <a:r>
              <a:rPr lang="en-US" sz="3600" dirty="0">
                <a:solidFill>
                  <a:srgbClr val="CADCF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要爱神</a:t>
            </a:r>
            <a:r>
              <a:rPr lang="en-US" sz="2400" dirty="0">
                <a:solidFill>
                  <a:srgbClr val="CADCF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”；</a:t>
            </a:r>
            <a:endParaRPr lang="en-US" sz="2400" dirty="0"/>
          </a:p>
        </p:txBody>
      </p:sp>
      <p:sp>
        <p:nvSpPr>
          <p:cNvPr id="4" name="Text 2"/>
          <p:cNvSpPr/>
          <p:nvPr/>
        </p:nvSpPr>
        <p:spPr>
          <a:xfrm>
            <a:off x="2104103" y="1936955"/>
            <a:ext cx="7888139" cy="865239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ctr">
              <a:lnSpc>
                <a:spcPct val="140274"/>
              </a:lnSpc>
              <a:buNone/>
            </a:pPr>
            <a:r>
              <a:rPr lang="en-US" sz="3600" dirty="0">
                <a:solidFill>
                  <a:srgbClr val="CADCF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路加福音 10:26 告诉你“你做不到”；</a:t>
            </a:r>
            <a:endParaRPr lang="en-US" sz="3600" dirty="0"/>
          </a:p>
        </p:txBody>
      </p:sp>
      <p:sp>
        <p:nvSpPr>
          <p:cNvPr id="5" name="Text 3"/>
          <p:cNvSpPr/>
          <p:nvPr/>
        </p:nvSpPr>
        <p:spPr>
          <a:xfrm>
            <a:off x="963561" y="2920181"/>
            <a:ext cx="10087897" cy="980232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ctr">
              <a:lnSpc>
                <a:spcPct val="140488"/>
              </a:lnSpc>
              <a:buNone/>
            </a:pPr>
            <a:r>
              <a:rPr lang="en-US" sz="3600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约翰一书 4:19 告诉你——“所以祂先爱了你。”</a:t>
            </a:r>
            <a:endParaRPr lang="en-US" sz="3600" dirty="0"/>
          </a:p>
        </p:txBody>
      </p:sp>
      <p:sp>
        <p:nvSpPr>
          <p:cNvPr id="6" name="Shape 4"/>
          <p:cNvSpPr/>
          <p:nvPr/>
        </p:nvSpPr>
        <p:spPr>
          <a:xfrm>
            <a:off x="5829300" y="4167113"/>
            <a:ext cx="533400" cy="9525"/>
          </a:xfrm>
          <a:prstGeom prst="rect">
            <a:avLst/>
          </a:prstGeom>
          <a:solidFill>
            <a:srgbClr val="CADCFC">
              <a:alpha val="35000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7" name="Text 5"/>
          <p:cNvSpPr/>
          <p:nvPr/>
        </p:nvSpPr>
        <p:spPr>
          <a:xfrm>
            <a:off x="226142" y="4167113"/>
            <a:ext cx="11464413" cy="1761739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ctr">
              <a:buNone/>
            </a:pPr>
            <a:r>
              <a:rPr lang="en-US" sz="3600" dirty="0">
                <a:solidFill>
                  <a:srgbClr val="CADCF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约翰一书 4:19 是根，马可福音 12:30 是果。根若不对，果子就是假的。</a:t>
            </a:r>
            <a:endParaRPr lang="en-US" sz="3600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2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316361" y="294968"/>
            <a:ext cx="2979174" cy="552171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ctr">
              <a:buNone/>
            </a:pPr>
            <a:r>
              <a:rPr lang="en-US" sz="3600" kern="0" spc="225" dirty="0">
                <a:solidFill>
                  <a:srgbClr val="2E5A8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四 </a:t>
            </a:r>
            <a:r>
              <a:rPr lang="en-US" sz="3600" kern="0" spc="225">
                <a:solidFill>
                  <a:srgbClr val="2E5A8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· 诊断</a:t>
            </a:r>
            <a:endParaRPr lang="en-US" sz="3600" dirty="0"/>
          </a:p>
        </p:txBody>
      </p:sp>
      <p:sp>
        <p:nvSpPr>
          <p:cNvPr id="3" name="Text 1"/>
          <p:cNvSpPr/>
          <p:nvPr/>
        </p:nvSpPr>
        <p:spPr>
          <a:xfrm>
            <a:off x="1700981" y="1327355"/>
            <a:ext cx="8937522" cy="210164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ctr">
              <a:lnSpc>
                <a:spcPct val="140488"/>
              </a:lnSpc>
              <a:buNone/>
            </a:pPr>
            <a:r>
              <a:rPr lang="en-US" sz="4400" dirty="0">
                <a:solidFill>
                  <a:srgbClr val="22222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你服事的时候，神是你的老板， 还是你的父亲？</a:t>
            </a:r>
            <a:endParaRPr lang="en-US" sz="4400" dirty="0"/>
          </a:p>
        </p:txBody>
      </p:sp>
      <p:sp>
        <p:nvSpPr>
          <p:cNvPr id="4" name="Text 2"/>
          <p:cNvSpPr/>
          <p:nvPr/>
        </p:nvSpPr>
        <p:spPr>
          <a:xfrm>
            <a:off x="1396180" y="3909216"/>
            <a:ext cx="9635613" cy="2530913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ctr">
              <a:lnSpc>
                <a:spcPct val="147333"/>
              </a:lnSpc>
              <a:buNone/>
            </a:pPr>
            <a:r>
              <a:rPr lang="en-US" sz="3600" dirty="0">
                <a:solidFill>
                  <a:srgbClr val="7A859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雇员的心态：我做了多少，就该被看见多少。 孩子的心态：我在爸爸家里，不需要证明自己。</a:t>
            </a:r>
            <a:endParaRPr lang="en-US" sz="3600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3">
    <p:bg>
      <p:bgPr>
        <a:solidFill>
          <a:srgbClr val="F3F6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047750" y="563016"/>
            <a:ext cx="10534650" cy="8477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3600" b="1" dirty="0">
                <a:solidFill>
                  <a:srgbClr val="22222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底下隐藏的三个偶像</a:t>
            </a:r>
            <a:endParaRPr lang="en-US" sz="3600" dirty="0"/>
          </a:p>
        </p:txBody>
      </p:sp>
      <p:sp>
        <p:nvSpPr>
          <p:cNvPr id="3" name="Shape 1"/>
          <p:cNvSpPr/>
          <p:nvPr/>
        </p:nvSpPr>
        <p:spPr>
          <a:xfrm>
            <a:off x="1047750" y="2340322"/>
            <a:ext cx="3263875" cy="1948755"/>
          </a:xfrm>
          <a:prstGeom prst="roundRect">
            <a:avLst>
              <a:gd name="adj" fmla="val 5865"/>
            </a:avLst>
          </a:prstGeom>
          <a:solidFill>
            <a:srgbClr val="FFFFFF"/>
          </a:solidFill>
          <a:ln w="9525">
            <a:solidFill>
              <a:srgbClr val="E5E3E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Text 2"/>
          <p:cNvSpPr/>
          <p:nvPr/>
        </p:nvSpPr>
        <p:spPr>
          <a:xfrm>
            <a:off x="1075767" y="2418735"/>
            <a:ext cx="3207916" cy="664537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3600" b="1" dirty="0">
                <a:solidFill>
                  <a:srgbClr val="2E5A8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人的认可</a:t>
            </a:r>
            <a:endParaRPr lang="en-US" sz="3600" dirty="0"/>
          </a:p>
        </p:txBody>
      </p:sp>
      <p:sp>
        <p:nvSpPr>
          <p:cNvPr id="5" name="Text 3"/>
          <p:cNvSpPr/>
          <p:nvPr/>
        </p:nvSpPr>
        <p:spPr>
          <a:xfrm>
            <a:off x="1075767" y="2949677"/>
            <a:ext cx="3173183" cy="13394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10000"/>
          </a:bodyPr>
          <a:lstStyle/>
          <a:p>
            <a:pPr marL="0" indent="0" algn="l">
              <a:lnSpc>
                <a:spcPct val="137846"/>
              </a:lnSpc>
              <a:buNone/>
            </a:pPr>
            <a:r>
              <a:rPr lang="en-US" sz="3600" dirty="0">
                <a:solidFill>
                  <a:srgbClr val="7A859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“我希望别人看见我在服事。”</a:t>
            </a:r>
            <a:endParaRPr lang="en-US" sz="3600" dirty="0"/>
          </a:p>
        </p:txBody>
      </p:sp>
      <p:sp>
        <p:nvSpPr>
          <p:cNvPr id="6" name="Shape 4"/>
          <p:cNvSpPr/>
          <p:nvPr/>
        </p:nvSpPr>
        <p:spPr>
          <a:xfrm>
            <a:off x="4464025" y="2340322"/>
            <a:ext cx="3263875" cy="1948755"/>
          </a:xfrm>
          <a:prstGeom prst="roundRect">
            <a:avLst>
              <a:gd name="adj" fmla="val 5865"/>
            </a:avLst>
          </a:prstGeom>
          <a:solidFill>
            <a:srgbClr val="FFFFFF"/>
          </a:solidFill>
          <a:ln w="9525">
            <a:solidFill>
              <a:srgbClr val="E5E3E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" name="Text 5"/>
          <p:cNvSpPr/>
          <p:nvPr/>
        </p:nvSpPr>
        <p:spPr>
          <a:xfrm>
            <a:off x="4464025" y="2340323"/>
            <a:ext cx="3235933" cy="7429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3600" b="1" dirty="0">
                <a:solidFill>
                  <a:srgbClr val="2E5A8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贪图安逸</a:t>
            </a:r>
            <a:endParaRPr lang="en-US" sz="3600" dirty="0"/>
          </a:p>
        </p:txBody>
      </p:sp>
      <p:sp>
        <p:nvSpPr>
          <p:cNvPr id="8" name="Text 6"/>
          <p:cNvSpPr/>
          <p:nvPr/>
        </p:nvSpPr>
        <p:spPr>
          <a:xfrm>
            <a:off x="4525048" y="2864195"/>
            <a:ext cx="3140177" cy="1424881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lnSpc>
                <a:spcPct val="137846"/>
              </a:lnSpc>
              <a:buNone/>
            </a:pPr>
            <a:r>
              <a:rPr lang="en-US" sz="2800" dirty="0">
                <a:solidFill>
                  <a:srgbClr val="7A859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“我其实不想这么忙，但我不得不做。”</a:t>
            </a:r>
            <a:endParaRPr lang="en-US" sz="2800" dirty="0"/>
          </a:p>
        </p:txBody>
      </p:sp>
      <p:sp>
        <p:nvSpPr>
          <p:cNvPr id="9" name="Shape 7"/>
          <p:cNvSpPr/>
          <p:nvPr/>
        </p:nvSpPr>
        <p:spPr>
          <a:xfrm>
            <a:off x="7880300" y="2340322"/>
            <a:ext cx="3263875" cy="1948755"/>
          </a:xfrm>
          <a:prstGeom prst="roundRect">
            <a:avLst>
              <a:gd name="adj" fmla="val 5865"/>
            </a:avLst>
          </a:prstGeom>
          <a:solidFill>
            <a:srgbClr val="FFFFFF"/>
          </a:solidFill>
          <a:ln w="9525">
            <a:solidFill>
              <a:srgbClr val="E5E3E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0" name="Text 8"/>
          <p:cNvSpPr/>
          <p:nvPr/>
        </p:nvSpPr>
        <p:spPr>
          <a:xfrm>
            <a:off x="7880300" y="2340323"/>
            <a:ext cx="3235933" cy="742949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/>
          </a:bodyPr>
          <a:lstStyle/>
          <a:p>
            <a:pPr marL="0" indent="0" algn="l">
              <a:buNone/>
            </a:pPr>
            <a:r>
              <a:rPr lang="en-US" sz="3600" b="1" dirty="0">
                <a:solidFill>
                  <a:srgbClr val="2E5A8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“属灵人”的角色</a:t>
            </a:r>
            <a:endParaRPr lang="en-US" sz="3600" dirty="0"/>
          </a:p>
        </p:txBody>
      </p:sp>
      <p:sp>
        <p:nvSpPr>
          <p:cNvPr id="11" name="Text 9"/>
          <p:cNvSpPr/>
          <p:nvPr/>
        </p:nvSpPr>
        <p:spPr>
          <a:xfrm>
            <a:off x="7880300" y="2864195"/>
            <a:ext cx="3235933" cy="1424881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/>
          </a:bodyPr>
          <a:lstStyle/>
          <a:p>
            <a:pPr marL="0" indent="0" algn="l">
              <a:lnSpc>
                <a:spcPct val="137846"/>
              </a:lnSpc>
              <a:buNone/>
            </a:pPr>
            <a:r>
              <a:rPr lang="en-US" sz="2800" dirty="0">
                <a:solidFill>
                  <a:srgbClr val="7A859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“我是一个很爱主的人，这让我感觉良好。”</a:t>
            </a:r>
            <a:endParaRPr lang="en-US" sz="2800" dirty="0"/>
          </a:p>
        </p:txBody>
      </p:sp>
      <p:sp>
        <p:nvSpPr>
          <p:cNvPr id="12" name="Text 10"/>
          <p:cNvSpPr/>
          <p:nvPr/>
        </p:nvSpPr>
        <p:spPr>
          <a:xfrm>
            <a:off x="255639" y="4536728"/>
            <a:ext cx="11425083" cy="2321272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lnSpc>
                <a:spcPct val="140351"/>
              </a:lnSpc>
              <a:buNone/>
            </a:pPr>
            <a:r>
              <a:rPr lang="en-US" sz="3600" dirty="0">
                <a:solidFill>
                  <a:srgbClr val="22222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这三种心态，都是把爱神变成了角色扮演。 释放人的真理：神自己——而非祂所赐的——才是你至高的至宝。（诗篇 73:25–26）</a:t>
            </a:r>
            <a:endParaRPr lang="en-US" sz="3600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6B5FEB7B-75D7-504A-D56C-AA366225081D}"/>
              </a:ext>
            </a:extLst>
          </p:cNvPr>
          <p:cNvSpPr txBox="1"/>
          <p:nvPr/>
        </p:nvSpPr>
        <p:spPr>
          <a:xfrm>
            <a:off x="1592825" y="639097"/>
            <a:ext cx="9202993" cy="46151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4000" dirty="0"/>
              <a:t>25</a:t>
            </a:r>
            <a:r>
              <a:rPr lang="zh-CN" altLang="en-US" sz="4000" dirty="0"/>
              <a:t>除你以外，在天上我有谁呢？</a:t>
            </a:r>
          </a:p>
          <a:p>
            <a:pPr>
              <a:lnSpc>
                <a:spcPct val="150000"/>
              </a:lnSpc>
            </a:pPr>
            <a:r>
              <a:rPr lang="zh-CN" altLang="en-US" sz="4000" dirty="0"/>
              <a:t>除你以外，在地上我也没有所爱慕的。</a:t>
            </a:r>
          </a:p>
          <a:p>
            <a:pPr>
              <a:lnSpc>
                <a:spcPct val="150000"/>
              </a:lnSpc>
            </a:pPr>
            <a:r>
              <a:rPr lang="en-US" altLang="zh-CN" sz="4000" dirty="0"/>
              <a:t>26</a:t>
            </a:r>
            <a:r>
              <a:rPr lang="zh-CN" altLang="en-US" sz="4000" dirty="0"/>
              <a:t>我的肉体和我的心肠衰残；</a:t>
            </a:r>
          </a:p>
          <a:p>
            <a:pPr>
              <a:lnSpc>
                <a:spcPct val="150000"/>
              </a:lnSpc>
            </a:pPr>
            <a:r>
              <a:rPr lang="zh-CN" altLang="en-US" sz="4000" dirty="0"/>
              <a:t>但上帝是我心里的力量，</a:t>
            </a:r>
          </a:p>
          <a:p>
            <a:pPr>
              <a:lnSpc>
                <a:spcPct val="150000"/>
              </a:lnSpc>
            </a:pPr>
            <a:r>
              <a:rPr lang="zh-CN" altLang="en-US" sz="4000" dirty="0"/>
              <a:t>又是我的福分，直到永远。</a:t>
            </a:r>
            <a:r>
              <a:rPr lang="zh-CN" altLang="en-US" sz="3200" dirty="0">
                <a:latin typeface="DengXian" panose="02010600030101010101" pitchFamily="2" charset="-122"/>
                <a:ea typeface="DengXian" panose="02010600030101010101" pitchFamily="2" charset="-122"/>
              </a:rPr>
              <a:t>诗篇 </a:t>
            </a:r>
            <a:r>
              <a:rPr lang="en-US" altLang="zh-CN" sz="3200" dirty="0">
                <a:latin typeface="DengXian" panose="02010600030101010101" pitchFamily="2" charset="-122"/>
                <a:ea typeface="DengXian" panose="02010600030101010101" pitchFamily="2" charset="-122"/>
              </a:rPr>
              <a:t>73:25–26</a:t>
            </a:r>
            <a:endParaRPr lang="en-AU" sz="3600" dirty="0">
              <a:latin typeface="DengXian" panose="02010600030101010101" pitchFamily="2" charset="-122"/>
              <a:ea typeface="DengXian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78514425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4">
    <p:bg>
      <p:bgPr>
        <a:solidFill>
          <a:srgbClr val="F3F6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7700" y="452284"/>
            <a:ext cx="10896600" cy="113660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ctr">
              <a:buNone/>
            </a:pPr>
            <a:r>
              <a:rPr lang="en-US" sz="3600" b="1" dirty="0">
                <a:solidFill>
                  <a:srgbClr val="22222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雇员 vs 儿子</a:t>
            </a:r>
            <a:endParaRPr lang="en-US" sz="3600" dirty="0"/>
          </a:p>
        </p:txBody>
      </p:sp>
      <p:sp>
        <p:nvSpPr>
          <p:cNvPr id="3" name="Shape 1"/>
          <p:cNvSpPr/>
          <p:nvPr/>
        </p:nvSpPr>
        <p:spPr>
          <a:xfrm>
            <a:off x="1143000" y="1779389"/>
            <a:ext cx="4886325" cy="3436441"/>
          </a:xfrm>
          <a:prstGeom prst="roundRect">
            <a:avLst>
              <a:gd name="adj" fmla="val 3326"/>
            </a:avLst>
          </a:prstGeom>
          <a:solidFill>
            <a:srgbClr val="FFFFFF"/>
          </a:solidFill>
          <a:ln w="9525">
            <a:solidFill>
              <a:srgbClr val="E5E3E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Text 2"/>
          <p:cNvSpPr/>
          <p:nvPr/>
        </p:nvSpPr>
        <p:spPr>
          <a:xfrm>
            <a:off x="1265396" y="2055614"/>
            <a:ext cx="4641533" cy="5143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10000"/>
          </a:bodyPr>
          <a:lstStyle/>
          <a:p>
            <a:pPr marL="0" indent="0" algn="ctr">
              <a:buNone/>
            </a:pPr>
            <a:r>
              <a:rPr lang="en-US" sz="3600" b="1" dirty="0">
                <a:solidFill>
                  <a:srgbClr val="7A8595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雇员</a:t>
            </a:r>
            <a:endParaRPr lang="en-US" sz="2700" dirty="0"/>
          </a:p>
        </p:txBody>
      </p:sp>
      <p:sp>
        <p:nvSpPr>
          <p:cNvPr id="5" name="Text 3"/>
          <p:cNvSpPr/>
          <p:nvPr/>
        </p:nvSpPr>
        <p:spPr>
          <a:xfrm>
            <a:off x="1476375" y="2684264"/>
            <a:ext cx="4346162" cy="2293441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lnSpc>
                <a:spcPct val="160000"/>
              </a:lnSpc>
              <a:buNone/>
            </a:pPr>
            <a:r>
              <a:rPr lang="en-US" sz="2800" dirty="0">
                <a:solidFill>
                  <a:srgbClr val="22222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做事，</a:t>
            </a:r>
            <a:r>
              <a:rPr lang="en-US" sz="3200" dirty="0">
                <a:solidFill>
                  <a:srgbClr val="22222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为了被看见</a:t>
            </a:r>
            <a:r>
              <a:rPr lang="en-US" sz="2800" dirty="0">
                <a:solidFill>
                  <a:srgbClr val="22222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</a:t>
            </a:r>
            <a:r>
              <a:rPr lang="en-US" sz="3200" dirty="0">
                <a:solidFill>
                  <a:srgbClr val="22222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累了</a:t>
            </a:r>
            <a:r>
              <a:rPr lang="en-US" sz="2800" dirty="0">
                <a:solidFill>
                  <a:srgbClr val="22222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，会抱怨 休息，</a:t>
            </a:r>
            <a:r>
              <a:rPr lang="en-US" sz="3200" dirty="0">
                <a:solidFill>
                  <a:srgbClr val="22222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是懒惰</a:t>
            </a:r>
            <a:r>
              <a:rPr lang="en-US" sz="2800" dirty="0">
                <a:solidFill>
                  <a:srgbClr val="22222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</a:t>
            </a:r>
            <a:r>
              <a:rPr lang="en-US" sz="3200" dirty="0">
                <a:solidFill>
                  <a:srgbClr val="22222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老板</a:t>
            </a:r>
            <a:r>
              <a:rPr lang="en-US" sz="2800" dirty="0">
                <a:solidFill>
                  <a:srgbClr val="22222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，</a:t>
            </a:r>
            <a:r>
              <a:rPr lang="en-US" sz="3200" dirty="0">
                <a:solidFill>
                  <a:srgbClr val="22222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是评价者</a:t>
            </a:r>
            <a:endParaRPr lang="en-US" sz="2800" dirty="0"/>
          </a:p>
        </p:txBody>
      </p:sp>
      <p:sp>
        <p:nvSpPr>
          <p:cNvPr id="6" name="Shape 4"/>
          <p:cNvSpPr/>
          <p:nvPr/>
        </p:nvSpPr>
        <p:spPr>
          <a:xfrm>
            <a:off x="6162675" y="1779389"/>
            <a:ext cx="4886325" cy="3436441"/>
          </a:xfrm>
          <a:prstGeom prst="roundRect">
            <a:avLst>
              <a:gd name="adj" fmla="val 3326"/>
            </a:avLst>
          </a:prstGeom>
          <a:solidFill>
            <a:srgbClr val="1E2E4A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7" name="Text 5"/>
          <p:cNvSpPr/>
          <p:nvPr/>
        </p:nvSpPr>
        <p:spPr>
          <a:xfrm>
            <a:off x="6274594" y="2046089"/>
            <a:ext cx="4662488" cy="5143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10000"/>
          </a:bodyPr>
          <a:lstStyle/>
          <a:p>
            <a:pPr marL="0" indent="0" algn="ctr">
              <a:buNone/>
            </a:pPr>
            <a:r>
              <a:rPr lang="en-US" sz="3600" b="1" dirty="0">
                <a:solidFill>
                  <a:srgbClr val="CADCF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儿子</a:t>
            </a:r>
            <a:endParaRPr lang="en-US" sz="2700" dirty="0"/>
          </a:p>
        </p:txBody>
      </p:sp>
      <p:sp>
        <p:nvSpPr>
          <p:cNvPr id="8" name="Text 6"/>
          <p:cNvSpPr/>
          <p:nvPr/>
        </p:nvSpPr>
        <p:spPr>
          <a:xfrm>
            <a:off x="6486525" y="2674739"/>
            <a:ext cx="4365784" cy="2293441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/>
          </a:bodyPr>
          <a:lstStyle/>
          <a:p>
            <a:pPr marL="0" indent="0" algn="l">
              <a:lnSpc>
                <a:spcPct val="16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做事</a:t>
            </a:r>
            <a:r>
              <a:rPr lang="en-US" sz="28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，</a:t>
            </a: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因为已在爱中</a:t>
            </a:r>
            <a:r>
              <a:rPr lang="en-US" sz="28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累了，</a:t>
            </a: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会安息</a:t>
            </a:r>
            <a:r>
              <a:rPr lang="en-US" sz="28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</a:t>
            </a: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休息</a:t>
            </a:r>
            <a:r>
              <a:rPr lang="en-US" sz="28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，</a:t>
            </a: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是被爱的记号</a:t>
            </a:r>
            <a:r>
              <a:rPr lang="en-US" sz="28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</a:t>
            </a: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父亲</a:t>
            </a:r>
            <a:r>
              <a:rPr lang="en-US" sz="28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，</a:t>
            </a: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是供应者</a:t>
            </a:r>
            <a:endParaRPr lang="en-US" sz="2800" dirty="0"/>
          </a:p>
        </p:txBody>
      </p:sp>
      <p:sp>
        <p:nvSpPr>
          <p:cNvPr id="9" name="Text 7"/>
          <p:cNvSpPr/>
          <p:nvPr/>
        </p:nvSpPr>
        <p:spPr>
          <a:xfrm>
            <a:off x="647700" y="5444430"/>
            <a:ext cx="10896600" cy="961286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ctr">
              <a:lnSpc>
                <a:spcPct val="141017"/>
              </a:lnSpc>
              <a:buNone/>
            </a:pPr>
            <a:r>
              <a:rPr lang="en-US" sz="3600" dirty="0">
                <a:solidFill>
                  <a:srgbClr val="22222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雇员休息，显得懒惰；孩子休息，显出被爱。</a:t>
            </a:r>
            <a:endParaRPr lang="en-US" sz="3600"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5">
    <p:bg>
      <p:bgPr>
        <a:solidFill>
          <a:srgbClr val="1E2E4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-1917290" y="285135"/>
            <a:ext cx="12192000" cy="6858000"/>
          </a:xfrm>
          <a:prstGeom prst="rect">
            <a:avLst/>
          </a:prstGeom>
          <a:gradFill rotWithShape="1">
            <a:gsLst>
              <a:gs pos="0">
                <a:srgbClr val="2E5A8C">
                  <a:alpha val="35000"/>
                </a:srgbClr>
              </a:gs>
              <a:gs pos="60000">
                <a:srgbClr val="2E5A8C">
                  <a:alpha val="0"/>
                </a:srgbClr>
              </a:gs>
            </a:gsLst>
            <a:path path="circle">
              <a:fillToRect l="50000" t="100000" r="50000"/>
            </a:path>
          </a:gra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3643313" y="2305496"/>
            <a:ext cx="4905375" cy="15621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85000" lnSpcReduction="20000"/>
          </a:bodyPr>
          <a:lstStyle/>
          <a:p>
            <a:pPr marL="0" indent="0" algn="ctr">
              <a:lnSpc>
                <a:spcPct val="140351"/>
              </a:lnSpc>
              <a:buNone/>
            </a:pPr>
            <a:r>
              <a:rPr lang="en-US" sz="4800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你做或不做</a:t>
            </a:r>
            <a:r>
              <a:rPr lang="en-US" sz="3750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， </a:t>
            </a:r>
            <a:r>
              <a:rPr lang="en-US" sz="4800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祂对你的爱不增不减</a:t>
            </a:r>
            <a:r>
              <a:rPr lang="en-US" sz="3750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。</a:t>
            </a:r>
            <a:endParaRPr lang="en-US" sz="3750" dirty="0"/>
          </a:p>
        </p:txBody>
      </p:sp>
      <p:sp>
        <p:nvSpPr>
          <p:cNvPr id="4" name="Text 2"/>
          <p:cNvSpPr/>
          <p:nvPr/>
        </p:nvSpPr>
        <p:spPr>
          <a:xfrm>
            <a:off x="1730477" y="4115246"/>
            <a:ext cx="8937523" cy="1902096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10000"/>
          </a:bodyPr>
          <a:lstStyle/>
          <a:p>
            <a:pPr marL="0" indent="0" algn="ctr">
              <a:lnSpc>
                <a:spcPct val="148065"/>
              </a:lnSpc>
              <a:buNone/>
            </a:pPr>
            <a:r>
              <a:rPr lang="en-US" sz="4800" dirty="0">
                <a:solidFill>
                  <a:srgbClr val="CADCF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因为那爱不是对</a:t>
            </a:r>
            <a:r>
              <a:rPr lang="en-US" sz="3600" dirty="0">
                <a:solidFill>
                  <a:srgbClr val="CADCF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“</a:t>
            </a:r>
            <a:r>
              <a:rPr lang="en-US" sz="4800" dirty="0">
                <a:solidFill>
                  <a:srgbClr val="CADCF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你的表现</a:t>
            </a:r>
            <a:r>
              <a:rPr lang="en-US" sz="3600" dirty="0">
                <a:solidFill>
                  <a:srgbClr val="CADCF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”</a:t>
            </a:r>
            <a:r>
              <a:rPr lang="en-US" sz="4800" dirty="0">
                <a:solidFill>
                  <a:srgbClr val="CADCF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的反应</a:t>
            </a:r>
            <a:r>
              <a:rPr lang="en-US" sz="3600" dirty="0">
                <a:solidFill>
                  <a:srgbClr val="CADCF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——</a:t>
            </a:r>
            <a:r>
              <a:rPr lang="en-US" sz="4800" dirty="0">
                <a:solidFill>
                  <a:srgbClr val="CADCF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那爱是祂的属性</a:t>
            </a:r>
            <a:r>
              <a:rPr lang="en-US" sz="3600" dirty="0">
                <a:solidFill>
                  <a:srgbClr val="CADCF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。</a:t>
            </a:r>
            <a:endParaRPr lang="en-US" sz="3600" dirty="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6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031226" y="885023"/>
            <a:ext cx="3844413" cy="658642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ctr">
              <a:buNone/>
            </a:pPr>
            <a:r>
              <a:rPr lang="en-US" sz="3600" kern="0" spc="225" dirty="0">
                <a:solidFill>
                  <a:srgbClr val="2E5A8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五 · 生活应用</a:t>
            </a:r>
            <a:endParaRPr lang="en-US" sz="3600" dirty="0"/>
          </a:p>
        </p:txBody>
      </p:sp>
      <p:sp>
        <p:nvSpPr>
          <p:cNvPr id="3" name="Text 1"/>
          <p:cNvSpPr/>
          <p:nvPr/>
        </p:nvSpPr>
        <p:spPr>
          <a:xfrm>
            <a:off x="1366684" y="1845170"/>
            <a:ext cx="9606116" cy="2117229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ctr">
              <a:lnSpc>
                <a:spcPct val="150385"/>
              </a:lnSpc>
              <a:buNone/>
            </a:pPr>
            <a:r>
              <a:rPr lang="en-US" sz="4400" dirty="0">
                <a:solidFill>
                  <a:srgbClr val="22222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我每天的节奏里，有没有一段 “什么都不做，只是和祂在一起”的时间？</a:t>
            </a:r>
            <a:endParaRPr lang="en-US" sz="4400" dirty="0"/>
          </a:p>
        </p:txBody>
      </p:sp>
      <p:sp>
        <p:nvSpPr>
          <p:cNvPr id="4" name="Text 2"/>
          <p:cNvSpPr/>
          <p:nvPr/>
        </p:nvSpPr>
        <p:spPr>
          <a:xfrm>
            <a:off x="953729" y="4157663"/>
            <a:ext cx="10325733" cy="201699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ctr">
              <a:lnSpc>
                <a:spcPct val="147333"/>
              </a:lnSpc>
              <a:buNone/>
            </a:pPr>
            <a:r>
              <a:rPr lang="en-US" sz="3200" dirty="0">
                <a:solidFill>
                  <a:srgbClr val="7A859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这不是任务，这是儿女的凭据。孩子不会说“我今天要花十五分钟当儿子”—— 做事是儿子，休息也是儿子。</a:t>
            </a:r>
            <a:endParaRPr lang="en-US" sz="3200" dirty="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7">
    <p:bg>
      <p:bgPr>
        <a:solidFill>
          <a:srgbClr val="1E2E4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 rotWithShape="1">
            <a:gsLst>
              <a:gs pos="0">
                <a:srgbClr val="2E5A8C">
                  <a:alpha val="35000"/>
                </a:srgbClr>
              </a:gs>
              <a:gs pos="60000">
                <a:srgbClr val="2E5A8C">
                  <a:alpha val="0"/>
                </a:srgbClr>
              </a:gs>
            </a:gsLst>
            <a:path path="circle">
              <a:fillToRect l="50000" t="100000" r="50000"/>
            </a:path>
          </a:gradFill>
          <a:ln/>
        </p:spPr>
        <p:txBody>
          <a:bodyPr/>
          <a:lstStyle/>
          <a:p>
            <a:endParaRPr lang="en-US"/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04900" y="893490"/>
            <a:ext cx="266700" cy="266700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1549809" y="1003026"/>
            <a:ext cx="8026809" cy="520974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3200" kern="0" spc="300" dirty="0">
                <a:solidFill>
                  <a:srgbClr val="CADCFC">
                    <a:alpha val="60000"/>
                  </a:srgbClr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同声诵读 · 以弗所书 3:16–19</a:t>
            </a:r>
            <a:endParaRPr lang="en-US" sz="3200" dirty="0"/>
          </a:p>
        </p:txBody>
      </p:sp>
      <p:sp>
        <p:nvSpPr>
          <p:cNvPr id="5" name="Text 2"/>
          <p:cNvSpPr/>
          <p:nvPr/>
        </p:nvSpPr>
        <p:spPr>
          <a:xfrm>
            <a:off x="314632" y="1681316"/>
            <a:ext cx="11503742" cy="4283194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Autofit/>
          </a:bodyPr>
          <a:lstStyle/>
          <a:p>
            <a:pPr marL="0" indent="0" algn="l">
              <a:lnSpc>
                <a:spcPct val="162192"/>
              </a:lnSpc>
              <a:buNone/>
            </a:pPr>
            <a:r>
              <a:rPr lang="en-US" sz="3600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求他按着他丰盛的荣耀，借着他的灵，叫你们心里的力量刚强起来，使基督因你们的信，住在你们心里，叫你们的爱心有根有基，能以和众圣徒一同明白基督的爱是何等长阔高深，并知道这爱是过于人所能测度的，便叫上帝一切所充满的，充满了你们。</a:t>
            </a:r>
            <a:endParaRPr lang="en-US" sz="36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1E2E4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 rotWithShape="1">
            <a:gsLst>
              <a:gs pos="0">
                <a:srgbClr val="2E5A8C">
                  <a:alpha val="35000"/>
                </a:srgbClr>
              </a:gs>
              <a:gs pos="60000">
                <a:srgbClr val="2E5A8C">
                  <a:alpha val="0"/>
                </a:srgbClr>
              </a:gs>
            </a:gsLst>
            <a:path path="circle">
              <a:fillToRect l="50000" t="100000" r="50000"/>
            </a:path>
          </a:gra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5619750" y="1664494"/>
            <a:ext cx="952500" cy="290513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ctr">
              <a:buNone/>
            </a:pPr>
            <a:r>
              <a:rPr lang="en-US" sz="1425" kern="0" spc="300" dirty="0">
                <a:solidFill>
                  <a:srgbClr val="CADCFC">
                    <a:alpha val="60000"/>
                  </a:srgbClr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经文启应</a:t>
            </a:r>
            <a:endParaRPr lang="en-US" sz="1425" dirty="0"/>
          </a:p>
        </p:txBody>
      </p:sp>
      <p:sp>
        <p:nvSpPr>
          <p:cNvPr id="4" name="Text 2"/>
          <p:cNvSpPr/>
          <p:nvPr/>
        </p:nvSpPr>
        <p:spPr>
          <a:xfrm>
            <a:off x="1994059" y="2221706"/>
            <a:ext cx="8203883" cy="8096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ctr">
              <a:lnSpc>
                <a:spcPct val="131707"/>
              </a:lnSpc>
              <a:buNone/>
            </a:pPr>
            <a:r>
              <a:rPr lang="en-US" sz="4400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“我们爱，因为上帝先爱我们</a:t>
            </a:r>
            <a:r>
              <a:rPr lang="en-US" sz="4050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。”</a:t>
            </a:r>
            <a:endParaRPr lang="en-US" sz="4050" dirty="0"/>
          </a:p>
        </p:txBody>
      </p:sp>
      <p:sp>
        <p:nvSpPr>
          <p:cNvPr id="5" name="Text 3"/>
          <p:cNvSpPr/>
          <p:nvPr/>
        </p:nvSpPr>
        <p:spPr>
          <a:xfrm>
            <a:off x="5074935" y="3298031"/>
            <a:ext cx="2042130" cy="3429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ctr">
              <a:buNone/>
            </a:pPr>
            <a:r>
              <a:rPr lang="en-US" sz="1650" kern="0" spc="225" dirty="0">
                <a:solidFill>
                  <a:srgbClr val="CADCF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— 约翰一书 4:19</a:t>
            </a:r>
            <a:endParaRPr lang="en-US" sz="1650" dirty="0"/>
          </a:p>
        </p:txBody>
      </p:sp>
      <p:sp>
        <p:nvSpPr>
          <p:cNvPr id="6" name="Shape 4"/>
          <p:cNvSpPr/>
          <p:nvPr/>
        </p:nvSpPr>
        <p:spPr>
          <a:xfrm>
            <a:off x="5829300" y="3907631"/>
            <a:ext cx="533400" cy="9525"/>
          </a:xfrm>
          <a:prstGeom prst="rect">
            <a:avLst/>
          </a:prstGeom>
          <a:solidFill>
            <a:srgbClr val="CADCFC">
              <a:alpha val="35000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7" name="Text 5"/>
          <p:cNvSpPr/>
          <p:nvPr/>
        </p:nvSpPr>
        <p:spPr>
          <a:xfrm>
            <a:off x="1190625" y="3826670"/>
            <a:ext cx="9810750" cy="246237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ctr">
              <a:lnSpc>
                <a:spcPct val="150000"/>
              </a:lnSpc>
              <a:buNone/>
            </a:pPr>
            <a:r>
              <a:rPr lang="en-US" sz="1500" dirty="0">
                <a:solidFill>
                  <a:srgbClr val="FFFF00">
                    <a:alpha val="60000"/>
                  </a:srgbClr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会众</a:t>
            </a:r>
            <a:r>
              <a:rPr lang="en-US" sz="3600" dirty="0">
                <a:solidFill>
                  <a:srgbClr val="FFFF0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“不是我们爱上帝，乃是上帝爱我们，差祂的儿子为我们的罪作了挽回祭，这就是爱了。” </a:t>
            </a:r>
            <a:r>
              <a:rPr lang="en-US" sz="1500" dirty="0">
                <a:solidFill>
                  <a:srgbClr val="FFFF00">
                    <a:alpha val="60000"/>
                  </a:srgbClr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约翰一书 4:10</a:t>
            </a:r>
            <a:endParaRPr lang="en-US" sz="2250" dirty="0">
              <a:solidFill>
                <a:srgbClr val="FFFF00">
                  <a:alpha val="60000"/>
                </a:srgbClr>
              </a:solidFill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8">
    <p:bg>
      <p:bgPr>
        <a:solidFill>
          <a:srgbClr val="1E2E4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 rotWithShape="1">
            <a:gsLst>
              <a:gs pos="0">
                <a:srgbClr val="2E5A8C">
                  <a:alpha val="35000"/>
                </a:srgbClr>
              </a:gs>
              <a:gs pos="60000">
                <a:srgbClr val="2E5A8C">
                  <a:alpha val="0"/>
                </a:srgbClr>
              </a:gs>
            </a:gsLst>
            <a:path path="circle">
              <a:fillToRect l="50000" t="100000" r="50000"/>
            </a:path>
          </a:gradFill>
          <a:ln/>
        </p:spPr>
        <p:txBody>
          <a:bodyPr/>
          <a:lstStyle/>
          <a:p>
            <a:endParaRPr lang="en-US"/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845585" y="1083023"/>
            <a:ext cx="323850" cy="323850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2397347" y="2813745"/>
            <a:ext cx="7397306" cy="1916311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ctr">
              <a:lnSpc>
                <a:spcPct val="150534"/>
              </a:lnSpc>
              <a:buNone/>
            </a:pPr>
            <a:r>
              <a:rPr lang="en-US" sz="4350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我们爱神，并非为了被爱； 我们爱，因为我们早已被爱。</a:t>
            </a:r>
            <a:endParaRPr lang="en-US" sz="4350" dirty="0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9">
    <p:bg>
      <p:bgPr>
        <a:solidFill>
          <a:srgbClr val="1E2E4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 rotWithShape="1">
            <a:gsLst>
              <a:gs pos="0">
                <a:srgbClr val="2E5A8C">
                  <a:alpha val="35000"/>
                </a:srgbClr>
              </a:gs>
              <a:gs pos="60000">
                <a:srgbClr val="2E5A8C">
                  <a:alpha val="0"/>
                </a:srgbClr>
              </a:gs>
            </a:gsLst>
            <a:path path="circle">
              <a:fillToRect l="50000" t="100000" r="50000"/>
            </a:path>
          </a:gra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1149760" y="323762"/>
            <a:ext cx="10687050" cy="590638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3600" kern="0" spc="300" dirty="0">
                <a:solidFill>
                  <a:srgbClr val="CADCFC">
                    <a:alpha val="60000"/>
                  </a:srgbClr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回应祷告</a:t>
            </a:r>
            <a:endParaRPr lang="en-US" sz="3600" dirty="0"/>
          </a:p>
        </p:txBody>
      </p:sp>
      <p:sp>
        <p:nvSpPr>
          <p:cNvPr id="4" name="Text 2"/>
          <p:cNvSpPr/>
          <p:nvPr/>
        </p:nvSpPr>
        <p:spPr>
          <a:xfrm>
            <a:off x="344130" y="983226"/>
            <a:ext cx="11492680" cy="495808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Autofit/>
          </a:bodyPr>
          <a:lstStyle/>
          <a:p>
            <a:pPr marL="0" indent="0" algn="l">
              <a:lnSpc>
                <a:spcPct val="156774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主啊，赦免我。我把服事当成了工作，把你的家当成了职场。 今天，我放下那张隐形的值班表。我不是你的雇员——我是你的孩子。 我爱，是因为你先爱了我。 让我像马利亚一样，选择那上好的福分——不是选择“做事”，而是选择“你”。 叫我的爱心有根有基；让我知道你的爱何等长阔高深—— 高过我的最好行为，深过我的最坏失败。 因为只有被充满的人，才有东西可以流出去。</a:t>
            </a:r>
            <a:endParaRPr lang="en-US" sz="3200" dirty="0"/>
          </a:p>
        </p:txBody>
      </p:sp>
      <p:sp>
        <p:nvSpPr>
          <p:cNvPr id="5" name="Text 3"/>
          <p:cNvSpPr/>
          <p:nvPr/>
        </p:nvSpPr>
        <p:spPr>
          <a:xfrm>
            <a:off x="2110609" y="5941306"/>
            <a:ext cx="10687050" cy="4476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20000"/>
          </a:bodyPr>
          <a:lstStyle/>
          <a:p>
            <a:pPr marL="0" indent="0" algn="l">
              <a:buNone/>
            </a:pPr>
            <a:r>
              <a:rPr lang="zh-CN" altLang="en-US" sz="3200" dirty="0">
                <a:solidFill>
                  <a:srgbClr val="CADCF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在主</a:t>
            </a:r>
            <a:r>
              <a:rPr lang="en-US" sz="3200" dirty="0" err="1">
                <a:solidFill>
                  <a:srgbClr val="CADCF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耶稣的名</a:t>
            </a:r>
            <a:r>
              <a:rPr lang="zh-CN" altLang="en-US" sz="3200">
                <a:solidFill>
                  <a:srgbClr val="CADCF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里</a:t>
            </a:r>
            <a:r>
              <a:rPr lang="en-US" sz="2250">
                <a:solidFill>
                  <a:srgbClr val="CADCF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，</a:t>
            </a:r>
            <a:r>
              <a:rPr lang="en-US" sz="3500" dirty="0" err="1">
                <a:solidFill>
                  <a:srgbClr val="CADCF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阿们</a:t>
            </a:r>
            <a:r>
              <a:rPr lang="en-US" sz="2250" dirty="0">
                <a:solidFill>
                  <a:srgbClr val="CADCF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。</a:t>
            </a:r>
            <a:endParaRPr lang="en-US" sz="225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1E2E4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 rotWithShape="1">
            <a:gsLst>
              <a:gs pos="0">
                <a:srgbClr val="2E5A8C">
                  <a:alpha val="35000"/>
                </a:srgbClr>
              </a:gs>
              <a:gs pos="60000">
                <a:srgbClr val="2E5A8C">
                  <a:alpha val="0"/>
                </a:srgbClr>
              </a:gs>
            </a:gsLst>
            <a:path path="circle">
              <a:fillToRect l="50000" t="100000" r="50000"/>
            </a:path>
          </a:gra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995680" y="1807210"/>
            <a:ext cx="9499599" cy="1007428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62500" lnSpcReduction="20000"/>
          </a:bodyPr>
          <a:lstStyle/>
          <a:p>
            <a:pPr marL="0" indent="0" algn="ctr">
              <a:lnSpc>
                <a:spcPct val="140659"/>
              </a:lnSpc>
              <a:buNone/>
            </a:pPr>
            <a:r>
              <a:rPr lang="en-US" sz="6500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我们爱上帝，不是因为祂需要我们的爱</a:t>
            </a:r>
            <a:r>
              <a:rPr lang="en-US" sz="3000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——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5829300" y="3119438"/>
            <a:ext cx="533400" cy="9525"/>
          </a:xfrm>
          <a:prstGeom prst="rect">
            <a:avLst/>
          </a:prstGeom>
          <a:solidFill>
            <a:srgbClr val="CADCFC">
              <a:alpha val="35000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5" name="Text 3"/>
          <p:cNvSpPr/>
          <p:nvPr/>
        </p:nvSpPr>
        <p:spPr>
          <a:xfrm>
            <a:off x="995680" y="3048000"/>
            <a:ext cx="10220959" cy="186944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ctr">
              <a:lnSpc>
                <a:spcPct val="140659"/>
              </a:lnSpc>
              <a:buNone/>
            </a:pPr>
            <a:r>
              <a:rPr lang="en-US" sz="2000" dirty="0">
                <a:solidFill>
                  <a:srgbClr val="FFFF0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会众 </a:t>
            </a:r>
            <a:r>
              <a:rPr lang="en-US" sz="4000" dirty="0">
                <a:solidFill>
                  <a:srgbClr val="FFFF0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我们爱上帝，是因为祂先爱了我们。 祂的爱是我们唯一的根基。</a:t>
            </a:r>
            <a:endParaRPr lang="en-US" sz="4000" dirty="0">
              <a:solidFill>
                <a:srgbClr val="FFFF00"/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3F6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047750" y="947737"/>
            <a:ext cx="11106150" cy="2762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350" kern="0" spc="225" dirty="0">
                <a:solidFill>
                  <a:srgbClr val="2E5A8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引言 · 一个致命的颠倒</a:t>
            </a:r>
            <a:endParaRPr lang="en-US" sz="1350" dirty="0"/>
          </a:p>
        </p:txBody>
      </p:sp>
      <p:sp>
        <p:nvSpPr>
          <p:cNvPr id="3" name="Text 1"/>
          <p:cNvSpPr/>
          <p:nvPr/>
        </p:nvSpPr>
        <p:spPr>
          <a:xfrm>
            <a:off x="1047750" y="1433513"/>
            <a:ext cx="11106150" cy="6000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3150" b="1" dirty="0">
                <a:solidFill>
                  <a:srgbClr val="22222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想象两个场景</a:t>
            </a:r>
            <a:endParaRPr lang="en-US" sz="3150" dirty="0"/>
          </a:p>
        </p:txBody>
      </p:sp>
      <p:sp>
        <p:nvSpPr>
          <p:cNvPr id="4" name="Shape 2"/>
          <p:cNvSpPr/>
          <p:nvPr/>
        </p:nvSpPr>
        <p:spPr>
          <a:xfrm>
            <a:off x="1047750" y="2243138"/>
            <a:ext cx="4953000" cy="3667125"/>
          </a:xfrm>
          <a:prstGeom prst="roundRect">
            <a:avLst>
              <a:gd name="adj" fmla="val 3117"/>
            </a:avLst>
          </a:prstGeom>
          <a:solidFill>
            <a:srgbClr val="FFFFFF"/>
          </a:solidFill>
          <a:ln w="9525">
            <a:solidFill>
              <a:srgbClr val="E5E3E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Text 3"/>
          <p:cNvSpPr/>
          <p:nvPr/>
        </p:nvSpPr>
        <p:spPr>
          <a:xfrm>
            <a:off x="1419225" y="2576513"/>
            <a:ext cx="4631055" cy="490538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2550" b="1" dirty="0">
                <a:solidFill>
                  <a:srgbClr val="2E5A8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场景一 · 女儿们的手机</a:t>
            </a:r>
            <a:endParaRPr lang="en-US" sz="2550" dirty="0"/>
          </a:p>
        </p:txBody>
      </p:sp>
      <p:sp>
        <p:nvSpPr>
          <p:cNvPr id="6" name="Text 4"/>
          <p:cNvSpPr/>
          <p:nvPr/>
        </p:nvSpPr>
        <p:spPr>
          <a:xfrm>
            <a:off x="1219200" y="3162299"/>
            <a:ext cx="4536377" cy="2747963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lnSpc>
                <a:spcPct val="143478"/>
              </a:lnSpc>
              <a:buNone/>
            </a:pPr>
            <a:r>
              <a:rPr lang="en-US" sz="2400" dirty="0">
                <a:solidFill>
                  <a:srgbClr val="22222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四个女儿集资给爸爸买新手机——不问价格，只问型号。送出的时候，不是等着回礼，也不是为了换取更多的爱—— </a:t>
            </a:r>
            <a:r>
              <a:rPr lang="en-US" sz="2400" b="1" dirty="0">
                <a:solidFill>
                  <a:srgbClr val="22222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因为她们本来就被爱着。</a:t>
            </a:r>
            <a:endParaRPr lang="en-US" sz="2400" dirty="0"/>
          </a:p>
        </p:txBody>
      </p:sp>
      <p:sp>
        <p:nvSpPr>
          <p:cNvPr id="7" name="Shape 5"/>
          <p:cNvSpPr/>
          <p:nvPr/>
        </p:nvSpPr>
        <p:spPr>
          <a:xfrm>
            <a:off x="6191250" y="2243138"/>
            <a:ext cx="4953000" cy="3667125"/>
          </a:xfrm>
          <a:prstGeom prst="roundRect">
            <a:avLst>
              <a:gd name="adj" fmla="val 3117"/>
            </a:avLst>
          </a:prstGeom>
          <a:solidFill>
            <a:srgbClr val="FFFFFF"/>
          </a:solidFill>
          <a:ln w="9525">
            <a:solidFill>
              <a:srgbClr val="E5E3E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" name="Text 6"/>
          <p:cNvSpPr/>
          <p:nvPr/>
        </p:nvSpPr>
        <p:spPr>
          <a:xfrm>
            <a:off x="6562725" y="2576513"/>
            <a:ext cx="4631055" cy="490538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2550" b="1" dirty="0">
                <a:solidFill>
                  <a:srgbClr val="2E5A8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场景二 · 深夜的报告</a:t>
            </a:r>
            <a:endParaRPr lang="en-US" sz="2550" dirty="0"/>
          </a:p>
        </p:txBody>
      </p:sp>
      <p:sp>
        <p:nvSpPr>
          <p:cNvPr id="9" name="Text 7"/>
          <p:cNvSpPr/>
          <p:nvPr/>
        </p:nvSpPr>
        <p:spPr>
          <a:xfrm>
            <a:off x="6562725" y="3162300"/>
            <a:ext cx="4336352" cy="251714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lnSpc>
                <a:spcPct val="143478"/>
              </a:lnSpc>
              <a:buNone/>
            </a:pPr>
            <a:r>
              <a:rPr lang="en-US" sz="2800" dirty="0">
                <a:solidFill>
                  <a:srgbClr val="22222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员工加班到深夜，把报告做得漂漂亮亮。第二天递给老板，心里想的是—— </a:t>
            </a:r>
            <a:r>
              <a:rPr lang="en-US" sz="2800" b="1" dirty="0">
                <a:solidFill>
                  <a:srgbClr val="22222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“这下该给我加薪了吧。”</a:t>
            </a:r>
            <a:endParaRPr lang="en-US" sz="28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1E2E4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 rotWithShape="1">
            <a:gsLst>
              <a:gs pos="0">
                <a:srgbClr val="2E5A8C">
                  <a:alpha val="35000"/>
                </a:srgbClr>
              </a:gs>
              <a:gs pos="60000">
                <a:srgbClr val="2E5A8C">
                  <a:alpha val="0"/>
                </a:srgbClr>
              </a:gs>
            </a:gsLst>
            <a:path path="circle">
              <a:fillToRect l="50000" t="100000" r="50000"/>
            </a:path>
          </a:gra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3054668" y="2202210"/>
            <a:ext cx="6082665" cy="18097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ctr">
              <a:lnSpc>
                <a:spcPct val="131915"/>
              </a:lnSpc>
              <a:buNone/>
            </a:pPr>
            <a:r>
              <a:rPr lang="en-US" sz="4650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你今天来到上帝面前， 是孩子，还是员工？</a:t>
            </a:r>
            <a:endParaRPr lang="en-US" sz="4650" dirty="0"/>
          </a:p>
        </p:txBody>
      </p:sp>
      <p:sp>
        <p:nvSpPr>
          <p:cNvPr id="4" name="Text 2"/>
          <p:cNvSpPr/>
          <p:nvPr/>
        </p:nvSpPr>
        <p:spPr>
          <a:xfrm>
            <a:off x="3054667" y="4259610"/>
            <a:ext cx="6082665" cy="82039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ctr">
              <a:lnSpc>
                <a:spcPct val="138667"/>
              </a:lnSpc>
              <a:buNone/>
            </a:pPr>
            <a:r>
              <a:rPr lang="en-US" sz="2800" dirty="0">
                <a:solidFill>
                  <a:srgbClr val="CADCF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请带着这个问题，听完今天的信息。</a:t>
            </a:r>
            <a:endParaRPr lang="en-US" sz="28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3F6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047750" y="226142"/>
            <a:ext cx="11106150" cy="864471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3600" b="1" kern="0" spc="225" dirty="0">
                <a:solidFill>
                  <a:srgbClr val="2E5A8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马可福音 12:30 · 路加福音 10:27</a:t>
            </a:r>
            <a:endParaRPr lang="en-US" sz="3600" dirty="0"/>
          </a:p>
        </p:txBody>
      </p:sp>
      <p:sp>
        <p:nvSpPr>
          <p:cNvPr id="3" name="Text 1"/>
          <p:cNvSpPr/>
          <p:nvPr/>
        </p:nvSpPr>
        <p:spPr>
          <a:xfrm>
            <a:off x="511278" y="1395413"/>
            <a:ext cx="11316928" cy="2852122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lnSpc>
                <a:spcPct val="149451"/>
              </a:lnSpc>
              <a:buNone/>
            </a:pPr>
            <a:r>
              <a:rPr lang="en-US" sz="4000" dirty="0">
                <a:solidFill>
                  <a:srgbClr val="22222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“你要尽心、尽性、尽意、尽力 爱主—你的上帝。” </a:t>
            </a:r>
          </a:p>
          <a:p>
            <a:pPr marL="0" indent="0" algn="l">
              <a:lnSpc>
                <a:spcPct val="149451"/>
              </a:lnSpc>
              <a:buNone/>
            </a:pPr>
            <a:endParaRPr lang="en-US" sz="3000" dirty="0">
              <a:solidFill>
                <a:srgbClr val="222222"/>
              </a:solidFill>
              <a:latin typeface="Georgia" pitchFamily="34" charset="0"/>
              <a:ea typeface="Georgia" pitchFamily="34" charset="-122"/>
              <a:cs typeface="Georgia" pitchFamily="34" charset="-120"/>
            </a:endParaRPr>
          </a:p>
          <a:p>
            <a:pPr marL="0" indent="0" algn="l">
              <a:lnSpc>
                <a:spcPct val="149451"/>
              </a:lnSpc>
              <a:buNone/>
            </a:pPr>
            <a:r>
              <a:rPr lang="en-US" sz="3600" dirty="0">
                <a:solidFill>
                  <a:srgbClr val="FF000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“又要爱邻舍如同自己。”</a:t>
            </a:r>
            <a:endParaRPr lang="en-US" sz="4000" dirty="0">
              <a:solidFill>
                <a:srgbClr val="FF0000"/>
              </a:solidFill>
            </a:endParaRPr>
          </a:p>
        </p:txBody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11278" y="4552335"/>
            <a:ext cx="636101" cy="636101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1257300" y="4444181"/>
            <a:ext cx="10570906" cy="1317522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3600" dirty="0">
                <a:solidFill>
                  <a:srgbClr val="7A859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全人、无时无刻、毫无保留地爱上帝——这是上帝的标准。</a:t>
            </a:r>
            <a:endParaRPr lang="en-US" sz="36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596163" y="1091382"/>
            <a:ext cx="8727708" cy="2730004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ctr">
              <a:lnSpc>
                <a:spcPct val="141538"/>
              </a:lnSpc>
              <a:buNone/>
            </a:pPr>
            <a:r>
              <a:rPr lang="en-US" sz="4000" dirty="0">
                <a:solidFill>
                  <a:srgbClr val="22222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诚实地说：我们爱祂，常常带着 抱怨、比较、交易、疲惫。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629266" y="3716594"/>
            <a:ext cx="11405418" cy="1966451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ctr">
              <a:lnSpc>
                <a:spcPct val="137846"/>
              </a:lnSpc>
              <a:buNone/>
            </a:pPr>
            <a:r>
              <a:rPr lang="en-US" sz="4000" dirty="0">
                <a:solidFill>
                  <a:srgbClr val="7A859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我们像马大，不像马利亚。我们做不到——所以需要先听见另一句话。</a:t>
            </a:r>
            <a:endParaRPr lang="en-US" sz="40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3F6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047750" y="393290"/>
            <a:ext cx="11106150" cy="697323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3600" b="1" kern="0" spc="225" dirty="0">
                <a:solidFill>
                  <a:srgbClr val="2E5A8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路加福音 10:38–39</a:t>
            </a:r>
            <a:endParaRPr lang="en-US" sz="3600" dirty="0"/>
          </a:p>
        </p:txBody>
      </p:sp>
      <p:sp>
        <p:nvSpPr>
          <p:cNvPr id="3" name="Text 1"/>
          <p:cNvSpPr/>
          <p:nvPr/>
        </p:nvSpPr>
        <p:spPr>
          <a:xfrm>
            <a:off x="727588" y="1376363"/>
            <a:ext cx="10874478" cy="316614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lnSpc>
                <a:spcPct val="153659"/>
              </a:lnSpc>
              <a:buNone/>
            </a:pPr>
            <a:r>
              <a:rPr lang="en-US" sz="4000" dirty="0">
                <a:solidFill>
                  <a:srgbClr val="22222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他们走路的时候，耶稣进了一个村庄。有一个女人，名叫马大，接他到自己家里。她有一个妹子，名叫马利亚，在耶稣脚前坐着听他的道。</a:t>
            </a:r>
            <a:endParaRPr lang="en-US" sz="4000" dirty="0"/>
          </a:p>
        </p:txBody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47750" y="6057900"/>
            <a:ext cx="209550" cy="209550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1371600" y="6038850"/>
            <a:ext cx="1181546" cy="2857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350" dirty="0">
                <a:solidFill>
                  <a:srgbClr val="7A859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第一讲 · 爱神</a:t>
            </a:r>
            <a:endParaRPr lang="en-US" sz="13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563</TotalTime>
  <Words>885</Words>
  <Application>Microsoft Office PowerPoint</Application>
  <PresentationFormat>Widescreen</PresentationFormat>
  <Paragraphs>167</Paragraphs>
  <Slides>31</Slides>
  <Notes>30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31</vt:i4>
      </vt:variant>
    </vt:vector>
  </HeadingPairs>
  <TitlesOfParts>
    <vt:vector size="35" baseType="lpstr">
      <vt:lpstr>DengXian</vt:lpstr>
      <vt:lpstr>Arial</vt:lpstr>
      <vt:lpstr>Georgia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R Fang</cp:lastModifiedBy>
  <cp:revision>4</cp:revision>
  <dcterms:created xsi:type="dcterms:W3CDTF">2026-08-01T00:27:05Z</dcterms:created>
  <dcterms:modified xsi:type="dcterms:W3CDTF">2026-08-06T00:27:29Z</dcterms:modified>
</cp:coreProperties>
</file>