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37"/>
  </p:notesMasterIdLst>
  <p:sldIdLst>
    <p:sldId id="1164" r:id="rId3"/>
    <p:sldId id="1090" r:id="rId4"/>
    <p:sldId id="1091" r:id="rId5"/>
    <p:sldId id="1093" r:id="rId6"/>
    <p:sldId id="1094" r:id="rId7"/>
    <p:sldId id="1095" r:id="rId8"/>
    <p:sldId id="1097" r:id="rId9"/>
    <p:sldId id="1098" r:id="rId10"/>
    <p:sldId id="1099" r:id="rId11"/>
    <p:sldId id="1176" r:id="rId12"/>
    <p:sldId id="1162" r:id="rId13"/>
    <p:sldId id="1153" r:id="rId14"/>
    <p:sldId id="969" r:id="rId15"/>
    <p:sldId id="971" r:id="rId16"/>
    <p:sldId id="973" r:id="rId17"/>
    <p:sldId id="1165" r:id="rId18"/>
    <p:sldId id="974" r:id="rId19"/>
    <p:sldId id="1195" r:id="rId20"/>
    <p:sldId id="1196" r:id="rId21"/>
    <p:sldId id="1163" r:id="rId22"/>
    <p:sldId id="1197" r:id="rId23"/>
    <p:sldId id="1178" r:id="rId24"/>
    <p:sldId id="1179" r:id="rId25"/>
    <p:sldId id="1180" r:id="rId26"/>
    <p:sldId id="1177" r:id="rId27"/>
    <p:sldId id="1174" r:id="rId28"/>
    <p:sldId id="1187" r:id="rId29"/>
    <p:sldId id="1175" r:id="rId30"/>
    <p:sldId id="1181" r:id="rId31"/>
    <p:sldId id="1183" r:id="rId32"/>
    <p:sldId id="1194" r:id="rId33"/>
    <p:sldId id="1191" r:id="rId34"/>
    <p:sldId id="1189" r:id="rId35"/>
    <p:sldId id="1198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FFFF"/>
    <a:srgbClr val="7DFFD4"/>
    <a:srgbClr val="F6B0E4"/>
    <a:srgbClr val="93FF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CE634B-9BC9-4989-942B-4C7E4E07C818}" v="813" dt="2026-08-09T11:18:06.8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72" autoAdjust="0"/>
    <p:restoredTop sz="78678" autoAdjust="0"/>
  </p:normalViewPr>
  <p:slideViewPr>
    <p:cSldViewPr snapToGrid="0">
      <p:cViewPr>
        <p:scale>
          <a:sx n="66" d="100"/>
          <a:sy n="66" d="100"/>
        </p:scale>
        <p:origin x="772" y="244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microsoft.com/office/2016/11/relationships/changesInfo" Target="changesInfos/changesInfo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microsoft.com/office/2015/10/relationships/revisionInfo" Target="revisionInfo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ob Wong" userId="67642aba2ad83a5a" providerId="LiveId" clId="{AE6D4A3F-14C0-4BD9-AAAF-D96D2F5C5B03}"/>
    <pc:docChg chg="undo custSel addSld modSld">
      <pc:chgData name="Jacob Wong" userId="67642aba2ad83a5a" providerId="LiveId" clId="{AE6D4A3F-14C0-4BD9-AAAF-D96D2F5C5B03}" dt="2026-08-09T11:18:06.886" v="1988"/>
      <pc:docMkLst>
        <pc:docMk/>
      </pc:docMkLst>
      <pc:sldChg chg="addSp delSp modSp add mod">
        <pc:chgData name="Jacob Wong" userId="67642aba2ad83a5a" providerId="LiveId" clId="{AE6D4A3F-14C0-4BD9-AAAF-D96D2F5C5B03}" dt="2026-08-09T11:18:06.886" v="1988"/>
        <pc:sldMkLst>
          <pc:docMk/>
          <pc:sldMk cId="719536186" sldId="1198"/>
        </pc:sldMkLst>
        <pc:spChg chg="add mod">
          <ac:chgData name="Jacob Wong" userId="67642aba2ad83a5a" providerId="LiveId" clId="{AE6D4A3F-14C0-4BD9-AAAF-D96D2F5C5B03}" dt="2026-08-09T11:11:53.465" v="1874" actId="1076"/>
          <ac:spMkLst>
            <pc:docMk/>
            <pc:sldMk cId="719536186" sldId="1198"/>
            <ac:spMk id="4" creationId="{70F5DAC5-7244-2F53-0445-0936E488A1D6}"/>
          </ac:spMkLst>
        </pc:spChg>
        <pc:spChg chg="add mod">
          <ac:chgData name="Jacob Wong" userId="67642aba2ad83a5a" providerId="LiveId" clId="{AE6D4A3F-14C0-4BD9-AAAF-D96D2F5C5B03}" dt="2026-08-09T11:16:11.971" v="1981" actId="5793"/>
          <ac:spMkLst>
            <pc:docMk/>
            <pc:sldMk cId="719536186" sldId="1198"/>
            <ac:spMk id="6" creationId="{D98502E2-AE4F-FDAA-7336-451D1D38F41E}"/>
          </ac:spMkLst>
        </pc:spChg>
        <pc:spChg chg="del mod">
          <ac:chgData name="Jacob Wong" userId="67642aba2ad83a5a" providerId="LiveId" clId="{AE6D4A3F-14C0-4BD9-AAAF-D96D2F5C5B03}" dt="2026-08-09T10:48:55.459" v="6" actId="478"/>
          <ac:spMkLst>
            <pc:docMk/>
            <pc:sldMk cId="719536186" sldId="1198"/>
            <ac:spMk id="10" creationId="{BCC64B3A-C310-FDB7-A58D-9C2A8214202F}"/>
          </ac:spMkLst>
        </pc:spChg>
        <pc:spChg chg="add mod">
          <ac:chgData name="Jacob Wong" userId="67642aba2ad83a5a" providerId="LiveId" clId="{AE6D4A3F-14C0-4BD9-AAAF-D96D2F5C5B03}" dt="2026-08-09T11:16:44.858" v="1986" actId="1076"/>
          <ac:spMkLst>
            <pc:docMk/>
            <pc:sldMk cId="719536186" sldId="1198"/>
            <ac:spMk id="11" creationId="{DD371481-0CEF-1CA0-783D-CD065E6F7D26}"/>
          </ac:spMkLst>
        </pc:spChg>
        <pc:spChg chg="add del">
          <ac:chgData name="Jacob Wong" userId="67642aba2ad83a5a" providerId="LiveId" clId="{AE6D4A3F-14C0-4BD9-AAAF-D96D2F5C5B03}" dt="2026-08-09T11:00:26.733" v="734" actId="22"/>
          <ac:spMkLst>
            <pc:docMk/>
            <pc:sldMk cId="719536186" sldId="1198"/>
            <ac:spMk id="13" creationId="{E100528C-628B-ADAA-3CFA-DEAA531E4F6A}"/>
          </ac:spMkLst>
        </pc:spChg>
        <pc:spChg chg="add mod">
          <ac:chgData name="Jacob Wong" userId="67642aba2ad83a5a" providerId="LiveId" clId="{AE6D4A3F-14C0-4BD9-AAAF-D96D2F5C5B03}" dt="2026-08-09T11:17:01.668" v="1987" actId="20577"/>
          <ac:spMkLst>
            <pc:docMk/>
            <pc:sldMk cId="719536186" sldId="1198"/>
            <ac:spMk id="15" creationId="{B4074796-2DD0-0596-7841-DF7A20E06FDE}"/>
          </ac:spMkLst>
        </pc:spChg>
        <pc:picChg chg="mod">
          <ac:chgData name="Jacob Wong" userId="67642aba2ad83a5a" providerId="LiveId" clId="{AE6D4A3F-14C0-4BD9-AAAF-D96D2F5C5B03}" dt="2026-08-09T11:18:06.886" v="1988"/>
          <ac:picMkLst>
            <pc:docMk/>
            <pc:sldMk cId="719536186" sldId="1198"/>
            <ac:picMk id="7" creationId="{DB80C322-D682-7BCB-6A2C-72D0BCA6CE6D}"/>
          </ac:picMkLst>
        </pc:picChg>
        <pc:picChg chg="mod">
          <ac:chgData name="Jacob Wong" userId="67642aba2ad83a5a" providerId="LiveId" clId="{AE6D4A3F-14C0-4BD9-AAAF-D96D2F5C5B03}" dt="2026-08-09T10:48:46.594" v="4" actId="1076"/>
          <ac:picMkLst>
            <pc:docMk/>
            <pc:sldMk cId="719536186" sldId="1198"/>
            <ac:picMk id="9" creationId="{636A295D-8FBD-2976-EE79-7F874D4A8B1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D7EEC-BD5D-41D9-89A5-9D87E5D42187}" type="datetimeFigureOut">
              <a:rPr lang="en-CA" smtClean="0"/>
              <a:t>2026-08-09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BE6A4-402F-4482-97E2-C91F9027E2E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4990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d.bible/verse/psa.106.32.rcuvt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d.bible/verse/psa.106.33.rcuvt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d.bible/verse/psa.106.32.rcuvt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d.bible/verse/psa.106.33.rcuvt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d.bible/verse/psa.106.32.wcbt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d.bible/verse/psa.106.33.wcbt" TargetMode="Externa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d.bible/verse/psa.106.32.rcuvt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d.bible/verse/psa.106.33.rcuvt" TargetMode="Externa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cuv.hkbs.org.hk/RCUV1s/EXO/7/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d.bible/verse/num.20.11.wcbt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後悔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：重點在「我做錯了，或我當時可以做不同選擇」。它帶有較強的自責、懊惱、想重頭再來。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遺憾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：「結果不如人意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你想做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但趕不上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無時間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…..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），令人惋惜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世界杯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不能入八強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四強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或決賽」，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不一定是自己做錯，也可能是</a:t>
            </a:r>
            <a:r>
              <a:rPr lang="en-C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 2" panose="05020102010507070707" pitchFamily="18" charset="2"/>
              </a:rPr>
              <a:t>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能力有限、</a:t>
            </a:r>
            <a:r>
              <a:rPr lang="en-C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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時機不對、</a:t>
            </a:r>
            <a:r>
              <a:rPr lang="en-C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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客觀條件不允許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。它比後悔更偏向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失落、可惜、無可奈何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2BE6A4-402F-4482-97E2-C91F9027E2E7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6367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err="1">
                <a:effectLst/>
              </a:rPr>
              <a:t>以色列人從埃及出來時，</a:t>
            </a:r>
            <a:r>
              <a:rPr lang="en-CA" b="1" dirty="0" err="1">
                <a:effectLst/>
              </a:rPr>
              <a:t>從未否認神的存在</a:t>
            </a:r>
            <a:r>
              <a:rPr lang="en-CA" dirty="0">
                <a:effectLst/>
              </a:rPr>
              <a:t>。 </a:t>
            </a:r>
            <a:r>
              <a:rPr lang="en-CA" dirty="0" err="1">
                <a:effectLst/>
              </a:rPr>
              <a:t>他們剛經歷十災、紅海、雲柱火柱，怎麼可能不相信神存在</a:t>
            </a:r>
            <a:r>
              <a:rPr lang="en-CA" dirty="0">
                <a:effectLst/>
              </a:rPr>
              <a:t>？</a:t>
            </a:r>
            <a:endParaRPr lang="en-CA" dirty="0"/>
          </a:p>
          <a:p>
            <a:r>
              <a:rPr lang="en-CA" dirty="0" err="1">
                <a:effectLst/>
              </a:rPr>
              <a:t>聖經說的「不信」是</a:t>
            </a:r>
            <a:r>
              <a:rPr lang="en-CA" dirty="0">
                <a:effectLst/>
              </a:rPr>
              <a:t>：</a:t>
            </a:r>
            <a:endParaRPr lang="en-CA" dirty="0"/>
          </a:p>
          <a:p>
            <a:r>
              <a:rPr lang="en-CA" b="1" dirty="0" err="1"/>
              <a:t>不信＝不按神的話行事，不把神當神來對待</a:t>
            </a:r>
            <a:r>
              <a:rPr lang="en-CA" b="1" dirty="0"/>
              <a:t>。</a:t>
            </a:r>
          </a:p>
          <a:p>
            <a:pPr lvl="0"/>
            <a:r>
              <a:rPr lang="en-CA" dirty="0" err="1">
                <a:effectLst/>
              </a:rPr>
              <a:t>這是一種</a:t>
            </a:r>
            <a:r>
              <a:rPr lang="en-CA" b="1" dirty="0" err="1">
                <a:effectLst/>
              </a:rPr>
              <a:t>關係性的背離</a:t>
            </a:r>
            <a:r>
              <a:rPr lang="en-CA" dirty="0" err="1">
                <a:effectLst/>
              </a:rPr>
              <a:t>，不是哲學上的無神論</a:t>
            </a:r>
            <a:r>
              <a:rPr lang="en-CA" dirty="0">
                <a:effectLst/>
              </a:rPr>
              <a:t>。</a:t>
            </a:r>
            <a:br>
              <a:rPr lang="en-CA" dirty="0">
                <a:effectLst/>
              </a:rPr>
            </a:br>
            <a:br>
              <a:rPr lang="en-CA" dirty="0">
                <a:effectLst/>
              </a:rPr>
            </a:br>
            <a:r>
              <a:rPr lang="en-CA" dirty="0"/>
              <a:t>二、「</a:t>
            </a:r>
            <a:r>
              <a:rPr lang="en-CA" dirty="0" err="1"/>
              <a:t>沒有尊神為聖」不是態度不恭敬，而是錯置神的角色</a:t>
            </a:r>
            <a:br>
              <a:rPr lang="en-CA" dirty="0"/>
            </a:br>
            <a:r>
              <a:rPr lang="en-CA" dirty="0" err="1">
                <a:effectLst/>
              </a:rPr>
              <a:t>把自己的方式放在神的方式之上</a:t>
            </a:r>
            <a:endParaRPr lang="en-CA" dirty="0"/>
          </a:p>
          <a:p>
            <a:pPr lvl="0"/>
            <a:r>
              <a:rPr lang="en-CA" dirty="0" err="1">
                <a:effectLst/>
              </a:rPr>
              <a:t>把自己的情緒放在神的命令之上</a:t>
            </a:r>
            <a:endParaRPr lang="en-CA" dirty="0"/>
          </a:p>
          <a:p>
            <a:pPr lvl="0"/>
            <a:r>
              <a:rPr lang="en-CA" dirty="0" err="1">
                <a:effectLst/>
              </a:rPr>
              <a:t>把神的榮耀變成自己的表現</a:t>
            </a:r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2BE6A4-402F-4482-97E2-C91F9027E2E7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500681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68C713-1000-14CE-6446-926201F0E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8EFCA6-3BF7-4BC8-6496-DA116199D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062961-597A-A1D2-59AD-DAB006B6BF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3</a:t>
            </a:r>
            <a:r>
              <a:rPr lang="en-C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2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他們在米利巴水又惹耶和華發怒，甚至摩西也因他們的緣故受虧損，</a:t>
            </a:r>
            <a:r>
              <a:rPr lang="en-C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33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是因他們觸怒了他的靈，摩西就用嘴說了急躁的話。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6E8979-8E20-3664-E991-CBD29A9F28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2BE6A4-402F-4482-97E2-C91F9027E2E7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1496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2BE6A4-402F-4482-97E2-C91F9027E2E7}" type="slidenum">
              <a:rPr lang="en-CA" smtClean="0"/>
              <a:t>23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61512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9495D-8702-7AD6-F951-323849BDD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7E09D3-0620-40E0-C822-F89A21EB1C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43D475-B84B-229B-AEB8-DBE38B6A52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3</a:t>
            </a:r>
            <a:r>
              <a:rPr lang="en-C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2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他們在米利巴水又惹耶和華發怒，甚至摩西也因他們的緣故受虧損，</a:t>
            </a:r>
            <a:r>
              <a:rPr lang="en-C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33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是因他們觸怒了他的靈，摩西就用嘴說了急躁的話。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633306-ED45-9C77-5E02-71D7C42BBA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2BE6A4-402F-4482-97E2-C91F9027E2E7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2181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32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他們在控訴地的水邊惹　</a:t>
            </a:r>
            <a:r>
              <a:rPr lang="en-C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神發怒，甚至摩西也因他們而受連累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虧損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r>
              <a:rPr lang="en-C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33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因為他們惹摩西發怒，以致他脫口說冒失的話。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2BE6A4-402F-4482-97E2-C91F9027E2E7}" type="slidenum">
              <a:rPr lang="en-CA" smtClean="0"/>
              <a:t>25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390740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3</a:t>
            </a:r>
            <a:r>
              <a:rPr lang="en-C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2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他們在米利巴水又惹耶和華發怒，甚至摩西也因他們的緣故受虧損，</a:t>
            </a:r>
            <a:r>
              <a:rPr lang="en-C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33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是因他們觸怒了他的靈，摩西就用嘴說了急躁的話。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2BE6A4-402F-4482-97E2-C91F9027E2E7}" type="slidenum">
              <a:rPr lang="en-CA" smtClean="0"/>
              <a:t>26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594630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2BE6A4-402F-4482-97E2-C91F9027E2E7}" type="slidenum">
              <a:rPr lang="en-CA" smtClean="0"/>
              <a:t>28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932257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B5FBB-6015-DCD2-B1A0-42CDCFA9D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64C8C4-40E6-2357-BEEE-B92F9578FC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509630-7594-38D0-EDE5-227B0BBE7A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我們要叫這磐石流出水來給你們嗎？</a:t>
            </a:r>
            <a:br>
              <a:rPr lang="en-CA" altLang="zh-TW" sz="12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</a:br>
            <a:r>
              <a:rPr lang="en-C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是否要我們從這塊磐石為你們弄出水來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？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環聖譯本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63C7A2-07E9-1F10-E6E8-7EAA705DE0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2BE6A4-402F-4482-97E2-C91F9027E2E7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79994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B2E79-B760-7517-EDF0-79CFFDCE3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3E13DD-91D2-196A-EB18-4B26BB3785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08D091-E9C0-8713-855C-9EC059498A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2048A-86C1-DD1B-9421-180A4701B0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2BE6A4-402F-4482-97E2-C91F9027E2E7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83157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F502D-AD04-B4F3-4C3A-6328E0CC8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9200CF-8867-0581-932A-CF73F912C3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72EDDF-BAAF-7876-F3BA-82302A531A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“Since you did not trust in Me, to treat Me as holy in the sight of the sons of Israel, NASB</a:t>
            </a:r>
          </a:p>
          <a:p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did not believe in me, to uphold me as holy in the eyes of the people of Israel, ESV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ECFDCB-E9F6-08F3-E2E0-E4C1C6C485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2BE6A4-402F-4482-97E2-C91F9027E2E7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091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aseline="30000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1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2BE6A4-402F-4482-97E2-C91F9027E2E7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47428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1F028-FA6E-FE5B-985F-8568FF06F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75F62C-9E36-B37E-9ECD-2E3E75DB2F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A8CDEA-094D-C79E-A1F1-78225958FE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CEDD54-2388-B8B7-531E-DC9E61ACF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2BE6A4-402F-4482-97E2-C91F9027E2E7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59586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2BE6A4-402F-4482-97E2-C91F9027E2E7}" type="slidenum">
              <a:rPr lang="en-CA" smtClean="0"/>
              <a:t>33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094928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058D8-3E96-B828-2E9F-804BB7A22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CDE598-ED36-E9B3-D17B-919A9A037E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8319CB-0461-3324-EE23-51BC58D34D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後悔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：重點在「我做錯了，或我當時可以做不同選擇」。它帶有較強的自責、懊惱、想重頭再來。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遺憾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：「結果不如人意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你想做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但趕不上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無時間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…..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），令人惋惜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世界杯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不能入八強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四強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或決賽」，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不一定是自己做錯，也可能是</a:t>
            </a:r>
            <a:r>
              <a:rPr lang="en-C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 2" panose="05020102010507070707" pitchFamily="18" charset="2"/>
              </a:rPr>
              <a:t>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能力有限、</a:t>
            </a:r>
            <a:r>
              <a:rPr lang="en-C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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時機不對、</a:t>
            </a:r>
            <a:r>
              <a:rPr lang="en-C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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客觀條件不允許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。它比後悔更偏向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失落、可惜、無可奈何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7E3DB5-9313-C5B3-8D84-B6AD8E5785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2BE6A4-402F-4482-97E2-C91F9027E2E7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8189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這些話：指</a:t>
            </a:r>
            <a:r>
              <a:rPr lang="zh-TW" altLang="en-US" sz="12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摩西在</a:t>
            </a:r>
            <a:r>
              <a:rPr lang="en-US" altLang="zh-TW" sz="12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29-30</a:t>
            </a:r>
            <a:r>
              <a:rPr lang="zh-TW" altLang="en-US" sz="12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章中重申</a:t>
            </a:r>
            <a:r>
              <a:rPr lang="en-US" altLang="zh-TW" sz="12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/</a:t>
            </a:r>
            <a:r>
              <a:rPr lang="zh-TW" altLang="en-US" sz="12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重複再提</a:t>
            </a:r>
            <a:r>
              <a:rPr lang="en-US" altLang="zh-TW" sz="12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, </a:t>
            </a:r>
            <a:r>
              <a:rPr lang="zh-TW" altLang="en-US" sz="12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上帝與以色列人所立的約</a:t>
            </a:r>
            <a:r>
              <a:rPr lang="en-US" altLang="zh-TW" sz="12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!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2BE6A4-402F-4482-97E2-C91F9027E2E7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57186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1: </a:t>
            </a:r>
            <a:r>
              <a:rPr lang="en-CA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en-US" altLang="zh-TW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en-CA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耶和華也因你們的緣故向我發怒，說：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『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你也不得進入那地。 </a:t>
            </a:r>
            <a:r>
              <a:rPr lang="en-CA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38 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那侍候你，</a:t>
            </a:r>
            <a:r>
              <a:rPr lang="zh-TW" alt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嫩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的兒子</a:t>
            </a:r>
            <a:r>
              <a:rPr lang="zh-TW" alt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約書亞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必得進入那地。你要勉勵他，因為他要使</a:t>
            </a:r>
            <a:r>
              <a:rPr lang="zh-TW" alt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以色列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承受那地為業。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2BE6A4-402F-4482-97E2-C91F9027E2E7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5847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F8B01-F136-6B36-EE8E-E18E4C8F4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1AD64D-19C9-29DD-034B-164490F716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07C3F0-3256-45CF-7338-8864041A56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後悔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：重點在「我做錯了，或我當時可以做不同選擇」。它帶有較強的自責、懊惱、想重頭再來。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遺憾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：「結果不如人意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你想做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但趕不上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無時間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…..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），令人惋惜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世界杯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不能入八強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四強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或決賽」，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不一定是自己做錯，也可能是</a:t>
            </a:r>
            <a:r>
              <a:rPr lang="en-C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 2" panose="05020102010507070707" pitchFamily="18" charset="2"/>
              </a:rPr>
              <a:t>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能力有限、</a:t>
            </a:r>
            <a:r>
              <a:rPr lang="en-C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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時機不對、</a:t>
            </a:r>
            <a:r>
              <a:rPr lang="en-C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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客觀條件不允許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。它比後悔更偏向</a:t>
            </a:r>
            <a:r>
              <a:rPr lang="zh-TW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失落、可惜、無可奈何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D35D75-696B-B3E1-BC8D-226B4B4F4B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2BE6A4-402F-4482-97E2-C91F9027E2E7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27307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我們要叫這磐石流出水來給你們嗎？</a:t>
            </a:r>
            <a:br>
              <a:rPr lang="en-CA" altLang="zh-TW" sz="12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</a:br>
            <a:r>
              <a:rPr lang="en-C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是否要我們從這塊磐石為你們弄出水來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？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環聖譯本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2BE6A4-402F-4482-97E2-C91F9027E2E7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034732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2BE6A4-402F-4482-97E2-C91F9027E2E7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28013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“Since you did not trust in Me, to treat Me as holy in the sight of the sons of Israel, NASB</a:t>
            </a:r>
          </a:p>
          <a:p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did not believe in me, to uphold me as holy in the eyes of the people of Israel, ESV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2BE6A4-402F-4482-97E2-C91F9027E2E7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471778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“米利巴”　</a:t>
            </a:r>
            <a:r>
              <a:rPr lang="en-C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Meribah</a:t>
            </a:r>
            <a:b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C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拿着你先前擊打</a:t>
            </a:r>
            <a:r>
              <a:rPr lang="en-CA" u="sng" dirty="0" err="1"/>
              <a:t>尼羅河</a:t>
            </a:r>
            <a:r>
              <a:rPr lang="en-C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的杖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CA" dirty="0" err="1"/>
              <a:t>記載埃及十災中的第一災</a:t>
            </a:r>
            <a:r>
              <a:rPr lang="en-CA" dirty="0"/>
              <a:t>——</a:t>
            </a:r>
            <a:r>
              <a:rPr lang="en-CA" dirty="0" err="1"/>
              <a:t>尼羅河水變成血。</a:t>
            </a:r>
            <a:r>
              <a:rPr lang="en-CA" b="1" dirty="0" err="1"/>
              <a:t>出埃及記</a:t>
            </a:r>
            <a:r>
              <a:rPr lang="en-CA" b="1" dirty="0"/>
              <a:t> 7:20</a:t>
            </a:r>
            <a:r>
              <a:rPr lang="en-CA" dirty="0"/>
              <a:t>：</a:t>
            </a:r>
            <a:r>
              <a:rPr lang="en-CA" b="1" i="1" u="sng" dirty="0"/>
              <a:t>亞倫</a:t>
            </a:r>
            <a:r>
              <a:rPr lang="en-CA" dirty="0"/>
              <a:t>在法老和臣僕面前舉杖擊打尼羅河水，河水都變成了血。</a:t>
            </a:r>
            <a:r>
              <a:rPr lang="en-CA" dirty="0">
                <a:hlinkClick r:id="rId3"/>
              </a:rPr>
              <a:t>rcuv.hkbs.org</a:t>
            </a:r>
            <a:br>
              <a:rPr lang="en-CA" dirty="0"/>
            </a:b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“抗命的人啊，你們要聽！是否要我們從這塊磐石為你們弄出水來？”</a:t>
            </a:r>
            <a:r>
              <a:rPr lang="en-C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1</a:t>
            </a:r>
            <a:r>
              <a:rPr lang="en-US" altLang="zh-TW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0</a:t>
            </a:r>
            <a:endParaRPr lang="en-CA" dirty="0"/>
          </a:p>
          <a:p>
            <a:r>
              <a:rPr lang="en-C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聽着，你們這些悖逆的人！我們要叫這磐石流出水來給你們嗎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？」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2BE6A4-402F-4482-97E2-C91F9027E2E7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2191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11ADD-768E-934E-1337-DE8CEEB459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10E154-348A-A752-EABC-DAB75DF592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565386-2DBE-4143-211F-EFCAC4953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C38BA-861C-487E-BAC3-10335875AFC9}" type="datetimeFigureOut">
              <a:rPr lang="en-CA" smtClean="0"/>
              <a:t>2026-08-09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1BE30-0D15-BE8C-0295-6DF4FA5E7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D870B-E8BA-DE7C-3F8E-670F3263C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C3BD-0EBD-4B84-995D-CE0372CAF2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5417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3E37A-5901-7BBF-F0E4-902ECFE48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D41B65-4E70-7F78-AB3C-1E3415EA46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727E82-4AD1-F681-ADEC-E516FFBDF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C38BA-861C-487E-BAC3-10335875AFC9}" type="datetimeFigureOut">
              <a:rPr lang="en-CA" smtClean="0"/>
              <a:t>2026-08-09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B2D85E-5E10-EBFE-BEE1-2DA10280E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C7A1E-54FF-6BEB-AF0B-19EFD81B8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C3BD-0EBD-4B84-995D-CE0372CAF2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25839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C631CF-1B20-1DD3-21BC-A3CFB95753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02F003-2183-C93B-DEB2-931DCA91FB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FC6753-F913-5BD4-9504-EAC79484C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C38BA-861C-487E-BAC3-10335875AFC9}" type="datetimeFigureOut">
              <a:rPr lang="en-CA" smtClean="0"/>
              <a:t>2026-08-09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A85BF-0F5B-6433-495A-E63CD72F1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D9FD93-DD70-AC64-3896-DB62D9A49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C3BD-0EBD-4B84-995D-CE0372CAF2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6154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8CECA-61E6-4823-C38B-C43B485340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055885-15DE-48A6-0AE8-B86283F94D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80837F-8981-933D-37DA-74241DBB0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725C5D-47F1-4258-B67F-DAAB05324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AADAA-E5D1-22C1-5340-A06B25BCB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D656D2-7AF7-48E5-BD0D-CB118E472C6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85822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E117F-347F-CA98-B86C-ADB91B9E1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01129-90C1-4068-3013-A99612F6E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6064A-B12A-DDEA-F758-47BD089DD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3AEE0A-61C6-9C78-0F08-E9CC869B3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06531-FA54-235B-796B-244BD474F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8E8C0B-112E-49DB-801D-2BAA43A1D6A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64892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1173B-2C44-95A8-FFDC-518348651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FB0470-F2C3-982E-DA9F-13743A99A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/>
            </a:lvl1pPr>
            <a:lvl2pPr marL="609585" indent="0">
              <a:buNone/>
              <a:defRPr sz="2667"/>
            </a:lvl2pPr>
            <a:lvl3pPr marL="1219170" indent="0">
              <a:buNone/>
              <a:defRPr sz="2400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4DEAA3-7246-28DC-795F-D1426535F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6DB5AF-57C9-BD26-07DA-D4209E557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E5A6D-24E7-FD83-3C7A-41A621DF3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7D4C4E-D770-4E82-947D-20AB328349F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56682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1311B-F157-7F0F-30F6-37173D80E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CD10B-3990-15DA-1ACC-22F1E6CE74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4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58A8C2-34A9-70F4-080B-ED79BF7339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4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C4A766-B86D-C69E-242D-0CE4ECD3C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5C03F0-181A-296A-3134-337EF6C98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711DC7-516B-ADDC-ACB4-60859DC00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F99D07-5C3B-41B2-9428-255C0FBB088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32762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16EB7-C27D-A153-11E2-B0176429C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42CA5E-2C2A-4AA0-3E2B-F838E65B2D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8D78E8-36D0-2E41-9649-16BA8D608B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1DE794-E441-A52A-8FA6-E7B8AACF1D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5F44B4-C7C8-8681-329C-7989EAF39E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6A290F-92E5-BEFD-83CE-D0D8AF75B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19BAF4-F125-30CB-FBC4-23544D0A3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04EFB5-E7F4-2942-210A-18D306411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9D4ED7-39E0-492A-A9B6-A9CF5F6D767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349673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BF5BB-04D5-51F9-7494-0E4BBF252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9711DC-63C4-FE40-2B9C-904162B3E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5C02C2-97E3-34D6-B97D-45F10982F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47CC6C-550C-6CC2-59EB-D9B99CBDF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2A3F49-0095-4C1A-A72B-76227E6523C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675471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D6A122-CB07-4FB0-4C8B-06C835A34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644730-F731-3587-E7DF-A4738320F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281848-0987-73E6-26C3-3B54A88C3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CCF0C3-CC52-4345-853F-3CA7900A7E7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540805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8869D-9D1F-B035-7DF1-7B30FA57C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5BA1E-089D-F584-AA31-7C2A4C273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D32BB-7245-512E-7B2F-8673522846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B3B512-59B5-34D6-B547-4962E9297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A14CF8-FDF5-2136-3360-D765B6DF7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E38C6C-F16D-2FE2-D5F2-3E3E05BA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02D7FD-8AF9-447A-8314-EA6222AFA99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50386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B28C9-04A0-03E4-2B1A-6545D3193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9BC149-C925-DAC1-C485-AAD300F32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0DA952-7BF2-6A3E-69A9-D6C5AA978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C38BA-861C-487E-BAC3-10335875AFC9}" type="datetimeFigureOut">
              <a:rPr lang="en-CA" smtClean="0"/>
              <a:t>2026-08-09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A19602-EE2F-E043-5529-296C504EC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00F3C-5074-4CB0-C3C3-47FE0B7B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C3BD-0EBD-4B84-995D-CE0372CAF2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38618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D0AAB-5AF0-03D0-55E1-10634297A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77919A-F4F8-23C4-6599-30DC829B50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6CA29F-F74A-DB91-5309-E7E504B569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DC4A5D-5AD2-BBC8-E77E-4DD812AFE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62B2AA-1716-1518-9450-CC0AFEDB8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2DA6FF-0DC3-E153-5676-5D949E386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1B6C1D-4A5C-45FE-8CE5-AFC8D62F317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773335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EDC39-0C67-0D6A-2B74-3885DB7E5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052D5D-CEF1-64B7-2E8B-902421CB58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5808A-2A67-BA2F-8186-D8BD099F6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532AA-0CC1-1F02-F854-9B281713A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69CECD-6310-6C86-F136-ED86500F2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CA2C5D-40D2-4BCE-BEC5-3C1C1FAD3E6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604640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7F52AC-8C06-4070-C6A8-8AAC701BF2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275167"/>
            <a:ext cx="2743200" cy="585046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98650F-DD6A-F8CB-BA3F-03DDE3B870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5167"/>
            <a:ext cx="8026400" cy="58504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E0C27-9243-1E1C-C860-B7BA255D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7494C2-888D-FA4F-FDE6-12587CB6D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D62D71-D56F-A24E-DF51-745F267C1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9F32BA-3FAB-4C4A-85AF-C4E1113D56C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89888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4731A-FF61-F1A8-8C43-86F06AEDB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59BDC-93C6-2BA6-F184-83D9E5BC3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D5E48-0BA3-37AC-8B79-8FD8B0B30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C38BA-861C-487E-BAC3-10335875AFC9}" type="datetimeFigureOut">
              <a:rPr lang="en-CA" smtClean="0"/>
              <a:t>2026-08-09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22A70D-B89D-FC22-8924-2E42D2438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04C4E5-1B34-9EFC-0CEB-4EAD18A23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C3BD-0EBD-4B84-995D-CE0372CAF2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69689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CE5E7-56DA-99DC-5E8B-4057CA020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C8E86-E40B-C2C6-804A-692D1E3953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E9CD2B-EFC0-E20B-1E9E-E78E0096FA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71861A-046D-0A8E-33F7-B85A6E95A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C38BA-861C-487E-BAC3-10335875AFC9}" type="datetimeFigureOut">
              <a:rPr lang="en-CA" smtClean="0"/>
              <a:t>2026-08-09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9D77A2-B781-C7B9-448D-FF9643512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145F5A-C585-0328-87E8-7BD21C2B7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C3BD-0EBD-4B84-995D-CE0372CAF2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71956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C0147-B6F7-2C41-3184-F05D71184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2A502D-6B81-B70F-B715-B286B046E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84434E-97FF-7B4B-2325-0A5E5124EF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99EF6C-E881-3755-5430-8E343F90C1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6BC6B7-4ED4-EC79-E2B0-6F9D343C6E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A0EF37-B636-0F72-C0C0-CACEB50EE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C38BA-861C-487E-BAC3-10335875AFC9}" type="datetimeFigureOut">
              <a:rPr lang="en-CA" smtClean="0"/>
              <a:t>2026-08-09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4EF428-485C-F3ED-031F-50C552CCB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6CA5C8-256E-3ABA-95E9-ED3CD5B1A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C3BD-0EBD-4B84-995D-CE0372CAF2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7966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40E3-B978-7D37-8D40-7B79E6FB9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88ADF6-E254-BB7D-4DEE-3BEB60E3A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C38BA-861C-487E-BAC3-10335875AFC9}" type="datetimeFigureOut">
              <a:rPr lang="en-CA" smtClean="0"/>
              <a:t>2026-08-09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A921F0-7237-6F00-FDA3-A27B42A1F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0DCF5B-FCE2-AD2C-41B3-D1304DC27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C3BD-0EBD-4B84-995D-CE0372CAF2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7175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CAFC3F-23B5-1F4A-F3F2-841271E4F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C38BA-861C-487E-BAC3-10335875AFC9}" type="datetimeFigureOut">
              <a:rPr lang="en-CA" smtClean="0"/>
              <a:t>2026-08-09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2B9AA4-55F5-B7DE-D2D4-94E408C10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3518B-47D7-24D4-0448-FAFE155DD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C3BD-0EBD-4B84-995D-CE0372CAF2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39897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BC864-BEFB-F278-9844-80F74A927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56510-1AD0-005A-6393-B3548F589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AC8A89-FFDB-BC0F-6E40-EB4E4FBABF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F4B216-E359-AA7A-6475-F7D19B604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C38BA-861C-487E-BAC3-10335875AFC9}" type="datetimeFigureOut">
              <a:rPr lang="en-CA" smtClean="0"/>
              <a:t>2026-08-09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499971-DBA4-997F-2B77-4C92458D7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D45BFF-29B3-8EC3-E1DD-6B56FF9E6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C3BD-0EBD-4B84-995D-CE0372CAF2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2944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FCF8B-E526-DCE8-9162-7271B3A96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616D80-088B-4679-9271-DFAF527904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5B497B-9512-C557-D888-04E5CF9659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F348CB-0BEB-FDFC-7B9F-9EC8B50C6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C38BA-861C-487E-BAC3-10335875AFC9}" type="datetimeFigureOut">
              <a:rPr lang="en-CA" smtClean="0"/>
              <a:t>2026-08-09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885409-BBA2-5B46-6ED5-7F7833ECE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1DAD65-BAAB-F3CF-1633-64171591B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C3BD-0EBD-4B84-995D-CE0372CAF2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9679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C595B5-263F-9F8F-55F5-3B61F40B2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82245F-25BE-80E4-4C55-10D22BA7BD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5CEF6C-722B-787F-8DF0-F35432072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DC38BA-861C-487E-BAC3-10335875AFC9}" type="datetimeFigureOut">
              <a:rPr lang="en-CA" smtClean="0"/>
              <a:t>2026-08-09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A2C268-8873-0ABB-F3E1-FC582E2ED5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F77210-59A9-3E24-9632-F523187F60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4FC3BD-0EBD-4B84-995D-CE0372CAF2E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87557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69E6AB8-683B-F601-B3B1-1A81F8517D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B433CB1-EE78-63AB-900F-E85B220E57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7D5969E-D54F-D490-681D-35DE05EDC1D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6285"/>
            <a:ext cx="2844800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67"/>
            </a:lvl1pPr>
          </a:lstStyle>
          <a:p>
            <a:endParaRPr lang="en-US" altLang="zh-TW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3492D62-7A00-7850-47E1-784907B0533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6285"/>
            <a:ext cx="3860800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867"/>
            </a:lvl1pPr>
          </a:lstStyle>
          <a:p>
            <a:endParaRPr lang="en-US" altLang="zh-TW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7A08C4F-A09E-6669-6839-BA292D69A9C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6285"/>
            <a:ext cx="2844800" cy="4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867"/>
            </a:lvl1pPr>
          </a:lstStyle>
          <a:p>
            <a:fld id="{BE511CDA-0D8F-4494-BE50-239EB221CD1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05683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5867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5pPr>
      <a:lvl6pPr marL="609585" algn="ctr" rtl="0" fontAlgn="base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6pPr>
      <a:lvl7pPr marL="1219170" algn="ctr" rtl="0" fontAlgn="base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7pPr>
      <a:lvl8pPr marL="1828754" algn="ctr" rtl="0" fontAlgn="base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8pPr>
      <a:lvl9pPr marL="2438339" algn="ctr" rtl="0" fontAlgn="base">
        <a:spcBef>
          <a:spcPct val="0"/>
        </a:spcBef>
        <a:spcAft>
          <a:spcPct val="0"/>
        </a:spcAft>
        <a:defRPr kumimoji="1" sz="5867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Char char="•"/>
        <a:defRPr kumimoji="1"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Char char="–"/>
        <a:defRPr kumimoji="1"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Char char="–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Char char="»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A9534-6EC9-8CF5-5548-E54266469D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BBCD2F-23EC-ABE8-A4F3-D328BA05F7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4752B5-3BC1-BB44-0389-481B86CBEC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27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D5D414-1FFD-14AA-A832-C172839CAD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357935" y="1949452"/>
            <a:ext cx="5476129" cy="16557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55000"/>
              </a:prst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DD3BBD8-3C74-7FF2-3C7F-488BF0434AEF}"/>
              </a:ext>
            </a:extLst>
          </p:cNvPr>
          <p:cNvSpPr/>
          <p:nvPr/>
        </p:nvSpPr>
        <p:spPr>
          <a:xfrm>
            <a:off x="4654123" y="3577432"/>
            <a:ext cx="284565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大標宋" panose="03000509000000000000" pitchFamily="65" charset="-120"/>
                <a:ea typeface="方正大標宋" panose="03000509000000000000" pitchFamily="65" charset="-120"/>
              </a:rPr>
              <a:t>申</a:t>
            </a:r>
            <a:r>
              <a:rPr lang="zh-TW" alt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大標宋" panose="03000509000000000000" pitchFamily="65" charset="-120"/>
                <a:ea typeface="方正大標宋" panose="03000509000000000000" pitchFamily="65" charset="-120"/>
              </a:rPr>
              <a:t>命記</a:t>
            </a:r>
            <a:r>
              <a:rPr lang="en-US" altLang="zh-CN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31:1-8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0666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6338F-5E42-235B-2AD1-A91C7DA69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053FC-B560-4CCA-9EDE-EF3931806A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D420DD-B96F-6ECE-AB6C-5B0EECBCC7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A1B148-C28A-AA26-4B13-5372EAB819C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 t="527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04663E4-3C86-DAFA-FDE9-5B1531554E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357935" y="1949452"/>
            <a:ext cx="5476129" cy="16557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55000"/>
              </a:prst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CC50AF6-5728-947D-69B4-8D418539F879}"/>
              </a:ext>
            </a:extLst>
          </p:cNvPr>
          <p:cNvSpPr/>
          <p:nvPr/>
        </p:nvSpPr>
        <p:spPr>
          <a:xfrm>
            <a:off x="4654123" y="3577432"/>
            <a:ext cx="284565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方正大標宋" panose="03000509000000000000" pitchFamily="65" charset="-120"/>
                <a:ea typeface="方正大標宋" panose="03000509000000000000" pitchFamily="65" charset="-120"/>
                <a:cs typeface="+mn-cs"/>
              </a:rPr>
              <a:t>申</a:t>
            </a:r>
            <a:r>
              <a:rPr kumimoji="0" lang="zh-TW" altLang="en-US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方正大標宋" panose="03000509000000000000" pitchFamily="65" charset="-120"/>
                <a:ea typeface="方正大標宋" panose="03000509000000000000" pitchFamily="65" charset="-120"/>
                <a:cs typeface="+mn-cs"/>
              </a:rPr>
              <a:t>命記</a:t>
            </a:r>
            <a:r>
              <a:rPr kumimoji="0" lang="en-US" altLang="zh-CN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t>31:1-8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6269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Text Placeholder 3">
            <a:extLst>
              <a:ext uri="{FF2B5EF4-FFF2-40B4-BE49-F238E27FC236}">
                <a16:creationId xmlns:a16="http://schemas.microsoft.com/office/drawing/2014/main" id="{9C4B9EE3-ABFF-B0AA-BC71-6FFD1ADA41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266521" y="-2824423"/>
            <a:ext cx="11081658" cy="2458294"/>
          </a:xfrm>
        </p:spPr>
        <p:txBody>
          <a:bodyPr vert="horz"/>
          <a:lstStyle/>
          <a:p>
            <a:pPr marL="0" indent="0" algn="just">
              <a:lnSpc>
                <a:spcPts val="4800"/>
              </a:lnSpc>
              <a:spcBef>
                <a:spcPts val="800"/>
              </a:spcBef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神人</a:t>
            </a:r>
            <a:r>
              <a:rPr lang="zh-TW" altLang="en-US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摩西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（詩篇</a:t>
            </a:r>
            <a:r>
              <a:rPr lang="en-CA" dirty="0">
                <a:latin typeface="Aptos Mono" panose="020F0502020204030204" pitchFamily="49" charset="0"/>
                <a:ea typeface="標楷體" panose="03000509000000000000" pitchFamily="65" charset="-120"/>
              </a:rPr>
              <a:t>90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篇）是</a:t>
            </a:r>
            <a:r>
              <a:rPr lang="zh-TW" altLang="en-US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以色列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的精神領袖。一生分為三個階段：</a:t>
            </a:r>
            <a:r>
              <a:rPr lang="zh-TW" altLang="en-US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王宮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四十年、</a:t>
            </a:r>
            <a:r>
              <a:rPr lang="zh-TW" altLang="en-US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逃亡曠野</a:t>
            </a:r>
            <a:br>
              <a:rPr lang="en-CA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四十年、帶領以色列人離開埃及後，</a:t>
            </a:r>
            <a:r>
              <a:rPr lang="zh-TW" altLang="en-US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飄流曠野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四十年。他雖然被神大大使用，</a:t>
            </a:r>
            <a:endParaRPr lang="en-C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8FFF44-B5FD-AA58-673A-2E84569FF0C7}"/>
              </a:ext>
            </a:extLst>
          </p:cNvPr>
          <p:cNvSpPr txBox="1"/>
          <p:nvPr/>
        </p:nvSpPr>
        <p:spPr>
          <a:xfrm>
            <a:off x="-3814355" y="-2305121"/>
            <a:ext cx="734003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fontAlgn="base">
              <a:lnSpc>
                <a:spcPts val="48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zh-TW" alt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卻因</a:t>
            </a:r>
            <a:r>
              <a:rPr kumimoji="1" lang="zh-TW" altLang="en-US" sz="42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米利巴</a:t>
            </a:r>
            <a:r>
              <a:rPr kumimoji="1" lang="zh-TW" alt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事件最終未能進入</a:t>
            </a:r>
            <a:r>
              <a:rPr kumimoji="1" lang="zh-TW" altLang="en-US" sz="4267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迦南</a:t>
            </a:r>
            <a:r>
              <a:rPr kumimoji="1" lang="zh-TW" alt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，留下生命中的缺痕。</a:t>
            </a:r>
            <a:br>
              <a:rPr kumimoji="1" lang="en-CA" altLang="zh-TW" sz="42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</a:br>
            <a:r>
              <a:rPr kumimoji="1" lang="zh-TW" alt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那長久的盼望轉化成遺憾，卻</a:t>
            </a:r>
            <a:endParaRPr kumimoji="1" lang="en-CA" sz="42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70F8C9-532F-583A-5B49-925F0A1148A8}"/>
              </a:ext>
            </a:extLst>
          </p:cNvPr>
          <p:cNvSpPr txBox="1"/>
          <p:nvPr/>
        </p:nvSpPr>
        <p:spPr>
          <a:xfrm>
            <a:off x="-144336" y="6858000"/>
            <a:ext cx="1142129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4800"/>
              </a:lnSpc>
            </a:pPr>
            <a:r>
              <a:rPr kumimoji="1" lang="zh-TW" alt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同時見證神的聖潔與憐憫。今天信息以摩西的生命故事啟發我們如何</a:t>
            </a:r>
            <a:r>
              <a:rPr kumimoji="1" lang="zh-TW" alt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告別遺憾</a:t>
            </a:r>
            <a:r>
              <a:rPr kumimoji="1" lang="zh-TW" alt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，重新啟程給</a:t>
            </a:r>
            <a:r>
              <a:rPr kumimoji="1" lang="en-CA" sz="42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Mono" panose="020F0502020204030204" pitchFamily="49" charset="0"/>
                <a:ea typeface="標楷體" panose="03000509000000000000" pitchFamily="65" charset="-120"/>
                <a:cs typeface="+mn-cs"/>
              </a:rPr>
              <a:t>45</a:t>
            </a:r>
            <a:r>
              <a:rPr kumimoji="1" lang="zh-TW" alt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歲的你！</a:t>
            </a:r>
            <a:endParaRPr lang="en-CA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D351E0B-0467-0A87-6D43-30CE80719015}"/>
              </a:ext>
            </a:extLst>
          </p:cNvPr>
          <p:cNvGrpSpPr/>
          <p:nvPr/>
        </p:nvGrpSpPr>
        <p:grpSpPr>
          <a:xfrm>
            <a:off x="304801" y="164327"/>
            <a:ext cx="12145151" cy="6697535"/>
            <a:chOff x="304801" y="164327"/>
            <a:chExt cx="12145151" cy="669753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0E20C06-2FE2-ACA1-B7BD-C192829F27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93000"/>
            </a:blip>
            <a:srcRect r="5409"/>
            <a:stretch>
              <a:fillRect/>
            </a:stretch>
          </p:blipFill>
          <p:spPr>
            <a:xfrm>
              <a:off x="7884323" y="2274028"/>
              <a:ext cx="3959334" cy="252167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F0938D8-6E95-67FA-20A5-9697AC4897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8343" y="164327"/>
              <a:ext cx="12101609" cy="2987299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124C93F-FED8-0135-8B45-DC4F2B7B4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8343" y="2636212"/>
              <a:ext cx="7815749" cy="2365453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16EA648-36B8-4AFD-4FFB-AE9E6ED70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801" y="4496409"/>
              <a:ext cx="11900423" cy="23654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3342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DBEAE55-3EA1-41D7-A212-5F7D8986C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212206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FC5F0E7-644F-4101-BE72-12825CF53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17551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B9C6A37-A99A-A27A-63A5-1D3FBDC86D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55" b="11212"/>
          <a:stretch>
            <a:fillRect/>
          </a:stretch>
        </p:blipFill>
        <p:spPr>
          <a:xfrm>
            <a:off x="2603825" y="10"/>
            <a:ext cx="9547224" cy="6857990"/>
          </a:xfrm>
          <a:custGeom>
            <a:avLst/>
            <a:gdLst/>
            <a:ahLst/>
            <a:cxnLst/>
            <a:rect l="l" t="t" r="r" b="b"/>
            <a:pathLst>
              <a:path w="9547224" h="6858000">
                <a:moveTo>
                  <a:pt x="1623023" y="0"/>
                </a:moveTo>
                <a:lnTo>
                  <a:pt x="2716256" y="0"/>
                </a:lnTo>
                <a:lnTo>
                  <a:pt x="3032455" y="0"/>
                </a:lnTo>
                <a:lnTo>
                  <a:pt x="3496422" y="0"/>
                </a:lnTo>
                <a:lnTo>
                  <a:pt x="5205951" y="0"/>
                </a:lnTo>
                <a:lnTo>
                  <a:pt x="9547224" y="0"/>
                </a:lnTo>
                <a:lnTo>
                  <a:pt x="9547224" y="6858000"/>
                </a:lnTo>
                <a:lnTo>
                  <a:pt x="5205951" y="6858000"/>
                </a:lnTo>
                <a:lnTo>
                  <a:pt x="3496422" y="6858000"/>
                </a:lnTo>
                <a:lnTo>
                  <a:pt x="3032455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1F9B6B4-B0C4-45C6-A086-901C960D0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644774" y="0"/>
            <a:ext cx="2756893" cy="6858000"/>
          </a:xfrm>
          <a:custGeom>
            <a:avLst/>
            <a:gdLst>
              <a:gd name="connsiteX0" fmla="*/ 1133870 w 2756893"/>
              <a:gd name="connsiteY0" fmla="*/ 0 h 6858000"/>
              <a:gd name="connsiteX1" fmla="*/ 898082 w 2756893"/>
              <a:gd name="connsiteY1" fmla="*/ 0 h 6858000"/>
              <a:gd name="connsiteX2" fmla="*/ 920668 w 2756893"/>
              <a:gd name="connsiteY2" fmla="*/ 14997 h 6858000"/>
              <a:gd name="connsiteX3" fmla="*/ 2554961 w 2756893"/>
              <a:gd name="connsiteY3" fmla="*/ 3621656 h 6858000"/>
              <a:gd name="connsiteX4" fmla="*/ 641513 w 2756893"/>
              <a:gd name="connsiteY4" fmla="*/ 6374814 h 6858000"/>
              <a:gd name="connsiteX5" fmla="*/ 114086 w 2756893"/>
              <a:gd name="connsiteY5" fmla="*/ 6780599 h 6858000"/>
              <a:gd name="connsiteX6" fmla="*/ 0 w 2756893"/>
              <a:gd name="connsiteY6" fmla="*/ 6858000 h 6858000"/>
              <a:gd name="connsiteX7" fmla="*/ 40637 w 2756893"/>
              <a:gd name="connsiteY7" fmla="*/ 6858000 h 6858000"/>
              <a:gd name="connsiteX8" fmla="*/ 254139 w 2756893"/>
              <a:gd name="connsiteY8" fmla="*/ 6858000 h 6858000"/>
              <a:gd name="connsiteX9" fmla="*/ 365895 w 2756893"/>
              <a:gd name="connsiteY9" fmla="*/ 6780599 h 6858000"/>
              <a:gd name="connsiteX10" fmla="*/ 882543 w 2756893"/>
              <a:gd name="connsiteY10" fmla="*/ 6374814 h 6858000"/>
              <a:gd name="connsiteX11" fmla="*/ 2756893 w 2756893"/>
              <a:gd name="connsiteY11" fmla="*/ 3621656 h 6858000"/>
              <a:gd name="connsiteX12" fmla="*/ 1155994 w 2756893"/>
              <a:gd name="connsiteY12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56893" h="6858000">
                <a:moveTo>
                  <a:pt x="1133870" y="0"/>
                </a:moveTo>
                <a:lnTo>
                  <a:pt x="898082" y="0"/>
                </a:lnTo>
                <a:lnTo>
                  <a:pt x="920668" y="14997"/>
                </a:lnTo>
                <a:cubicBezTo>
                  <a:pt x="1969257" y="754641"/>
                  <a:pt x="2554961" y="2093192"/>
                  <a:pt x="2554961" y="3621656"/>
                </a:cubicBezTo>
                <a:cubicBezTo>
                  <a:pt x="2554961" y="4969131"/>
                  <a:pt x="1606863" y="5602839"/>
                  <a:pt x="641513" y="6374814"/>
                </a:cubicBezTo>
                <a:cubicBezTo>
                  <a:pt x="465717" y="6515397"/>
                  <a:pt x="291531" y="6653108"/>
                  <a:pt x="114086" y="6780599"/>
                </a:cubicBezTo>
                <a:lnTo>
                  <a:pt x="0" y="6858000"/>
                </a:lnTo>
                <a:lnTo>
                  <a:pt x="40637" y="6858000"/>
                </a:lnTo>
                <a:lnTo>
                  <a:pt x="254139" y="6858000"/>
                </a:lnTo>
                <a:lnTo>
                  <a:pt x="365895" y="6780599"/>
                </a:lnTo>
                <a:cubicBezTo>
                  <a:pt x="539713" y="6653108"/>
                  <a:pt x="710340" y="6515397"/>
                  <a:pt x="882543" y="6374814"/>
                </a:cubicBezTo>
                <a:cubicBezTo>
                  <a:pt x="1828168" y="5602839"/>
                  <a:pt x="2756893" y="4969131"/>
                  <a:pt x="2756893" y="3621656"/>
                </a:cubicBezTo>
                <a:cubicBezTo>
                  <a:pt x="2756893" y="2093192"/>
                  <a:pt x="2183157" y="754641"/>
                  <a:pt x="1155994" y="149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37F848-44C8-E3F0-8C76-E2C5391F4E20}"/>
              </a:ext>
            </a:extLst>
          </p:cNvPr>
          <p:cNvSpPr/>
          <p:nvPr/>
        </p:nvSpPr>
        <p:spPr>
          <a:xfrm>
            <a:off x="-2743178" y="1708149"/>
            <a:ext cx="671461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800" cap="none" spc="0" dirty="0">
                <a:ln w="0"/>
                <a:solidFill>
                  <a:schemeClr val="accent1"/>
                </a:solidFill>
                <a:latin typeface="文鼎霹靂體" panose="04020A00000000000000" pitchFamily="82" charset="-120"/>
                <a:ea typeface="文鼎霹靂體" panose="04020A00000000000000" pitchFamily="82" charset="-120"/>
              </a:rPr>
              <a:t>生</a:t>
            </a:r>
            <a:endParaRPr lang="en-CA" altLang="zh-CN" sz="4800" cap="none" spc="0" dirty="0">
              <a:ln w="0"/>
              <a:solidFill>
                <a:schemeClr val="accent1"/>
              </a:solidFill>
              <a:latin typeface="文鼎霹靂體" panose="04020A00000000000000" pitchFamily="82" charset="-120"/>
              <a:ea typeface="文鼎霹靂體" panose="04020A00000000000000" pitchFamily="82" charset="-120"/>
            </a:endParaRPr>
          </a:p>
          <a:p>
            <a:pPr algn="ctr"/>
            <a:r>
              <a:rPr lang="zh-CN" altLang="en-US" sz="4800" cap="none" spc="0" dirty="0">
                <a:ln w="0"/>
                <a:solidFill>
                  <a:schemeClr val="accent1"/>
                </a:solidFill>
                <a:latin typeface="文鼎霹靂體" panose="04020A00000000000000" pitchFamily="82" charset="-120"/>
                <a:ea typeface="文鼎霹靂體" panose="04020A00000000000000" pitchFamily="82" charset="-120"/>
              </a:rPr>
              <a:t>命</a:t>
            </a:r>
            <a:endParaRPr lang="en-CA" altLang="zh-CN" sz="4800" cap="none" spc="0" dirty="0">
              <a:ln w="0"/>
              <a:solidFill>
                <a:schemeClr val="accent1"/>
              </a:solidFill>
              <a:latin typeface="文鼎霹靂體" panose="04020A00000000000000" pitchFamily="82" charset="-120"/>
              <a:ea typeface="文鼎霹靂體" panose="04020A00000000000000" pitchFamily="82" charset="-120"/>
            </a:endParaRPr>
          </a:p>
          <a:p>
            <a:pPr algn="ctr"/>
            <a:r>
              <a:rPr lang="zh-CN" altLang="en-US" sz="4800" cap="none" spc="0" dirty="0">
                <a:ln w="0"/>
                <a:solidFill>
                  <a:schemeClr val="accent1"/>
                </a:solidFill>
                <a:latin typeface="文鼎霹靂體" panose="04020A00000000000000" pitchFamily="82" charset="-120"/>
                <a:ea typeface="文鼎霹靂體" panose="04020A00000000000000" pitchFamily="82" charset="-120"/>
              </a:rPr>
              <a:t>中</a:t>
            </a:r>
            <a:endParaRPr lang="en-CA" altLang="zh-CN" sz="4800" cap="none" spc="0" dirty="0">
              <a:ln w="0"/>
              <a:solidFill>
                <a:schemeClr val="accent1"/>
              </a:solidFill>
              <a:latin typeface="文鼎霹靂體" panose="04020A00000000000000" pitchFamily="82" charset="-120"/>
              <a:ea typeface="文鼎霹靂體" panose="04020A00000000000000" pitchFamily="82" charset="-120"/>
            </a:endParaRPr>
          </a:p>
          <a:p>
            <a:pPr algn="ctr"/>
            <a:r>
              <a:rPr lang="zh-CN" altLang="en-US" sz="4800" cap="none" spc="0" dirty="0">
                <a:ln w="0"/>
                <a:solidFill>
                  <a:schemeClr val="accent1"/>
                </a:solidFill>
                <a:latin typeface="文鼎霹靂體" panose="04020A00000000000000" pitchFamily="82" charset="-120"/>
                <a:ea typeface="文鼎霹靂體" panose="04020A00000000000000" pitchFamily="82" charset="-120"/>
              </a:rPr>
              <a:t>的</a:t>
            </a:r>
            <a:endParaRPr lang="en-CA" altLang="zh-CN" sz="4800" cap="none" spc="0" dirty="0">
              <a:ln w="0"/>
              <a:solidFill>
                <a:schemeClr val="accent1"/>
              </a:solidFill>
              <a:latin typeface="文鼎霹靂體" panose="04020A00000000000000" pitchFamily="82" charset="-120"/>
              <a:ea typeface="文鼎霹靂體" panose="04020A00000000000000" pitchFamily="82" charset="-120"/>
            </a:endParaRPr>
          </a:p>
          <a:p>
            <a:pPr algn="ctr"/>
            <a:r>
              <a:rPr lang="zh-CN" altLang="en-US" sz="4800" cap="none" spc="0" dirty="0">
                <a:ln w="0"/>
                <a:solidFill>
                  <a:schemeClr val="accent1"/>
                </a:solidFill>
                <a:latin typeface="文鼎霹靂體" panose="04020A00000000000000" pitchFamily="82" charset="-120"/>
                <a:ea typeface="文鼎霹靂體" panose="04020A00000000000000" pitchFamily="82" charset="-120"/>
              </a:rPr>
              <a:t>缺</a:t>
            </a:r>
            <a:endParaRPr lang="en-CA" altLang="zh-CN" sz="4800" cap="none" spc="0" dirty="0">
              <a:ln w="0"/>
              <a:solidFill>
                <a:schemeClr val="accent1"/>
              </a:solidFill>
              <a:latin typeface="文鼎霹靂體" panose="04020A00000000000000" pitchFamily="82" charset="-120"/>
              <a:ea typeface="文鼎霹靂體" panose="04020A00000000000000" pitchFamily="82" charset="-120"/>
            </a:endParaRPr>
          </a:p>
          <a:p>
            <a:pPr algn="ctr"/>
            <a:r>
              <a:rPr lang="zh-CN" altLang="en-US" sz="4800" cap="none" spc="0" dirty="0">
                <a:ln w="0"/>
                <a:solidFill>
                  <a:schemeClr val="accent1"/>
                </a:solidFill>
                <a:latin typeface="文鼎霹靂體" panose="04020A00000000000000" pitchFamily="82" charset="-120"/>
                <a:ea typeface="文鼎霹靂體" panose="04020A00000000000000" pitchFamily="82" charset="-120"/>
              </a:rPr>
              <a:t>痕</a:t>
            </a:r>
            <a:endParaRPr lang="en-US" sz="5400" cap="none" spc="0" dirty="0">
              <a:ln w="0"/>
              <a:solidFill>
                <a:schemeClr val="accent1"/>
              </a:solidFill>
              <a:latin typeface="文鼎霹靂體" panose="04020A00000000000000" pitchFamily="82" charset="-120"/>
              <a:ea typeface="文鼎霹靂體" panose="04020A00000000000000" pitchFamily="82" charset="-12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392B3AD-A047-D33F-2F52-B9106285BE35}"/>
              </a:ext>
            </a:extLst>
          </p:cNvPr>
          <p:cNvSpPr txBox="1"/>
          <p:nvPr/>
        </p:nvSpPr>
        <p:spPr>
          <a:xfrm>
            <a:off x="209120" y="271840"/>
            <a:ext cx="322718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b="1" dirty="0">
                <a:latin typeface="方正大標宋" panose="03000509000000000000" pitchFamily="65" charset="-120"/>
                <a:ea typeface="方正大標宋" panose="03000509000000000000" pitchFamily="65" charset="-120"/>
              </a:rPr>
              <a:t>   </a:t>
            </a:r>
            <a:r>
              <a:rPr lang="zh-TW" altLang="en-US" sz="3600" b="1" u="sng" dirty="0">
                <a:latin typeface="方正大標宋" panose="03000509000000000000" pitchFamily="65" charset="-120"/>
                <a:ea typeface="方正大標宋" panose="03000509000000000000" pitchFamily="65" charset="-120"/>
              </a:rPr>
              <a:t>摩西</a:t>
            </a:r>
            <a:r>
              <a:rPr lang="zh-TW" altLang="en-US" sz="3600" b="1" dirty="0">
                <a:latin typeface="方正大標宋" panose="03000509000000000000" pitchFamily="65" charset="-120"/>
                <a:ea typeface="方正大標宋" panose="03000509000000000000" pitchFamily="65" charset="-120"/>
              </a:rPr>
              <a:t>與</a:t>
            </a:r>
            <a:endParaRPr lang="en-CA" altLang="zh-TW" sz="3600" b="1" dirty="0">
              <a:latin typeface="方正大標宋" panose="03000509000000000000" pitchFamily="65" charset="-120"/>
              <a:ea typeface="方正大標宋" panose="03000509000000000000" pitchFamily="65" charset="-120"/>
            </a:endParaRPr>
          </a:p>
          <a:p>
            <a:r>
              <a:rPr lang="zh-TW" altLang="en-US" sz="3600" b="1" u="sng" dirty="0">
                <a:latin typeface="方正大標宋" panose="03000509000000000000" pitchFamily="65" charset="-120"/>
                <a:ea typeface="方正大標宋" panose="03000509000000000000" pitchFamily="65" charset="-120"/>
              </a:rPr>
              <a:t>米利巴</a:t>
            </a:r>
            <a:r>
              <a:rPr lang="zh-TW" altLang="en-US" sz="3600" b="1" dirty="0">
                <a:latin typeface="方正大標宋" panose="03000509000000000000" pitchFamily="65" charset="-120"/>
                <a:ea typeface="方正大標宋" panose="03000509000000000000" pitchFamily="65" charset="-120"/>
              </a:rPr>
              <a:t>事件</a:t>
            </a:r>
            <a:endParaRPr lang="en-CA" sz="3600" b="1" dirty="0">
              <a:latin typeface="方正大標宋" panose="03000509000000000000" pitchFamily="65" charset="-120"/>
              <a:ea typeface="方正大標宋" panose="03000509000000000000" pitchFamily="65" charset="-12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33CEB0B-C98A-CCA1-5E22-4900E0B4D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267" y="1472169"/>
            <a:ext cx="1347333" cy="4489682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AEBCA36-A182-E65C-6D40-F71AACA4D34C}"/>
              </a:ext>
            </a:extLst>
          </p:cNvPr>
          <p:cNvSpPr txBox="1"/>
          <p:nvPr/>
        </p:nvSpPr>
        <p:spPr>
          <a:xfrm>
            <a:off x="-27978" y="5939829"/>
            <a:ext cx="38570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b="1" dirty="0">
                <a:latin typeface="方正大標宋" panose="03000509000000000000" pitchFamily="65" charset="-120"/>
                <a:ea typeface="方正大標宋" panose="03000509000000000000" pitchFamily="65" charset="-120"/>
              </a:rPr>
              <a:t>  </a:t>
            </a:r>
            <a:r>
              <a:rPr lang="zh-TW" altLang="en-US" sz="3600" b="1" dirty="0">
                <a:ea typeface="標楷體" panose="03000509000000000000" pitchFamily="65" charset="-120"/>
              </a:rPr>
              <a:t>民數記 </a:t>
            </a:r>
            <a:r>
              <a:rPr lang="en-US" altLang="zh-TW" sz="3200" b="1" dirty="0">
                <a:ea typeface="標楷體" panose="03000509000000000000" pitchFamily="65" charset="-120"/>
              </a:rPr>
              <a:t>20:1-13</a:t>
            </a:r>
            <a:endParaRPr lang="en-CA" sz="3600" b="1" dirty="0"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13283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2163" name="Picture 3">
            <a:extLst>
              <a:ext uri="{FF2B5EF4-FFF2-40B4-BE49-F238E27FC236}">
                <a16:creationId xmlns:a16="http://schemas.microsoft.com/office/drawing/2014/main" id="{FBF4E298-F007-8FBE-08C1-0672D7DE5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1"/>
            <a:ext cx="12200467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2162" name="Rectangle 2">
            <a:extLst>
              <a:ext uri="{FF2B5EF4-FFF2-40B4-BE49-F238E27FC236}">
                <a16:creationId xmlns:a16="http://schemas.microsoft.com/office/drawing/2014/main" id="{0170FAED-6C00-CFFA-267F-2A451FF66B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4667" y="762000"/>
            <a:ext cx="6773333" cy="457200"/>
          </a:xfrm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 algn="l"/>
            <a:r>
              <a:rPr kumimoji="0" lang="zh-TW" altLang="en-US" sz="4533" i="1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民數記 </a:t>
            </a:r>
            <a:r>
              <a:rPr kumimoji="0" lang="en-US" altLang="zh-TW" sz="4533" i="1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20:7-8</a:t>
            </a:r>
          </a:p>
        </p:txBody>
      </p:sp>
      <p:sp>
        <p:nvSpPr>
          <p:cNvPr id="732164" name="Text Box 4">
            <a:extLst>
              <a:ext uri="{FF2B5EF4-FFF2-40B4-BE49-F238E27FC236}">
                <a16:creationId xmlns:a16="http://schemas.microsoft.com/office/drawing/2014/main" id="{424EAE0C-074B-E8AC-A8AB-4FB837EEE7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" y="1714501"/>
            <a:ext cx="10610850" cy="54373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5400" baseline="30000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7 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耶和華吩咐</a:t>
            </a:r>
            <a:r>
              <a:rPr lang="zh-TW" altLang="en-US" sz="54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摩西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說：</a:t>
            </a:r>
            <a:r>
              <a:rPr lang="en-US" altLang="zh-TW" sz="5400" baseline="30000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8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「</a:t>
            </a:r>
            <a:r>
              <a:rPr lang="zh-TW" altLang="en-US" sz="5400" dirty="0">
                <a:solidFill>
                  <a:srgbClr val="FFC000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你拿著杖去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，和你的哥哥</a:t>
            </a:r>
            <a:r>
              <a:rPr lang="zh-TW" altLang="en-US" sz="54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亞倫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召集會眾，</a:t>
            </a:r>
            <a:r>
              <a:rPr lang="zh-TW" altLang="en-US" sz="5400" dirty="0">
                <a:solidFill>
                  <a:srgbClr val="FFC000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在他們眼前吩咐磐石湧出水來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，水就會從磐石流出，給會眾和他們的牲畜喝。」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endParaRPr lang="zh-TW" altLang="en-US" sz="7733" dirty="0">
              <a:solidFill>
                <a:srgbClr val="FFFFFF"/>
              </a:solidFill>
              <a:latin typeface="Times New Roman" panose="02020603050405020304" pitchFamily="18" charset="0"/>
              <a:ea typeface="方正平黑" panose="03000509000000000000" pitchFamily="65" charset="-12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23BE00E3-CAFA-02DA-CF9A-1B75D0346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1"/>
            <a:ext cx="12200467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4210" name="Rectangle 2">
            <a:extLst>
              <a:ext uri="{FF2B5EF4-FFF2-40B4-BE49-F238E27FC236}">
                <a16:creationId xmlns:a16="http://schemas.microsoft.com/office/drawing/2014/main" id="{28E99DC3-6859-7E81-30FB-C8F71FF51E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4667" y="762000"/>
            <a:ext cx="6773333" cy="457200"/>
          </a:xfrm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 algn="l"/>
            <a:r>
              <a:rPr kumimoji="0" lang="zh-TW" altLang="en-US" sz="4533" i="1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民數記 </a:t>
            </a:r>
            <a:r>
              <a:rPr kumimoji="0" lang="en-US" altLang="zh-TW" sz="4533" i="1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20:9-10</a:t>
            </a:r>
          </a:p>
        </p:txBody>
      </p:sp>
      <p:sp>
        <p:nvSpPr>
          <p:cNvPr id="734212" name="Text Box 4">
            <a:extLst>
              <a:ext uri="{FF2B5EF4-FFF2-40B4-BE49-F238E27FC236}">
                <a16:creationId xmlns:a16="http://schemas.microsoft.com/office/drawing/2014/main" id="{87D41462-EA5F-8240-B4DB-E8584C58C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543050"/>
            <a:ext cx="10458450" cy="590931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5400" baseline="30000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9 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於是</a:t>
            </a:r>
            <a:r>
              <a:rPr lang="zh-TW" altLang="en-US" sz="54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摩西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遵照耶和華所吩咐他的，從耶和華面前拿了杖去。</a:t>
            </a:r>
            <a:r>
              <a:rPr lang="en-US" altLang="zh-TW" sz="5400" baseline="30000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10</a:t>
            </a:r>
            <a:r>
              <a:rPr lang="zh-TW" altLang="en-US" sz="54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摩西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和</a:t>
            </a:r>
            <a:r>
              <a:rPr lang="zh-TW" altLang="en-US" sz="54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亞倫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召集會眾到磐石前。</a:t>
            </a:r>
            <a:r>
              <a:rPr lang="zh-TW" altLang="en-US" sz="5400" u="sng" dirty="0">
                <a:solidFill>
                  <a:srgbClr val="7DFFD4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摩西</a:t>
            </a:r>
            <a:r>
              <a:rPr lang="zh-TW" altLang="en-US" sz="5400" dirty="0">
                <a:solidFill>
                  <a:srgbClr val="7DFFD4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對他們說：</a:t>
            </a:r>
            <a:r>
              <a:rPr lang="zh-TW" altLang="en-US" sz="5400" dirty="0">
                <a:solidFill>
                  <a:srgbClr val="FF0000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「</a:t>
            </a:r>
            <a:r>
              <a:rPr lang="zh-TW" altLang="en-US" sz="5400" dirty="0">
                <a:solidFill>
                  <a:srgbClr val="7DFFD4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聽著，你們這些悖逆的人！我們要叫這磐石流出水來給你們嗎？</a:t>
            </a:r>
            <a:r>
              <a:rPr lang="zh-TW" altLang="en-US" sz="5400" dirty="0">
                <a:solidFill>
                  <a:srgbClr val="FF0000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」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endParaRPr lang="zh-TW" altLang="en-US" sz="5400" dirty="0">
              <a:solidFill>
                <a:srgbClr val="FFFFFF"/>
              </a:solidFill>
              <a:latin typeface="Times New Roman" panose="02020603050405020304" pitchFamily="18" charset="0"/>
              <a:ea typeface="方正平黑" panose="03000509000000000000" pitchFamily="65" charset="-12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6259" name="Picture 3">
            <a:extLst>
              <a:ext uri="{FF2B5EF4-FFF2-40B4-BE49-F238E27FC236}">
                <a16:creationId xmlns:a16="http://schemas.microsoft.com/office/drawing/2014/main" id="{610D271B-6755-4972-ED96-B1DEACC1B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1"/>
            <a:ext cx="12200467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6258" name="Rectangle 2">
            <a:extLst>
              <a:ext uri="{FF2B5EF4-FFF2-40B4-BE49-F238E27FC236}">
                <a16:creationId xmlns:a16="http://schemas.microsoft.com/office/drawing/2014/main" id="{993E84A2-168F-5679-C142-B69E74DA76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4667" y="762000"/>
            <a:ext cx="4017433" cy="437549"/>
          </a:xfrm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 algn="l"/>
            <a:r>
              <a:rPr kumimoji="0" lang="zh-TW" altLang="en-US" sz="4533" i="1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民數記 </a:t>
            </a:r>
            <a:r>
              <a:rPr kumimoji="0" lang="en-US" altLang="zh-TW" sz="4533" i="1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20:11</a:t>
            </a:r>
            <a:endParaRPr kumimoji="0" lang="en-US" altLang="zh-TW" sz="4533" i="1" dirty="0">
              <a:solidFill>
                <a:srgbClr val="FFFF7F"/>
              </a:solidFill>
              <a:latin typeface="Tahoma" panose="020B0604030504040204" pitchFamily="34" charset="0"/>
              <a:ea typeface="方正準圓" panose="03000509000000000000" pitchFamily="65" charset="-12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C02256E-893B-FD11-4A35-D870FA827062}"/>
              </a:ext>
            </a:extLst>
          </p:cNvPr>
          <p:cNvGrpSpPr/>
          <p:nvPr/>
        </p:nvGrpSpPr>
        <p:grpSpPr>
          <a:xfrm>
            <a:off x="971550" y="10"/>
            <a:ext cx="11220459" cy="6857990"/>
            <a:chOff x="971550" y="10"/>
            <a:chExt cx="11220459" cy="6857990"/>
          </a:xfrm>
        </p:grpSpPr>
        <p:sp>
          <p:nvSpPr>
            <p:cNvPr id="736260" name="Text Box 4">
              <a:extLst>
                <a:ext uri="{FF2B5EF4-FFF2-40B4-BE49-F238E27FC236}">
                  <a16:creationId xmlns:a16="http://schemas.microsoft.com/office/drawing/2014/main" id="{6068ACE4-375B-3DDF-1A7A-B0967DC852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1550" y="1676401"/>
              <a:ext cx="4953000" cy="4708981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rgbClr val="000000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5000" u="sng" dirty="0">
                  <a:solidFill>
                    <a:srgbClr val="FFFFFF"/>
                  </a:solidFill>
                  <a:latin typeface="Times New Roman" panose="02020603050405020304" pitchFamily="18" charset="0"/>
                  <a:ea typeface="方正平黑" panose="03000509000000000000" pitchFamily="65" charset="-120"/>
                </a:rPr>
                <a:t>摩西</a:t>
              </a:r>
              <a:r>
                <a:rPr lang="zh-TW" altLang="en-US" sz="5000" dirty="0">
                  <a:solidFill>
                    <a:srgbClr val="FFFFFF"/>
                  </a:solidFill>
                  <a:latin typeface="Times New Roman" panose="02020603050405020304" pitchFamily="18" charset="0"/>
                  <a:ea typeface="方正平黑" panose="03000509000000000000" pitchFamily="65" charset="-120"/>
                </a:rPr>
                <a:t>舉起手來，</a:t>
              </a:r>
              <a:r>
                <a:rPr lang="zh-TW" altLang="en-US" sz="5000" dirty="0">
                  <a:solidFill>
                    <a:srgbClr val="7DFFD4"/>
                  </a:solidFill>
                  <a:latin typeface="Times New Roman" panose="02020603050405020304" pitchFamily="18" charset="0"/>
                  <a:ea typeface="方正平黑" panose="03000509000000000000" pitchFamily="65" charset="-120"/>
                </a:rPr>
                <a:t>用杖擊打磐石兩下</a:t>
              </a:r>
              <a:r>
                <a:rPr lang="zh-TW" altLang="en-US" sz="5000" dirty="0">
                  <a:solidFill>
                    <a:srgbClr val="FFFFFF"/>
                  </a:solidFill>
                  <a:latin typeface="Times New Roman" panose="02020603050405020304" pitchFamily="18" charset="0"/>
                  <a:ea typeface="方正平黑" panose="03000509000000000000" pitchFamily="65" charset="-120"/>
                </a:rPr>
                <a:t>，就有許多水流出來，會眾和他們的牲畜都喝了。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0D314BB-255E-BE98-0290-DD68098BE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11"/>
            <a:stretch>
              <a:fillRect/>
            </a:stretch>
          </p:blipFill>
          <p:spPr>
            <a:xfrm>
              <a:off x="6096010" y="10"/>
              <a:ext cx="6095999" cy="6857990"/>
            </a:xfrm>
            <a:custGeom>
              <a:avLst/>
              <a:gdLst/>
              <a:ahLst/>
              <a:cxnLst/>
              <a:rect l="l" t="t" r="r" b="b"/>
              <a:pathLst>
                <a:path w="6095999" h="6858000">
                  <a:moveTo>
                    <a:pt x="0" y="0"/>
                  </a:moveTo>
                  <a:lnTo>
                    <a:pt x="6095999" y="0"/>
                  </a:lnTo>
                  <a:lnTo>
                    <a:pt x="6095999" y="6858000"/>
                  </a:lnTo>
                  <a:lnTo>
                    <a:pt x="0" y="6858000"/>
                  </a:lnTo>
                  <a:lnTo>
                    <a:pt x="0" y="6857999"/>
                  </a:lnTo>
                  <a:lnTo>
                    <a:pt x="4220980" y="6857999"/>
                  </a:lnTo>
                  <a:lnTo>
                    <a:pt x="4213164" y="6851010"/>
                  </a:lnTo>
                  <a:cubicBezTo>
                    <a:pt x="4181666" y="6825777"/>
                    <a:pt x="4066661" y="6744343"/>
                    <a:pt x="4062999" y="6737842"/>
                  </a:cubicBezTo>
                  <a:cubicBezTo>
                    <a:pt x="4024279" y="6693220"/>
                    <a:pt x="4060463" y="6731339"/>
                    <a:pt x="3994350" y="6686435"/>
                  </a:cubicBezTo>
                  <a:cubicBezTo>
                    <a:pt x="3947033" y="6670674"/>
                    <a:pt x="3899856" y="6566625"/>
                    <a:pt x="3859426" y="6512643"/>
                  </a:cubicBezTo>
                  <a:cubicBezTo>
                    <a:pt x="3843619" y="6494605"/>
                    <a:pt x="3819111" y="6476220"/>
                    <a:pt x="3795266" y="6469055"/>
                  </a:cubicBezTo>
                  <a:cubicBezTo>
                    <a:pt x="3772240" y="6479507"/>
                    <a:pt x="3769424" y="6446115"/>
                    <a:pt x="3752228" y="6440526"/>
                  </a:cubicBezTo>
                  <a:cubicBezTo>
                    <a:pt x="3742060" y="6447641"/>
                    <a:pt x="3719048" y="6424775"/>
                    <a:pt x="3716355" y="6414007"/>
                  </a:cubicBezTo>
                  <a:cubicBezTo>
                    <a:pt x="3729286" y="6392352"/>
                    <a:pt x="3629924" y="6387100"/>
                    <a:pt x="3629916" y="6370687"/>
                  </a:cubicBezTo>
                  <a:cubicBezTo>
                    <a:pt x="3600280" y="6362353"/>
                    <a:pt x="3495200" y="6368444"/>
                    <a:pt x="3479034" y="6339494"/>
                  </a:cubicBezTo>
                  <a:cubicBezTo>
                    <a:pt x="3420435" y="6317314"/>
                    <a:pt x="3345614" y="6290932"/>
                    <a:pt x="3319627" y="6285893"/>
                  </a:cubicBezTo>
                  <a:cubicBezTo>
                    <a:pt x="3282294" y="6327705"/>
                    <a:pt x="3185936" y="6185255"/>
                    <a:pt x="3075494" y="6164273"/>
                  </a:cubicBezTo>
                  <a:cubicBezTo>
                    <a:pt x="3059427" y="6166243"/>
                    <a:pt x="3051440" y="6164859"/>
                    <a:pt x="3050019" y="6153683"/>
                  </a:cubicBezTo>
                  <a:cubicBezTo>
                    <a:pt x="3016030" y="6146243"/>
                    <a:pt x="2991340" y="6114870"/>
                    <a:pt x="2963636" y="6123708"/>
                  </a:cubicBezTo>
                  <a:cubicBezTo>
                    <a:pt x="2928425" y="6105855"/>
                    <a:pt x="2947049" y="6092097"/>
                    <a:pt x="2914912" y="6078439"/>
                  </a:cubicBezTo>
                  <a:lnTo>
                    <a:pt x="2770812" y="6041758"/>
                  </a:lnTo>
                  <a:cubicBezTo>
                    <a:pt x="2750466" y="6034724"/>
                    <a:pt x="2729222" y="6014032"/>
                    <a:pt x="2708585" y="6007728"/>
                  </a:cubicBezTo>
                  <a:lnTo>
                    <a:pt x="2687072" y="6003931"/>
                  </a:lnTo>
                  <a:lnTo>
                    <a:pt x="2674457" y="5991515"/>
                  </a:lnTo>
                  <a:cubicBezTo>
                    <a:pt x="2668773" y="5988707"/>
                    <a:pt x="2661696" y="5988167"/>
                    <a:pt x="2652298" y="5991525"/>
                  </a:cubicBezTo>
                  <a:cubicBezTo>
                    <a:pt x="2634345" y="5986939"/>
                    <a:pt x="2583809" y="5969299"/>
                    <a:pt x="2566743" y="5963996"/>
                  </a:cubicBezTo>
                  <a:lnTo>
                    <a:pt x="2549903" y="5959709"/>
                  </a:lnTo>
                  <a:lnTo>
                    <a:pt x="2542177" y="5951723"/>
                  </a:lnTo>
                  <a:cubicBezTo>
                    <a:pt x="2529898" y="5945994"/>
                    <a:pt x="2498812" y="5935402"/>
                    <a:pt x="2476225" y="5925338"/>
                  </a:cubicBezTo>
                  <a:cubicBezTo>
                    <a:pt x="2457810" y="5911056"/>
                    <a:pt x="2433846" y="5899348"/>
                    <a:pt x="2406656" y="5891344"/>
                  </a:cubicBezTo>
                  <a:cubicBezTo>
                    <a:pt x="2400991" y="5896275"/>
                    <a:pt x="2393612" y="5885783"/>
                    <a:pt x="2389160" y="5883030"/>
                  </a:cubicBezTo>
                  <a:cubicBezTo>
                    <a:pt x="2387458" y="5886701"/>
                    <a:pt x="2375233" y="5885881"/>
                    <a:pt x="2372540" y="5881920"/>
                  </a:cubicBezTo>
                  <a:cubicBezTo>
                    <a:pt x="2293168" y="5849488"/>
                    <a:pt x="2325743" y="5894734"/>
                    <a:pt x="2283811" y="5862541"/>
                  </a:cubicBezTo>
                  <a:cubicBezTo>
                    <a:pt x="2275730" y="5859531"/>
                    <a:pt x="2268484" y="5859925"/>
                    <a:pt x="2261759" y="5861764"/>
                  </a:cubicBezTo>
                  <a:lnTo>
                    <a:pt x="2219265" y="5849327"/>
                  </a:lnTo>
                  <a:cubicBezTo>
                    <a:pt x="2203078" y="5842651"/>
                    <a:pt x="2185672" y="5837119"/>
                    <a:pt x="2167456" y="5832891"/>
                  </a:cubicBezTo>
                  <a:cubicBezTo>
                    <a:pt x="2161387" y="5839963"/>
                    <a:pt x="2149583" y="5826532"/>
                    <a:pt x="2143288" y="5823218"/>
                  </a:cubicBezTo>
                  <a:cubicBezTo>
                    <a:pt x="2141966" y="5828274"/>
                    <a:pt x="2126227" y="5828196"/>
                    <a:pt x="2121889" y="5823116"/>
                  </a:cubicBezTo>
                  <a:cubicBezTo>
                    <a:pt x="2013448" y="5786297"/>
                    <a:pt x="2065303" y="5844161"/>
                    <a:pt x="2004548" y="5804552"/>
                  </a:cubicBezTo>
                  <a:cubicBezTo>
                    <a:pt x="1993575" y="5801194"/>
                    <a:pt x="1984449" y="5802325"/>
                    <a:pt x="1976317" y="5805346"/>
                  </a:cubicBezTo>
                  <a:lnTo>
                    <a:pt x="1960968" y="5813703"/>
                  </a:lnTo>
                  <a:lnTo>
                    <a:pt x="1951886" y="5808313"/>
                  </a:lnTo>
                  <a:cubicBezTo>
                    <a:pt x="1914205" y="5801767"/>
                    <a:pt x="1900427" y="5810657"/>
                    <a:pt x="1881129" y="5796205"/>
                  </a:cubicBezTo>
                  <a:cubicBezTo>
                    <a:pt x="1847467" y="5788576"/>
                    <a:pt x="1808824" y="5783942"/>
                    <a:pt x="1778393" y="5776687"/>
                  </a:cubicBezTo>
                  <a:cubicBezTo>
                    <a:pt x="1764338" y="5756704"/>
                    <a:pt x="1721542" y="5761928"/>
                    <a:pt x="1698544" y="5752677"/>
                  </a:cubicBezTo>
                  <a:cubicBezTo>
                    <a:pt x="1688689" y="5744367"/>
                    <a:pt x="1680710" y="5741898"/>
                    <a:pt x="1667763" y="5746936"/>
                  </a:cubicBezTo>
                  <a:cubicBezTo>
                    <a:pt x="1622782" y="5706970"/>
                    <a:pt x="1636232" y="5740258"/>
                    <a:pt x="1589890" y="5720079"/>
                  </a:cubicBezTo>
                  <a:cubicBezTo>
                    <a:pt x="1550522" y="5700408"/>
                    <a:pt x="1504390" y="5684235"/>
                    <a:pt x="1470745" y="5647268"/>
                  </a:cubicBezTo>
                  <a:cubicBezTo>
                    <a:pt x="1465307" y="5637473"/>
                    <a:pt x="1447590" y="5631171"/>
                    <a:pt x="1431171" y="5633192"/>
                  </a:cubicBezTo>
                  <a:cubicBezTo>
                    <a:pt x="1428344" y="5633540"/>
                    <a:pt x="1425665" y="5634127"/>
                    <a:pt x="1423215" y="5634934"/>
                  </a:cubicBezTo>
                  <a:cubicBezTo>
                    <a:pt x="1404063" y="5609561"/>
                    <a:pt x="1384477" y="5616951"/>
                    <a:pt x="1377158" y="5600720"/>
                  </a:cubicBezTo>
                  <a:cubicBezTo>
                    <a:pt x="1337416" y="5587406"/>
                    <a:pt x="1299119" y="5594952"/>
                    <a:pt x="1292001" y="5580595"/>
                  </a:cubicBezTo>
                  <a:cubicBezTo>
                    <a:pt x="1270404" y="5577445"/>
                    <a:pt x="1236263" y="5586393"/>
                    <a:pt x="1224877" y="5570207"/>
                  </a:cubicBezTo>
                  <a:cubicBezTo>
                    <a:pt x="1218892" y="5580643"/>
                    <a:pt x="1203320" y="5557444"/>
                    <a:pt x="1188481" y="5562311"/>
                  </a:cubicBezTo>
                  <a:cubicBezTo>
                    <a:pt x="1177571" y="5566931"/>
                    <a:pt x="1170302" y="5560971"/>
                    <a:pt x="1160620" y="5558862"/>
                  </a:cubicBezTo>
                  <a:cubicBezTo>
                    <a:pt x="1146504" y="5561577"/>
                    <a:pt x="1106544" y="5545833"/>
                    <a:pt x="1097113" y="5537725"/>
                  </a:cubicBezTo>
                  <a:cubicBezTo>
                    <a:pt x="1076260" y="5511528"/>
                    <a:pt x="1012618" y="5517876"/>
                    <a:pt x="994944" y="5497522"/>
                  </a:cubicBezTo>
                  <a:cubicBezTo>
                    <a:pt x="987638" y="5493756"/>
                    <a:pt x="980141" y="5491480"/>
                    <a:pt x="972567" y="5490138"/>
                  </a:cubicBezTo>
                  <a:lnTo>
                    <a:pt x="927036" y="5488921"/>
                  </a:lnTo>
                  <a:lnTo>
                    <a:pt x="905198" y="5488488"/>
                  </a:lnTo>
                  <a:cubicBezTo>
                    <a:pt x="920127" y="5466532"/>
                    <a:pt x="847550" y="5479119"/>
                    <a:pt x="871473" y="5463326"/>
                  </a:cubicBezTo>
                  <a:cubicBezTo>
                    <a:pt x="835241" y="5455796"/>
                    <a:pt x="824844" y="5441869"/>
                    <a:pt x="787335" y="5431076"/>
                  </a:cubicBezTo>
                  <a:lnTo>
                    <a:pt x="646418" y="5398569"/>
                  </a:lnTo>
                  <a:cubicBezTo>
                    <a:pt x="594533" y="5378172"/>
                    <a:pt x="569175" y="5376706"/>
                    <a:pt x="522316" y="5365133"/>
                  </a:cubicBezTo>
                  <a:cubicBezTo>
                    <a:pt x="485699" y="5316148"/>
                    <a:pt x="451396" y="5327743"/>
                    <a:pt x="425051" y="5295085"/>
                  </a:cubicBezTo>
                  <a:cubicBezTo>
                    <a:pt x="373115" y="5280721"/>
                    <a:pt x="376598" y="5265782"/>
                    <a:pt x="318461" y="5265657"/>
                  </a:cubicBezTo>
                  <a:lnTo>
                    <a:pt x="266536" y="5232252"/>
                  </a:lnTo>
                  <a:cubicBezTo>
                    <a:pt x="254867" y="5225616"/>
                    <a:pt x="251642" y="5227516"/>
                    <a:pt x="248444" y="5225838"/>
                  </a:cubicBezTo>
                  <a:lnTo>
                    <a:pt x="247345" y="5222181"/>
                  </a:lnTo>
                  <a:lnTo>
                    <a:pt x="237345" y="5217023"/>
                  </a:lnTo>
                  <a:lnTo>
                    <a:pt x="219603" y="5204977"/>
                  </a:lnTo>
                  <a:lnTo>
                    <a:pt x="214443" y="5204489"/>
                  </a:lnTo>
                  <a:lnTo>
                    <a:pt x="184816" y="5189073"/>
                  </a:lnTo>
                  <a:lnTo>
                    <a:pt x="183534" y="5189699"/>
                  </a:lnTo>
                  <a:cubicBezTo>
                    <a:pt x="179981" y="5190754"/>
                    <a:pt x="176085" y="5190869"/>
                    <a:pt x="171363" y="5189023"/>
                  </a:cubicBezTo>
                  <a:cubicBezTo>
                    <a:pt x="165797" y="5204157"/>
                    <a:pt x="163531" y="5192594"/>
                    <a:pt x="150096" y="5185813"/>
                  </a:cubicBezTo>
                  <a:lnTo>
                    <a:pt x="59253" y="5172817"/>
                  </a:lnTo>
                  <a:lnTo>
                    <a:pt x="52526" y="5170052"/>
                  </a:lnTo>
                  <a:lnTo>
                    <a:pt x="52188" y="5170183"/>
                  </a:lnTo>
                  <a:cubicBezTo>
                    <a:pt x="50293" y="5169980"/>
                    <a:pt x="47917" y="5169219"/>
                    <a:pt x="44687" y="5167637"/>
                  </a:cubicBezTo>
                  <a:lnTo>
                    <a:pt x="40261" y="5165012"/>
                  </a:lnTo>
                  <a:lnTo>
                    <a:pt x="27209" y="5159648"/>
                  </a:lnTo>
                  <a:lnTo>
                    <a:pt x="21368" y="5159036"/>
                  </a:lnTo>
                  <a:lnTo>
                    <a:pt x="0" y="5158850"/>
                  </a:lnTo>
                  <a:close/>
                </a:path>
              </a:pathLst>
            </a:cu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C48A9-0E9C-00DD-E804-1047D9C73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6259" name="Picture 3">
            <a:extLst>
              <a:ext uri="{FF2B5EF4-FFF2-40B4-BE49-F238E27FC236}">
                <a16:creationId xmlns:a16="http://schemas.microsoft.com/office/drawing/2014/main" id="{D575A997-355E-6498-FF5F-20FEF04BB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1"/>
            <a:ext cx="12200467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6258" name="Rectangle 2">
            <a:extLst>
              <a:ext uri="{FF2B5EF4-FFF2-40B4-BE49-F238E27FC236}">
                <a16:creationId xmlns:a16="http://schemas.microsoft.com/office/drawing/2014/main" id="{78E76C46-028B-14C5-F5C7-0832D9BDFF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4667" y="762000"/>
            <a:ext cx="4017433" cy="437549"/>
          </a:xfrm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 algn="l"/>
            <a:r>
              <a:rPr kumimoji="0" lang="zh-TW" altLang="en-US" sz="4533" i="1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民數記 </a:t>
            </a:r>
            <a:r>
              <a:rPr kumimoji="0" lang="en-US" altLang="zh-TW" sz="4533" i="1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20:11</a:t>
            </a:r>
          </a:p>
        </p:txBody>
      </p:sp>
      <p:sp>
        <p:nvSpPr>
          <p:cNvPr id="736260" name="Text Box 4">
            <a:extLst>
              <a:ext uri="{FF2B5EF4-FFF2-40B4-BE49-F238E27FC236}">
                <a16:creationId xmlns:a16="http://schemas.microsoft.com/office/drawing/2014/main" id="{ED31542C-F38F-0990-704A-F4B0EAC55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676401"/>
            <a:ext cx="4953000" cy="470898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000" b="0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摩西</a:t>
            </a:r>
            <a:r>
              <a:rPr kumimoji="0" lang="zh-TW" alt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舉起手來，</a:t>
            </a:r>
            <a:r>
              <a:rPr kumimoji="0" lang="zh-TW" alt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7DFFD4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用杖擊打磐石兩下</a:t>
            </a:r>
            <a:r>
              <a:rPr kumimoji="0" lang="zh-TW" alt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，就有許多水流出來，會眾和他們的牲畜都喝了。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B4B98F0-0CBF-EF84-1D78-34E83C230579}"/>
              </a:ext>
            </a:extLst>
          </p:cNvPr>
          <p:cNvGrpSpPr/>
          <p:nvPr/>
        </p:nvGrpSpPr>
        <p:grpSpPr>
          <a:xfrm>
            <a:off x="6115050" y="781652"/>
            <a:ext cx="5048250" cy="5603730"/>
            <a:chOff x="6115050" y="781652"/>
            <a:chExt cx="5048250" cy="560373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830DADB-90FD-B18A-B668-864259D36CC4}"/>
                </a:ext>
              </a:extLst>
            </p:cNvPr>
            <p:cNvSpPr txBox="1"/>
            <p:nvPr/>
          </p:nvSpPr>
          <p:spPr>
            <a:xfrm>
              <a:off x="6210300" y="1676401"/>
              <a:ext cx="4953000" cy="47089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方正平黑" panose="03000509000000000000" pitchFamily="65" charset="-120"/>
                  <a:cs typeface="+mn-cs"/>
                </a:rPr>
                <a:t>你拿著杖去</a:t>
              </a:r>
              <a:r>
                <a:rPr kumimoji="0" lang="en-US" altLang="zh-TW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方正平黑" panose="03000509000000000000" pitchFamily="65" charset="-120"/>
                  <a:cs typeface="+mn-cs"/>
                </a:rPr>
                <a:t>…</a:t>
              </a:r>
              <a:r>
                <a:rPr kumimoji="0" lang="zh-TW" alt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方正平黑" panose="03000509000000000000" pitchFamily="65" charset="-120"/>
                  <a:cs typeface="+mn-cs"/>
                </a:rPr>
                <a:t>在他們眼前吩咐磐石湧出水來</a:t>
              </a:r>
              <a:r>
                <a:rPr kumimoji="0" lang="zh-TW" alt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方正平黑" panose="03000509000000000000" pitchFamily="65" charset="-120"/>
                  <a:cs typeface="+mn-cs"/>
                </a:rPr>
                <a:t>，水就會從磐石流出，給會眾和他們的牲畜喝。</a:t>
              </a:r>
              <a:endParaRPr kumimoji="0" lang="en-CA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新細明體"/>
                <a:cs typeface="+mn-cs"/>
              </a:endParaRPr>
            </a:p>
          </p:txBody>
        </p:sp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570AB882-37C4-70FE-F3F4-08412B6ABC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15050" y="781652"/>
              <a:ext cx="4017433" cy="437549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rgbClr val="000000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5867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ctr" rtl="0" fontAlgn="base">
                <a:spcBef>
                  <a:spcPct val="0"/>
                </a:spcBef>
                <a:spcAft>
                  <a:spcPct val="0"/>
                </a:spcAft>
                <a:defRPr kumimoji="1" sz="5867">
                  <a:solidFill>
                    <a:schemeClr val="tx2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algn="ctr" rtl="0" fontAlgn="base">
                <a:spcBef>
                  <a:spcPct val="0"/>
                </a:spcBef>
                <a:spcAft>
                  <a:spcPct val="0"/>
                </a:spcAft>
                <a:defRPr kumimoji="1" sz="5867">
                  <a:solidFill>
                    <a:schemeClr val="tx2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algn="ctr" rtl="0" fontAlgn="base">
                <a:spcBef>
                  <a:spcPct val="0"/>
                </a:spcBef>
                <a:spcAft>
                  <a:spcPct val="0"/>
                </a:spcAft>
                <a:defRPr kumimoji="1" sz="5867">
                  <a:solidFill>
                    <a:schemeClr val="tx2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algn="ctr" rtl="0" fontAlgn="base">
                <a:spcBef>
                  <a:spcPct val="0"/>
                </a:spcBef>
                <a:spcAft>
                  <a:spcPct val="0"/>
                </a:spcAft>
                <a:defRPr kumimoji="1" sz="5867">
                  <a:solidFill>
                    <a:schemeClr val="tx2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609585" algn="ctr" rtl="0" fontAlgn="base">
                <a:spcBef>
                  <a:spcPct val="0"/>
                </a:spcBef>
                <a:spcAft>
                  <a:spcPct val="0"/>
                </a:spcAft>
                <a:defRPr kumimoji="1" sz="5867">
                  <a:solidFill>
                    <a:schemeClr val="tx2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1219170" algn="ctr" rtl="0" fontAlgn="base">
                <a:spcBef>
                  <a:spcPct val="0"/>
                </a:spcBef>
                <a:spcAft>
                  <a:spcPct val="0"/>
                </a:spcAft>
                <a:defRPr kumimoji="1" sz="5867">
                  <a:solidFill>
                    <a:schemeClr val="tx2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1828754" algn="ctr" rtl="0" fontAlgn="base">
                <a:spcBef>
                  <a:spcPct val="0"/>
                </a:spcBef>
                <a:spcAft>
                  <a:spcPct val="0"/>
                </a:spcAft>
                <a:defRPr kumimoji="1" sz="5867">
                  <a:solidFill>
                    <a:schemeClr val="tx2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2438339" algn="ctr" rtl="0" fontAlgn="base">
                <a:spcBef>
                  <a:spcPct val="0"/>
                </a:spcBef>
                <a:spcAft>
                  <a:spcPct val="0"/>
                </a:spcAft>
                <a:defRPr kumimoji="1" sz="5867">
                  <a:solidFill>
                    <a:schemeClr val="tx2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4533" b="0" i="1" u="none" strike="noStrike" kern="1200" cap="none" spc="0" normalizeH="0" baseline="0" noProof="0" dirty="0">
                  <a:ln>
                    <a:noFill/>
                  </a:ln>
                  <a:solidFill>
                    <a:srgbClr val="FFFF7F"/>
                  </a:solidFill>
                  <a:effectLst/>
                  <a:uLnTx/>
                  <a:uFillTx/>
                  <a:latin typeface="Tahoma" panose="020B0604030504040204" pitchFamily="34" charset="0"/>
                  <a:ea typeface="方正準圓" panose="03000509000000000000" pitchFamily="65" charset="-120"/>
                  <a:cs typeface="+mj-cs"/>
                </a:rPr>
                <a:t>民數記 </a:t>
              </a:r>
              <a:r>
                <a:rPr kumimoji="0" lang="en-US" altLang="zh-TW" sz="4533" b="0" i="1" u="none" strike="noStrike" kern="1200" cap="none" spc="0" normalizeH="0" baseline="0" noProof="0" dirty="0">
                  <a:ln>
                    <a:noFill/>
                  </a:ln>
                  <a:solidFill>
                    <a:srgbClr val="FFFF7F"/>
                  </a:solidFill>
                  <a:effectLst/>
                  <a:uLnTx/>
                  <a:uFillTx/>
                  <a:latin typeface="Tahoma" panose="020B0604030504040204" pitchFamily="34" charset="0"/>
                  <a:ea typeface="方正準圓" panose="03000509000000000000" pitchFamily="65" charset="-120"/>
                  <a:cs typeface="+mj-cs"/>
                </a:rPr>
                <a:t>20:8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892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83" name="Picture 3">
            <a:extLst>
              <a:ext uri="{FF2B5EF4-FFF2-40B4-BE49-F238E27FC236}">
                <a16:creationId xmlns:a16="http://schemas.microsoft.com/office/drawing/2014/main" id="{1846706F-8CFF-AAFD-E4CC-A428AEE4D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1"/>
            <a:ext cx="12200467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7282" name="Rectangle 2">
            <a:extLst>
              <a:ext uri="{FF2B5EF4-FFF2-40B4-BE49-F238E27FC236}">
                <a16:creationId xmlns:a16="http://schemas.microsoft.com/office/drawing/2014/main" id="{09B46C7A-4570-292B-713C-E396565ACC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4667" y="762000"/>
            <a:ext cx="6773333" cy="457200"/>
          </a:xfrm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 algn="l"/>
            <a:r>
              <a:rPr kumimoji="0" lang="zh-TW" altLang="en-US" sz="4533" i="1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民數記 </a:t>
            </a:r>
            <a:r>
              <a:rPr kumimoji="0" lang="en-US" altLang="zh-TW" sz="4533" i="1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20:12</a:t>
            </a:r>
          </a:p>
        </p:txBody>
      </p:sp>
      <p:sp>
        <p:nvSpPr>
          <p:cNvPr id="737284" name="Text Box 4">
            <a:extLst>
              <a:ext uri="{FF2B5EF4-FFF2-40B4-BE49-F238E27FC236}">
                <a16:creationId xmlns:a16="http://schemas.microsoft.com/office/drawing/2014/main" id="{624BA5EA-6858-4328-279E-CF296A768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1581151"/>
            <a:ext cx="9982200" cy="445673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917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5467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但是耶和華對</a:t>
            </a:r>
            <a:r>
              <a:rPr lang="zh-TW" altLang="en-US" sz="5467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摩西</a:t>
            </a:r>
            <a:r>
              <a:rPr lang="zh-TW" altLang="en-US" sz="5467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、</a:t>
            </a:r>
            <a:r>
              <a:rPr lang="zh-TW" altLang="en-US" sz="5467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亞倫</a:t>
            </a:r>
            <a:r>
              <a:rPr lang="zh-TW" altLang="en-US" sz="5467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說：「</a:t>
            </a:r>
            <a:r>
              <a:rPr lang="zh-TW" altLang="en-US" sz="5467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76000"/>
                    </a:prstClr>
                  </a:outerShdw>
                </a:effectLst>
                <a:latin typeface="Times New Roman" panose="02020603050405020304" pitchFamily="18" charset="0"/>
                <a:ea typeface="方正平黑" panose="03000509000000000000" pitchFamily="65" charset="-120"/>
              </a:rPr>
              <a:t>因為你們</a:t>
            </a:r>
            <a:r>
              <a:rPr lang="zh-TW" altLang="en-US" sz="5467" b="1" dirty="0">
                <a:solidFill>
                  <a:srgbClr val="7DFFD4"/>
                </a:solidFill>
                <a:effectLst>
                  <a:outerShdw blurRad="50800" dist="38100" dir="2700000" algn="tl" rotWithShape="0">
                    <a:prstClr val="black">
                      <a:alpha val="76000"/>
                    </a:prstClr>
                  </a:outerShdw>
                </a:effectLst>
                <a:latin typeface="Times New Roman" panose="02020603050405020304" pitchFamily="18" charset="0"/>
                <a:ea typeface="方正平黑" panose="03000509000000000000" pitchFamily="65" charset="-120"/>
              </a:rPr>
              <a:t>不信</a:t>
            </a:r>
            <a:r>
              <a:rPr lang="zh-TW" altLang="en-US" sz="5467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76000"/>
                    </a:prstClr>
                  </a:outerShdw>
                </a:effectLst>
                <a:latin typeface="Times New Roman" panose="02020603050405020304" pitchFamily="18" charset="0"/>
                <a:ea typeface="方正平黑" panose="03000509000000000000" pitchFamily="65" charset="-120"/>
              </a:rPr>
              <a:t>我，沒有在</a:t>
            </a:r>
            <a:r>
              <a:rPr lang="zh-TW" altLang="en-US" sz="5467" b="1" u="sng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76000"/>
                    </a:prstClr>
                  </a:outerShdw>
                </a:effectLst>
                <a:latin typeface="Times New Roman" panose="02020603050405020304" pitchFamily="18" charset="0"/>
                <a:ea typeface="方正平黑" panose="03000509000000000000" pitchFamily="65" charset="-120"/>
              </a:rPr>
              <a:t>以色列</a:t>
            </a:r>
            <a:r>
              <a:rPr lang="zh-TW" altLang="en-US" sz="5467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76000"/>
                    </a:prstClr>
                  </a:outerShdw>
                </a:effectLst>
                <a:latin typeface="Times New Roman" panose="02020603050405020304" pitchFamily="18" charset="0"/>
                <a:ea typeface="方正平黑" panose="03000509000000000000" pitchFamily="65" charset="-120"/>
              </a:rPr>
              <a:t>人眼前</a:t>
            </a:r>
            <a:r>
              <a:rPr lang="zh-TW" altLang="en-US" sz="5467" b="1" dirty="0">
                <a:solidFill>
                  <a:srgbClr val="7DFFD4"/>
                </a:solidFill>
                <a:effectLst>
                  <a:outerShdw blurRad="50800" dist="38100" dir="2700000" algn="tl" rotWithShape="0">
                    <a:prstClr val="black">
                      <a:alpha val="76000"/>
                    </a:prstClr>
                  </a:outerShdw>
                </a:effectLst>
                <a:latin typeface="Times New Roman" panose="02020603050405020304" pitchFamily="18" charset="0"/>
                <a:ea typeface="方正平黑" panose="03000509000000000000" pitchFamily="65" charset="-120"/>
              </a:rPr>
              <a:t>尊我為聖</a:t>
            </a:r>
            <a:r>
              <a:rPr lang="zh-TW" altLang="en-US" sz="5467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76000"/>
                    </a:prstClr>
                  </a:outerShdw>
                </a:effectLst>
                <a:latin typeface="Times New Roman" panose="02020603050405020304" pitchFamily="18" charset="0"/>
                <a:ea typeface="方正平黑" panose="03000509000000000000" pitchFamily="65" charset="-120"/>
              </a:rPr>
              <a:t>，所以你們必不能領這會眾進入我所要賜給他們的地去。</a:t>
            </a:r>
            <a:r>
              <a:rPr lang="zh-TW" altLang="en-US" sz="5467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」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A0A1-FD99-9E3F-E7A7-A0D3C6E51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854893"/>
          </a:xfrm>
        </p:spPr>
        <p:txBody>
          <a:bodyPr/>
          <a:lstStyle/>
          <a:p>
            <a:r>
              <a:rPr lang="zh-CN" altLang="en-US" sz="4800" dirty="0">
                <a:latin typeface="方正黑體" panose="03000509000000000000" pitchFamily="65" charset="-120"/>
                <a:ea typeface="方正黑體" panose="03000509000000000000" pitchFamily="65" charset="-120"/>
              </a:rPr>
              <a:t>摩西</a:t>
            </a:r>
            <a:r>
              <a:rPr lang="zh-TW" altLang="en-US" sz="4800" dirty="0">
                <a:latin typeface="方正黑體" panose="03000509000000000000" pitchFamily="65" charset="-120"/>
                <a:ea typeface="方正黑體" panose="03000509000000000000" pitchFamily="65" charset="-120"/>
              </a:rPr>
              <a:t>兩次擊打磐石出水事件的比對</a:t>
            </a:r>
            <a:endParaRPr lang="en-CA" sz="4800" dirty="0">
              <a:latin typeface="方正黑體" panose="03000509000000000000" pitchFamily="65" charset="-120"/>
              <a:ea typeface="方正黑體" panose="03000509000000000000" pitchFamily="65" charset="-12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9E2F025-6DF4-2467-916F-29DBEADC6A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814250"/>
              </p:ext>
            </p:extLst>
          </p:nvPr>
        </p:nvGraphicFramePr>
        <p:xfrm>
          <a:off x="181154" y="1207698"/>
          <a:ext cx="11792308" cy="5512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676">
                  <a:extLst>
                    <a:ext uri="{9D8B030D-6E8A-4147-A177-3AD203B41FA5}">
                      <a16:colId xmlns:a16="http://schemas.microsoft.com/office/drawing/2014/main" val="3739410729"/>
                    </a:ext>
                  </a:extLst>
                </a:gridCol>
                <a:gridCol w="5175849">
                  <a:extLst>
                    <a:ext uri="{9D8B030D-6E8A-4147-A177-3AD203B41FA5}">
                      <a16:colId xmlns:a16="http://schemas.microsoft.com/office/drawing/2014/main" val="1142519131"/>
                    </a:ext>
                  </a:extLst>
                </a:gridCol>
                <a:gridCol w="5546783">
                  <a:extLst>
                    <a:ext uri="{9D8B030D-6E8A-4147-A177-3AD203B41FA5}">
                      <a16:colId xmlns:a16="http://schemas.microsoft.com/office/drawing/2014/main" val="2183332083"/>
                    </a:ext>
                  </a:extLst>
                </a:gridCol>
              </a:tblGrid>
              <a:tr h="815161">
                <a:tc>
                  <a:txBody>
                    <a:bodyPr/>
                    <a:lstStyle/>
                    <a:p>
                      <a:pPr algn="ctr"/>
                      <a:endParaRPr lang="en-CA" sz="3200" b="1" dirty="0">
                        <a:solidFill>
                          <a:schemeClr val="accent2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>
                          <a:solidFill>
                            <a:schemeClr val="accent2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第一次 </a:t>
                      </a:r>
                      <a:r>
                        <a:rPr lang="en-US" altLang="zh-TW" sz="2800" dirty="0">
                          <a:solidFill>
                            <a:schemeClr val="accent2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800" dirty="0">
                          <a:solidFill>
                            <a:schemeClr val="accent2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出埃及記</a:t>
                      </a:r>
                      <a:r>
                        <a:rPr lang="en-US" altLang="zh-TW" sz="2800" dirty="0">
                          <a:solidFill>
                            <a:schemeClr val="accent2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17:1-7</a:t>
                      </a:r>
                      <a:r>
                        <a:rPr lang="zh-TW" altLang="en-US" sz="2800" dirty="0">
                          <a:solidFill>
                            <a:schemeClr val="accent2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節</a:t>
                      </a:r>
                      <a:r>
                        <a:rPr lang="en-US" altLang="zh-TW" sz="2800" dirty="0">
                          <a:solidFill>
                            <a:schemeClr val="accent2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CA" sz="3200" dirty="0">
                        <a:solidFill>
                          <a:schemeClr val="accent2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>
                          <a:solidFill>
                            <a:schemeClr val="accent2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第二次</a:t>
                      </a:r>
                      <a:r>
                        <a:rPr lang="zh-TW" altLang="en-US" sz="2800" dirty="0">
                          <a:solidFill>
                            <a:schemeClr val="accent2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（民數記</a:t>
                      </a:r>
                      <a:r>
                        <a:rPr lang="en-US" altLang="zh-TW" sz="2800" b="1" kern="1200" dirty="0">
                          <a:solidFill>
                            <a:schemeClr val="accent2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20</a:t>
                      </a:r>
                      <a:r>
                        <a:rPr lang="zh-TW" altLang="en-US" sz="2800" b="1" kern="1200" dirty="0">
                          <a:solidFill>
                            <a:schemeClr val="accent2"/>
                          </a:solidFill>
                          <a:latin typeface="Calibri Light" panose="020F0302020204030204" pitchFamily="34" charset="0"/>
                          <a:ea typeface="標楷體" panose="03000509000000000000" pitchFamily="65" charset="-120"/>
                          <a:cs typeface="Calibri Light" panose="020F0302020204030204" pitchFamily="34" charset="0"/>
                        </a:rPr>
                        <a:t>：</a:t>
                      </a:r>
                      <a:r>
                        <a:rPr lang="en-US" altLang="zh-TW" sz="2800" b="1" kern="1200" dirty="0">
                          <a:solidFill>
                            <a:schemeClr val="accent2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1-13</a:t>
                      </a:r>
                      <a:r>
                        <a:rPr lang="zh-TW" altLang="en-US" sz="2800" dirty="0">
                          <a:solidFill>
                            <a:schemeClr val="accent2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節）</a:t>
                      </a:r>
                      <a:endParaRPr lang="en-CA" sz="3200" dirty="0">
                        <a:solidFill>
                          <a:schemeClr val="accent2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0132006"/>
                  </a:ext>
                </a:extLst>
              </a:tr>
              <a:tr h="748089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時間</a:t>
                      </a:r>
                      <a:endParaRPr lang="en-CA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出埃及初期</a:t>
                      </a: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進入曠野</a:t>
                      </a:r>
                      <a:endParaRPr lang="en-CA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飄流</a:t>
                      </a:r>
                      <a:r>
                        <a:rPr lang="zh-CN" altLang="en-US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曠野</a:t>
                      </a: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到後</a:t>
                      </a:r>
                      <a:r>
                        <a:rPr lang="zh-CN" altLang="en-US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期</a:t>
                      </a:r>
                      <a:r>
                        <a:rPr lang="en-US" altLang="zh-TW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,</a:t>
                      </a: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近四十年</a:t>
                      </a:r>
                      <a:endParaRPr lang="en-CA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3294564"/>
                  </a:ext>
                </a:extLst>
              </a:tr>
              <a:tr h="856512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地點</a:t>
                      </a:r>
                      <a:endParaRPr lang="en-CA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u="sng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利非訂</a:t>
                      </a:r>
                      <a:r>
                        <a:rPr lang="zh-TW" altLang="en-US" u="none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</a:t>
                      </a:r>
                      <a:r>
                        <a:rPr lang="zh-TW" altLang="en-US" u="sng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汛的曠野</a:t>
                      </a:r>
                      <a:r>
                        <a:rPr lang="zh-TW" altLang="en-US" u="none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和</a:t>
                      </a:r>
                      <a:r>
                        <a:rPr lang="zh-TW" altLang="en-US" u="sng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西奈曠野</a:t>
                      </a:r>
                      <a:r>
                        <a:rPr lang="zh-TW" altLang="en-US" u="none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之間</a:t>
                      </a:r>
                      <a:endParaRPr lang="en-CA" altLang="zh-TW" u="none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zh-TW" altLang="en-US" sz="2000" dirty="0">
                          <a:latin typeface="Calibri Light" panose="020F0302020204030204" pitchFamily="34" charset="0"/>
                          <a:ea typeface="標楷體" panose="03000509000000000000" pitchFamily="65" charset="-120"/>
                          <a:cs typeface="Calibri Light" panose="020F0302020204030204" pitchFamily="34" charset="0"/>
                        </a:rPr>
                        <a:t>*</a:t>
                      </a:r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起名“米利巴”（爭鬧事件）</a:t>
                      </a:r>
                      <a:endParaRPr lang="en-CA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u="sng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加低斯</a:t>
                      </a:r>
                      <a:r>
                        <a:rPr lang="zh-TW" altLang="en-US" u="none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，靠近</a:t>
                      </a:r>
                      <a:r>
                        <a:rPr lang="zh-TW" altLang="en-US" u="sng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尋的曠野</a:t>
                      </a:r>
                      <a:br>
                        <a:rPr lang="en-CA" altLang="zh-TW" u="sng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再次出現“米利巴水”的事件</a:t>
                      </a:r>
                      <a:endParaRPr lang="en-CA" sz="2000" kern="1200" dirty="0">
                        <a:solidFill>
                          <a:schemeClr val="dk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4747781"/>
                  </a:ext>
                </a:extLst>
              </a:tr>
              <a:tr h="998820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百姓</a:t>
                      </a:r>
                      <a:endParaRPr lang="en-CA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抱怨無水喝</a:t>
                      </a:r>
                      <a:r>
                        <a:rPr lang="en-US" altLang="zh-TW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, </a:t>
                      </a:r>
                    </a:p>
                    <a:p>
                      <a:pPr algn="ctr"/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百姓幾乎要用石頭打死摩西</a:t>
                      </a:r>
                      <a:endParaRPr lang="en-CA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抱怨無水喝</a:t>
                      </a:r>
                      <a:r>
                        <a:rPr lang="en-US" altLang="zh-TW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, </a:t>
                      </a:r>
                      <a:r>
                        <a:rPr lang="zh-TW" altLang="en-US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發</a:t>
                      </a: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怨言</a:t>
                      </a:r>
                      <a:r>
                        <a:rPr lang="en-US" altLang="zh-TW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, </a:t>
                      </a:r>
                      <a:br>
                        <a:rPr lang="en-US" altLang="zh-TW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</a:b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摩西、亞倫退到會幕門口</a:t>
                      </a:r>
                      <a:r>
                        <a:rPr lang="en-US" altLang="zh-TW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, </a:t>
                      </a: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臉</a:t>
                      </a:r>
                      <a:r>
                        <a:rPr lang="en-CA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伏</a:t>
                      </a: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於</a:t>
                      </a:r>
                      <a:r>
                        <a:rPr lang="en-CA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319867"/>
                  </a:ext>
                </a:extLst>
              </a:tr>
              <a:tr h="856512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上帝吩咐</a:t>
                      </a:r>
                      <a:endParaRPr lang="en-CA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擊打磐石</a:t>
                      </a:r>
                      <a:r>
                        <a:rPr lang="en-US" altLang="zh-TW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,</a:t>
                      </a:r>
                      <a:r>
                        <a:rPr lang="zh-CN" altLang="en-US" sz="2400" b="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磐石</a:t>
                      </a:r>
                      <a:r>
                        <a:rPr lang="zh-TW" altLang="en-US" sz="2400" b="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流出水來</a:t>
                      </a:r>
                      <a:endParaRPr lang="en-CA" b="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吩咐</a:t>
                      </a:r>
                      <a:r>
                        <a:rPr lang="zh-CN" altLang="en-US" sz="2400" b="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磐石</a:t>
                      </a:r>
                      <a:r>
                        <a:rPr lang="zh-TW" altLang="en-US" sz="2400" b="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湧出水來</a:t>
                      </a:r>
                      <a:endParaRPr lang="en-CA" b="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4221177"/>
                  </a:ext>
                </a:extLst>
              </a:tr>
              <a:tr h="1237185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結果</a:t>
                      </a:r>
                      <a:endParaRPr lang="en-CA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摩西順從神的吩咐</a:t>
                      </a:r>
                      <a:r>
                        <a:rPr lang="en-US" altLang="zh-TW" sz="2400" b="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,</a:t>
                      </a:r>
                      <a:r>
                        <a:rPr lang="zh-TW" altLang="en-US" b="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擊打</a:t>
                      </a:r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磐石出水</a:t>
                      </a:r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endParaRPr lang="en-CA" altLang="zh-TW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百姓止渴</a:t>
                      </a:r>
                      <a:r>
                        <a:rPr lang="en-US" altLang="zh-TW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,</a:t>
                      </a: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神得榮耀</a:t>
                      </a:r>
                      <a:endParaRPr lang="en-CA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摩西怒氣下擊打磐石兩次</a:t>
                      </a:r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 </a:t>
                      </a:r>
                      <a:b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zh-TW" altLang="en-US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不信神</a:t>
                      </a:r>
                      <a:r>
                        <a:rPr lang="en-US" altLang="zh-TW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r>
                        <a:rPr lang="zh-TW" altLang="en-US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沒有尊神為聖</a:t>
                      </a:r>
                      <a:r>
                        <a:rPr lang="en-US" altLang="zh-TW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,</a:t>
                      </a:r>
                      <a:br>
                        <a:rPr lang="en-US" altLang="zh-TW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“</a:t>
                      </a:r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不按神的吩咐（按肉體行事</a:t>
                      </a:r>
                      <a:r>
                        <a:rPr lang="en-US" altLang="zh-TW" sz="2400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)”</a:t>
                      </a:r>
                      <a:endParaRPr lang="en-CA" sz="2400" kern="1200" dirty="0">
                        <a:solidFill>
                          <a:schemeClr val="dk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61131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4232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68CAF4-3E6C-16DE-17CD-7EFD0363A4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315" t="43735" r="13895" b="6111"/>
          <a:stretch>
            <a:fillRect/>
          </a:stretch>
        </p:blipFill>
        <p:spPr>
          <a:xfrm>
            <a:off x="200024" y="91732"/>
            <a:ext cx="5895975" cy="64911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FC4B532-4F10-4FE5-BB03-D93EF8532601}"/>
              </a:ext>
            </a:extLst>
          </p:cNvPr>
          <p:cNvSpPr/>
          <p:nvPr/>
        </p:nvSpPr>
        <p:spPr bwMode="auto">
          <a:xfrm>
            <a:off x="2173856" y="4953000"/>
            <a:ext cx="550293" cy="390525"/>
          </a:xfrm>
          <a:prstGeom prst="ellipse">
            <a:avLst/>
          </a:prstGeom>
          <a:solidFill>
            <a:srgbClr val="00FFFF">
              <a:alpha val="29804"/>
            </a:srgbClr>
          </a:solidFill>
          <a:ln w="9525" cap="flat" cmpd="sng" algn="ctr">
            <a:solidFill>
              <a:srgbClr val="7DFFD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C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79E104C-17C5-E937-998A-8491009C624E}"/>
              </a:ext>
            </a:extLst>
          </p:cNvPr>
          <p:cNvSpPr/>
          <p:nvPr/>
        </p:nvSpPr>
        <p:spPr bwMode="auto">
          <a:xfrm>
            <a:off x="3102634" y="1835988"/>
            <a:ext cx="550293" cy="390525"/>
          </a:xfrm>
          <a:prstGeom prst="ellipse">
            <a:avLst/>
          </a:prstGeom>
          <a:solidFill>
            <a:srgbClr val="00FFFF">
              <a:alpha val="29804"/>
            </a:srgbClr>
          </a:solidFill>
          <a:ln w="9525" cap="flat" cmpd="sng" algn="ctr">
            <a:solidFill>
              <a:srgbClr val="7DFFD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C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34CF9E7-5841-A9E4-0E07-5C29E1D1A91C}"/>
              </a:ext>
            </a:extLst>
          </p:cNvPr>
          <p:cNvGrpSpPr/>
          <p:nvPr/>
        </p:nvGrpSpPr>
        <p:grpSpPr>
          <a:xfrm>
            <a:off x="5865782" y="1835988"/>
            <a:ext cx="6020877" cy="4515657"/>
            <a:chOff x="5805397" y="1733909"/>
            <a:chExt cx="6020877" cy="451565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3786711-98EA-B5F6-90C5-D875E558E3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/>
          </p:blipFill>
          <p:spPr>
            <a:xfrm>
              <a:off x="5805397" y="1733909"/>
              <a:ext cx="6020877" cy="451565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sp>
          <p:nvSpPr>
            <p:cNvPr id="11" name="Speech Bubble: Rectangle with Corners Rounded 10">
              <a:extLst>
                <a:ext uri="{FF2B5EF4-FFF2-40B4-BE49-F238E27FC236}">
                  <a16:creationId xmlns:a16="http://schemas.microsoft.com/office/drawing/2014/main" id="{BCBCBD60-B63B-0F66-B905-C03EB1BD98C2}"/>
                </a:ext>
              </a:extLst>
            </p:cNvPr>
            <p:cNvSpPr/>
            <p:nvPr/>
          </p:nvSpPr>
          <p:spPr bwMode="auto">
            <a:xfrm rot="21367750">
              <a:off x="9348205" y="2865281"/>
              <a:ext cx="761573" cy="357053"/>
            </a:xfrm>
            <a:prstGeom prst="wedgeRoundRectCallout">
              <a:avLst>
                <a:gd name="adj1" fmla="val 50509"/>
                <a:gd name="adj2" fmla="val 89914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latin typeface="標楷體" panose="03000509000000000000" pitchFamily="65" charset="-120"/>
                  <a:ea typeface="標楷體" panose="03000509000000000000" pitchFamily="65" charset="-120"/>
                </a:rPr>
                <a:t>加低</a:t>
              </a:r>
              <a:r>
                <a:rPr kumimoji="1" lang="zh-TW" altLang="en-US" sz="1600" dirty="0"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  <a:latin typeface="標楷體" panose="03000509000000000000" pitchFamily="65" charset="-120"/>
                  <a:ea typeface="標楷體" panose="03000509000000000000" pitchFamily="65" charset="-120"/>
                </a:rPr>
                <a:t>斯</a:t>
              </a:r>
              <a:endParaRPr kumimoji="1" lang="en-CA" sz="160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094BE460-03B6-1AD4-E438-10CB38C07852}"/>
              </a:ext>
            </a:extLst>
          </p:cNvPr>
          <p:cNvSpPr/>
          <p:nvPr/>
        </p:nvSpPr>
        <p:spPr bwMode="auto">
          <a:xfrm>
            <a:off x="9299290" y="2756366"/>
            <a:ext cx="859402" cy="574882"/>
          </a:xfrm>
          <a:prstGeom prst="ellipse">
            <a:avLst/>
          </a:prstGeom>
          <a:solidFill>
            <a:srgbClr val="00FFFF">
              <a:alpha val="29804"/>
            </a:srgbClr>
          </a:solidFill>
          <a:ln w="9525" cap="flat" cmpd="sng" algn="ctr">
            <a:solidFill>
              <a:srgbClr val="7DFFD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C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C7DE5FF-4C3F-9CEA-F2F8-40467701BECF}"/>
              </a:ext>
            </a:extLst>
          </p:cNvPr>
          <p:cNvSpPr/>
          <p:nvPr/>
        </p:nvSpPr>
        <p:spPr bwMode="auto">
          <a:xfrm>
            <a:off x="8485709" y="5274887"/>
            <a:ext cx="1095362" cy="780856"/>
          </a:xfrm>
          <a:prstGeom prst="ellipse">
            <a:avLst/>
          </a:prstGeom>
          <a:solidFill>
            <a:srgbClr val="00FFFF">
              <a:alpha val="29804"/>
            </a:srgbClr>
          </a:solidFill>
          <a:ln w="9525" cap="flat" cmpd="sng" algn="ctr">
            <a:solidFill>
              <a:srgbClr val="7DFFD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C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E7EBF4B-EECE-FF70-4E15-0CAADCEC2E10}"/>
              </a:ext>
            </a:extLst>
          </p:cNvPr>
          <p:cNvSpPr txBox="1"/>
          <p:nvPr/>
        </p:nvSpPr>
        <p:spPr>
          <a:xfrm>
            <a:off x="6849373" y="165515"/>
            <a:ext cx="43027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000" dirty="0">
                <a:latin typeface="方正黑體" panose="03000509000000000000" pitchFamily="65" charset="-120"/>
                <a:ea typeface="方正黑體" panose="03000509000000000000" pitchFamily="65" charset="-120"/>
              </a:rPr>
              <a:t>摩西</a:t>
            </a:r>
            <a:r>
              <a:rPr lang="zh-TW" altLang="en-US" sz="4000" dirty="0">
                <a:latin typeface="方正黑體" panose="03000509000000000000" pitchFamily="65" charset="-120"/>
                <a:ea typeface="方正黑體" panose="03000509000000000000" pitchFamily="65" charset="-120"/>
              </a:rPr>
              <a:t>兩次擊打磐石</a:t>
            </a:r>
            <a:endParaRPr lang="en-CA" sz="1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DA67438-6CBD-3C16-806E-F040D00DAF8D}"/>
              </a:ext>
            </a:extLst>
          </p:cNvPr>
          <p:cNvSpPr txBox="1"/>
          <p:nvPr/>
        </p:nvSpPr>
        <p:spPr>
          <a:xfrm>
            <a:off x="6839968" y="896913"/>
            <a:ext cx="43027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rgbClr val="C00000"/>
                </a:solidFill>
                <a:latin typeface="方正黑體" panose="03000509000000000000" pitchFamily="65" charset="-120"/>
                <a:ea typeface="方正黑體" panose="03000509000000000000" pitchFamily="65" charset="-120"/>
              </a:rPr>
              <a:t>利非訂</a:t>
            </a:r>
            <a:r>
              <a:rPr lang="en-US" altLang="zh-TW" sz="4000" dirty="0">
                <a:latin typeface="方正黑體" panose="03000509000000000000" pitchFamily="65" charset="-120"/>
                <a:ea typeface="方正黑體" panose="03000509000000000000" pitchFamily="65" charset="-120"/>
              </a:rPr>
              <a:t>, </a:t>
            </a:r>
            <a:r>
              <a:rPr lang="zh-TW" altLang="en-US" sz="4000" dirty="0">
                <a:latin typeface="方正黑體" panose="03000509000000000000" pitchFamily="65" charset="-120"/>
                <a:ea typeface="方正黑體" panose="03000509000000000000" pitchFamily="65" charset="-120"/>
              </a:rPr>
              <a:t>與加低斯</a:t>
            </a:r>
            <a:endParaRPr lang="en-CA" sz="1400" dirty="0"/>
          </a:p>
        </p:txBody>
      </p:sp>
    </p:spTree>
    <p:extLst>
      <p:ext uri="{BB962C8B-B14F-4D97-AF65-F5344CB8AC3E}">
        <p14:creationId xmlns:p14="http://schemas.microsoft.com/office/powerpoint/2010/main" val="4073529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6067" name="Picture 3">
            <a:extLst>
              <a:ext uri="{FF2B5EF4-FFF2-40B4-BE49-F238E27FC236}">
                <a16:creationId xmlns:a16="http://schemas.microsoft.com/office/drawing/2014/main" id="{3D7544E2-5566-1D51-DB24-C935EA46B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1"/>
            <a:ext cx="12200467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56066" name="Rectangle 2">
            <a:extLst>
              <a:ext uri="{FF2B5EF4-FFF2-40B4-BE49-F238E27FC236}">
                <a16:creationId xmlns:a16="http://schemas.microsoft.com/office/drawing/2014/main" id="{189A573D-2CBC-0D80-EB15-661EB23626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4667" y="762000"/>
            <a:ext cx="6773333" cy="457200"/>
          </a:xfrm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 algn="l"/>
            <a:r>
              <a:rPr kumimoji="0" lang="zh-TW" altLang="en-US" sz="4533" i="1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申命記 </a:t>
            </a:r>
            <a:r>
              <a:rPr kumimoji="0" lang="en-US" altLang="zh-TW" sz="4533" i="1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30:19</a:t>
            </a:r>
          </a:p>
        </p:txBody>
      </p:sp>
      <p:sp>
        <p:nvSpPr>
          <p:cNvPr id="856068" name="Text Box 4">
            <a:extLst>
              <a:ext uri="{FF2B5EF4-FFF2-40B4-BE49-F238E27FC236}">
                <a16:creationId xmlns:a16="http://schemas.microsoft.com/office/drawing/2014/main" id="{27809C20-49CB-784E-972A-FFFAE2719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036" y="1645493"/>
            <a:ext cx="10126773" cy="353064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917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我今日呼天喚地向你作見證：我已經將</a:t>
            </a:r>
            <a:r>
              <a:rPr lang="zh-TW" altLang="en-US" sz="5400" dirty="0">
                <a:solidFill>
                  <a:srgbClr val="FF0000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生</a:t>
            </a:r>
            <a:r>
              <a:rPr lang="zh-TW" altLang="en-US" sz="5400" dirty="0">
                <a:solidFill>
                  <a:srgbClr val="FFFF00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與</a:t>
            </a:r>
            <a:r>
              <a:rPr lang="zh-TW" altLang="en-US" sz="5400" dirty="0">
                <a:solidFill>
                  <a:srgbClr val="FF0000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死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，</a:t>
            </a:r>
            <a:r>
              <a:rPr lang="zh-TW" altLang="en-US" sz="5400" dirty="0">
                <a:solidFill>
                  <a:srgbClr val="00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祝福</a:t>
            </a:r>
            <a:r>
              <a:rPr lang="zh-TW" altLang="en-US" sz="5400" dirty="0">
                <a:solidFill>
                  <a:srgbClr val="FFFF00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與</a:t>
            </a:r>
            <a:r>
              <a:rPr lang="zh-TW" altLang="en-US" sz="5400" dirty="0">
                <a:solidFill>
                  <a:srgbClr val="00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詛咒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，擺在你面前。所以</a:t>
            </a:r>
            <a:r>
              <a:rPr lang="zh-TW" altLang="en-US" sz="5400" dirty="0">
                <a:solidFill>
                  <a:srgbClr val="FFFF00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你要</a:t>
            </a:r>
            <a:r>
              <a:rPr lang="zh-TW" altLang="en-US" sz="5400" dirty="0">
                <a:solidFill>
                  <a:srgbClr val="FF0000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揀選生命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，好使你和你的後裔都得存活。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7C1DFF7-899B-4A66-7CF6-689B210E451A}"/>
              </a:ext>
            </a:extLst>
          </p:cNvPr>
          <p:cNvSpPr/>
          <p:nvPr/>
        </p:nvSpPr>
        <p:spPr bwMode="auto">
          <a:xfrm>
            <a:off x="3200399" y="2605177"/>
            <a:ext cx="2173858" cy="698739"/>
          </a:xfrm>
          <a:prstGeom prst="roundRect">
            <a:avLst/>
          </a:prstGeom>
          <a:solidFill>
            <a:schemeClr val="accent1">
              <a:alpha val="3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C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68D90C8-02E5-9C10-BE3E-F0470DB7E480}"/>
              </a:ext>
            </a:extLst>
          </p:cNvPr>
          <p:cNvSpPr/>
          <p:nvPr/>
        </p:nvSpPr>
        <p:spPr bwMode="auto">
          <a:xfrm>
            <a:off x="5954142" y="2605177"/>
            <a:ext cx="3647058" cy="698739"/>
          </a:xfrm>
          <a:prstGeom prst="roundRect">
            <a:avLst/>
          </a:prstGeom>
          <a:solidFill>
            <a:schemeClr val="accent1">
              <a:alpha val="3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C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CC42E14-181E-9871-3A29-B99D117EC3A0}"/>
              </a:ext>
            </a:extLst>
          </p:cNvPr>
          <p:cNvSpPr/>
          <p:nvPr/>
        </p:nvSpPr>
        <p:spPr bwMode="auto">
          <a:xfrm>
            <a:off x="6055421" y="3465475"/>
            <a:ext cx="4304903" cy="698739"/>
          </a:xfrm>
          <a:prstGeom prst="roundRect">
            <a:avLst/>
          </a:prstGeom>
          <a:solidFill>
            <a:schemeClr val="accent1">
              <a:alpha val="3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C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2FD2DAC-DB10-2328-9F8F-516E2428858A}"/>
              </a:ext>
            </a:extLst>
          </p:cNvPr>
          <p:cNvSpPr txBox="1"/>
          <p:nvPr/>
        </p:nvSpPr>
        <p:spPr>
          <a:xfrm>
            <a:off x="390525" y="197379"/>
            <a:ext cx="11410950" cy="7963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1219170" fontAlgn="base">
              <a:lnSpc>
                <a:spcPts val="5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zh-TW" sz="4400" b="0" i="0" u="none" strike="noStrike" kern="1200" cap="none" spc="0" normalizeH="0" baseline="30000" noProof="0" dirty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23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「那時，我懇求耶和華說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：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『……</a:t>
            </a:r>
            <a:r>
              <a:rPr kumimoji="0" lang="en-US" altLang="zh-TW" sz="4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 </a:t>
            </a:r>
            <a:r>
              <a:rPr kumimoji="0" lang="en-US" altLang="zh-TW" sz="4400" b="0" i="0" u="none" strike="noStrike" kern="1200" cap="none" spc="0" normalizeH="0" baseline="30000" noProof="0" dirty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25</a:t>
            </a:r>
            <a:r>
              <a:rPr kumimoji="0" lang="en-US" altLang="zh-TW" sz="4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 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求你讓我過去，看</a:t>
            </a:r>
            <a:r>
              <a:rPr kumimoji="0" lang="zh-TW" altLang="en-US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約旦河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另一邊的美地，就是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那佳美的山區和黎巴嫩。</a:t>
            </a:r>
            <a:r>
              <a:rPr kumimoji="0" lang="en-US" altLang="zh-TW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』</a:t>
            </a:r>
            <a:r>
              <a:rPr kumimoji="0" lang="en-US" altLang="zh-TW" sz="4400" b="0" i="0" u="none" strike="noStrike" kern="1200" cap="none" spc="0" normalizeH="0" baseline="30000" noProof="0" dirty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26</a:t>
            </a:r>
            <a:r>
              <a:rPr kumimoji="0" lang="en-US" altLang="zh-TW" sz="4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 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但耶和華因你們的緣故向我發怒，不應允我。耶和華對我說：</a:t>
            </a:r>
            <a:r>
              <a:rPr kumimoji="0" lang="en-US" altLang="zh-TW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『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>
                  <a:outerShdw blurRad="50800" dist="38100" dir="2700000" algn="tl" rotWithShape="0">
                    <a:prstClr val="black">
                      <a:alpha val="77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你夠了吧！不要再向我提這事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。</a:t>
            </a:r>
            <a:r>
              <a:rPr kumimoji="0" lang="en-US" altLang="zh-TW" sz="4400" b="0" i="0" u="none" strike="noStrike" kern="1200" cap="none" spc="0" normalizeH="0" baseline="30000" noProof="0" dirty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27</a:t>
            </a:r>
            <a:r>
              <a:rPr lang="zh-TW" altLang="en-US" sz="4400" dirty="0">
                <a:solidFill>
                  <a:srgbClr val="00FFFF"/>
                </a:solidFill>
                <a:effectLst>
                  <a:outerShdw blurRad="50800" dist="38100" dir="2700000" algn="tl" rotWithShape="0">
                    <a:prstClr val="black">
                      <a:alpha val="77000"/>
                    </a:prstClr>
                  </a:outerShdw>
                </a:effectLst>
                <a:latin typeface="Times New Roman" panose="02020603050405020304" pitchFamily="18" charset="0"/>
                <a:ea typeface="方正平黑" panose="03000509000000000000" pitchFamily="65" charset="-120"/>
              </a:rPr>
              <a:t>你上</a:t>
            </a:r>
            <a:r>
              <a:rPr lang="zh-TW" altLang="en-US" sz="4400" u="sng" dirty="0">
                <a:solidFill>
                  <a:srgbClr val="00FFFF"/>
                </a:solidFill>
                <a:effectLst>
                  <a:outerShdw blurRad="50800" dist="38100" dir="2700000" algn="tl" rotWithShape="0">
                    <a:prstClr val="black">
                      <a:alpha val="77000"/>
                    </a:prstClr>
                  </a:outerShdw>
                </a:effectLst>
                <a:latin typeface="Times New Roman" panose="02020603050405020304" pitchFamily="18" charset="0"/>
                <a:ea typeface="方正平黑" panose="03000509000000000000" pitchFamily="65" charset="-120"/>
              </a:rPr>
              <a:t>毗斯迦山</a:t>
            </a:r>
            <a:r>
              <a:rPr lang="zh-TW" altLang="en-US" sz="4400" dirty="0">
                <a:solidFill>
                  <a:srgbClr val="00FFFF"/>
                </a:solidFill>
                <a:effectLst>
                  <a:outerShdw blurRad="50800" dist="38100" dir="2700000" algn="tl" rotWithShape="0">
                    <a:prstClr val="black">
                      <a:alpha val="77000"/>
                    </a:prstClr>
                  </a:outerShdw>
                </a:effectLst>
                <a:latin typeface="Times New Roman" panose="02020603050405020304" pitchFamily="18" charset="0"/>
                <a:ea typeface="方正平黑" panose="03000509000000000000" pitchFamily="65" charset="-120"/>
              </a:rPr>
              <a:t>頂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去，向東、西、南、北舉目，用你的眼睛觀看，因為你必不能過這</a:t>
            </a:r>
            <a:r>
              <a:rPr kumimoji="0" lang="zh-TW" altLang="en-US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約旦河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。</a:t>
            </a:r>
            <a:r>
              <a:rPr kumimoji="0" lang="en-US" altLang="zh-TW" sz="4400" b="0" i="0" u="none" strike="noStrike" kern="1200" cap="none" spc="0" normalizeH="0" baseline="30000" noProof="0" dirty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28</a:t>
            </a:r>
            <a:r>
              <a:rPr lang="zh-TW" altLang="en-US" sz="4400" dirty="0">
                <a:solidFill>
                  <a:srgbClr val="00FFFF"/>
                </a:solidFill>
                <a:effectLst>
                  <a:outerShdw blurRad="50800" dist="38100" dir="2700000" algn="tl" rotWithShape="0">
                    <a:prstClr val="black">
                      <a:alpha val="77000"/>
                    </a:prstClr>
                  </a:outerShdw>
                </a:effectLst>
                <a:latin typeface="Times New Roman" panose="02020603050405020304" pitchFamily="18" charset="0"/>
                <a:ea typeface="方正平黑" panose="03000509000000000000" pitchFamily="65" charset="-120"/>
              </a:rPr>
              <a:t>你卻要吩咐</a:t>
            </a:r>
            <a:r>
              <a:rPr lang="zh-TW" altLang="en-US" sz="4400" u="sng" dirty="0">
                <a:solidFill>
                  <a:srgbClr val="00FFFF"/>
                </a:solidFill>
                <a:effectLst>
                  <a:outerShdw blurRad="50800" dist="38100" dir="2700000" algn="tl" rotWithShape="0">
                    <a:prstClr val="black">
                      <a:alpha val="77000"/>
                    </a:prstClr>
                  </a:outerShdw>
                </a:effectLst>
                <a:latin typeface="Times New Roman" panose="02020603050405020304" pitchFamily="18" charset="0"/>
                <a:ea typeface="方正平黑" panose="03000509000000000000" pitchFamily="65" charset="-120"/>
              </a:rPr>
              <a:t>約書亞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，</a:t>
            </a:r>
            <a:r>
              <a:rPr lang="zh-TW" altLang="en-US" sz="4400" dirty="0">
                <a:solidFill>
                  <a:srgbClr val="00FFFF"/>
                </a:solidFill>
                <a:effectLst>
                  <a:outerShdw blurRad="50800" dist="38100" dir="2700000" algn="tl" rotWithShape="0">
                    <a:prstClr val="black">
                      <a:alpha val="77000"/>
                    </a:prstClr>
                  </a:outerShdw>
                </a:effectLst>
                <a:latin typeface="Times New Roman" panose="02020603050405020304" pitchFamily="18" charset="0"/>
                <a:ea typeface="方正平黑" panose="03000509000000000000" pitchFamily="65" charset="-120"/>
              </a:rPr>
              <a:t>勉勵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他，</a:t>
            </a:r>
            <a:r>
              <a:rPr lang="zh-TW" altLang="en-US" sz="4400" dirty="0">
                <a:solidFill>
                  <a:srgbClr val="00FFFF"/>
                </a:solidFill>
                <a:effectLst>
                  <a:outerShdw blurRad="50800" dist="38100" dir="2700000" algn="tl" rotWithShape="0">
                    <a:prstClr val="black">
                      <a:alpha val="77000"/>
                    </a:prstClr>
                  </a:outerShdw>
                </a:effectLst>
                <a:latin typeface="Times New Roman" panose="02020603050405020304" pitchFamily="18" charset="0"/>
                <a:ea typeface="方正平黑" panose="03000509000000000000" pitchFamily="65" charset="-120"/>
              </a:rPr>
              <a:t>使他壯膽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，</a:t>
            </a:r>
            <a:r>
              <a:rPr lang="en-US" altLang="zh-TW" sz="4400" baseline="30000" dirty="0">
                <a:solidFill>
                  <a:srgbClr val="E97132">
                    <a:lumMod val="50000"/>
                  </a:srgbClr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29 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因為他必在這百姓前面過去，使他們承受你所要觀看之地。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』(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申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3:23-29)</a:t>
            </a:r>
            <a:endParaRPr kumimoji="0" lang="en-US" altLang="zh-TW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方正平黑" panose="03000509000000000000" pitchFamily="65" charset="-120"/>
              <a:cs typeface="+mn-cs"/>
            </a:endParaRPr>
          </a:p>
          <a:p>
            <a:pPr marL="0" marR="0" lvl="0" indent="0" algn="just" defTabSz="1219170" rtl="0" eaLnBrk="1" fontAlgn="base" latinLnBrk="0" hangingPunct="1">
              <a:lnSpc>
                <a:spcPts val="6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方正平黑" panose="03000509000000000000" pitchFamily="65" charset="-120"/>
              <a:cs typeface="+mn-cs"/>
            </a:endParaRPr>
          </a:p>
          <a:p>
            <a:pPr marL="0" marR="0" lvl="0" indent="0" algn="just" defTabSz="1219170" rtl="0" eaLnBrk="1" fontAlgn="base" latinLnBrk="0" hangingPunct="1">
              <a:lnSpc>
                <a:spcPts val="6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方正平黑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85549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8199A7B-C8B4-96D3-8CE7-7BE7F062C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BE4AEAD-1AE5-24A5-27A9-36FAFF17214E}"/>
              </a:ext>
            </a:extLst>
          </p:cNvPr>
          <p:cNvSpPr txBox="1"/>
          <p:nvPr/>
        </p:nvSpPr>
        <p:spPr>
          <a:xfrm>
            <a:off x="390525" y="197379"/>
            <a:ext cx="11592928" cy="7168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70" fontAlgn="base">
              <a:lnSpc>
                <a:spcPts val="5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zh-TW" sz="3600" b="0" i="0" u="none" strike="noStrike" kern="1200" cap="none" spc="0" normalizeH="0" baseline="30000" noProof="0" dirty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23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「那時，我懇求耶和華說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：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『……</a:t>
            </a:r>
            <a:r>
              <a:rPr kumimoji="0" lang="en-US" altLang="zh-TW" sz="3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 </a:t>
            </a:r>
            <a:r>
              <a:rPr kumimoji="0" lang="en-US" altLang="zh-TW" sz="3600" b="0" i="0" u="none" strike="noStrike" kern="1200" cap="none" spc="0" normalizeH="0" baseline="30000" noProof="0" dirty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25</a:t>
            </a:r>
            <a:r>
              <a:rPr kumimoji="0" lang="en-US" altLang="zh-TW" sz="3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 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求你讓我過去，看看</a:t>
            </a:r>
            <a:r>
              <a:rPr kumimoji="0" lang="zh-TW" altLang="en-US" sz="3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約旦河</a:t>
            </a:r>
            <a:r>
              <a:rPr kumimoji="0" lang="zh-TW" altLang="en-US" sz="36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西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的美地</a:t>
            </a:r>
            <a:r>
              <a:rPr lang="zh-TW" altLang="en-US" sz="3600" dirty="0">
                <a:latin typeface="Times New Roman" panose="02020603050405020304" pitchFamily="18" charset="0"/>
                <a:ea typeface="方正平黑" panose="03000509000000000000" pitchFamily="65" charset="-120"/>
              </a:rPr>
              <a:t>－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就是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那美好的山地和</a:t>
            </a:r>
            <a:r>
              <a:rPr kumimoji="0" lang="zh-TW" alt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黎巴嫩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。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』</a:t>
            </a:r>
            <a:r>
              <a:rPr kumimoji="0" lang="en-US" altLang="zh-TW" sz="3600" b="0" i="0" u="none" strike="noStrike" kern="1200" cap="none" spc="0" normalizeH="0" baseline="30000" noProof="0" dirty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26</a:t>
            </a:r>
            <a:r>
              <a:rPr kumimoji="0" lang="en-US" altLang="zh-TW" sz="3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 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可是耶和華因你們的緣故向我發怒，不聽</a:t>
            </a:r>
            <a:r>
              <a:rPr lang="zh-TW" altLang="en-US" sz="3600" dirty="0">
                <a:solidFill>
                  <a:prstClr val="black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我的懇求；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耶和華對我說：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『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>
                  <a:outerShdw blurRad="50800" dist="38100" dir="2700000" algn="tl" rotWithShape="0">
                    <a:prstClr val="black">
                      <a:alpha val="77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夠了！不要向我再提這事了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。</a:t>
            </a:r>
            <a:r>
              <a:rPr lang="en-US" altLang="zh-TW" sz="3600" dirty="0">
                <a:solidFill>
                  <a:prstClr val="black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』</a:t>
            </a:r>
            <a:r>
              <a:rPr kumimoji="0" lang="en-US" altLang="zh-TW" sz="3600" b="0" i="0" u="none" strike="noStrike" kern="1200" cap="none" spc="0" normalizeH="0" baseline="30000" noProof="0" dirty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27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>
                  <a:outerShdw blurRad="50800" dist="38100" dir="2700000" algn="tl" rotWithShape="0">
                    <a:prstClr val="black">
                      <a:alpha val="77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你要上</a:t>
            </a:r>
            <a:r>
              <a:rPr kumimoji="0" lang="zh-TW" alt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>
                  <a:outerShdw blurRad="50800" dist="38100" dir="2700000" algn="tl" rotWithShape="0">
                    <a:prstClr val="black">
                      <a:alpha val="77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毗斯迦山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>
                  <a:outerShdw blurRad="50800" dist="38100" dir="2700000" algn="tl" rotWithShape="0">
                    <a:prstClr val="black">
                      <a:alpha val="77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頂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去，舉目向西、向北、向南、向東，親眼觀看，因為你不能過這</a:t>
            </a:r>
            <a:r>
              <a:rPr kumimoji="0" lang="zh-TW" altLang="en-US" sz="3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約旦河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。</a:t>
            </a:r>
            <a:r>
              <a:rPr kumimoji="0" lang="en-US" altLang="zh-TW" sz="3600" b="0" i="0" u="none" strike="noStrike" kern="1200" cap="none" spc="0" normalizeH="0" baseline="30000" noProof="0" dirty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28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>
                  <a:outerShdw blurRad="50800" dist="38100" dir="2700000" algn="tl" rotWithShape="0">
                    <a:prstClr val="black">
                      <a:alpha val="77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你卻要囑咐</a:t>
            </a:r>
            <a:r>
              <a:rPr kumimoji="0" lang="zh-TW" alt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>
                  <a:outerShdw blurRad="50800" dist="38100" dir="2700000" algn="tl" rotWithShape="0">
                    <a:prstClr val="black">
                      <a:alpha val="77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約書亞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，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>
                  <a:outerShdw blurRad="50800" dist="38100" dir="2700000" algn="tl" rotWithShape="0">
                    <a:prstClr val="black">
                      <a:alpha val="77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使他堅強勇敢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，因為他要率領這人民過河，使他們獲得你將要看到的那片土地</a:t>
            </a:r>
            <a:r>
              <a:rPr lang="zh-TW" altLang="en-US" sz="3600" dirty="0">
                <a:solidFill>
                  <a:prstClr val="black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作為產業。</a:t>
            </a:r>
            <a:r>
              <a:rPr lang="en-US" altLang="zh-TW" sz="3600" baseline="30000" dirty="0">
                <a:solidFill>
                  <a:srgbClr val="E97132">
                    <a:lumMod val="50000"/>
                  </a:srgbClr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 29 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於是，我們住在伯琵珥附近的山谷裡。”</a:t>
            </a:r>
            <a:r>
              <a:rPr lang="en-US" altLang="zh-TW" sz="4800" dirty="0">
                <a:solidFill>
                  <a:prstClr val="black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 </a:t>
            </a:r>
            <a:r>
              <a:rPr lang="en-US" altLang="zh-TW" sz="3600" dirty="0">
                <a:solidFill>
                  <a:prstClr val="black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(</a:t>
            </a:r>
            <a:r>
              <a:rPr lang="zh-TW" altLang="en-US" sz="3600" dirty="0">
                <a:solidFill>
                  <a:prstClr val="black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申</a:t>
            </a:r>
            <a:r>
              <a:rPr lang="en-US" altLang="zh-TW" sz="3600" dirty="0">
                <a:solidFill>
                  <a:prstClr val="black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3:23-29)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《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環球聖經譯本</a:t>
            </a:r>
            <a:r>
              <a:rPr lang="en-US" altLang="zh-TW" sz="3600" dirty="0">
                <a:solidFill>
                  <a:prstClr val="black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》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方正平黑" panose="03000509000000000000" pitchFamily="65" charset="-120"/>
              <a:cs typeface="+mn-cs"/>
            </a:endParaRPr>
          </a:p>
          <a:p>
            <a:pPr marL="0" marR="0" lvl="0" indent="0" algn="just" defTabSz="1219170" rtl="0" eaLnBrk="1" fontAlgn="base" latinLnBrk="0" hangingPunct="1">
              <a:lnSpc>
                <a:spcPts val="6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方正平黑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71749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FFD3F-150B-0A66-DC95-88DDB74F3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11B66-8D05-1684-7E0F-EFA0E21FB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方正粗圓" panose="03000509000000000000" pitchFamily="65" charset="-120"/>
                <a:ea typeface="方正粗圓" panose="03000509000000000000" pitchFamily="65" charset="-120"/>
              </a:rPr>
              <a:t>生命中的遺憾</a:t>
            </a:r>
            <a:endParaRPr lang="en-CA" dirty="0">
              <a:latin typeface="方正粗圓" panose="03000509000000000000" pitchFamily="65" charset="-120"/>
              <a:ea typeface="方正粗圓" panose="03000509000000000000" pitchFamily="65" charset="-12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5E510E-250F-3FD4-199E-ADBDE8D3ED60}"/>
              </a:ext>
            </a:extLst>
          </p:cNvPr>
          <p:cNvSpPr txBox="1"/>
          <p:nvPr/>
        </p:nvSpPr>
        <p:spPr>
          <a:xfrm>
            <a:off x="1428749" y="1589617"/>
            <a:ext cx="10639605" cy="108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Pts val="1200"/>
              <a:buFontTx/>
              <a:buNone/>
              <a:tabLst>
                <a:tab pos="270510" algn="l"/>
              </a:tabLst>
              <a:defRPr/>
            </a:pPr>
            <a:r>
              <a:rPr kumimoji="0" lang="en-US" altLang="zh-TW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1. </a:t>
            </a: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無法</a:t>
            </a:r>
            <a:r>
              <a:rPr kumimoji="0" lang="zh-TW" altLang="en-US" sz="5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改變</a:t>
            </a: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  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（申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3:23-26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）</a:t>
            </a:r>
            <a:endParaRPr kumimoji="0" lang="en-CA" sz="5400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9241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97EF6-06D8-E9F8-1D76-93AFA22E1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6A707-E46B-3C53-C8D3-FF1926FFE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方正粗圓" panose="03000509000000000000" pitchFamily="65" charset="-120"/>
                <a:ea typeface="方正粗圓" panose="03000509000000000000" pitchFamily="65" charset="-120"/>
              </a:rPr>
              <a:t>摩西的懇求（補救）</a:t>
            </a:r>
            <a:endParaRPr lang="en-CA" b="1" dirty="0">
              <a:latin typeface="方正粗圓" panose="03000509000000000000" pitchFamily="65" charset="-120"/>
              <a:ea typeface="方正粗圓" panose="03000509000000000000" pitchFamily="65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E2A7DB-C481-55E9-BFA1-6EE608A99F6D}"/>
              </a:ext>
            </a:extLst>
          </p:cNvPr>
          <p:cNvSpPr txBox="1"/>
          <p:nvPr/>
        </p:nvSpPr>
        <p:spPr>
          <a:xfrm>
            <a:off x="4125027" y="5333075"/>
            <a:ext cx="20383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/>
              <a:t>(</a:t>
            </a:r>
            <a:r>
              <a:rPr lang="zh-CN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申</a:t>
            </a:r>
            <a:r>
              <a:rPr lang="en-US" altLang="zh-CN" sz="2800" dirty="0"/>
              <a:t>3:23-2</a:t>
            </a:r>
            <a:r>
              <a:rPr lang="en-US" altLang="zh-TW" sz="2800" dirty="0"/>
              <a:t>6</a:t>
            </a:r>
            <a:r>
              <a:rPr lang="en-US" altLang="zh-CN" sz="2800" dirty="0"/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E4D699-B93A-D651-75B8-E9055A8BEAF3}"/>
              </a:ext>
            </a:extLst>
          </p:cNvPr>
          <p:cNvSpPr txBox="1"/>
          <p:nvPr/>
        </p:nvSpPr>
        <p:spPr>
          <a:xfrm>
            <a:off x="350520" y="1313518"/>
            <a:ext cx="5957236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kumimoji="0" lang="en-US" altLang="zh-TW" sz="3600" b="0" i="0" u="none" strike="noStrike" kern="1200" cap="none" spc="0" normalizeH="0" baseline="30000" noProof="0" dirty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23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「那時，我懇求耶和華說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：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『……</a:t>
            </a:r>
            <a:r>
              <a:rPr kumimoji="0" lang="en-US" altLang="zh-TW" sz="3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 </a:t>
            </a:r>
            <a:r>
              <a:rPr kumimoji="0" lang="en-US" altLang="zh-TW" sz="3600" b="0" i="0" u="none" strike="noStrike" kern="1200" cap="none" spc="0" normalizeH="0" baseline="30000" noProof="0" dirty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25</a:t>
            </a:r>
            <a:r>
              <a:rPr kumimoji="0" lang="en-US" altLang="zh-TW" sz="3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 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求你讓我過去，看看</a:t>
            </a:r>
            <a:r>
              <a:rPr kumimoji="0" lang="zh-TW" altLang="en-US" sz="3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約旦河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西的美地－就是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那美好的山地和</a:t>
            </a:r>
            <a:r>
              <a:rPr kumimoji="0" lang="zh-TW" alt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黎巴嫩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。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』</a:t>
            </a:r>
            <a:r>
              <a:rPr kumimoji="0" lang="en-US" altLang="zh-TW" sz="3600" b="0" i="0" u="none" strike="noStrike" kern="1200" cap="none" spc="0" normalizeH="0" baseline="30000" noProof="0" dirty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26</a:t>
            </a:r>
            <a:r>
              <a:rPr kumimoji="0" lang="en-US" altLang="zh-TW" sz="3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 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可是耶和華因你們的緣故向我發怒，不聽我的懇求；耶和華對我說：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『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>
                  <a:outerShdw blurRad="50800" dist="38100" dir="2700000" algn="tl" rotWithShape="0">
                    <a:prstClr val="black">
                      <a:alpha val="77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夠了！不要向我再提這事了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。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』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86000B-CC3C-F014-E44C-80583E20B2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597313" y="1263315"/>
            <a:ext cx="5594685" cy="5594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EB28ADE-D89F-821D-D6CA-C9495E9E65D3}"/>
              </a:ext>
            </a:extLst>
          </p:cNvPr>
          <p:cNvSpPr txBox="1"/>
          <p:nvPr/>
        </p:nvSpPr>
        <p:spPr>
          <a:xfrm>
            <a:off x="3329138" y="5856295"/>
            <a:ext cx="3631131" cy="732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70" fontAlgn="base">
              <a:lnSpc>
                <a:spcPts val="5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《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環球聖經譯本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》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方正平黑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8685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F8F80-7519-456D-979C-697E986C7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7ADF1-B2BC-5E6D-1FB9-8968B8694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方正粗圓" panose="03000509000000000000" pitchFamily="65" charset="-120"/>
                <a:ea typeface="方正粗圓" panose="03000509000000000000" pitchFamily="65" charset="-120"/>
              </a:rPr>
              <a:t>生命中的遺憾</a:t>
            </a:r>
            <a:endParaRPr lang="en-CA" dirty="0">
              <a:latin typeface="方正粗圓" panose="03000509000000000000" pitchFamily="65" charset="-120"/>
              <a:ea typeface="方正粗圓" panose="03000509000000000000" pitchFamily="65" charset="-12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A6DE64-8671-15EA-5CCD-834064846980}"/>
              </a:ext>
            </a:extLst>
          </p:cNvPr>
          <p:cNvSpPr txBox="1"/>
          <p:nvPr/>
        </p:nvSpPr>
        <p:spPr>
          <a:xfrm>
            <a:off x="1428749" y="1589617"/>
            <a:ext cx="10639605" cy="2264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Pts val="1200"/>
              <a:buFontTx/>
              <a:buNone/>
              <a:tabLst>
                <a:tab pos="270510" algn="l"/>
              </a:tabLst>
              <a:defRPr/>
            </a:pPr>
            <a:r>
              <a:rPr kumimoji="0" lang="en-US" altLang="zh-TW" sz="54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1. </a:t>
            </a: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無法</a:t>
            </a:r>
            <a:r>
              <a:rPr kumimoji="0" lang="zh-TW" altLang="en-US" sz="5400" b="1" i="0" u="sng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改變</a:t>
            </a: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  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（民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20:10, 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申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1:37, 3:26, 4:21, 31:2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）</a:t>
            </a:r>
            <a:endParaRPr kumimoji="0" lang="en-CA" sz="5400" b="0" i="0" u="sng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Pts val="1200"/>
              <a:buFontTx/>
              <a:buNone/>
              <a:tabLst>
                <a:tab pos="270510" algn="l"/>
              </a:tabLst>
              <a:defRPr/>
            </a:pPr>
            <a:r>
              <a:rPr kumimoji="0" lang="en-US" altLang="zh-TW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2. </a:t>
            </a: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一同</a:t>
            </a:r>
            <a:r>
              <a:rPr kumimoji="0" lang="zh-TW" altLang="en-US" sz="5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受罰</a:t>
            </a: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  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（民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20:12, 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亞倫也在其中）</a:t>
            </a: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標楷體" panose="03000509000000000000" pitchFamily="65" charset="-12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340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134A1-1F31-3A76-AAA8-740BDFB5D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AD75A7-B80D-5E27-1449-055F2AA2F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638" y="2117"/>
            <a:ext cx="12200467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012C2C8-960B-A83A-B5A6-87F96A15875C}"/>
              </a:ext>
            </a:extLst>
          </p:cNvPr>
          <p:cNvSpPr txBox="1"/>
          <p:nvPr/>
        </p:nvSpPr>
        <p:spPr>
          <a:xfrm>
            <a:off x="1000664" y="1691217"/>
            <a:ext cx="9920378" cy="3573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dist">
              <a:lnSpc>
                <a:spcPct val="105000"/>
              </a:lnSpc>
              <a:defRPr/>
            </a:pPr>
            <a:r>
              <a:rPr lang="en-US" altLang="zh-TW" sz="5400" baseline="30000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32</a:t>
            </a:r>
            <a:r>
              <a:rPr lang="en-CA" sz="5467" dirty="0" err="1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他們在</a:t>
            </a:r>
            <a:r>
              <a:rPr lang="en-CA" sz="5467" u="sng" dirty="0" err="1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米利巴</a:t>
            </a:r>
            <a:r>
              <a:rPr lang="en-CA" sz="5467" dirty="0" err="1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水又惹耶和華</a:t>
            </a:r>
            <a:endParaRPr lang="en-CA" sz="5467" dirty="0">
              <a:solidFill>
                <a:srgbClr val="FFFFFF"/>
              </a:solidFill>
              <a:latin typeface="Times New Roman" panose="02020603050405020304" pitchFamily="18" charset="0"/>
              <a:ea typeface="方正平黑" panose="03000509000000000000" pitchFamily="65" charset="-120"/>
            </a:endParaRPr>
          </a:p>
          <a:p>
            <a:pPr lvl="0" algn="dist">
              <a:lnSpc>
                <a:spcPct val="105000"/>
              </a:lnSpc>
              <a:defRPr/>
            </a:pPr>
            <a:r>
              <a:rPr lang="en-CA" sz="5467" dirty="0" err="1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發怒，甚至</a:t>
            </a:r>
            <a:r>
              <a:rPr lang="en-CA" sz="5467" u="sng" dirty="0" err="1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摩西</a:t>
            </a:r>
            <a:r>
              <a:rPr lang="en-CA" sz="5467" dirty="0" err="1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也</a:t>
            </a:r>
            <a:r>
              <a:rPr lang="en-CA" sz="5467" dirty="0" err="1">
                <a:solidFill>
                  <a:srgbClr val="FFFF00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因他們的緣故</a:t>
            </a:r>
            <a:r>
              <a:rPr lang="en-CA" sz="5467" dirty="0" err="1">
                <a:solidFill>
                  <a:srgbClr val="FFC000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受虧損</a:t>
            </a:r>
            <a:r>
              <a:rPr lang="en-CA" sz="5467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，</a:t>
            </a:r>
            <a:r>
              <a:rPr lang="en-US" altLang="zh-TW" sz="6000" baseline="30000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33 </a:t>
            </a:r>
            <a:r>
              <a:rPr lang="en-CA" sz="5467" dirty="0" err="1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是因他們觸怒了他的靈，</a:t>
            </a:r>
            <a:r>
              <a:rPr lang="en-CA" sz="5467" u="sng" dirty="0" err="1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摩西</a:t>
            </a:r>
            <a:r>
              <a:rPr lang="en-CA" sz="5467" dirty="0" err="1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就用嘴</a:t>
            </a:r>
            <a:r>
              <a:rPr lang="en-CA" sz="5467" dirty="0" err="1">
                <a:solidFill>
                  <a:srgbClr val="7DFFD4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說了急躁的話</a:t>
            </a:r>
            <a:r>
              <a:rPr lang="en-CA" sz="5467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。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4BA842D-15EB-6E9A-7CC3-655AD6A48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4667" y="762000"/>
            <a:ext cx="6773333" cy="457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5867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5867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5867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5867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5867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609585" algn="ctr" rtl="0" fontAlgn="base">
              <a:spcBef>
                <a:spcPct val="0"/>
              </a:spcBef>
              <a:spcAft>
                <a:spcPct val="0"/>
              </a:spcAft>
              <a:defRPr kumimoji="1" sz="5867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1219170" algn="ctr" rtl="0" fontAlgn="base">
              <a:spcBef>
                <a:spcPct val="0"/>
              </a:spcBef>
              <a:spcAft>
                <a:spcPct val="0"/>
              </a:spcAft>
              <a:defRPr kumimoji="1" sz="5867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1828754" algn="ctr" rtl="0" fontAlgn="base">
              <a:spcBef>
                <a:spcPct val="0"/>
              </a:spcBef>
              <a:spcAft>
                <a:spcPct val="0"/>
              </a:spcAft>
              <a:defRPr kumimoji="1" sz="5867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2438339" algn="ctr" rtl="0" fontAlgn="base">
              <a:spcBef>
                <a:spcPct val="0"/>
              </a:spcBef>
              <a:spcAft>
                <a:spcPct val="0"/>
              </a:spcAft>
              <a:defRPr kumimoji="1" sz="5867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l"/>
            <a:r>
              <a:rPr kumimoji="0" lang="zh-TW" altLang="en-US" sz="4533" i="1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詩篇</a:t>
            </a:r>
            <a:r>
              <a:rPr kumimoji="0" lang="en-US" altLang="zh-TW" sz="4533" i="1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106:32-33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4A704CF-A8E3-9620-6F83-37DE30F267DF}"/>
              </a:ext>
            </a:extLst>
          </p:cNvPr>
          <p:cNvSpPr/>
          <p:nvPr/>
        </p:nvSpPr>
        <p:spPr bwMode="auto">
          <a:xfrm>
            <a:off x="1094180" y="3477892"/>
            <a:ext cx="2165230" cy="824725"/>
          </a:xfrm>
          <a:prstGeom prst="roundRect">
            <a:avLst/>
          </a:prstGeom>
          <a:solidFill>
            <a:schemeClr val="accent1">
              <a:alpha val="3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C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DEC2543-A85B-8B24-7167-4C634C7C8F56}"/>
              </a:ext>
            </a:extLst>
          </p:cNvPr>
          <p:cNvSpPr/>
          <p:nvPr/>
        </p:nvSpPr>
        <p:spPr bwMode="auto">
          <a:xfrm>
            <a:off x="5818995" y="4318423"/>
            <a:ext cx="4359216" cy="824725"/>
          </a:xfrm>
          <a:prstGeom prst="roundRect">
            <a:avLst/>
          </a:prstGeom>
          <a:solidFill>
            <a:schemeClr val="accent1">
              <a:alpha val="3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C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45F7C7-90D4-55CF-1B0C-99157BC03877}"/>
              </a:ext>
            </a:extLst>
          </p:cNvPr>
          <p:cNvSpPr txBox="1"/>
          <p:nvPr/>
        </p:nvSpPr>
        <p:spPr>
          <a:xfrm>
            <a:off x="1094180" y="5856881"/>
            <a:ext cx="70460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dirty="0">
                <a:solidFill>
                  <a:srgbClr val="FFC000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譯文：</a:t>
            </a:r>
            <a:r>
              <a:rPr lang="en-CA" sz="4000" dirty="0" err="1">
                <a:solidFill>
                  <a:srgbClr val="FFC000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受虧損</a:t>
            </a:r>
            <a:r>
              <a:rPr lang="en-US" altLang="zh-TW" sz="4000" dirty="0">
                <a:solidFill>
                  <a:srgbClr val="FFC000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/</a:t>
            </a:r>
            <a:r>
              <a:rPr lang="zh-TW" altLang="en-US" sz="4000" dirty="0">
                <a:solidFill>
                  <a:srgbClr val="00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受連累 </a:t>
            </a:r>
            <a:r>
              <a:rPr lang="en-US" altLang="zh-TW" sz="4000" dirty="0">
                <a:solidFill>
                  <a:srgbClr val="00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(</a:t>
            </a:r>
            <a:r>
              <a:rPr lang="zh-TW" altLang="en-US" sz="4000" dirty="0">
                <a:solidFill>
                  <a:srgbClr val="00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環聖本</a:t>
            </a:r>
            <a:r>
              <a:rPr lang="en-US" altLang="zh-TW" sz="4000" dirty="0">
                <a:solidFill>
                  <a:srgbClr val="00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)</a:t>
            </a:r>
            <a:endParaRPr lang="en-CA" sz="1100" dirty="0">
              <a:solidFill>
                <a:srgbClr val="00FFFF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A8BA297-E0F4-D215-2043-2A34EDFE9964}"/>
              </a:ext>
            </a:extLst>
          </p:cNvPr>
          <p:cNvSpPr/>
          <p:nvPr/>
        </p:nvSpPr>
        <p:spPr bwMode="auto">
          <a:xfrm>
            <a:off x="2576103" y="5941041"/>
            <a:ext cx="2165230" cy="824725"/>
          </a:xfrm>
          <a:prstGeom prst="roundRect">
            <a:avLst/>
          </a:prstGeom>
          <a:solidFill>
            <a:schemeClr val="accent1">
              <a:alpha val="3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C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223925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27711-A7DB-F828-6F1E-229B9D064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方正粗圓" panose="03000509000000000000" pitchFamily="65" charset="-120"/>
                <a:ea typeface="方正粗圓" panose="03000509000000000000" pitchFamily="65" charset="-120"/>
              </a:rPr>
              <a:t>生命中的遺憾</a:t>
            </a:r>
            <a:endParaRPr lang="en-CA" dirty="0">
              <a:latin typeface="方正粗圓" panose="03000509000000000000" pitchFamily="65" charset="-120"/>
              <a:ea typeface="方正粗圓" panose="03000509000000000000" pitchFamily="65" charset="-12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D87912-3C13-3A5A-A8C9-7DEA2F5F9EB5}"/>
              </a:ext>
            </a:extLst>
          </p:cNvPr>
          <p:cNvSpPr txBox="1"/>
          <p:nvPr/>
        </p:nvSpPr>
        <p:spPr>
          <a:xfrm>
            <a:off x="1428749" y="1589617"/>
            <a:ext cx="10639605" cy="34474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800"/>
              </a:spcAft>
              <a:buSzPts val="1200"/>
              <a:tabLst>
                <a:tab pos="270510" algn="l"/>
              </a:tabLst>
            </a:pPr>
            <a:r>
              <a:rPr lang="en-US" altLang="zh-TW" sz="5400" b="1" dirty="0"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1. </a:t>
            </a:r>
            <a:r>
              <a:rPr lang="zh-TW" altLang="en-US" sz="5400" b="1" dirty="0"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無法</a:t>
            </a:r>
            <a:r>
              <a:rPr lang="zh-TW" altLang="en-US" sz="5400" b="1" u="sng" dirty="0"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改變</a:t>
            </a:r>
            <a:r>
              <a:rPr lang="zh-TW" altLang="en-US" sz="5400" b="1" dirty="0"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  </a:t>
            </a:r>
            <a:r>
              <a:rPr lang="zh-TW" altLang="en-US" sz="3200" b="1" dirty="0"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（民</a:t>
            </a:r>
            <a:r>
              <a:rPr lang="en-US" altLang="zh-TW" sz="3200" b="1" dirty="0"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20:10, </a:t>
            </a:r>
            <a:r>
              <a:rPr lang="zh-TW" altLang="en-US" sz="3200" b="1" dirty="0"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申</a:t>
            </a:r>
            <a:r>
              <a:rPr lang="en-US" altLang="zh-TW" sz="3200" b="1" dirty="0"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1:37, 3:26, 4:21, 31:2</a:t>
            </a:r>
            <a:r>
              <a:rPr lang="zh-TW" altLang="en-US" sz="3200" b="1" dirty="0"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）</a:t>
            </a:r>
            <a:endParaRPr lang="en-CA" sz="5400" u="sng" dirty="0"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  <a:spcAft>
                <a:spcPts val="800"/>
              </a:spcAft>
              <a:buSzPts val="1200"/>
              <a:tabLst>
                <a:tab pos="270510" algn="l"/>
              </a:tabLst>
            </a:pPr>
            <a:r>
              <a:rPr lang="en-US" altLang="zh-TW" sz="5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2. </a:t>
            </a:r>
            <a:r>
              <a:rPr lang="zh-TW" altLang="en-US" sz="5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一</a:t>
            </a:r>
            <a:r>
              <a:rPr lang="zh-TW" sz="5400" b="1" dirty="0"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同</a:t>
            </a:r>
            <a:r>
              <a:rPr lang="zh-TW" altLang="en-US" sz="5400" b="1" u="sng" dirty="0"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受罰</a:t>
            </a:r>
            <a:r>
              <a:rPr lang="zh-TW" altLang="en-US" sz="5400" b="1" dirty="0"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  </a:t>
            </a:r>
            <a:r>
              <a:rPr lang="zh-TW" altLang="en-US" sz="3200" b="1" dirty="0"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（民</a:t>
            </a:r>
            <a:r>
              <a:rPr lang="en-US" altLang="zh-TW" sz="3200" b="1" dirty="0"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20:12</a:t>
            </a:r>
            <a:r>
              <a:rPr lang="zh-TW" altLang="en-US" sz="3200" b="1" dirty="0"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）</a:t>
            </a:r>
            <a:endParaRPr lang="en-CA" sz="3200" b="1" dirty="0">
              <a:latin typeface="Calibri Light" panose="020F0302020204030204" pitchFamily="34" charset="0"/>
              <a:ea typeface="標楷體" panose="03000509000000000000" pitchFamily="65" charset="-120"/>
              <a:cs typeface="Calibri Light" panose="020F0302020204030204" pitchFamily="34" charset="0"/>
            </a:endParaRPr>
          </a:p>
          <a:p>
            <a:pPr algn="just">
              <a:lnSpc>
                <a:spcPct val="130000"/>
              </a:lnSpc>
              <a:spcAft>
                <a:spcPts val="800"/>
              </a:spcAft>
              <a:buSzPts val="1200"/>
              <a:tabLst>
                <a:tab pos="270510" algn="l"/>
              </a:tabLst>
            </a:pPr>
            <a:r>
              <a:rPr lang="en-US" altLang="zh-TW" sz="5400" b="1" dirty="0">
                <a:effectLst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3. </a:t>
            </a:r>
            <a:r>
              <a:rPr lang="zh-TW" altLang="en-US" sz="5400" b="1" dirty="0">
                <a:effectLst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成為</a:t>
            </a:r>
            <a:r>
              <a:rPr lang="zh-TW" altLang="en-US" sz="5400" b="1" u="sng" dirty="0">
                <a:effectLst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鑑戒</a:t>
            </a:r>
            <a:r>
              <a:rPr lang="en-CA" altLang="zh-TW" sz="5400" b="1" dirty="0">
                <a:effectLst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	</a:t>
            </a:r>
            <a:r>
              <a:rPr lang="zh-TW" altLang="en-US" sz="3200" b="1" dirty="0"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（詩</a:t>
            </a:r>
            <a:r>
              <a:rPr lang="en-US" altLang="zh-TW" sz="3200" b="1" dirty="0"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106:32-33</a:t>
            </a:r>
            <a:r>
              <a:rPr lang="zh-TW" altLang="en-US" sz="3200" b="1" dirty="0"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）</a:t>
            </a:r>
            <a:endParaRPr lang="en-CA" sz="5400" u="sng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7221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2B740-6D46-5F16-D63C-3483FCF0B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84261E-2C09-2A69-EAD8-CE5A0F698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1"/>
            <a:ext cx="12200467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290B9EF5-3A5F-7349-AC0A-D73260E87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4667" y="762000"/>
            <a:ext cx="6773333" cy="457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5867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5867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5867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5867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5867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609585" algn="ctr" rtl="0" fontAlgn="base">
              <a:spcBef>
                <a:spcPct val="0"/>
              </a:spcBef>
              <a:spcAft>
                <a:spcPct val="0"/>
              </a:spcAft>
              <a:defRPr kumimoji="1" sz="5867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1219170" algn="ctr" rtl="0" fontAlgn="base">
              <a:spcBef>
                <a:spcPct val="0"/>
              </a:spcBef>
              <a:spcAft>
                <a:spcPct val="0"/>
              </a:spcAft>
              <a:defRPr kumimoji="1" sz="5867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1828754" algn="ctr" rtl="0" fontAlgn="base">
              <a:spcBef>
                <a:spcPct val="0"/>
              </a:spcBef>
              <a:spcAft>
                <a:spcPct val="0"/>
              </a:spcAft>
              <a:defRPr kumimoji="1" sz="5867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2438339" algn="ctr" rtl="0" fontAlgn="base">
              <a:spcBef>
                <a:spcPct val="0"/>
              </a:spcBef>
              <a:spcAft>
                <a:spcPct val="0"/>
              </a:spcAft>
              <a:defRPr kumimoji="1" sz="5867">
                <a:solidFill>
                  <a:schemeClr val="tx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533" b="0" i="1" u="none" strike="noStrike" kern="1200" cap="none" spc="0" normalizeH="0" baseline="0" noProof="0" dirty="0">
                <a:ln>
                  <a:noFill/>
                </a:ln>
                <a:solidFill>
                  <a:srgbClr val="FFFF7F"/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j-cs"/>
              </a:rPr>
              <a:t>林前</a:t>
            </a:r>
            <a:r>
              <a:rPr kumimoji="0" lang="en-US" altLang="zh-TW" sz="4533" b="0" i="1" u="none" strike="noStrike" kern="1200" cap="none" spc="0" normalizeH="0" baseline="0" noProof="0" dirty="0">
                <a:ln>
                  <a:noFill/>
                </a:ln>
                <a:solidFill>
                  <a:srgbClr val="FFFF7F"/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j-cs"/>
              </a:rPr>
              <a:t>10:11-12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6EF3C0-DDE3-DA82-7C9C-930FD5749131}"/>
              </a:ext>
            </a:extLst>
          </p:cNvPr>
          <p:cNvSpPr txBox="1"/>
          <p:nvPr/>
        </p:nvSpPr>
        <p:spPr>
          <a:xfrm>
            <a:off x="940279" y="1720969"/>
            <a:ext cx="10110159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5200" b="0" i="0" u="none" strike="noStrike" kern="1200" cap="none" spc="0" normalizeH="0" baseline="3000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6 </a:t>
            </a:r>
            <a:r>
              <a:rPr kumimoji="0" lang="en-CA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這些事都是我們的</a:t>
            </a:r>
            <a:r>
              <a:rPr kumimoji="0" lang="en-CA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鑒戒</a:t>
            </a:r>
            <a:r>
              <a:rPr kumimoji="0" lang="en-CA" sz="5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… … </a:t>
            </a:r>
            <a:r>
              <a:rPr kumimoji="0" lang="zh-TW" alt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，</a:t>
            </a:r>
            <a:endParaRPr kumimoji="0" lang="en-CA" altLang="zh-TW" sz="5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方正平黑" panose="03000509000000000000" pitchFamily="65" charset="-12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新細明體"/>
                <a:cs typeface="+mn-cs"/>
              </a:rPr>
              <a:t> </a:t>
            </a:r>
            <a:r>
              <a:rPr kumimoji="0" lang="en-US" altLang="zh-TW" sz="5200" b="0" i="0" u="none" strike="noStrike" kern="1200" cap="none" spc="0" normalizeH="0" baseline="3000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11 </a:t>
            </a:r>
            <a:r>
              <a:rPr kumimoji="0" lang="en-CA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這些事發生在他們身上，要作為</a:t>
            </a:r>
            <a:r>
              <a:rPr kumimoji="0" lang="en-CA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鑒戒</a:t>
            </a:r>
            <a:r>
              <a:rPr kumimoji="0" lang="en-CA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，而且寫下來正是要</a:t>
            </a:r>
            <a:r>
              <a:rPr kumimoji="0" lang="en-CA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警戒</a:t>
            </a:r>
            <a:r>
              <a:rPr kumimoji="0" lang="en-CA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我們這末世的人</a:t>
            </a:r>
            <a:r>
              <a:rPr kumimoji="0" lang="en-CA" sz="5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。</a:t>
            </a:r>
            <a:r>
              <a:rPr kumimoji="0" lang="en-US" altLang="zh-TW" sz="5200" b="0" i="0" u="none" strike="noStrike" kern="1200" cap="none" spc="0" normalizeH="0" baseline="3000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 12 </a:t>
            </a:r>
            <a:r>
              <a:rPr kumimoji="0" lang="en-CA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所以，自以為站得穩的人必須謹慎，免得跌倒</a:t>
            </a:r>
            <a:r>
              <a:rPr kumimoji="0" lang="en-CA" sz="5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。 </a:t>
            </a:r>
          </a:p>
        </p:txBody>
      </p:sp>
    </p:spTree>
    <p:extLst>
      <p:ext uri="{BB962C8B-B14F-4D97-AF65-F5344CB8AC3E}">
        <p14:creationId xmlns:p14="http://schemas.microsoft.com/office/powerpoint/2010/main" val="16043429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1D97C-E6B0-7FFD-0F05-6F61D91FA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C961E-26F6-A6D3-A37B-87DC3E7A5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70C0"/>
                </a:solidFill>
                <a:latin typeface="方正粗圓" panose="03000509000000000000" pitchFamily="65" charset="-120"/>
                <a:ea typeface="方正粗圓" panose="03000509000000000000" pitchFamily="65" charset="-120"/>
              </a:rPr>
              <a:t>告 別 遺 憾</a:t>
            </a:r>
            <a:endParaRPr lang="en-CA" dirty="0">
              <a:solidFill>
                <a:srgbClr val="0070C0"/>
              </a:solidFill>
              <a:latin typeface="方正粗圓" panose="03000509000000000000" pitchFamily="65" charset="-120"/>
              <a:ea typeface="方正粗圓" panose="03000509000000000000" pitchFamily="65" charset="-12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AFAF05-DA3F-8FA5-656C-BC39C8BF11F1}"/>
              </a:ext>
            </a:extLst>
          </p:cNvPr>
          <p:cNvSpPr txBox="1"/>
          <p:nvPr/>
        </p:nvSpPr>
        <p:spPr>
          <a:xfrm>
            <a:off x="1713602" y="1418167"/>
            <a:ext cx="9696450" cy="956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1200"/>
              </a:spcBef>
              <a:spcAft>
                <a:spcPts val="800"/>
              </a:spcAft>
              <a:buSzPts val="1200"/>
              <a:tabLst>
                <a:tab pos="270510" algn="l"/>
              </a:tabLst>
            </a:pPr>
            <a:r>
              <a:rPr lang="en-US" altLang="zh-TW" sz="5400" b="1" dirty="0">
                <a:effectLst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1. </a:t>
            </a:r>
            <a:r>
              <a:rPr lang="zh-TW" altLang="en-US" sz="5400" b="1" dirty="0">
                <a:effectLst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承認</a:t>
            </a:r>
            <a:r>
              <a:rPr lang="zh-TW" altLang="en-US" sz="5400" b="1" u="sng" dirty="0">
                <a:effectLst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錯誤</a:t>
            </a:r>
            <a:r>
              <a:rPr lang="zh-TW" altLang="en-US" sz="5400" b="1" dirty="0"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 </a:t>
            </a:r>
            <a:r>
              <a:rPr lang="zh-TW" altLang="en-US" sz="4400" b="1" dirty="0"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（民</a:t>
            </a:r>
            <a:r>
              <a:rPr lang="en-US" altLang="zh-TW" sz="4400" b="1" dirty="0"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20:10-11</a:t>
            </a:r>
            <a:r>
              <a:rPr lang="zh-TW" altLang="en-US" sz="4400" b="1" dirty="0"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）</a:t>
            </a:r>
            <a:endParaRPr lang="en-CA" sz="4400" u="sng" dirty="0"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3222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35391-DDAA-D620-3DEF-1147B35A7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7F9BB2A9-3A0A-9EEC-71AF-97C22406C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1"/>
            <a:ext cx="12200467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4210" name="Rectangle 2">
            <a:extLst>
              <a:ext uri="{FF2B5EF4-FFF2-40B4-BE49-F238E27FC236}">
                <a16:creationId xmlns:a16="http://schemas.microsoft.com/office/drawing/2014/main" id="{A3DA7264-9F02-5472-AD02-4A3E020BF1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4667" y="762000"/>
            <a:ext cx="6773333" cy="457200"/>
          </a:xfrm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 algn="l"/>
            <a:r>
              <a:rPr kumimoji="0" lang="zh-TW" altLang="en-US" sz="4533" i="1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民數記 </a:t>
            </a:r>
            <a:r>
              <a:rPr kumimoji="0" lang="en-US" altLang="zh-TW" sz="4533" i="1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20:10-11</a:t>
            </a:r>
          </a:p>
        </p:txBody>
      </p:sp>
      <p:sp>
        <p:nvSpPr>
          <p:cNvPr id="734212" name="Text Box 4">
            <a:extLst>
              <a:ext uri="{FF2B5EF4-FFF2-40B4-BE49-F238E27FC236}">
                <a16:creationId xmlns:a16="http://schemas.microsoft.com/office/drawing/2014/main" id="{E31684A4-E3C6-CCCF-DE78-7021EF5FFA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543050"/>
            <a:ext cx="10458450" cy="655564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zh-TW" sz="5200" b="0" i="0" u="none" strike="noStrike" kern="1200" cap="none" spc="0" normalizeH="0" baseline="30000" noProof="0" dirty="0">
                <a:ln>
                  <a:noFill/>
                </a:ln>
                <a:solidFill>
                  <a:srgbClr val="FFFF7F"/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10</a:t>
            </a:r>
            <a:r>
              <a:rPr kumimoji="0" lang="zh-TW" altLang="en-US" sz="5200" b="0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摩西</a:t>
            </a:r>
            <a:r>
              <a:rPr kumimoji="0" lang="zh-TW" alt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和</a:t>
            </a:r>
            <a:r>
              <a:rPr kumimoji="0" lang="zh-TW" altLang="en-US" sz="5200" b="0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亞倫</a:t>
            </a:r>
            <a:r>
              <a:rPr kumimoji="0" lang="zh-TW" alt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召集會眾到磐石前。</a:t>
            </a:r>
            <a:r>
              <a:rPr kumimoji="0" lang="zh-TW" altLang="en-US" sz="5200" b="0" i="0" u="sng" strike="noStrike" kern="1200" cap="none" spc="0" normalizeH="0" baseline="0" noProof="0" dirty="0">
                <a:ln>
                  <a:noFill/>
                </a:ln>
                <a:solidFill>
                  <a:srgbClr val="7DFFD4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摩西</a:t>
            </a:r>
            <a:r>
              <a:rPr kumimoji="0" lang="zh-TW" alt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7DFFD4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對他們說：</a:t>
            </a:r>
            <a:r>
              <a:rPr kumimoji="0" lang="zh-TW" alt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「</a:t>
            </a:r>
            <a:r>
              <a:rPr kumimoji="0" lang="zh-TW" alt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7DFFD4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聽著，你們這些悖逆的人！我們要叫這磐石流出水來給你們嗎？</a:t>
            </a:r>
            <a:r>
              <a:rPr kumimoji="0" lang="zh-TW" alt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」</a:t>
            </a:r>
            <a:r>
              <a:rPr lang="en-US" altLang="zh-TW" sz="5200" baseline="30000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11</a:t>
            </a:r>
            <a:r>
              <a:rPr lang="zh-TW" altLang="en-US" sz="52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摩西</a:t>
            </a:r>
            <a:r>
              <a:rPr lang="zh-TW" altLang="en-US" sz="52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舉起手來，</a:t>
            </a:r>
            <a:r>
              <a:rPr lang="zh-TW" altLang="en-US" sz="5200" dirty="0">
                <a:solidFill>
                  <a:srgbClr val="7DFFD4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用杖擊打磐石兩下</a:t>
            </a:r>
            <a:r>
              <a:rPr lang="zh-TW" altLang="en-US" sz="52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，就有許多水流出來，會眾和他們的牲畜都喝了。</a:t>
            </a:r>
          </a:p>
          <a:p>
            <a:pPr marL="0" marR="0" lvl="0" indent="0" algn="just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方正平黑" panose="03000509000000000000" pitchFamily="65" charset="-120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5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方正平黑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494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7091" name="Picture 3">
            <a:extLst>
              <a:ext uri="{FF2B5EF4-FFF2-40B4-BE49-F238E27FC236}">
                <a16:creationId xmlns:a16="http://schemas.microsoft.com/office/drawing/2014/main" id="{71F953D3-AE4C-F7E0-0ECA-6768A363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1"/>
            <a:ext cx="12200467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57090" name="Rectangle 2">
            <a:extLst>
              <a:ext uri="{FF2B5EF4-FFF2-40B4-BE49-F238E27FC236}">
                <a16:creationId xmlns:a16="http://schemas.microsoft.com/office/drawing/2014/main" id="{73759ACB-9AD2-4CC0-8884-0832493FC5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4667" y="762000"/>
            <a:ext cx="6773333" cy="457200"/>
          </a:xfrm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 algn="l"/>
            <a:r>
              <a:rPr kumimoji="0" lang="zh-TW" altLang="en-US" sz="4533" i="1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申命記 </a:t>
            </a:r>
            <a:r>
              <a:rPr kumimoji="0" lang="en-US" altLang="zh-TW" sz="4533" i="1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30:20</a:t>
            </a:r>
          </a:p>
        </p:txBody>
      </p:sp>
      <p:sp>
        <p:nvSpPr>
          <p:cNvPr id="857092" name="Text Box 4">
            <a:extLst>
              <a:ext uri="{FF2B5EF4-FFF2-40B4-BE49-F238E27FC236}">
                <a16:creationId xmlns:a16="http://schemas.microsoft.com/office/drawing/2014/main" id="{279064A3-D345-75FB-D52F-230855023C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522" y="1654119"/>
            <a:ext cx="10472467" cy="440319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917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5400" dirty="0">
                <a:solidFill>
                  <a:srgbClr val="FFFF00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要愛</a:t>
            </a:r>
            <a:r>
              <a:rPr lang="zh-TW" altLang="en-US" sz="5400" dirty="0">
                <a:solidFill>
                  <a:srgbClr val="7DFFD4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耶和華－你的神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，</a:t>
            </a:r>
            <a:r>
              <a:rPr lang="zh-TW" altLang="en-US" sz="5400" dirty="0">
                <a:solidFill>
                  <a:srgbClr val="FFFF00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聽從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他的話，</a:t>
            </a:r>
            <a:r>
              <a:rPr lang="zh-TW" altLang="en-US" sz="5400" dirty="0">
                <a:solidFill>
                  <a:srgbClr val="FFFF00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緊緊跟隨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他，因為他是你的生命，必使你的日子得以長久，可以在</a:t>
            </a:r>
            <a:br>
              <a:rPr lang="en-CA" altLang="zh-TW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</a:b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耶和華向你列祖</a:t>
            </a:r>
            <a:r>
              <a:rPr lang="zh-TW" altLang="en-US" sz="54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亞伯拉罕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、</a:t>
            </a:r>
            <a:r>
              <a:rPr lang="zh-TW" altLang="en-US" sz="54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以撒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、</a:t>
            </a:r>
            <a:r>
              <a:rPr lang="zh-TW" altLang="en-US" sz="54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雅各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起誓要給他們的地上居住。」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6092719-B8B0-6F28-88C2-DD27A45354A0}"/>
              </a:ext>
            </a:extLst>
          </p:cNvPr>
          <p:cNvSpPr/>
          <p:nvPr/>
        </p:nvSpPr>
        <p:spPr bwMode="auto">
          <a:xfrm>
            <a:off x="7772399" y="1749720"/>
            <a:ext cx="1449237" cy="698739"/>
          </a:xfrm>
          <a:prstGeom prst="roundRect">
            <a:avLst/>
          </a:prstGeom>
          <a:solidFill>
            <a:schemeClr val="accent1">
              <a:alpha val="3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C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B4DDE09-0507-8700-3745-29B424FE6D46}"/>
              </a:ext>
            </a:extLst>
          </p:cNvPr>
          <p:cNvSpPr/>
          <p:nvPr/>
        </p:nvSpPr>
        <p:spPr bwMode="auto">
          <a:xfrm>
            <a:off x="963284" y="1739660"/>
            <a:ext cx="6308784" cy="698739"/>
          </a:xfrm>
          <a:prstGeom prst="roundRect">
            <a:avLst/>
          </a:prstGeom>
          <a:solidFill>
            <a:schemeClr val="accent1">
              <a:alpha val="3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C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AB24719-780F-80EF-4B59-CB8C479DE90C}"/>
              </a:ext>
            </a:extLst>
          </p:cNvPr>
          <p:cNvSpPr/>
          <p:nvPr/>
        </p:nvSpPr>
        <p:spPr bwMode="auto">
          <a:xfrm>
            <a:off x="963283" y="2609487"/>
            <a:ext cx="2780581" cy="698739"/>
          </a:xfrm>
          <a:prstGeom prst="roundRect">
            <a:avLst/>
          </a:prstGeom>
          <a:solidFill>
            <a:schemeClr val="accent1">
              <a:alpha val="3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C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953A1-B7BF-92C0-F249-C8139C298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B9513-6090-4FC2-A741-3CFCE4F52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70C0"/>
                </a:solidFill>
                <a:latin typeface="方正粗圓" panose="03000509000000000000" pitchFamily="65" charset="-120"/>
                <a:ea typeface="方正粗圓" panose="03000509000000000000" pitchFamily="65" charset="-120"/>
              </a:rPr>
              <a:t>告 別 遺 憾</a:t>
            </a:r>
            <a:endParaRPr lang="en-CA" dirty="0">
              <a:solidFill>
                <a:srgbClr val="0070C0"/>
              </a:solidFill>
              <a:latin typeface="方正粗圓" panose="03000509000000000000" pitchFamily="65" charset="-120"/>
              <a:ea typeface="方正粗圓" panose="03000509000000000000" pitchFamily="65" charset="-12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4937F7-8A86-DE06-A853-B32047E0017F}"/>
              </a:ext>
            </a:extLst>
          </p:cNvPr>
          <p:cNvSpPr txBox="1"/>
          <p:nvPr/>
        </p:nvSpPr>
        <p:spPr>
          <a:xfrm>
            <a:off x="1713601" y="1418167"/>
            <a:ext cx="10311621" cy="2272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800"/>
              </a:spcAft>
              <a:buClrTx/>
              <a:buSzPts val="1200"/>
              <a:buFontTx/>
              <a:buNone/>
              <a:tabLst>
                <a:tab pos="270510" algn="l"/>
              </a:tabLst>
              <a:defRPr/>
            </a:pPr>
            <a:r>
              <a:rPr kumimoji="0" lang="en-US" altLang="zh-TW" sz="54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1. </a:t>
            </a: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承認</a:t>
            </a:r>
            <a:r>
              <a:rPr kumimoji="0" lang="zh-TW" altLang="en-US" sz="5400" b="1" i="0" u="sng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錯誤</a:t>
            </a: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 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（民</a:t>
            </a:r>
            <a:r>
              <a:rPr kumimoji="0" lang="en-US" altLang="zh-TW" sz="44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20:10-11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）</a:t>
            </a:r>
            <a:endParaRPr kumimoji="0" lang="en-CA" sz="4400" b="0" i="0" u="sng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800"/>
              </a:spcAft>
              <a:buClrTx/>
              <a:buSzPts val="1200"/>
              <a:buFontTx/>
              <a:buNone/>
              <a:tabLst>
                <a:tab pos="270510" algn="l"/>
              </a:tabLst>
              <a:defRPr/>
            </a:pPr>
            <a:r>
              <a:rPr kumimoji="0" lang="en-US" altLang="zh-TW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2. </a:t>
            </a: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接受</a:t>
            </a:r>
            <a:r>
              <a:rPr kumimoji="0" lang="zh-CN" altLang="en-US" sz="5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結果</a:t>
            </a:r>
            <a:r>
              <a:rPr kumimoji="0" lang="en-CA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	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（民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20:10,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申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1:37, 3:26, 4:21, 31:2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0688506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0B314-326C-FC3D-0425-B7237E88A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83" name="Picture 3">
            <a:extLst>
              <a:ext uri="{FF2B5EF4-FFF2-40B4-BE49-F238E27FC236}">
                <a16:creationId xmlns:a16="http://schemas.microsoft.com/office/drawing/2014/main" id="{47A278CD-3CB8-7048-285B-29EC7E5EC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1"/>
            <a:ext cx="12200467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7282" name="Rectangle 2">
            <a:extLst>
              <a:ext uri="{FF2B5EF4-FFF2-40B4-BE49-F238E27FC236}">
                <a16:creationId xmlns:a16="http://schemas.microsoft.com/office/drawing/2014/main" id="{9E00C7D9-DE3A-680C-8D33-C7682885C6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4667" y="762000"/>
            <a:ext cx="6773333" cy="457200"/>
          </a:xfrm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 algn="l"/>
            <a:r>
              <a:rPr kumimoji="0" lang="zh-TW" altLang="en-US" sz="4533" i="1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民數記 </a:t>
            </a:r>
            <a:r>
              <a:rPr kumimoji="0" lang="en-US" altLang="zh-TW" sz="4533" i="1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20:12</a:t>
            </a:r>
          </a:p>
        </p:txBody>
      </p:sp>
      <p:sp>
        <p:nvSpPr>
          <p:cNvPr id="737284" name="Text Box 4">
            <a:extLst>
              <a:ext uri="{FF2B5EF4-FFF2-40B4-BE49-F238E27FC236}">
                <a16:creationId xmlns:a16="http://schemas.microsoft.com/office/drawing/2014/main" id="{2604BC56-B3C1-1DDC-EBA9-153A1DB98A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1581151"/>
            <a:ext cx="9982200" cy="445673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1219170" rtl="0" eaLnBrk="1" fontAlgn="base" latinLnBrk="0" hangingPunct="1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但是耶和華對</a:t>
            </a:r>
            <a:r>
              <a:rPr kumimoji="0" lang="zh-TW" altLang="en-US" sz="5467" b="0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摩西</a:t>
            </a:r>
            <a:r>
              <a:rPr kumimoji="0" lang="zh-TW" altLang="en-US" sz="54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、</a:t>
            </a:r>
            <a:r>
              <a:rPr kumimoji="0" lang="zh-TW" altLang="en-US" sz="5467" b="0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亞倫</a:t>
            </a:r>
            <a:r>
              <a:rPr kumimoji="0" lang="zh-TW" altLang="en-US" sz="54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說：「</a:t>
            </a:r>
            <a:r>
              <a:rPr kumimoji="0" lang="zh-TW" altLang="en-US" sz="5467" b="1" i="0" u="none" strike="noStrike" kern="1200" cap="none" spc="0" normalizeH="0" baseline="0" noProof="0" dirty="0">
                <a:ln>
                  <a:noFill/>
                </a:ln>
                <a:solidFill>
                  <a:srgbClr val="7DFFD4"/>
                </a:solidFill>
                <a:effectLst>
                  <a:outerShdw blurRad="50800" dist="38100" dir="2700000" algn="tl" rotWithShape="0">
                    <a:prstClr val="black">
                      <a:alpha val="76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因為你們不信我，沒有在</a:t>
            </a:r>
            <a:r>
              <a:rPr kumimoji="0" lang="zh-TW" altLang="en-US" sz="5467" b="1" i="0" u="sng" strike="noStrike" kern="1200" cap="none" spc="0" normalizeH="0" baseline="0" noProof="0" dirty="0">
                <a:ln>
                  <a:noFill/>
                </a:ln>
                <a:solidFill>
                  <a:srgbClr val="7DFFD4"/>
                </a:solidFill>
                <a:effectLst>
                  <a:outerShdw blurRad="50800" dist="38100" dir="2700000" algn="tl" rotWithShape="0">
                    <a:prstClr val="black">
                      <a:alpha val="76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以色列</a:t>
            </a:r>
            <a:r>
              <a:rPr kumimoji="0" lang="zh-TW" altLang="en-US" sz="5467" b="1" i="0" u="none" strike="noStrike" kern="1200" cap="none" spc="0" normalizeH="0" baseline="0" noProof="0" dirty="0">
                <a:ln>
                  <a:noFill/>
                </a:ln>
                <a:solidFill>
                  <a:srgbClr val="7DFFD4"/>
                </a:solidFill>
                <a:effectLst>
                  <a:outerShdw blurRad="50800" dist="38100" dir="2700000" algn="tl" rotWithShape="0">
                    <a:prstClr val="black">
                      <a:alpha val="76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人眼前尊我為聖，</a:t>
            </a:r>
            <a:r>
              <a:rPr kumimoji="0" lang="zh-TW" altLang="en-US" sz="5467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76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所以你們必不能領這會眾進入我所要賜給他們的地去。</a:t>
            </a:r>
            <a:r>
              <a:rPr kumimoji="0" lang="zh-TW" altLang="en-US" sz="54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」</a:t>
            </a:r>
          </a:p>
        </p:txBody>
      </p:sp>
    </p:spTree>
    <p:extLst>
      <p:ext uri="{BB962C8B-B14F-4D97-AF65-F5344CB8AC3E}">
        <p14:creationId xmlns:p14="http://schemas.microsoft.com/office/powerpoint/2010/main" val="42246763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CC7A2-F57B-58E9-2AF1-033243014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58BCA-37FB-4A11-3FF4-05B0B9FDE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70C0"/>
                </a:solidFill>
                <a:latin typeface="方正粗圓" panose="03000509000000000000" pitchFamily="65" charset="-120"/>
                <a:ea typeface="方正粗圓" panose="03000509000000000000" pitchFamily="65" charset="-120"/>
              </a:rPr>
              <a:t>告 別 遺 憾</a:t>
            </a:r>
            <a:endParaRPr lang="en-CA" dirty="0">
              <a:solidFill>
                <a:srgbClr val="0070C0"/>
              </a:solidFill>
              <a:latin typeface="方正粗圓" panose="03000509000000000000" pitchFamily="65" charset="-120"/>
              <a:ea typeface="方正粗圓" panose="03000509000000000000" pitchFamily="65" charset="-12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F43828-05B5-20A0-52F0-B45841630053}"/>
              </a:ext>
            </a:extLst>
          </p:cNvPr>
          <p:cNvSpPr txBox="1"/>
          <p:nvPr/>
        </p:nvSpPr>
        <p:spPr>
          <a:xfrm>
            <a:off x="1713601" y="1418167"/>
            <a:ext cx="10311621" cy="3449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800"/>
              </a:spcAft>
              <a:buClrTx/>
              <a:buSzPts val="1200"/>
              <a:buFontTx/>
              <a:buNone/>
              <a:tabLst>
                <a:tab pos="270510" algn="l"/>
              </a:tabLst>
              <a:defRPr/>
            </a:pPr>
            <a:r>
              <a:rPr kumimoji="0" lang="en-US" altLang="zh-TW" sz="54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1. </a:t>
            </a: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承認</a:t>
            </a:r>
            <a:r>
              <a:rPr kumimoji="0" lang="zh-TW" altLang="en-US" sz="5400" b="1" i="0" u="sng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錯誤</a:t>
            </a: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 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（民</a:t>
            </a:r>
            <a:r>
              <a:rPr kumimoji="0" lang="en-US" altLang="zh-TW" sz="44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20:10-11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）</a:t>
            </a:r>
            <a:endParaRPr kumimoji="0" lang="en-CA" sz="4400" b="0" i="0" u="sng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800"/>
              </a:spcAft>
              <a:buClrTx/>
              <a:buSzPts val="1200"/>
              <a:buFontTx/>
              <a:buNone/>
              <a:tabLst>
                <a:tab pos="270510" algn="l"/>
              </a:tabLst>
              <a:defRPr/>
            </a:pPr>
            <a:r>
              <a:rPr kumimoji="0" lang="en-US" altLang="zh-TW" sz="54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2. </a:t>
            </a: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接受</a:t>
            </a:r>
            <a:r>
              <a:rPr kumimoji="0" lang="zh-CN" altLang="en-US" sz="5400" b="1" i="0" u="sng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結果</a:t>
            </a:r>
            <a:r>
              <a:rPr kumimoji="0" lang="en-CA" altLang="zh-CN" sz="54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	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（民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20:10,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申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1:37, 3:26, 4:21, 31:2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）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800"/>
              </a:spcAft>
              <a:buClrTx/>
              <a:buSzPts val="1200"/>
              <a:buFontTx/>
              <a:buNone/>
              <a:tabLst>
                <a:tab pos="270510" algn="l"/>
              </a:tabLst>
              <a:defRPr/>
            </a:pPr>
            <a:r>
              <a:rPr kumimoji="0" lang="en-US" altLang="zh-TW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3. </a:t>
            </a: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轉移</a:t>
            </a:r>
            <a:r>
              <a:rPr kumimoji="0" lang="zh-CN" altLang="en-US" sz="5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目光</a:t>
            </a:r>
            <a:r>
              <a:rPr kumimoji="0" lang="en-CA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	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（申</a:t>
            </a:r>
            <a:r>
              <a:rPr kumimoji="0" lang="en-US" altLang="zh-TW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3:27-28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標楷體" panose="03000509000000000000" pitchFamily="65" charset="-120"/>
                <a:cs typeface="Calibri Light" panose="020F0302020204030204" pitchFamily="34" charset="0"/>
              </a:rPr>
              <a:t>）</a:t>
            </a:r>
            <a:endParaRPr kumimoji="0" lang="en-CA" sz="4400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7881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5AA79-758E-7546-637A-774893C16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A9E28-2770-1FC0-34E6-29149C913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8167"/>
            <a:ext cx="10972800" cy="1143000"/>
          </a:xfrm>
        </p:spPr>
        <p:txBody>
          <a:bodyPr/>
          <a:lstStyle/>
          <a:p>
            <a:r>
              <a:rPr lang="zh-TW" altLang="en-US" b="1" dirty="0">
                <a:latin typeface="方正粗圓" panose="03000509000000000000" pitchFamily="65" charset="-120"/>
                <a:ea typeface="方正粗圓" panose="03000509000000000000" pitchFamily="65" charset="-120"/>
              </a:rPr>
              <a:t>神對摩西的恩典和憐憫</a:t>
            </a:r>
            <a:endParaRPr lang="en-CA" b="1" dirty="0">
              <a:latin typeface="方正粗圓" panose="03000509000000000000" pitchFamily="65" charset="-120"/>
              <a:ea typeface="方正粗圓" panose="03000509000000000000" pitchFamily="65" charset="-12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FD2956-C612-9D3D-A26D-1C6BCA741317}"/>
              </a:ext>
            </a:extLst>
          </p:cNvPr>
          <p:cNvSpPr txBox="1"/>
          <p:nvPr/>
        </p:nvSpPr>
        <p:spPr>
          <a:xfrm>
            <a:off x="221381" y="1469275"/>
            <a:ext cx="6545179" cy="52157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1219170" rtl="0" eaLnBrk="1" fontAlgn="base" latinLnBrk="0" hangingPunct="1">
              <a:lnSpc>
                <a:spcPts val="4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30000" noProof="0" dirty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27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>
                  <a:outerShdw blurRad="50800" dist="38100" dir="2700000" algn="tl" rotWithShape="0">
                    <a:prstClr val="black">
                      <a:alpha val="77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你要上</a:t>
            </a:r>
            <a:r>
              <a:rPr kumimoji="0" lang="zh-TW" alt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>
                  <a:outerShdw blurRad="50800" dist="38100" dir="2700000" algn="tl" rotWithShape="0">
                    <a:prstClr val="black">
                      <a:alpha val="77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毗斯迦山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>
                  <a:outerShdw blurRad="50800" dist="38100" dir="2700000" algn="tl" rotWithShape="0">
                    <a:prstClr val="black">
                      <a:alpha val="77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頂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去，舉目向西、向北、向南、向東，親眼觀看，因為你不能過這</a:t>
            </a:r>
            <a:r>
              <a:rPr kumimoji="0" lang="zh-TW" altLang="en-US" sz="3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約旦河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。</a:t>
            </a:r>
            <a:r>
              <a:rPr kumimoji="0" lang="en-US" altLang="zh-TW" sz="3600" b="0" i="0" u="none" strike="noStrike" kern="1200" cap="none" spc="0" normalizeH="0" baseline="30000" noProof="0" dirty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28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>
                  <a:outerShdw blurRad="50800" dist="38100" dir="2700000" algn="tl" rotWithShape="0">
                    <a:prstClr val="black">
                      <a:alpha val="77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你卻要囑咐</a:t>
            </a:r>
            <a:r>
              <a:rPr kumimoji="0" lang="zh-TW" alt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>
                  <a:outerShdw blurRad="50800" dist="38100" dir="2700000" algn="tl" rotWithShape="0">
                    <a:prstClr val="black">
                      <a:alpha val="77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約書亞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，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>
                  <a:outerShdw blurRad="50800" dist="38100" dir="2700000" algn="tl" rotWithShape="0">
                    <a:prstClr val="black">
                      <a:alpha val="77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使他堅強勇敢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，因為他要率領這人民過河，使他們獲得你將要看到的那片土地作為產業。</a:t>
            </a:r>
            <a:r>
              <a:rPr kumimoji="0" lang="en-US" altLang="zh-TW" sz="3600" b="0" i="0" u="none" strike="noStrike" kern="1200" cap="none" spc="0" normalizeH="0" baseline="30000" noProof="0" dirty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方正準圓" panose="03000509000000000000" pitchFamily="65" charset="-120"/>
                <a:cs typeface="+mn-cs"/>
              </a:rPr>
              <a:t> 29 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於是，我們住在</a:t>
            </a:r>
            <a:r>
              <a:rPr kumimoji="0" lang="zh-TW" altLang="en-US" sz="3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伯琵珥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附近的山谷裡。</a:t>
            </a:r>
            <a:endParaRPr kumimoji="0" lang="en-CA" altLang="zh-TW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方正平黑" panose="03000509000000000000" pitchFamily="65" charset="-120"/>
              <a:cs typeface="+mn-cs"/>
            </a:endParaRPr>
          </a:p>
          <a:p>
            <a:pPr marL="0" marR="0" lvl="0" indent="0" algn="just" defTabSz="1219170" rtl="0" eaLnBrk="1" fontAlgn="base" latinLnBrk="0" hangingPunct="1">
              <a:lnSpc>
                <a:spcPts val="4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(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申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3:27-29)《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環球聖經譯本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平黑" panose="03000509000000000000" pitchFamily="65" charset="-120"/>
                <a:cs typeface="+mn-cs"/>
              </a:rPr>
              <a:t>》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方正平黑" panose="03000509000000000000" pitchFamily="65" charset="-12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0A1C25-631E-ECC0-1937-BB7AFEC1E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988742" y="1517033"/>
            <a:ext cx="5148714" cy="5340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7634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FAE0F-D6F2-EAC2-8D14-644962779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89353-0FAC-87F8-BD58-C88F20B81F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782203-BC9B-5AEA-5CDB-58AC35CD8F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80C322-D682-7BCB-6A2C-72D0BCA6CE6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t="527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6A295D-8FBD-2976-EE79-7F874D4A8B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8764898" y="332599"/>
            <a:ext cx="3346589" cy="10118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55000"/>
              </a:prst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0F5DAC5-7244-2F53-0445-0936E488A1D6}"/>
              </a:ext>
            </a:extLst>
          </p:cNvPr>
          <p:cNvSpPr/>
          <p:nvPr/>
        </p:nvSpPr>
        <p:spPr>
          <a:xfrm>
            <a:off x="883932" y="383321"/>
            <a:ext cx="21082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粗圓" panose="03000509000000000000" pitchFamily="65" charset="-120"/>
                <a:ea typeface="方正粗圓" panose="03000509000000000000" pitchFamily="65" charset="-120"/>
              </a:rPr>
              <a:t>點想</a:t>
            </a:r>
            <a:r>
              <a:rPr lang="en-US" altLang="zh-TW" sz="5400" b="1" cap="none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粗圓" panose="03000509000000000000" pitchFamily="65" charset="-120"/>
                <a:ea typeface="方正粗圓" panose="03000509000000000000" pitchFamily="65" charset="-120"/>
              </a:rPr>
              <a:t>:</a:t>
            </a:r>
            <a:r>
              <a:rPr lang="en-US" altLang="zh-TW" sz="5400" b="1" cap="none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</a:rPr>
              <a:t> </a:t>
            </a:r>
            <a:endParaRPr lang="en-US" sz="5400" b="1" cap="none" spc="4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50800" dist="38100" dir="2700000" algn="tl" rotWithShape="0">
                  <a:prstClr val="black"/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8502E2-AE4F-FDAA-7336-451D1D38F41E}"/>
              </a:ext>
            </a:extLst>
          </p:cNvPr>
          <p:cNvSpPr/>
          <p:nvPr/>
        </p:nvSpPr>
        <p:spPr>
          <a:xfrm>
            <a:off x="830024" y="1479671"/>
            <a:ext cx="1089593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14350" indent="-514350" algn="ctr">
              <a:buAutoNum type="arabicPeriod"/>
            </a:pPr>
            <a:r>
              <a:rPr lang="zh-TW" altLang="en-US" sz="3200" b="1" cap="none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回顧摩西的生平，有哪些片段讓你心中感到遺憾？</a:t>
            </a:r>
            <a:br>
              <a:rPr lang="en-CA" altLang="zh-TW" sz="3200" b="1" cap="none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</a:br>
            <a:r>
              <a:rPr lang="zh-TW" altLang="en-US" sz="3200" b="1" cap="none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這些遺憾是否也反映出你生命中未完成的渴望或</a:t>
            </a:r>
            <a:endParaRPr lang="en-CA" altLang="zh-TW" sz="3200" b="1" cap="none" spc="4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50800" dist="38100" dir="2700000" algn="tl" rotWithShape="0">
                  <a:prstClr val="black"/>
                </a:outerShdw>
              </a:effectLst>
              <a:latin typeface="方正平黑" panose="03000509000000000000" pitchFamily="65" charset="-120"/>
              <a:ea typeface="方正平黑" panose="03000509000000000000" pitchFamily="65" charset="-120"/>
            </a:endParaRPr>
          </a:p>
          <a:p>
            <a:pPr algn="ctr"/>
            <a:r>
              <a:rPr lang="zh-TW" altLang="en-US" sz="3200" b="1" cap="none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錯失的機會？</a:t>
            </a:r>
            <a:endParaRPr lang="en-US" sz="3200" b="1" cap="none" spc="4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50800" dist="38100" dir="2700000" algn="tl" rotWithShape="0">
                  <a:prstClr val="black"/>
                </a:outerShdw>
              </a:effectLst>
              <a:latin typeface="方正平黑" panose="03000509000000000000" pitchFamily="65" charset="-120"/>
              <a:ea typeface="方正平黑" panose="03000509000000000000" pitchFamily="65" charset="-12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371481-0CEF-1CA0-783D-CD065E6F7D26}"/>
              </a:ext>
            </a:extLst>
          </p:cNvPr>
          <p:cNvSpPr/>
          <p:nvPr/>
        </p:nvSpPr>
        <p:spPr>
          <a:xfrm>
            <a:off x="516381" y="3390229"/>
            <a:ext cx="11308068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3600" b="1" cap="none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2</a:t>
            </a:r>
            <a:r>
              <a:rPr lang="en-CA" altLang="zh-TW" sz="3600" b="1" cap="none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. </a:t>
            </a:r>
            <a:r>
              <a:rPr lang="zh-TW" altLang="en-US" sz="3200" b="1" cap="none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有哪些</a:t>
            </a:r>
            <a:r>
              <a:rPr lang="zh-TW" altLang="en-US" sz="3200" b="1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遺憾要放下呢</a:t>
            </a:r>
            <a:r>
              <a:rPr lang="en-US" altLang="zh-TW" sz="3200" b="1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? </a:t>
            </a:r>
            <a:r>
              <a:rPr lang="zh-TW" altLang="en-US" sz="3200" b="1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不讓它繼續消耗</a:t>
            </a:r>
            <a:endParaRPr lang="en-CA" altLang="zh-TW" sz="3200" b="1" spc="4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50800" dist="38100" dir="2700000" algn="tl" rotWithShape="0">
                  <a:prstClr val="black"/>
                </a:outerShdw>
              </a:effectLst>
              <a:latin typeface="方正平黑" panose="03000509000000000000" pitchFamily="65" charset="-120"/>
              <a:ea typeface="方正平黑" panose="03000509000000000000" pitchFamily="65" charset="-120"/>
            </a:endParaRPr>
          </a:p>
          <a:p>
            <a:pPr algn="ctr"/>
            <a:r>
              <a:rPr lang="zh-TW" altLang="en-US" sz="3200" b="1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你的心思</a:t>
            </a:r>
            <a:r>
              <a:rPr lang="en-US" altLang="zh-TW" sz="3200" b="1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, </a:t>
            </a:r>
            <a:r>
              <a:rPr lang="zh-TW" altLang="en-US" sz="3200" b="1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情感</a:t>
            </a:r>
            <a:r>
              <a:rPr lang="en-US" altLang="zh-TW" sz="3200" b="1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, </a:t>
            </a:r>
            <a:r>
              <a:rPr lang="zh-TW" altLang="en-US" sz="3200" b="1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意志和力量</a:t>
            </a:r>
            <a:r>
              <a:rPr lang="en-US" altLang="zh-TW" sz="3200" b="1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……</a:t>
            </a:r>
            <a:r>
              <a:rPr lang="en-US" altLang="zh-TW" sz="3200" b="1" cap="none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? </a:t>
            </a:r>
            <a:endParaRPr lang="en-US" sz="4000" b="1" cap="none" spc="4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50800" dist="38100" dir="2700000" algn="tl" rotWithShape="0">
                  <a:prstClr val="black"/>
                </a:outerShdw>
              </a:effectLst>
              <a:latin typeface="方正平黑" panose="03000509000000000000" pitchFamily="65" charset="-120"/>
              <a:ea typeface="方正平黑" panose="03000509000000000000" pitchFamily="65" charset="-12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074796-2DD0-0596-7841-DF7A20E06FDE}"/>
              </a:ext>
            </a:extLst>
          </p:cNvPr>
          <p:cNvSpPr/>
          <p:nvPr/>
        </p:nvSpPr>
        <p:spPr>
          <a:xfrm>
            <a:off x="883932" y="4912108"/>
            <a:ext cx="1084202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3200" b="1" cap="none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3</a:t>
            </a:r>
            <a:r>
              <a:rPr lang="en-CA" altLang="zh-TW" sz="3200" b="1" cap="none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. </a:t>
            </a:r>
            <a:r>
              <a:rPr lang="zh-TW" altLang="en-US" sz="3200" b="1" cap="none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告別</a:t>
            </a:r>
            <a:r>
              <a:rPr lang="zh-TW" altLang="en-US" sz="3200" b="1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遺憾是與過去說道別</a:t>
            </a:r>
            <a:r>
              <a:rPr lang="en-CA" altLang="zh-TW" sz="3200" b="1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!</a:t>
            </a:r>
            <a:br>
              <a:rPr lang="en-CA" altLang="zh-TW" sz="3200" b="1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</a:br>
            <a:r>
              <a:rPr lang="zh-TW" altLang="en-US" sz="3200" b="1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但如何好好過日子</a:t>
            </a:r>
            <a:r>
              <a:rPr lang="en-US" altLang="zh-TW" sz="3200" b="1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, </a:t>
            </a:r>
            <a:r>
              <a:rPr lang="zh-TW" altLang="en-US" sz="3200" b="1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活現今天；面對明天</a:t>
            </a:r>
            <a:r>
              <a:rPr lang="en-US" altLang="zh-TW" sz="3200" b="1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, </a:t>
            </a:r>
          </a:p>
          <a:p>
            <a:pPr algn="ctr"/>
            <a:r>
              <a:rPr lang="zh-TW" altLang="en-US" sz="3200" b="1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不想留下新的遺憾</a:t>
            </a:r>
            <a:r>
              <a:rPr lang="en-US" altLang="zh-TW" sz="3200" b="1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, </a:t>
            </a:r>
            <a:r>
              <a:rPr lang="zh-TW" altLang="en-US" sz="3200" b="1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你會</a:t>
            </a:r>
            <a:r>
              <a:rPr lang="en-US" altLang="zh-TW" sz="3200" b="1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……</a:t>
            </a:r>
            <a:r>
              <a:rPr lang="zh-TW" altLang="en-US" sz="3200" b="1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怎麼辦</a:t>
            </a:r>
            <a:r>
              <a:rPr lang="en-US" altLang="zh-TW" sz="3200" b="1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?</a:t>
            </a:r>
            <a:r>
              <a:rPr lang="en-US" altLang="zh-TW" sz="3200" b="1" cap="none" spc="4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方正平黑" panose="03000509000000000000" pitchFamily="65" charset="-120"/>
                <a:ea typeface="方正平黑" panose="03000509000000000000" pitchFamily="65" charset="-120"/>
              </a:rPr>
              <a:t> </a:t>
            </a:r>
            <a:endParaRPr lang="en-US" sz="3200" b="1" cap="none" spc="4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50800" dist="38100" dir="2700000" algn="tl" rotWithShape="0">
                  <a:prstClr val="black"/>
                </a:outerShdw>
              </a:effectLst>
              <a:latin typeface="方正平黑" panose="03000509000000000000" pitchFamily="65" charset="-120"/>
              <a:ea typeface="方正平黑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19536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9139" name="Picture 3">
            <a:extLst>
              <a:ext uri="{FF2B5EF4-FFF2-40B4-BE49-F238E27FC236}">
                <a16:creationId xmlns:a16="http://schemas.microsoft.com/office/drawing/2014/main" id="{2F7C8D5A-1385-ABCD-819C-A9C54BF30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1"/>
            <a:ext cx="12200467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59138" name="Rectangle 2">
            <a:extLst>
              <a:ext uri="{FF2B5EF4-FFF2-40B4-BE49-F238E27FC236}">
                <a16:creationId xmlns:a16="http://schemas.microsoft.com/office/drawing/2014/main" id="{CD85C000-0AAF-9514-B0AE-6342BD6704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4667" y="762000"/>
            <a:ext cx="6773333" cy="457200"/>
          </a:xfrm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 algn="l"/>
            <a:r>
              <a:rPr kumimoji="0" lang="zh-TW" altLang="en-US" sz="4533" i="1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申命記 </a:t>
            </a:r>
            <a:r>
              <a:rPr kumimoji="0" lang="en-US" altLang="zh-TW" sz="4533" i="1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31:1-2</a:t>
            </a:r>
          </a:p>
        </p:txBody>
      </p:sp>
      <p:sp>
        <p:nvSpPr>
          <p:cNvPr id="859140" name="Text Box 4">
            <a:extLst>
              <a:ext uri="{FF2B5EF4-FFF2-40B4-BE49-F238E27FC236}">
                <a16:creationId xmlns:a16="http://schemas.microsoft.com/office/drawing/2014/main" id="{3E69F86D-8359-E2A4-4490-7A4405BC6A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138" y="1720840"/>
            <a:ext cx="10567359" cy="353064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121917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TW" sz="5400" baseline="30000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1 </a:t>
            </a:r>
            <a:r>
              <a:rPr lang="zh-TW" altLang="en-US" sz="54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摩西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去把</a:t>
            </a:r>
            <a:r>
              <a:rPr lang="zh-TW" altLang="en-US" sz="5400" dirty="0">
                <a:solidFill>
                  <a:srgbClr val="FFC000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這些話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吩咐以色列眾人，</a:t>
            </a:r>
            <a:r>
              <a:rPr lang="en-US" altLang="zh-TW" sz="5400" baseline="30000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2 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對他們說：「我已經一百二十歲了，現在不能照常出入。耶和華曾對我說：</a:t>
            </a:r>
            <a:r>
              <a:rPr lang="en-US" altLang="zh-TW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『</a:t>
            </a:r>
            <a:r>
              <a:rPr lang="zh-TW" altLang="en-US" sz="5400" dirty="0">
                <a:solidFill>
                  <a:schemeClr val="accent1">
                    <a:lumMod val="90000"/>
                  </a:schemeClr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你不得過這</a:t>
            </a:r>
            <a:r>
              <a:rPr lang="zh-TW" altLang="en-US" sz="5400" u="sng" dirty="0">
                <a:solidFill>
                  <a:schemeClr val="accent1">
                    <a:lumMod val="90000"/>
                  </a:schemeClr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約旦河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。</a:t>
            </a:r>
            <a:r>
              <a:rPr lang="en-US" altLang="zh-TW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』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9F91C4-7FF9-C303-B71C-8AC526ACCEE6}"/>
              </a:ext>
            </a:extLst>
          </p:cNvPr>
          <p:cNvSpPr/>
          <p:nvPr/>
        </p:nvSpPr>
        <p:spPr bwMode="auto">
          <a:xfrm>
            <a:off x="4261127" y="4388502"/>
            <a:ext cx="5728262" cy="845733"/>
          </a:xfrm>
          <a:prstGeom prst="roundRect">
            <a:avLst/>
          </a:prstGeom>
          <a:solidFill>
            <a:schemeClr val="accent1">
              <a:alpha val="3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C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63" name="Picture 3">
            <a:extLst>
              <a:ext uri="{FF2B5EF4-FFF2-40B4-BE49-F238E27FC236}">
                <a16:creationId xmlns:a16="http://schemas.microsoft.com/office/drawing/2014/main" id="{014A8DF6-DA6D-A342-3538-DC64E0EF0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1"/>
            <a:ext cx="12200467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60162" name="Rectangle 2">
            <a:extLst>
              <a:ext uri="{FF2B5EF4-FFF2-40B4-BE49-F238E27FC236}">
                <a16:creationId xmlns:a16="http://schemas.microsoft.com/office/drawing/2014/main" id="{97D17DE5-D2E5-DEB1-89D0-308191F5A1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4667" y="762000"/>
            <a:ext cx="6773333" cy="457200"/>
          </a:xfrm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 algn="l"/>
            <a:r>
              <a:rPr kumimoji="0" lang="zh-TW" altLang="en-US" sz="4533" i="1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申命記 </a:t>
            </a:r>
            <a:r>
              <a:rPr kumimoji="0" lang="en-US" altLang="zh-TW" sz="4533" i="1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31:3</a:t>
            </a:r>
          </a:p>
        </p:txBody>
      </p:sp>
      <p:sp>
        <p:nvSpPr>
          <p:cNvPr id="860164" name="Text Box 4">
            <a:extLst>
              <a:ext uri="{FF2B5EF4-FFF2-40B4-BE49-F238E27FC236}">
                <a16:creationId xmlns:a16="http://schemas.microsoft.com/office/drawing/2014/main" id="{3D0806BB-02D0-266C-4A4B-FA9EAA07B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796" y="1714501"/>
            <a:ext cx="10075014" cy="353064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121917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耶和華－你的神必在你面前過河，把這些國從你面前除滅，你就必得他們的地。</a:t>
            </a:r>
            <a:r>
              <a:rPr lang="zh-TW" altLang="en-US" sz="54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約書亞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要在你面前過河，是照耶和華所吩咐的。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1187" name="Picture 3">
            <a:extLst>
              <a:ext uri="{FF2B5EF4-FFF2-40B4-BE49-F238E27FC236}">
                <a16:creationId xmlns:a16="http://schemas.microsoft.com/office/drawing/2014/main" id="{9BBC5B9E-5666-787D-DBD4-C9F0D1206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1"/>
            <a:ext cx="12200467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61186" name="Rectangle 2">
            <a:extLst>
              <a:ext uri="{FF2B5EF4-FFF2-40B4-BE49-F238E27FC236}">
                <a16:creationId xmlns:a16="http://schemas.microsoft.com/office/drawing/2014/main" id="{7A56793E-80B8-3FE6-F912-651683774E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4667" y="762000"/>
            <a:ext cx="6773333" cy="457200"/>
          </a:xfrm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 algn="l"/>
            <a:r>
              <a:rPr kumimoji="0" lang="zh-TW" altLang="en-US" sz="4533" i="1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申命記 </a:t>
            </a:r>
            <a:r>
              <a:rPr kumimoji="0" lang="en-US" altLang="zh-TW" sz="4533" i="1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31:4</a:t>
            </a:r>
          </a:p>
        </p:txBody>
      </p:sp>
      <p:sp>
        <p:nvSpPr>
          <p:cNvPr id="861188" name="Text Box 4">
            <a:extLst>
              <a:ext uri="{FF2B5EF4-FFF2-40B4-BE49-F238E27FC236}">
                <a16:creationId xmlns:a16="http://schemas.microsoft.com/office/drawing/2014/main" id="{B32D5F69-1EF4-5185-F525-BF5C3124F0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015" y="1714501"/>
            <a:ext cx="10550106" cy="50783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5400" baseline="30000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4</a:t>
            </a:r>
            <a:r>
              <a:rPr lang="en-US" altLang="zh-TW" baseline="30000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 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耶和華必對待他們，如同從前待他所除滅的</a:t>
            </a:r>
            <a:r>
              <a:rPr lang="zh-TW" altLang="en-US" sz="54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亞摩利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人的王</a:t>
            </a:r>
            <a:r>
              <a:rPr lang="zh-TW" altLang="en-US" sz="54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西宏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與</a:t>
            </a:r>
            <a:r>
              <a:rPr lang="zh-TW" altLang="en-US" sz="54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噩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，以及他們的國一樣。</a:t>
            </a:r>
            <a:r>
              <a:rPr lang="en-US" altLang="zh-TW" sz="5400" baseline="30000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5</a:t>
            </a:r>
            <a:r>
              <a:rPr lang="en-US" altLang="zh-TW" baseline="30000" dirty="0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 </a:t>
            </a: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耶和華必將他們交在你們面前，你們要照我所吩咐的一切命令待他們。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endParaRPr lang="zh-TW" altLang="en-US" sz="5400" dirty="0">
              <a:solidFill>
                <a:srgbClr val="FFFFFF"/>
              </a:solidFill>
              <a:latin typeface="Times New Roman" panose="02020603050405020304" pitchFamily="18" charset="0"/>
              <a:ea typeface="方正平黑" panose="03000509000000000000" pitchFamily="65" charset="-12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3235" name="Picture 3">
            <a:extLst>
              <a:ext uri="{FF2B5EF4-FFF2-40B4-BE49-F238E27FC236}">
                <a16:creationId xmlns:a16="http://schemas.microsoft.com/office/drawing/2014/main" id="{9C78A671-173B-6F26-8297-1850563E5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1"/>
            <a:ext cx="12200467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63234" name="Rectangle 2">
            <a:extLst>
              <a:ext uri="{FF2B5EF4-FFF2-40B4-BE49-F238E27FC236}">
                <a16:creationId xmlns:a16="http://schemas.microsoft.com/office/drawing/2014/main" id="{509D4F8A-6A5F-D4AF-D0D5-853B5F0D3A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4667" y="762000"/>
            <a:ext cx="6773333" cy="457200"/>
          </a:xfrm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 algn="l"/>
            <a:r>
              <a:rPr kumimoji="0" lang="zh-TW" altLang="en-US" sz="4533" i="1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申命記 </a:t>
            </a:r>
            <a:r>
              <a:rPr kumimoji="0" lang="en-US" altLang="zh-TW" sz="4533" i="1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31:6</a:t>
            </a:r>
          </a:p>
        </p:txBody>
      </p:sp>
      <p:sp>
        <p:nvSpPr>
          <p:cNvPr id="863236" name="Text Box 4">
            <a:extLst>
              <a:ext uri="{FF2B5EF4-FFF2-40B4-BE49-F238E27FC236}">
                <a16:creationId xmlns:a16="http://schemas.microsoft.com/office/drawing/2014/main" id="{9036D0B0-BE36-2616-69BB-4F8F4405D0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015" y="1714501"/>
            <a:ext cx="10248181" cy="353943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917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你們當剛強壯膽，不要害怕，也不要畏懼他們，因為耶和華－你的神必與你同去；他必不撇下你，也不丟棄你。」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4259" name="Picture 3">
            <a:extLst>
              <a:ext uri="{FF2B5EF4-FFF2-40B4-BE49-F238E27FC236}">
                <a16:creationId xmlns:a16="http://schemas.microsoft.com/office/drawing/2014/main" id="{0014FE41-F66B-581F-D85D-C189DB6DC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1"/>
            <a:ext cx="12200467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64258" name="Rectangle 2">
            <a:extLst>
              <a:ext uri="{FF2B5EF4-FFF2-40B4-BE49-F238E27FC236}">
                <a16:creationId xmlns:a16="http://schemas.microsoft.com/office/drawing/2014/main" id="{65790C03-42DA-E79E-14FB-34B06DA58A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4667" y="762000"/>
            <a:ext cx="6773333" cy="457200"/>
          </a:xfrm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 algn="l"/>
            <a:r>
              <a:rPr kumimoji="0" lang="zh-TW" altLang="en-US" sz="4533" i="1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申命記 </a:t>
            </a:r>
            <a:r>
              <a:rPr kumimoji="0" lang="en-US" altLang="zh-TW" sz="4533" i="1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31:7</a:t>
            </a:r>
          </a:p>
        </p:txBody>
      </p:sp>
      <p:sp>
        <p:nvSpPr>
          <p:cNvPr id="864260" name="Text Box 4">
            <a:extLst>
              <a:ext uri="{FF2B5EF4-FFF2-40B4-BE49-F238E27FC236}">
                <a16:creationId xmlns:a16="http://schemas.microsoft.com/office/drawing/2014/main" id="{5183D30A-5CBE-87E3-0F85-A9FDFEE25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760" y="1697248"/>
            <a:ext cx="10429336" cy="43233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121917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53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摩西</a:t>
            </a:r>
            <a:r>
              <a:rPr lang="zh-TW" altLang="en-US" sz="53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召了</a:t>
            </a:r>
            <a:r>
              <a:rPr lang="zh-TW" altLang="en-US" sz="53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約書亞</a:t>
            </a:r>
            <a:r>
              <a:rPr lang="zh-TW" altLang="en-US" sz="53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來，在</a:t>
            </a:r>
            <a:r>
              <a:rPr lang="zh-TW" altLang="en-US" sz="5300" u="sng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以色列</a:t>
            </a:r>
            <a:r>
              <a:rPr lang="zh-TW" altLang="en-US" sz="53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眾人眼前對他說：「</a:t>
            </a:r>
            <a:r>
              <a:rPr lang="zh-TW" altLang="en-US" sz="5300" dirty="0">
                <a:solidFill>
                  <a:srgbClr val="FFFF00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你當</a:t>
            </a:r>
            <a:r>
              <a:rPr lang="zh-TW" altLang="en-US" sz="53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剛強壯膽！</a:t>
            </a:r>
            <a:br>
              <a:rPr lang="en-CA" altLang="zh-TW" sz="53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</a:br>
            <a:r>
              <a:rPr lang="zh-TW" altLang="en-US" sz="53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因為</a:t>
            </a:r>
            <a:r>
              <a:rPr lang="zh-TW" altLang="en-US" sz="5300" dirty="0">
                <a:solidFill>
                  <a:srgbClr val="FFFF00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你要</a:t>
            </a:r>
            <a:r>
              <a:rPr lang="zh-TW" altLang="en-US" sz="53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和這百姓一同進入耶和華向他們列祖起誓要給他們的地，</a:t>
            </a:r>
            <a:r>
              <a:rPr lang="zh-TW" altLang="en-US" sz="5300" dirty="0">
                <a:solidFill>
                  <a:srgbClr val="FFFF00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你也要</a:t>
            </a:r>
            <a:r>
              <a:rPr lang="zh-TW" altLang="en-US" sz="53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使他們承受那地為業。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5283" name="Picture 3">
            <a:extLst>
              <a:ext uri="{FF2B5EF4-FFF2-40B4-BE49-F238E27FC236}">
                <a16:creationId xmlns:a16="http://schemas.microsoft.com/office/drawing/2014/main" id="{CA9AF983-207C-23B2-A7FD-BF7EE7FCA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1"/>
            <a:ext cx="12200467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65282" name="Rectangle 2">
            <a:extLst>
              <a:ext uri="{FF2B5EF4-FFF2-40B4-BE49-F238E27FC236}">
                <a16:creationId xmlns:a16="http://schemas.microsoft.com/office/drawing/2014/main" id="{7AF950AF-5141-32A4-9EAB-FABE875213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4667" y="762000"/>
            <a:ext cx="6773333" cy="457200"/>
          </a:xfrm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 algn="l"/>
            <a:r>
              <a:rPr kumimoji="0" lang="zh-TW" altLang="en-US" sz="4533" i="1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申命記 </a:t>
            </a:r>
            <a:r>
              <a:rPr kumimoji="0" lang="en-US" altLang="zh-TW" sz="4533" i="1">
                <a:solidFill>
                  <a:srgbClr val="FFFF7F"/>
                </a:solidFill>
                <a:latin typeface="Tahoma" panose="020B0604030504040204" pitchFamily="34" charset="0"/>
                <a:ea typeface="方正準圓" panose="03000509000000000000" pitchFamily="65" charset="-120"/>
              </a:rPr>
              <a:t>31:8</a:t>
            </a:r>
          </a:p>
        </p:txBody>
      </p:sp>
      <p:sp>
        <p:nvSpPr>
          <p:cNvPr id="865284" name="Text Box 4">
            <a:extLst>
              <a:ext uri="{FF2B5EF4-FFF2-40B4-BE49-F238E27FC236}">
                <a16:creationId xmlns:a16="http://schemas.microsoft.com/office/drawing/2014/main" id="{9BD6E470-40F6-B2A9-F0E2-5B2183444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026" y="1714501"/>
            <a:ext cx="10644997" cy="26581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1219170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5400" dirty="0">
                <a:solidFill>
                  <a:srgbClr val="FFFFFF"/>
                </a:solidFill>
                <a:latin typeface="Times New Roman" panose="02020603050405020304" pitchFamily="18" charset="0"/>
                <a:ea typeface="方正平黑" panose="03000509000000000000" pitchFamily="65" charset="-120"/>
              </a:rPr>
              <a:t>耶和華必在你前面行，他必親自與你同在，必不撇下你，也不丟棄你。你不要懼怕，也不要驚惶。」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新細明體" panose="02020500000000000000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新細明體" panose="02020500000000000000" pitchFamily="18" charset="-12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</TotalTime>
  <Words>2588</Words>
  <Application>Microsoft Office PowerPoint</Application>
  <PresentationFormat>Widescreen</PresentationFormat>
  <Paragraphs>160</Paragraphs>
  <Slides>34</Slides>
  <Notes>22</Notes>
  <HiddenSlides>2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52" baseType="lpstr">
      <vt:lpstr>Meiryo</vt:lpstr>
      <vt:lpstr>微軟正黑體</vt:lpstr>
      <vt:lpstr>文鼎霹靂體</vt:lpstr>
      <vt:lpstr>方正大標宋</vt:lpstr>
      <vt:lpstr>方正平黑</vt:lpstr>
      <vt:lpstr>方正粗圓</vt:lpstr>
      <vt:lpstr>方正黑體</vt:lpstr>
      <vt:lpstr>標楷體</vt:lpstr>
      <vt:lpstr>Aptos</vt:lpstr>
      <vt:lpstr>Aptos Display</vt:lpstr>
      <vt:lpstr>Aptos Mono</vt:lpstr>
      <vt:lpstr>Arial</vt:lpstr>
      <vt:lpstr>Calibri</vt:lpstr>
      <vt:lpstr>Calibri Light</vt:lpstr>
      <vt:lpstr>Tahoma</vt:lpstr>
      <vt:lpstr>Times New Roman</vt:lpstr>
      <vt:lpstr>Office Theme</vt:lpstr>
      <vt:lpstr>1_Default Design</vt:lpstr>
      <vt:lpstr>PowerPoint Presentation</vt:lpstr>
      <vt:lpstr>申命記 30:19</vt:lpstr>
      <vt:lpstr>申命記 30:20</vt:lpstr>
      <vt:lpstr>申命記 31:1-2</vt:lpstr>
      <vt:lpstr>申命記 31:3</vt:lpstr>
      <vt:lpstr>申命記 31:4</vt:lpstr>
      <vt:lpstr>申命記 31:6</vt:lpstr>
      <vt:lpstr>申命記 31:7</vt:lpstr>
      <vt:lpstr>申命記 31:8</vt:lpstr>
      <vt:lpstr>PowerPoint Presentation</vt:lpstr>
      <vt:lpstr>PowerPoint Presentation</vt:lpstr>
      <vt:lpstr>PowerPoint Presentation</vt:lpstr>
      <vt:lpstr>民數記 20:7-8</vt:lpstr>
      <vt:lpstr>民數記 20:9-10</vt:lpstr>
      <vt:lpstr>民數記 20:11</vt:lpstr>
      <vt:lpstr>民數記 20:11</vt:lpstr>
      <vt:lpstr>民數記 20:12</vt:lpstr>
      <vt:lpstr>摩西兩次擊打磐石出水事件的比對</vt:lpstr>
      <vt:lpstr>PowerPoint Presentation</vt:lpstr>
      <vt:lpstr>PowerPoint Presentation</vt:lpstr>
      <vt:lpstr>PowerPoint Presentation</vt:lpstr>
      <vt:lpstr>生命中的遺憾</vt:lpstr>
      <vt:lpstr>摩西的懇求（補救）</vt:lpstr>
      <vt:lpstr>生命中的遺憾</vt:lpstr>
      <vt:lpstr>PowerPoint Presentation</vt:lpstr>
      <vt:lpstr>生命中的遺憾</vt:lpstr>
      <vt:lpstr>PowerPoint Presentation</vt:lpstr>
      <vt:lpstr>告 別 遺 憾</vt:lpstr>
      <vt:lpstr>民數記 20:10-11</vt:lpstr>
      <vt:lpstr>告 別 遺 憾</vt:lpstr>
      <vt:lpstr>民數記 20:12</vt:lpstr>
      <vt:lpstr>告 別 遺 憾</vt:lpstr>
      <vt:lpstr>神對摩西的恩典和憐憫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Jacob Wong</dc:creator>
  <cp:lastModifiedBy>Jacob Wong</cp:lastModifiedBy>
  <cp:revision>4</cp:revision>
  <dcterms:created xsi:type="dcterms:W3CDTF">2026-03-26T18:10:58Z</dcterms:created>
  <dcterms:modified xsi:type="dcterms:W3CDTF">2026-08-09T11:18:17Z</dcterms:modified>
</cp:coreProperties>
</file>