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91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90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56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Series title up as people are seated. Week 2 of 5 — Christ-centred.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Trail two. Say it plainly, then move — the receipts do the convicting, not 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 slide. An idol is a good thing promoted to an ultimate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secular witness — an unbeliever seeing it from outside the church. Deliver the 'eats you alive' material as paraphrase, not on screen.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loan shark reversed. Every idol runs the same economy — takes more every year, pays less. One centre runs the economy backwards.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D9052-41E7-E05B-F55C-64CFFEF32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5564E-C10B-6715-EC71-D93D1FE67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42E77-7616-FBCC-BF9A-5C90E2080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POINT — first strike. Guard immediately: blessed doesn't mean smooth. 蒙福 carries the same freight.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029D4-F9F1-6BB9-2B0D-9422015810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08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GOD movement — the HOW. Release of the suspense. Three grace-shaped answers, no to-do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R1. His verbs, not yours: give, remove, put. Grammar illustration — 'I put Christ at the centre': who's the builder of that sentence? Still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R1. Not resolution, not renovation — replacement. God does the surgery; you do the receiving.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R1 illustration — heart transplant. Three true things: you can't do it yourself, it comes out of a death, and rejection is the lifelong risk. Ezekiel's language is surgical, not motivational.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R2. You put the Word in; the Spirit brings it up. The heart re-centres on whatever it looks at longest — Matt 13:44 and Psalm 1 sit inside this span.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we are in the series. Week 1 was God-loving — being loved into loving. Today is the second anchor: Christ-centred.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R2. Renewal isn't information, it's attention. Feed it daily or the world feeds it for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R2 illustration — the congregation's own story. Nobody memorised their way into fluency; immersion did it. Same with the child at the piano: scales, then music. Ask them: when did you stop translating in your head?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R3. Peter in three beats: the boat, the two fires, Antioch. Drift is lifelong — so is grace. Not away in shame; 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R3. Not grovelling, not a feeling — a turn toward home. And it's a daily habit, not a one-off crisis.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R3 illustration — the 1-in-60 rule. Nobody drifts dramatically; they drift by one degree. Correct early and it's nothing. Correct late and it's a rescue. That's why repentance is daily, not a crisis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EFF33-126A-1D7B-E952-A446817E8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1839E-EB6B-C1B0-C74B-EB1F68B9EB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801EF-4EAE-6B2D-3129-15E8ED98D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slowly. Whole verse once, unhurried. This verse holds the entire morning.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EEA18-59AD-1593-F4D7-A35B9893AE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49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REFRAIN — strike 1. Let the room say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POINT — first strike. Guard immediately: blessed doesn't mean smooth. 蒙福 carries the same freight.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YOU. Warmer register. Monday-Christ, not Sunday-Christ.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one, off the last clause of the verse. He already did the hardest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slowly. Whole verse once, unhurried. This verse holds the entire morning.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two, off the middle clause. Identity and destination both settled outside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three, off the faith clause. Your ordinary life is now His worksite.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ONE ask. Walking back out to the field to look at the treasure. The heart re-centres on whatever it looks at longest — so look first, before the day tells you who you have to be.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 register shift — lift the eyes. Ask it and let it hang. Then answer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POINT — final strike. Two-sentence close before the refrain.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REFRAIN — final strike. This week. This church. This city. Then pray.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— THE PADDLE. Pickleball confession: court bookings, midnight videos, shower replay, drifting mid-prayer. Nobody commanded the affection — good things recruit hardest.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heart is a homing device — it will lock onto a centre with or without permission. The only question is what.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Diagnostic refrain — first strike. Say it, pause, say it again. The vacancy was never real: the seat is already occupied by something. This line comes back after each trail.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movement. From my drift to theirs.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setup. Ask it and let it sit — nobody answers out loud. Then: there are three trails, and every one of them tells the truth.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Trail one. Let them answer in their heads — no shame register. I went first with the paddle.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55000"/>
                </a:srgbClr>
              </a:gs>
              <a:gs pos="38000">
                <a:srgbClr val="495696">
                  <a:alpha val="25000"/>
                </a:srgbClr>
              </a:gs>
              <a:gs pos="62000">
                <a:srgbClr val="495696">
                  <a:alpha val="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3335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0"/>
                </a:srgbClr>
              </a:gs>
              <a:gs pos="20000">
                <a:srgbClr val="495696">
                  <a:alpha val="100000"/>
                </a:srgbClr>
              </a:gs>
              <a:gs pos="40000">
                <a:srgbClr val="303054">
                  <a:alpha val="100000"/>
                </a:srgbClr>
              </a:gs>
              <a:gs pos="60000">
                <a:srgbClr val="8E2C7A">
                  <a:alpha val="100000"/>
                </a:srgbClr>
              </a:gs>
              <a:gs pos="80000">
                <a:srgbClr val="CD2144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714500" y="2756074"/>
            <a:ext cx="2378720" cy="557213"/>
          </a:xfrm>
          <a:prstGeom prst="roundRect">
            <a:avLst>
              <a:gd name="adj" fmla="val 50000"/>
            </a:avLst>
          </a:prstGeom>
          <a:ln w="9525">
            <a:solidFill>
              <a:srgbClr val="70C2B1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933575" y="2891804"/>
            <a:ext cx="194057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kern="0" spc="37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 OF 5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321820" y="2879899"/>
            <a:ext cx="48196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ANCHORS OF A DISCIPLE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714500" y="3732386"/>
            <a:ext cx="16764000" cy="1666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9350"/>
              </a:lnSpc>
              <a:buNone/>
            </a:pPr>
            <a:r>
              <a:rPr lang="en-US" sz="14250" b="1" kern="0" spc="-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ROOTED</a:t>
            </a:r>
            <a:endParaRPr lang="en-US" sz="14250" dirty="0"/>
          </a:p>
        </p:txBody>
      </p:sp>
      <p:sp>
        <p:nvSpPr>
          <p:cNvPr id="9" name="Text 6"/>
          <p:cNvSpPr/>
          <p:nvPr/>
        </p:nvSpPr>
        <p:spPr>
          <a:xfrm>
            <a:off x="1714500" y="5532611"/>
            <a:ext cx="16764000" cy="99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477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Christ-</a:t>
            </a:r>
            <a:r>
              <a:rPr lang="en-US" sz="72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centred</a:t>
            </a:r>
            <a:endParaRPr lang="en-US" sz="7200" dirty="0"/>
          </a:p>
        </p:txBody>
      </p:sp>
      <p:sp>
        <p:nvSpPr>
          <p:cNvPr id="10" name="Text 7"/>
          <p:cNvSpPr/>
          <p:nvPr/>
        </p:nvSpPr>
        <p:spPr>
          <a:xfrm>
            <a:off x="1714500" y="6911801"/>
            <a:ext cx="167640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i="1" dirty="0">
                <a:solidFill>
                  <a:srgbClr val="70C2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I, but Christ</a:t>
            </a:r>
            <a:endParaRPr lang="en-US" sz="3900" dirty="0"/>
          </a:p>
        </p:txBody>
      </p:sp>
      <p:sp>
        <p:nvSpPr>
          <p:cNvPr id="11" name="Shape 8"/>
          <p:cNvSpPr/>
          <p:nvPr/>
        </p:nvSpPr>
        <p:spPr>
          <a:xfrm>
            <a:off x="1714500" y="9410700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533650" y="9258300"/>
            <a:ext cx="583457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30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CASEY LIFE INTERNATIONAL CHURCH</a:t>
            </a:r>
            <a:endParaRPr lang="en-US" sz="18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650717" y="2857500"/>
            <a:ext cx="6316037" cy="461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8073"/>
              </a:lnSpc>
              <a:buNone/>
            </a:pPr>
            <a:r>
              <a:rPr lang="en-US" sz="36000" b="1" dirty="0">
                <a:solidFill>
                  <a:srgbClr val="8E2C7A">
                    <a:alpha val="7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0" dirty="0"/>
          </a:p>
        </p:txBody>
      </p:sp>
      <p:sp>
        <p:nvSpPr>
          <p:cNvPr id="4" name="Text 1"/>
          <p:cNvSpPr/>
          <p:nvPr/>
        </p:nvSpPr>
        <p:spPr>
          <a:xfrm>
            <a:off x="1428750" y="2627412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THE TRAIL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428750" y="3332262"/>
            <a:ext cx="1697355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Follow your money</a:t>
            </a:r>
            <a:endParaRPr lang="en-US" sz="8850" dirty="0"/>
          </a:p>
        </p:txBody>
      </p:sp>
      <p:sp>
        <p:nvSpPr>
          <p:cNvPr id="6" name="Text 3"/>
          <p:cNvSpPr/>
          <p:nvPr/>
        </p:nvSpPr>
        <p:spPr>
          <a:xfrm>
            <a:off x="1428750" y="4882158"/>
            <a:ext cx="12950190" cy="1211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784"/>
              </a:lnSpc>
              <a:buNone/>
            </a:pPr>
            <a:r>
              <a:rPr lang="en-US" sz="3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calendar and your bank statement are theological documents.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1428750" y="6436519"/>
            <a:ext cx="14154150" cy="1222995"/>
          </a:xfrm>
          <a:prstGeom prst="roundRect">
            <a:avLst>
              <a:gd name="adj" fmla="val 934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7649989"/>
            <a:ext cx="141541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6436519"/>
            <a:ext cx="141541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6436519"/>
            <a:ext cx="47625" cy="1222995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5573375" y="6436519"/>
            <a:ext cx="9525" cy="122299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52625" y="6807994"/>
            <a:ext cx="14458950" cy="5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927"/>
              </a:lnSpc>
              <a:buNone/>
            </a:pPr>
            <a:r>
              <a:rPr lang="en-US" sz="27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“For where your treasure is, there your heart will be also.” — Matthew 6:21</a:t>
            </a:r>
            <a:endParaRPr lang="en-US" sz="2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6192500" y="0"/>
            <a:ext cx="20955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"/>
                </a:srgbClr>
              </a:gs>
              <a:gs pos="100000">
                <a:srgbClr val="CD2144">
                  <a:alpha val="1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809750" y="3552304"/>
            <a:ext cx="14982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4956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AN IDOL IS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809750" y="4314304"/>
            <a:ext cx="13146405" cy="16679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362"/>
              </a:lnSpc>
              <a:buNone/>
            </a:pPr>
            <a:r>
              <a:rPr lang="en-US" sz="465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 to which your heart </a:t>
            </a:r>
            <a:r>
              <a:rPr lang="en-US" sz="465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clings and entrusts itself </a:t>
            </a:r>
            <a:r>
              <a:rPr lang="en-US" sz="465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is, I say, really your god.</a:t>
            </a:r>
            <a:endParaRPr lang="en-US" sz="4650" dirty="0"/>
          </a:p>
        </p:txBody>
      </p:sp>
      <p:sp>
        <p:nvSpPr>
          <p:cNvPr id="6" name="Shape 3"/>
          <p:cNvSpPr/>
          <p:nvPr/>
        </p:nvSpPr>
        <p:spPr>
          <a:xfrm>
            <a:off x="1809750" y="6548958"/>
            <a:ext cx="6858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724150" y="6382271"/>
            <a:ext cx="496175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kern="0" spc="1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 Luther · </a:t>
            </a:r>
            <a:r>
              <a:rPr lang="en-US" sz="2025" i="1" kern="0" spc="1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Catechism</a:t>
            </a:r>
            <a:endParaRPr lang="en-US" sz="20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65137" y="3628206"/>
            <a:ext cx="9157726" cy="1124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09167"/>
              </a:lnSpc>
              <a:buNone/>
            </a:pPr>
            <a:r>
              <a:rPr lang="en-US" sz="690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Everybody worships.</a:t>
            </a:r>
            <a:endParaRPr lang="en-US" sz="6900" dirty="0"/>
          </a:p>
        </p:txBody>
      </p:sp>
      <p:sp>
        <p:nvSpPr>
          <p:cNvPr id="4" name="Text 1"/>
          <p:cNvSpPr/>
          <p:nvPr/>
        </p:nvSpPr>
        <p:spPr>
          <a:xfrm>
            <a:off x="3717228" y="5093419"/>
            <a:ext cx="10853544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8125"/>
              </a:lnSpc>
              <a:buNone/>
            </a:pPr>
            <a:r>
              <a:rPr lang="en-US" sz="4200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only choice we get is what to worship.</a:t>
            </a:r>
            <a:endParaRPr lang="en-US" sz="4200" dirty="0"/>
          </a:p>
        </p:txBody>
      </p:sp>
      <p:sp>
        <p:nvSpPr>
          <p:cNvPr id="5" name="Shape 2"/>
          <p:cNvSpPr/>
          <p:nvPr/>
        </p:nvSpPr>
        <p:spPr>
          <a:xfrm>
            <a:off x="5690443" y="6532587"/>
            <a:ext cx="6858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604843" y="6365900"/>
            <a:ext cx="659190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kern="0" spc="1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Foster Wallace · </a:t>
            </a:r>
            <a:r>
              <a:rPr lang="en-US" sz="2025" i="1" kern="0" spc="1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‘This Is Water’, 2005</a:t>
            </a:r>
            <a:endParaRPr lang="en-US" sz="20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133975"/>
            <a:ext cx="182880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1874490"/>
            <a:ext cx="165544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kern="0" spc="300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OTHER CENTRE SAYS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619250" y="2445990"/>
            <a:ext cx="16554450" cy="851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7421"/>
              </a:lnSpc>
              <a:buNone/>
            </a:pPr>
            <a:r>
              <a:rPr lang="en-US" sz="5250" dirty="0">
                <a:solidFill>
                  <a:srgbClr val="FFFFFF">
                    <a:alpha val="7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“Give yourself for me.”</a:t>
            </a:r>
            <a:endParaRPr lang="en-US" sz="5250" dirty="0"/>
          </a:p>
        </p:txBody>
      </p:sp>
      <p:sp>
        <p:nvSpPr>
          <p:cNvPr id="6" name="Shape 3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gradFill rotWithShape="1">
            <a:gsLst>
              <a:gs pos="0">
                <a:srgbClr val="8E2C7A">
                  <a:alpha val="35000"/>
                </a:srgbClr>
              </a:gs>
              <a:gs pos="100000">
                <a:srgbClr val="CD2144">
                  <a:alpha val="22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619250" y="6921252"/>
            <a:ext cx="165544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kern="0" spc="3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THE ONLY ONE WHO SAYS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619250" y="7492752"/>
            <a:ext cx="16554450" cy="10545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2124"/>
              </a:lnSpc>
              <a:buNone/>
            </a:pPr>
            <a:r>
              <a:rPr lang="en-US" sz="69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gave Myself for you.”</a:t>
            </a:r>
            <a:endParaRPr lang="en-US" sz="6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2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AE346A-ACF2-B90B-7895-2500E7926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AA463E7-9A38-9A04-CE79-0B29990A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5C487CA-9E8E-286A-3FC5-A7F29AC70E5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35000"/>
                </a:srgbClr>
              </a:gs>
              <a:gs pos="55000">
                <a:srgbClr val="8E2C7A">
                  <a:alpha val="0"/>
                </a:srgbClr>
              </a:gs>
            </a:gsLst>
            <a:lin ang="6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33C70BD-E461-9CF8-4825-22AB8E90C9D2}"/>
              </a:ext>
            </a:extLst>
          </p:cNvPr>
          <p:cNvSpPr/>
          <p:nvPr/>
        </p:nvSpPr>
        <p:spPr>
          <a:xfrm>
            <a:off x="1619250" y="3186708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6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POINT</a:t>
            </a:r>
            <a:endParaRPr lang="en-US" sz="1875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7552805-228C-5DF6-35C1-10C0E25E5E32}"/>
              </a:ext>
            </a:extLst>
          </p:cNvPr>
          <p:cNvSpPr/>
          <p:nvPr/>
        </p:nvSpPr>
        <p:spPr>
          <a:xfrm>
            <a:off x="1619250" y="3891558"/>
            <a:ext cx="1550670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4146"/>
              </a:lnSpc>
              <a:buNone/>
            </a:pPr>
            <a:r>
              <a:rPr lang="en-US" sz="5400" dirty="0">
                <a:solidFill>
                  <a:srgbClr val="FFFFFF">
                    <a:alpha val="7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is not the way to the blessed life.</a:t>
            </a:r>
            <a:endParaRPr lang="en-US" sz="5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396CC4D-9FFC-3A7F-0C0F-1C1F1D2A41DB}"/>
              </a:ext>
            </a:extLst>
          </p:cNvPr>
          <p:cNvSpPr/>
          <p:nvPr/>
        </p:nvSpPr>
        <p:spPr>
          <a:xfrm>
            <a:off x="1619250" y="5164038"/>
            <a:ext cx="15925800" cy="11170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3927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</a:t>
            </a:r>
            <a:r>
              <a:rPr lang="en-US" sz="72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</a:t>
            </a: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blessed life.</a:t>
            </a:r>
            <a:endParaRPr lang="en-US" sz="72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4C7C735E-7D09-C1C2-952F-B4D2B60AA78A}"/>
              </a:ext>
            </a:extLst>
          </p:cNvPr>
          <p:cNvSpPr/>
          <p:nvPr/>
        </p:nvSpPr>
        <p:spPr>
          <a:xfrm>
            <a:off x="1619250" y="6890668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930EC47-ECB1-CBAF-8946-BA05DF1A3A74}"/>
              </a:ext>
            </a:extLst>
          </p:cNvPr>
          <p:cNvSpPr/>
          <p:nvPr/>
        </p:nvSpPr>
        <p:spPr>
          <a:xfrm>
            <a:off x="2438400" y="6700168"/>
            <a:ext cx="540147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doesn’t mean life gets easy.</a:t>
            </a:r>
            <a:endParaRPr lang="en-US" sz="2325" dirty="0"/>
          </a:p>
        </p:txBody>
      </p:sp>
    </p:spTree>
    <p:extLst>
      <p:ext uri="{BB962C8B-B14F-4D97-AF65-F5344CB8AC3E}">
        <p14:creationId xmlns:p14="http://schemas.microsoft.com/office/powerpoint/2010/main" val="25273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70C2B1">
                  <a:alpha val="100000"/>
                </a:srgbClr>
              </a:gs>
              <a:gs pos="34000">
                <a:srgbClr val="495696">
                  <a:alpha val="100000"/>
                </a:srgbClr>
              </a:gs>
              <a:gs pos="58000">
                <a:srgbClr val="303054">
                  <a:alpha val="100000"/>
                </a:srgbClr>
              </a:gs>
              <a:gs pos="82000">
                <a:srgbClr val="5B3A8A">
                  <a:alpha val="100000"/>
                </a:srgbClr>
              </a:gs>
              <a:gs pos="100000">
                <a:srgbClr val="8E2C7A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85938" y="3194075"/>
            <a:ext cx="14716125" cy="2703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ctr">
              <a:lnSpc>
                <a:spcPct val="93280"/>
              </a:lnSpc>
              <a:buNone/>
            </a:pP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 how does a heart change its </a:t>
            </a:r>
            <a:r>
              <a:rPr lang="en-US" sz="9900" b="1" kern="0" spc="-225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centre</a:t>
            </a: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to Jesus?</a:t>
            </a:r>
            <a:endParaRPr lang="en-US" sz="9900" dirty="0"/>
          </a:p>
        </p:txBody>
      </p:sp>
      <p:sp>
        <p:nvSpPr>
          <p:cNvPr id="5" name="Shape 2"/>
          <p:cNvSpPr/>
          <p:nvPr/>
        </p:nvSpPr>
        <p:spPr>
          <a:xfrm>
            <a:off x="8382000" y="6202338"/>
            <a:ext cx="1524000" cy="1905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029919" y="6564288"/>
            <a:ext cx="4228162" cy="566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300" i="1" dirty="0">
                <a:solidFill>
                  <a:srgbClr val="FFFFFF">
                    <a:alpha val="9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by trying harder.</a:t>
            </a:r>
            <a:endParaRPr lang="en-US" sz="3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24547" y="2476500"/>
            <a:ext cx="2521148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FFFFFF">
                    <a:alpha val="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2589907"/>
            <a:ext cx="16554450" cy="9600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00"/>
              </a:lnSpc>
              <a:buNone/>
            </a:pPr>
            <a:r>
              <a:rPr lang="en-US" sz="66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Receive a new heart</a:t>
            </a:r>
            <a:endParaRPr lang="en-US" sz="6600" dirty="0"/>
          </a:p>
        </p:txBody>
      </p:sp>
      <p:sp>
        <p:nvSpPr>
          <p:cNvPr id="5" name="Shape 2"/>
          <p:cNvSpPr/>
          <p:nvPr/>
        </p:nvSpPr>
        <p:spPr>
          <a:xfrm>
            <a:off x="1619250" y="3854797"/>
            <a:ext cx="47625" cy="2346871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3969097"/>
            <a:ext cx="14127480" cy="16610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835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“And I will </a:t>
            </a:r>
            <a:r>
              <a:rPr lang="en-US" sz="3000" b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</a:t>
            </a: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a new heart, and a new spirit I will put within you. And I will </a:t>
            </a:r>
            <a:r>
              <a:rPr lang="en-US" sz="3000" b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remove</a:t>
            </a: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heart of stone from your flesh and </a:t>
            </a:r>
            <a:r>
              <a:rPr lang="en-US" sz="3000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</a:t>
            </a: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you a heart of flesh. And I will </a:t>
            </a:r>
            <a:r>
              <a:rPr lang="en-US" sz="3000" b="1" dirty="0">
                <a:solidFill>
                  <a:srgbClr val="FFC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put</a:t>
            </a: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 Spirit within you…”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2085975" y="5763518"/>
            <a:ext cx="150876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EZEKIEL 36:26–27</a:t>
            </a:r>
            <a:endParaRPr lang="en-US" sz="1875" dirty="0"/>
          </a:p>
        </p:txBody>
      </p:sp>
      <p:sp>
        <p:nvSpPr>
          <p:cNvPr id="8" name="Text 5"/>
          <p:cNvSpPr/>
          <p:nvPr/>
        </p:nvSpPr>
        <p:spPr>
          <a:xfrm>
            <a:off x="1619250" y="6544568"/>
            <a:ext cx="1655445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i="1" dirty="0">
                <a:solidFill>
                  <a:srgbClr val="FFFFFF">
                    <a:alpha val="6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have been crucified with Christ.” — Galatians 2:20</a:t>
            </a:r>
            <a:endParaRPr lang="en-US" sz="2550" dirty="0"/>
          </a:p>
        </p:txBody>
      </p:sp>
      <p:sp>
        <p:nvSpPr>
          <p:cNvPr id="9" name="Shape 6"/>
          <p:cNvSpPr/>
          <p:nvPr/>
        </p:nvSpPr>
        <p:spPr>
          <a:xfrm>
            <a:off x="1619250" y="7487543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438400" y="7297043"/>
            <a:ext cx="671002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verbs: give · remove · put. Yours: receive.</a:t>
            </a:r>
            <a:endParaRPr lang="en-US" sz="23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2516312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3221162"/>
            <a:ext cx="15716250" cy="9844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081"/>
              </a:lnSpc>
              <a:buNone/>
            </a:pPr>
            <a:r>
              <a:rPr lang="en-US" sz="690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new heart is not a repaired heart.</a:t>
            </a:r>
            <a:endParaRPr lang="en-US" sz="6900" dirty="0"/>
          </a:p>
        </p:txBody>
      </p:sp>
      <p:sp>
        <p:nvSpPr>
          <p:cNvPr id="5" name="Shape 2"/>
          <p:cNvSpPr/>
          <p:nvPr/>
        </p:nvSpPr>
        <p:spPr>
          <a:xfrm>
            <a:off x="1428750" y="4548560"/>
            <a:ext cx="4978375" cy="2426791"/>
          </a:xfrm>
          <a:prstGeom prst="roundRect">
            <a:avLst>
              <a:gd name="adj" fmla="val 471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6965826"/>
            <a:ext cx="49783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28750" y="4548560"/>
            <a:ext cx="4978375" cy="3810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97600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00225" y="4910510"/>
            <a:ext cx="465896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resolution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1800225" y="5482010"/>
            <a:ext cx="4362488" cy="11980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Trying harder only polishes the old heart. It still wants what it wanted.</a:t>
            </a:r>
            <a:endParaRPr lang="en-US" sz="2175" dirty="0"/>
          </a:p>
        </p:txBody>
      </p:sp>
      <p:sp>
        <p:nvSpPr>
          <p:cNvPr id="12" name="Shape 9"/>
          <p:cNvSpPr/>
          <p:nvPr/>
        </p:nvSpPr>
        <p:spPr>
          <a:xfrm>
            <a:off x="6654775" y="4548560"/>
            <a:ext cx="4978375" cy="2426791"/>
          </a:xfrm>
          <a:prstGeom prst="roundRect">
            <a:avLst>
              <a:gd name="adj" fmla="val 471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654775" y="6965826"/>
            <a:ext cx="49783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654775" y="4548560"/>
            <a:ext cx="4978375" cy="38100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654775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1623625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026250" y="4910510"/>
            <a:ext cx="465896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renovation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7026250" y="5482010"/>
            <a:ext cx="4362488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doesn’t patch the stone. He takes it out.</a:t>
            </a:r>
            <a:endParaRPr lang="en-US" sz="2175" dirty="0"/>
          </a:p>
        </p:txBody>
      </p:sp>
      <p:sp>
        <p:nvSpPr>
          <p:cNvPr id="19" name="Shape 16"/>
          <p:cNvSpPr/>
          <p:nvPr/>
        </p:nvSpPr>
        <p:spPr>
          <a:xfrm>
            <a:off x="11880800" y="4548560"/>
            <a:ext cx="4978450" cy="2426791"/>
          </a:xfrm>
          <a:prstGeom prst="roundRect">
            <a:avLst>
              <a:gd name="adj" fmla="val 471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11880800" y="6965826"/>
            <a:ext cx="49784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11880800" y="4548560"/>
            <a:ext cx="4978450" cy="3810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11880800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16849725" y="4548560"/>
            <a:ext cx="9525" cy="2426791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12252275" y="4910510"/>
            <a:ext cx="46590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Replacement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12252275" y="5482010"/>
            <a:ext cx="4362565" cy="11980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gives flesh where there was stone, and puts His Spirit inside it.</a:t>
            </a:r>
            <a:endParaRPr lang="en-US" sz="2175" dirty="0"/>
          </a:p>
        </p:txBody>
      </p:sp>
      <p:sp>
        <p:nvSpPr>
          <p:cNvPr id="26" name="Shape 23"/>
          <p:cNvSpPr/>
          <p:nvPr/>
        </p:nvSpPr>
        <p:spPr>
          <a:xfrm>
            <a:off x="1428750" y="7553995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2247900" y="7356351"/>
            <a:ext cx="1124530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cannot give yourself a new heart. You can only hold out your hands.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28750" y="4104159"/>
            <a:ext cx="7213759" cy="1613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720"/>
              </a:lnSpc>
              <a:buNone/>
            </a:pPr>
            <a:r>
              <a:rPr lang="en-US" sz="13200" b="1" kern="0" spc="-3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13200" dirty="0"/>
          </a:p>
        </p:txBody>
      </p:sp>
      <p:sp>
        <p:nvSpPr>
          <p:cNvPr id="5" name="Text 2"/>
          <p:cNvSpPr/>
          <p:nvPr/>
        </p:nvSpPr>
        <p:spPr>
          <a:xfrm>
            <a:off x="1428750" y="5889501"/>
            <a:ext cx="6754701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a transplant patient performs on themselves.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591517"/>
            <a:ext cx="8255746" cy="2253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26"/>
              </a:lnSpc>
              <a:buNone/>
            </a:pPr>
            <a:r>
              <a:rPr lang="en-US" sz="5100" b="1" kern="0" spc="-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heart transplant is not something you do to yourself.</a:t>
            </a:r>
            <a:endParaRPr lang="en-US" sz="5100" dirty="0"/>
          </a:p>
        </p:txBody>
      </p:sp>
      <p:sp>
        <p:nvSpPr>
          <p:cNvPr id="7" name="Text 4"/>
          <p:cNvSpPr/>
          <p:nvPr/>
        </p:nvSpPr>
        <p:spPr>
          <a:xfrm>
            <a:off x="8843963" y="3301826"/>
            <a:ext cx="8255746" cy="13364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cannot open your own chest. Someone else does the cutting, and you are unconscious while the life-saving part happens.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8843963" y="4809753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843963" y="5028828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donor heart comes out of a death. Someone died, and their heart is now beating inside a stranger.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8843963" y="6103962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843963" y="6323037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rejection is the lifelong risk — the body keeps trying to throw out the very thing keeping it alive.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8843963" y="7874422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663113" y="7683922"/>
            <a:ext cx="7412022" cy="20496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 is Ezekiel’s language exactly: stone out, flesh in. </a:t>
            </a:r>
            <a:endParaRPr lang="en-US" sz="300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F92E30B9-1C4A-6BD8-83F5-FFF55EC79676}"/>
              </a:ext>
            </a:extLst>
          </p:cNvPr>
          <p:cNvSpPr/>
          <p:nvPr/>
        </p:nvSpPr>
        <p:spPr>
          <a:xfrm>
            <a:off x="1428750" y="3570759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</a:t>
            </a:r>
            <a:endParaRPr lang="en-US" sz="18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36961" y="2476500"/>
            <a:ext cx="3277493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303054">
                    <a:alpha val="6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2628602"/>
            <a:ext cx="16554450" cy="9600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00"/>
              </a:lnSpc>
              <a:buNone/>
            </a:pPr>
            <a:r>
              <a:rPr lang="en-US" sz="660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Renew your mind</a:t>
            </a:r>
            <a:endParaRPr lang="en-US" sz="6600" dirty="0"/>
          </a:p>
        </p:txBody>
      </p:sp>
      <p:sp>
        <p:nvSpPr>
          <p:cNvPr id="5" name="Shape 2"/>
          <p:cNvSpPr/>
          <p:nvPr/>
        </p:nvSpPr>
        <p:spPr>
          <a:xfrm>
            <a:off x="1619250" y="3893493"/>
            <a:ext cx="47625" cy="1859905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4007793"/>
            <a:ext cx="14127480" cy="11741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558"/>
              </a:lnSpc>
              <a:buNone/>
            </a:pPr>
            <a:r>
              <a:rPr lang="en-US" sz="315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“Do not be conformed to this world, but be </a:t>
            </a:r>
            <a:r>
              <a:rPr lang="en-US" sz="315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transformed by the renewal of your mind </a:t>
            </a:r>
            <a:r>
              <a:rPr lang="en-US" sz="315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.”</a:t>
            </a:r>
            <a:endParaRPr lang="en-US" sz="3150" dirty="0"/>
          </a:p>
        </p:txBody>
      </p:sp>
      <p:sp>
        <p:nvSpPr>
          <p:cNvPr id="7" name="Text 4"/>
          <p:cNvSpPr/>
          <p:nvPr/>
        </p:nvSpPr>
        <p:spPr>
          <a:xfrm>
            <a:off x="2085975" y="5315248"/>
            <a:ext cx="150876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ROMANS 12:2</a:t>
            </a:r>
            <a:endParaRPr lang="en-US" sz="1875" dirty="0"/>
          </a:p>
        </p:txBody>
      </p:sp>
      <p:sp>
        <p:nvSpPr>
          <p:cNvPr id="8" name="Text 5"/>
          <p:cNvSpPr/>
          <p:nvPr/>
        </p:nvSpPr>
        <p:spPr>
          <a:xfrm>
            <a:off x="1619250" y="6096298"/>
            <a:ext cx="14127480" cy="857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i="1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“…the Holy Spirit… will teach you all things and bring to your remembrance all that I have said to you.” — John 14:26</a:t>
            </a:r>
            <a:endParaRPr lang="en-US" sz="2550" dirty="0"/>
          </a:p>
        </p:txBody>
      </p:sp>
      <p:sp>
        <p:nvSpPr>
          <p:cNvPr id="9" name="Shape 6"/>
          <p:cNvSpPr/>
          <p:nvPr/>
        </p:nvSpPr>
        <p:spPr>
          <a:xfrm>
            <a:off x="1619250" y="7448848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438400" y="7258348"/>
            <a:ext cx="651446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put the Word in. The Spirit brings it up.</a:t>
            </a:r>
            <a:endParaRPr lang="en-US" sz="23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32000"/>
                </a:srgbClr>
              </a:gs>
              <a:gs pos="58000">
                <a:srgbClr val="5B3A8A">
                  <a:alpha val="0"/>
                </a:srgbClr>
              </a:gs>
            </a:gsLst>
            <a:lin ang="3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428750" y="1450702"/>
            <a:ext cx="10080078" cy="857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7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Anchors of a Disciple</a:t>
            </a:r>
            <a:endParaRPr lang="en-US" sz="5700" dirty="0"/>
          </a:p>
        </p:txBody>
      </p:sp>
      <p:sp>
        <p:nvSpPr>
          <p:cNvPr id="5" name="Shape 2"/>
          <p:cNvSpPr/>
          <p:nvPr/>
        </p:nvSpPr>
        <p:spPr>
          <a:xfrm>
            <a:off x="1428750" y="2688952"/>
            <a:ext cx="15430500" cy="1093440"/>
          </a:xfrm>
          <a:prstGeom prst="roundRect">
            <a:avLst>
              <a:gd name="adj" fmla="val 10453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857375" y="3059460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2025" dirty="0"/>
          </a:p>
        </p:txBody>
      </p:sp>
      <p:sp>
        <p:nvSpPr>
          <p:cNvPr id="7" name="Text 4"/>
          <p:cNvSpPr/>
          <p:nvPr/>
        </p:nvSpPr>
        <p:spPr>
          <a:xfrm>
            <a:off x="4048125" y="2984227"/>
            <a:ext cx="2532854" cy="540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81"/>
              </a:lnSpc>
              <a:buNone/>
            </a:pPr>
            <a:r>
              <a:rPr lang="en-US" sz="360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God-Loving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6617419" y="3093765"/>
            <a:ext cx="267978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FFFFFF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Loved Into Loving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1428750" y="3915742"/>
            <a:ext cx="15430500" cy="1240110"/>
          </a:xfrm>
          <a:prstGeom prst="roundRect">
            <a:avLst>
              <a:gd name="adj" fmla="val 9217"/>
            </a:avLst>
          </a:prstGeom>
          <a:solidFill>
            <a:srgbClr val="CD2144">
              <a:alpha val="16000"/>
            </a:srgbClr>
          </a:solidFill>
          <a:ln w="9525">
            <a:solidFill>
              <a:srgbClr val="CD2144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57375" y="4359548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2025" dirty="0"/>
          </a:p>
        </p:txBody>
      </p:sp>
      <p:sp>
        <p:nvSpPr>
          <p:cNvPr id="11" name="Text 8"/>
          <p:cNvSpPr/>
          <p:nvPr/>
        </p:nvSpPr>
        <p:spPr>
          <a:xfrm>
            <a:off x="4048125" y="4211017"/>
            <a:ext cx="4559847" cy="68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738"/>
              </a:lnSpc>
              <a:buNone/>
            </a:pPr>
            <a:r>
              <a:rPr lang="en-US" sz="4650" b="1" kern="0" spc="-7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Christ-Centred</a:t>
            </a:r>
            <a:endParaRPr lang="en-US" sz="4650" dirty="0"/>
          </a:p>
        </p:txBody>
      </p:sp>
      <p:sp>
        <p:nvSpPr>
          <p:cNvPr id="12" name="Text 9"/>
          <p:cNvSpPr/>
          <p:nvPr/>
        </p:nvSpPr>
        <p:spPr>
          <a:xfrm>
            <a:off x="9454828" y="4359548"/>
            <a:ext cx="232772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70C2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I, But Christ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1428750" y="5289203"/>
            <a:ext cx="15430500" cy="1093440"/>
          </a:xfrm>
          <a:prstGeom prst="roundRect">
            <a:avLst>
              <a:gd name="adj" fmla="val 10453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857375" y="5659710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2025" dirty="0"/>
          </a:p>
        </p:txBody>
      </p:sp>
      <p:sp>
        <p:nvSpPr>
          <p:cNvPr id="15" name="Text 12"/>
          <p:cNvSpPr/>
          <p:nvPr/>
        </p:nvSpPr>
        <p:spPr>
          <a:xfrm>
            <a:off x="4048125" y="5584478"/>
            <a:ext cx="2564041" cy="540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81"/>
              </a:lnSpc>
              <a:buNone/>
            </a:pPr>
            <a:r>
              <a:rPr lang="en-US" sz="360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Spirit-Filled</a:t>
            </a:r>
            <a:endParaRPr lang="en-US" sz="3600" dirty="0"/>
          </a:p>
        </p:txBody>
      </p:sp>
      <p:sp>
        <p:nvSpPr>
          <p:cNvPr id="16" name="Shape 13"/>
          <p:cNvSpPr/>
          <p:nvPr/>
        </p:nvSpPr>
        <p:spPr>
          <a:xfrm>
            <a:off x="1428750" y="6515993"/>
            <a:ext cx="15430500" cy="1093440"/>
          </a:xfrm>
          <a:prstGeom prst="roundRect">
            <a:avLst>
              <a:gd name="adj" fmla="val 10453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857375" y="6886501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2025" dirty="0"/>
          </a:p>
        </p:txBody>
      </p:sp>
      <p:sp>
        <p:nvSpPr>
          <p:cNvPr id="18" name="Text 15"/>
          <p:cNvSpPr/>
          <p:nvPr/>
        </p:nvSpPr>
        <p:spPr>
          <a:xfrm>
            <a:off x="4048125" y="6811268"/>
            <a:ext cx="3557357" cy="540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81"/>
              </a:lnSpc>
              <a:buNone/>
            </a:pPr>
            <a:r>
              <a:rPr lang="en-US" sz="360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Word-Grounded</a:t>
            </a:r>
            <a:endParaRPr lang="en-US" sz="3600" dirty="0"/>
          </a:p>
        </p:txBody>
      </p:sp>
      <p:sp>
        <p:nvSpPr>
          <p:cNvPr id="19" name="Shape 16"/>
          <p:cNvSpPr/>
          <p:nvPr/>
        </p:nvSpPr>
        <p:spPr>
          <a:xfrm>
            <a:off x="1428750" y="7742783"/>
            <a:ext cx="15430500" cy="1093440"/>
          </a:xfrm>
          <a:prstGeom prst="roundRect">
            <a:avLst>
              <a:gd name="adj" fmla="val 10453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857375" y="8113291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5</a:t>
            </a:r>
            <a:endParaRPr lang="en-US" sz="2025" dirty="0"/>
          </a:p>
        </p:txBody>
      </p:sp>
      <p:sp>
        <p:nvSpPr>
          <p:cNvPr id="21" name="Text 18"/>
          <p:cNvSpPr/>
          <p:nvPr/>
        </p:nvSpPr>
        <p:spPr>
          <a:xfrm>
            <a:off x="4048125" y="8038058"/>
            <a:ext cx="3512091" cy="540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881"/>
              </a:lnSpc>
              <a:buNone/>
            </a:pPr>
            <a:r>
              <a:rPr lang="en-US" sz="360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Disciple-Making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2490564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49" y="3195414"/>
            <a:ext cx="16395477" cy="9844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95081"/>
              </a:lnSpc>
              <a:buNone/>
            </a:pPr>
            <a:r>
              <a:rPr lang="en-US" sz="69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mind is being formed either way.</a:t>
            </a:r>
            <a:endParaRPr lang="en-US" sz="6900" dirty="0"/>
          </a:p>
        </p:txBody>
      </p:sp>
      <p:sp>
        <p:nvSpPr>
          <p:cNvPr id="5" name="Shape 2"/>
          <p:cNvSpPr/>
          <p:nvPr/>
        </p:nvSpPr>
        <p:spPr>
          <a:xfrm>
            <a:off x="1428750" y="4522812"/>
            <a:ext cx="4978375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6991573"/>
            <a:ext cx="4978375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28750" y="4522812"/>
            <a:ext cx="4978375" cy="3810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9760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00225" y="4884762"/>
            <a:ext cx="4362488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Something is teaching you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1800225" y="5894412"/>
            <a:ext cx="4362488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Feeds, timelines, targets — all of it is discipling you for free.</a:t>
            </a:r>
            <a:endParaRPr lang="en-US" sz="2175" dirty="0"/>
          </a:p>
        </p:txBody>
      </p:sp>
      <p:sp>
        <p:nvSpPr>
          <p:cNvPr id="12" name="Shape 9"/>
          <p:cNvSpPr/>
          <p:nvPr/>
        </p:nvSpPr>
        <p:spPr>
          <a:xfrm>
            <a:off x="6654775" y="4522812"/>
            <a:ext cx="4978375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654775" y="6991573"/>
            <a:ext cx="4978375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654775" y="4522812"/>
            <a:ext cx="4978375" cy="38100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65477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162362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026250" y="4884762"/>
            <a:ext cx="465896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Choose your input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7026250" y="5456262"/>
            <a:ext cx="4362488" cy="11980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 not be conformed” is passive. “Be transformed” is a daily yes.</a:t>
            </a:r>
            <a:endParaRPr lang="en-US" sz="2175" dirty="0"/>
          </a:p>
        </p:txBody>
      </p:sp>
      <p:sp>
        <p:nvSpPr>
          <p:cNvPr id="19" name="Shape 16"/>
          <p:cNvSpPr/>
          <p:nvPr/>
        </p:nvSpPr>
        <p:spPr>
          <a:xfrm>
            <a:off x="11880800" y="4522812"/>
            <a:ext cx="4978450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11880800" y="6991573"/>
            <a:ext cx="4978450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11880800" y="4522812"/>
            <a:ext cx="4978450" cy="3810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1188080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1684972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12252275" y="4884762"/>
            <a:ext cx="46590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Spirit does the rest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12252275" y="5456262"/>
            <a:ext cx="4362565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put the Word in. He brings it up when you need it.</a:t>
            </a:r>
            <a:endParaRPr lang="en-US" sz="2175" dirty="0"/>
          </a:p>
        </p:txBody>
      </p:sp>
      <p:sp>
        <p:nvSpPr>
          <p:cNvPr id="26" name="Shape 23"/>
          <p:cNvSpPr/>
          <p:nvPr/>
        </p:nvSpPr>
        <p:spPr>
          <a:xfrm>
            <a:off x="1428750" y="7579742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2247900" y="7382098"/>
            <a:ext cx="8127429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heart re-centres on whatever it looks at longest.</a:t>
            </a: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364037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3897437"/>
            <a:ext cx="7213759" cy="1613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720"/>
              </a:lnSpc>
              <a:buNone/>
            </a:pPr>
            <a:r>
              <a:rPr lang="en-US" sz="13200" b="1" kern="0" spc="-37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Fluent</a:t>
            </a:r>
            <a:endParaRPr lang="en-US" sz="13200" dirty="0"/>
          </a:p>
        </p:txBody>
      </p:sp>
      <p:sp>
        <p:nvSpPr>
          <p:cNvPr id="5" name="Text 2"/>
          <p:cNvSpPr/>
          <p:nvPr/>
        </p:nvSpPr>
        <p:spPr>
          <a:xfrm>
            <a:off x="1428750" y="5682779"/>
            <a:ext cx="6754701" cy="12782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 us in this room learned a second language. Think about how it actually happened.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1770236"/>
            <a:ext cx="8255746" cy="13845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255"/>
              </a:lnSpc>
              <a:buNone/>
            </a:pPr>
            <a:r>
              <a:rPr lang="en-US" sz="4650" b="1" kern="0" spc="-7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Nobody memorised their way into fluency.</a:t>
            </a:r>
            <a:endParaRPr lang="en-US" sz="4650" dirty="0"/>
          </a:p>
        </p:txBody>
      </p:sp>
      <p:sp>
        <p:nvSpPr>
          <p:cNvPr id="7" name="Text 4"/>
          <p:cNvSpPr/>
          <p:nvPr/>
        </p:nvSpPr>
        <p:spPr>
          <a:xfrm>
            <a:off x="8843963" y="3611984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first you translated every sentence in your head. It was slow, and it was tiring.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8843963" y="4687119"/>
            <a:ext cx="8015288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843963" y="4906194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one day you weren’t translating any more. You just understood. You couldn’t say when it happened.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8843963" y="5981328"/>
            <a:ext cx="8015288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843963" y="6200403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as the child at the piano: scales nobody enjoys — then music, without thinking about the keys.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8843963" y="7751787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663113" y="7561287"/>
            <a:ext cx="7412022" cy="9935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31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That’s renewal. Daily exposure, until Christ becomes your first language.</a:t>
            </a:r>
            <a:endParaRPr lang="en-US" sz="2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73424" y="2476500"/>
            <a:ext cx="3237384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CD2144">
                    <a:alpha val="7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2569518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MATTHEW 14 · JOHN 21 · GALATIANS 2:11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619250" y="3217218"/>
            <a:ext cx="15087600" cy="8972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989"/>
              </a:lnSpc>
              <a:buNone/>
            </a:pPr>
            <a:r>
              <a:rPr lang="en-US" sz="615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Repent — come home</a:t>
            </a:r>
            <a:endParaRPr lang="en-US" sz="6150" dirty="0"/>
          </a:p>
        </p:txBody>
      </p:sp>
      <p:sp>
        <p:nvSpPr>
          <p:cNvPr id="6" name="Shape 3"/>
          <p:cNvSpPr/>
          <p:nvPr/>
        </p:nvSpPr>
        <p:spPr>
          <a:xfrm>
            <a:off x="1619250" y="4400178"/>
            <a:ext cx="47625" cy="1859905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085975" y="4514478"/>
            <a:ext cx="14127480" cy="11741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558"/>
              </a:lnSpc>
              <a:buNone/>
            </a:pPr>
            <a:r>
              <a:rPr lang="en-US" sz="315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“Repent therefore, and turn back… that times of refreshing may come from the presence of the Lord.”</a:t>
            </a:r>
            <a:endParaRPr lang="en-US" sz="3150" dirty="0"/>
          </a:p>
        </p:txBody>
      </p:sp>
      <p:sp>
        <p:nvSpPr>
          <p:cNvPr id="8" name="Text 5"/>
          <p:cNvSpPr/>
          <p:nvPr/>
        </p:nvSpPr>
        <p:spPr>
          <a:xfrm>
            <a:off x="2085975" y="5821933"/>
            <a:ext cx="150876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3:19–20</a:t>
            </a:r>
            <a:endParaRPr lang="en-US" sz="1875" dirty="0"/>
          </a:p>
        </p:txBody>
      </p:sp>
      <p:sp>
        <p:nvSpPr>
          <p:cNvPr id="9" name="Text 6"/>
          <p:cNvSpPr/>
          <p:nvPr/>
        </p:nvSpPr>
        <p:spPr>
          <a:xfrm>
            <a:off x="1619250" y="6583933"/>
            <a:ext cx="1655445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i="1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Metanoia — a change of mind about your centre.</a:t>
            </a:r>
            <a:endParaRPr lang="en-US" sz="2550" dirty="0"/>
          </a:p>
        </p:txBody>
      </p:sp>
      <p:sp>
        <p:nvSpPr>
          <p:cNvPr id="10" name="Shape 7"/>
          <p:cNvSpPr/>
          <p:nvPr/>
        </p:nvSpPr>
        <p:spPr>
          <a:xfrm>
            <a:off x="1619250" y="7507858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438400" y="7317358"/>
            <a:ext cx="974996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away in shame — home, where breakfast is already cooking.</a:t>
            </a:r>
            <a:endParaRPr lang="en-US" sz="23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2490564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REPENT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3195414"/>
            <a:ext cx="15716250" cy="9844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081"/>
              </a:lnSpc>
              <a:buNone/>
            </a:pPr>
            <a:r>
              <a:rPr lang="en-US" sz="69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Repentance is a turn, not a mood.</a:t>
            </a:r>
            <a:endParaRPr lang="en-US" sz="6900" dirty="0"/>
          </a:p>
        </p:txBody>
      </p:sp>
      <p:sp>
        <p:nvSpPr>
          <p:cNvPr id="5" name="Shape 2"/>
          <p:cNvSpPr/>
          <p:nvPr/>
        </p:nvSpPr>
        <p:spPr>
          <a:xfrm>
            <a:off x="1428750" y="4522812"/>
            <a:ext cx="4978375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6991573"/>
            <a:ext cx="4978375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28750" y="4522812"/>
            <a:ext cx="4978375" cy="3810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9760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00225" y="4884762"/>
            <a:ext cx="465896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feeling bad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1800225" y="5456262"/>
            <a:ext cx="4362488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Guilt can sit still for hours. Repentance moves.</a:t>
            </a:r>
            <a:endParaRPr lang="en-US" sz="2175" dirty="0"/>
          </a:p>
        </p:txBody>
      </p:sp>
      <p:sp>
        <p:nvSpPr>
          <p:cNvPr id="12" name="Shape 9"/>
          <p:cNvSpPr/>
          <p:nvPr/>
        </p:nvSpPr>
        <p:spPr>
          <a:xfrm>
            <a:off x="6654775" y="4522812"/>
            <a:ext cx="4978375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654775" y="6991573"/>
            <a:ext cx="4978375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654775" y="4522812"/>
            <a:ext cx="4978375" cy="38100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65477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162362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026250" y="4884762"/>
            <a:ext cx="465896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change of mind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7026250" y="5456262"/>
            <a:ext cx="4362488" cy="11980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Metanoia — you change your mind about where your centre is.</a:t>
            </a:r>
            <a:endParaRPr lang="en-US" sz="2175" dirty="0"/>
          </a:p>
        </p:txBody>
      </p:sp>
      <p:sp>
        <p:nvSpPr>
          <p:cNvPr id="19" name="Shape 16"/>
          <p:cNvSpPr/>
          <p:nvPr/>
        </p:nvSpPr>
        <p:spPr>
          <a:xfrm>
            <a:off x="11880800" y="4522812"/>
            <a:ext cx="4978450" cy="2478286"/>
          </a:xfrm>
          <a:prstGeom prst="roundRect">
            <a:avLst>
              <a:gd name="adj" fmla="val 4612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11880800" y="6991573"/>
            <a:ext cx="4978450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11880800" y="4522812"/>
            <a:ext cx="4978450" cy="3810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11880800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16849725" y="4522812"/>
            <a:ext cx="9525" cy="2478286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12252275" y="4884762"/>
            <a:ext cx="4362565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99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Then a change of direction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12252275" y="5894412"/>
            <a:ext cx="4362565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175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back. Every time. That’s the whole practice.</a:t>
            </a:r>
            <a:endParaRPr lang="en-US" sz="2175" dirty="0"/>
          </a:p>
        </p:txBody>
      </p:sp>
      <p:sp>
        <p:nvSpPr>
          <p:cNvPr id="26" name="Shape 23"/>
          <p:cNvSpPr/>
          <p:nvPr/>
        </p:nvSpPr>
        <p:spPr>
          <a:xfrm>
            <a:off x="1428750" y="7579742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2247900" y="7382098"/>
            <a:ext cx="4181832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 is lifelong. So is grace.</a:t>
            </a: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570759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REPENT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4104159"/>
            <a:ext cx="7213759" cy="1613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720"/>
              </a:lnSpc>
              <a:buNone/>
            </a:pPr>
            <a:r>
              <a:rPr lang="en-US" sz="13200" b="1" kern="0" spc="-3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1°</a:t>
            </a:r>
            <a:endParaRPr lang="en-US" sz="13200" dirty="0"/>
          </a:p>
        </p:txBody>
      </p:sp>
      <p:sp>
        <p:nvSpPr>
          <p:cNvPr id="5" name="Text 2"/>
          <p:cNvSpPr/>
          <p:nvPr/>
        </p:nvSpPr>
        <p:spPr>
          <a:xfrm>
            <a:off x="1428750" y="5889501"/>
            <a:ext cx="6754701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 course — too small to feel from inside the cockpit.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2" y="995735"/>
            <a:ext cx="8513871" cy="1514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26"/>
              </a:lnSpc>
              <a:buNone/>
            </a:pPr>
            <a:r>
              <a:rPr lang="en-US" sz="5100" b="1" kern="0" spc="-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Pilots have a rule: one degree off, one mile wide.</a:t>
            </a:r>
            <a:endParaRPr lang="en-US" sz="5100" dirty="0"/>
          </a:p>
        </p:txBody>
      </p:sp>
      <p:sp>
        <p:nvSpPr>
          <p:cNvPr id="7" name="Text 4"/>
          <p:cNvSpPr/>
          <p:nvPr/>
        </p:nvSpPr>
        <p:spPr>
          <a:xfrm>
            <a:off x="8843963" y="2967707"/>
            <a:ext cx="8255746" cy="903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Navigators call it the 1-in-60 rule: one degree of error puts you one mile off target after sixty miles of flying.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8843963" y="4042842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843963" y="4261917"/>
            <a:ext cx="8255746" cy="13364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Fly Melbourne to Sydney one degree off and you land about seven miles (around 12km)  from the runway. 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8843963" y="5769843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843963" y="5988918"/>
            <a:ext cx="8255746" cy="13364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811"/>
              </a:lnSpc>
              <a:buNone/>
            </a:pPr>
            <a:r>
              <a:rPr lang="en-US" sz="24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pilot who corrects at minute one moves is on target. A pilot who corrects at hour three is running an emergency.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8843963" y="7973095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663113" y="7782595"/>
            <a:ext cx="7412022" cy="1546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why repentance is daily and not dramatic. Turn now before it becomes an emergency.</a:t>
            </a:r>
            <a:endParaRPr lang="en-US" sz="3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2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6A9B8-063C-F76C-6F10-6C4F6DAF1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F6F1408F-6B9E-6862-169D-327B0C9B0C2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ED85AC2-CB01-664B-C2FA-610F8EB6F5FA}"/>
              </a:ext>
            </a:extLst>
          </p:cNvPr>
          <p:cNvSpPr/>
          <p:nvPr/>
        </p:nvSpPr>
        <p:spPr>
          <a:xfrm>
            <a:off x="0" y="0"/>
            <a:ext cx="762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100000"/>
                </a:srgbClr>
              </a:gs>
              <a:gs pos="50000">
                <a:srgbClr val="CD2144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1F14BFB-AC87-2B84-4D2D-1F79C9A0DFCA}"/>
              </a:ext>
            </a:extLst>
          </p:cNvPr>
          <p:cNvSpPr/>
          <p:nvPr/>
        </p:nvSpPr>
        <p:spPr>
          <a:xfrm>
            <a:off x="1619250" y="2831306"/>
            <a:ext cx="28173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GALATIANS 2:20</a:t>
            </a:r>
            <a:endParaRPr lang="en-US" sz="1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232D2EE1-EA30-4D40-25E7-40FD92339660}"/>
              </a:ext>
            </a:extLst>
          </p:cNvPr>
          <p:cNvSpPr/>
          <p:nvPr/>
        </p:nvSpPr>
        <p:spPr>
          <a:xfrm>
            <a:off x="4371008" y="2957513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6BEF366-5C08-3C34-64C3-938A7F043A12}"/>
              </a:ext>
            </a:extLst>
          </p:cNvPr>
          <p:cNvSpPr/>
          <p:nvPr/>
        </p:nvSpPr>
        <p:spPr>
          <a:xfrm>
            <a:off x="4618658" y="2831306"/>
            <a:ext cx="867742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ESV</a:t>
            </a:r>
            <a:endParaRPr lang="en-US" sz="1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EB5EC69-E2F7-5744-7E93-CF61633FB944}"/>
              </a:ext>
            </a:extLst>
          </p:cNvPr>
          <p:cNvSpPr/>
          <p:nvPr/>
        </p:nvSpPr>
        <p:spPr>
          <a:xfrm>
            <a:off x="1619250" y="3579019"/>
            <a:ext cx="14912340" cy="312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707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have been crucified with Christ. </a:t>
            </a:r>
            <a:r>
              <a:rPr lang="en-US" sz="4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no longer I who live, but Christ who lives in me. </a:t>
            </a: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the life I now live in the flesh I live by faith in the Son of God, who loved me and gave himself for me.”</a:t>
            </a:r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347490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414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40000"/>
                </a:srgbClr>
              </a:gs>
              <a:gs pos="62000">
                <a:srgbClr val="8E2C7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248556" y="4223370"/>
            <a:ext cx="9790814" cy="14210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96800"/>
              </a:lnSpc>
              <a:buNone/>
            </a:pP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I, but </a:t>
            </a:r>
            <a:r>
              <a:rPr lang="en-US" sz="9900" b="1" kern="0" spc="-225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</a:t>
            </a: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9900" dirty="0"/>
          </a:p>
        </p:txBody>
      </p:sp>
      <p:sp>
        <p:nvSpPr>
          <p:cNvPr id="5" name="Shape 2"/>
          <p:cNvSpPr/>
          <p:nvPr/>
        </p:nvSpPr>
        <p:spPr>
          <a:xfrm>
            <a:off x="8191500" y="6044505"/>
            <a:ext cx="1905000" cy="19050"/>
          </a:xfrm>
          <a:prstGeom prst="rect">
            <a:avLst/>
          </a:prstGeom>
          <a:gradFill rotWithShape="1">
            <a:gsLst>
              <a:gs pos="0">
                <a:srgbClr val="70C2B1">
                  <a:alpha val="0"/>
                </a:srgbClr>
              </a:gs>
              <a:gs pos="50000">
                <a:srgbClr val="70C2B1">
                  <a:alpha val="100000"/>
                </a:srgbClr>
              </a:gs>
              <a:gs pos="100000">
                <a:srgbClr val="70C2B1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35000"/>
                </a:srgbClr>
              </a:gs>
              <a:gs pos="55000">
                <a:srgbClr val="8E2C7A">
                  <a:alpha val="0"/>
                </a:srgbClr>
              </a:gs>
            </a:gsLst>
            <a:lin ang="6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3186708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6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POINT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619250" y="3891558"/>
            <a:ext cx="1550670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4146"/>
              </a:lnSpc>
              <a:buNone/>
            </a:pPr>
            <a:r>
              <a:rPr lang="en-US" sz="5400" dirty="0">
                <a:solidFill>
                  <a:srgbClr val="FFFFFF">
                    <a:alpha val="7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is not the way to the blessed life.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1619250" y="5164038"/>
            <a:ext cx="15925800" cy="11170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3927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</a:t>
            </a:r>
            <a:r>
              <a:rPr lang="en-US" sz="72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</a:t>
            </a: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blessed life.</a:t>
            </a:r>
            <a:endParaRPr lang="en-US" sz="7200" dirty="0"/>
          </a:p>
        </p:txBody>
      </p:sp>
      <p:sp>
        <p:nvSpPr>
          <p:cNvPr id="7" name="Shape 4"/>
          <p:cNvSpPr/>
          <p:nvPr/>
        </p:nvSpPr>
        <p:spPr>
          <a:xfrm>
            <a:off x="1619250" y="6890668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38400" y="6700168"/>
            <a:ext cx="540147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doesn’t mean life gets easy.</a:t>
            </a:r>
            <a:endParaRPr lang="en-US" sz="23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100000"/>
                </a:srgbClr>
              </a:gs>
              <a:gs pos="32000">
                <a:srgbClr val="5B3A8A">
                  <a:alpha val="100000"/>
                </a:srgbClr>
              </a:gs>
              <a:gs pos="58000">
                <a:srgbClr val="303054">
                  <a:alpha val="100000"/>
                </a:srgbClr>
              </a:gs>
              <a:gs pos="82000">
                <a:srgbClr val="495696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85938" y="3194075"/>
            <a:ext cx="14716125" cy="2703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3280"/>
              </a:lnSpc>
              <a:buNone/>
            </a:pP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would actually change on Monday?</a:t>
            </a:r>
            <a:endParaRPr lang="en-US" sz="9900" dirty="0"/>
          </a:p>
        </p:txBody>
      </p:sp>
      <p:sp>
        <p:nvSpPr>
          <p:cNvPr id="5" name="Shape 2"/>
          <p:cNvSpPr/>
          <p:nvPr/>
        </p:nvSpPr>
        <p:spPr>
          <a:xfrm>
            <a:off x="8382000" y="6202338"/>
            <a:ext cx="1524000" cy="1905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386838" y="6564288"/>
            <a:ext cx="7514250" cy="566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300" i="1" dirty="0">
                <a:solidFill>
                  <a:srgbClr val="FFFFFF">
                    <a:alpha val="9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He were the centre — not the topic.</a:t>
            </a:r>
            <a:endParaRPr lang="en-US" sz="3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253528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2525762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57400" y="2525762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3059162"/>
            <a:ext cx="16973550" cy="1266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786"/>
              </a:lnSpc>
              <a:buNone/>
            </a:pPr>
            <a:r>
              <a:rPr lang="en-US" sz="93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worry less</a:t>
            </a:r>
            <a:endParaRPr lang="en-US" sz="9300" dirty="0"/>
          </a:p>
        </p:txBody>
      </p:sp>
      <p:sp>
        <p:nvSpPr>
          <p:cNvPr id="7" name="Shape 4"/>
          <p:cNvSpPr/>
          <p:nvPr/>
        </p:nvSpPr>
        <p:spPr>
          <a:xfrm>
            <a:off x="1428750" y="4668441"/>
            <a:ext cx="15144750" cy="13144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5973366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4668441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4668441"/>
            <a:ext cx="47625" cy="131445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4668441"/>
            <a:ext cx="9525" cy="131445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5058966"/>
            <a:ext cx="155067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“…who loved me and gave himself for me.” — Galatians 2:20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1428750" y="6363891"/>
            <a:ext cx="15506700" cy="678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23303"/>
              </a:lnSpc>
              <a:buNone/>
            </a:pPr>
            <a:r>
              <a:rPr lang="en-US" sz="360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didn’t spare Himself for you. He won’t withhold anything smaller.</a:t>
            </a:r>
            <a:endParaRPr lang="en-US" sz="3600" dirty="0"/>
          </a:p>
        </p:txBody>
      </p:sp>
      <p:sp>
        <p:nvSpPr>
          <p:cNvPr id="14" name="Shape 11"/>
          <p:cNvSpPr/>
          <p:nvPr/>
        </p:nvSpPr>
        <p:spPr>
          <a:xfrm>
            <a:off x="1428750" y="7563520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247900" y="7384926"/>
            <a:ext cx="10730843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worry doesn’t mean fewer storms — the storms can’t reach the verdict.</a:t>
            </a:r>
            <a:endParaRPr lang="en-US" sz="21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62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100000"/>
                </a:srgbClr>
              </a:gs>
              <a:gs pos="50000">
                <a:srgbClr val="CD2144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2831306"/>
            <a:ext cx="28173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GALATIANS 2:20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4371008" y="2957513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18658" y="2831306"/>
            <a:ext cx="867742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ESV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19250" y="3579019"/>
            <a:ext cx="14912340" cy="312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707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have been crucified with Christ. </a:t>
            </a:r>
            <a:r>
              <a:rPr lang="en-US" sz="4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no longer I who live, but Christ who lives in me. </a:t>
            </a: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the life I now live in the flesh I live by faith in the Son of God, who loved me and gave himself for me.”</a:t>
            </a:r>
            <a:endParaRPr lang="en-US" sz="4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2181002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2181002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38350" y="2171477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2704877"/>
            <a:ext cx="16973550" cy="1266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786"/>
              </a:lnSpc>
              <a:buNone/>
            </a:pPr>
            <a:r>
              <a:rPr lang="en-US" sz="93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more secure</a:t>
            </a:r>
            <a:endParaRPr lang="en-US" sz="9300" dirty="0"/>
          </a:p>
        </p:txBody>
      </p:sp>
      <p:sp>
        <p:nvSpPr>
          <p:cNvPr id="7" name="Shape 4"/>
          <p:cNvSpPr/>
          <p:nvPr/>
        </p:nvSpPr>
        <p:spPr>
          <a:xfrm>
            <a:off x="1428750" y="4314155"/>
            <a:ext cx="15144750" cy="13144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5619080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4314155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4314155"/>
            <a:ext cx="47625" cy="131445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4314155"/>
            <a:ext cx="9525" cy="131445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4704680"/>
            <a:ext cx="155067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“…it is no longer I who live, but Christ who lives in me.” — Galatians 2:20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1428750" y="6009605"/>
            <a:ext cx="169735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8899"/>
              </a:lnSpc>
              <a:buNone/>
            </a:pPr>
            <a:r>
              <a:rPr lang="en-US" sz="360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you are — settled by Christ.</a:t>
            </a:r>
            <a:endParaRPr lang="en-US" sz="3600" dirty="0"/>
          </a:p>
        </p:txBody>
      </p:sp>
      <p:sp>
        <p:nvSpPr>
          <p:cNvPr id="14" name="Text 11"/>
          <p:cNvSpPr/>
          <p:nvPr/>
        </p:nvSpPr>
        <p:spPr>
          <a:xfrm>
            <a:off x="1428750" y="6741096"/>
            <a:ext cx="169735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8899"/>
              </a:lnSpc>
              <a:buNone/>
            </a:pPr>
            <a:r>
              <a:rPr lang="en-US" sz="360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you’re going — settled by Christ.</a:t>
            </a:r>
            <a:endParaRPr lang="en-US" sz="3600" dirty="0"/>
          </a:p>
        </p:txBody>
      </p:sp>
      <p:sp>
        <p:nvSpPr>
          <p:cNvPr id="15" name="Shape 12"/>
          <p:cNvSpPr/>
          <p:nvPr/>
        </p:nvSpPr>
        <p:spPr>
          <a:xfrm>
            <a:off x="1428750" y="7917879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2247900" y="7739286"/>
            <a:ext cx="5638614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can take what Christ made you.</a:t>
            </a:r>
            <a:endParaRPr lang="en-US" sz="217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253528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253528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38350" y="253528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3049637"/>
            <a:ext cx="16973550" cy="1266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786"/>
              </a:lnSpc>
              <a:buNone/>
            </a:pPr>
            <a:r>
              <a:rPr lang="en-US" sz="93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have purpose</a:t>
            </a:r>
            <a:endParaRPr lang="en-US" sz="9300" dirty="0"/>
          </a:p>
        </p:txBody>
      </p:sp>
      <p:sp>
        <p:nvSpPr>
          <p:cNvPr id="7" name="Shape 4"/>
          <p:cNvSpPr/>
          <p:nvPr/>
        </p:nvSpPr>
        <p:spPr>
          <a:xfrm>
            <a:off x="1428750" y="4658916"/>
            <a:ext cx="15144750" cy="131445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5963841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4658916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4658916"/>
            <a:ext cx="47625" cy="131445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4658916"/>
            <a:ext cx="9525" cy="131445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5049441"/>
            <a:ext cx="155067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“…the life I now live in the flesh I live by faith in the Son of God.” — Galatians 2:20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1428750" y="6354366"/>
            <a:ext cx="15506700" cy="678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303"/>
              </a:lnSpc>
              <a:buNone/>
            </a:pPr>
            <a:r>
              <a:rPr lang="en-US" sz="360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life is now a place where He is at work.</a:t>
            </a:r>
            <a:endParaRPr lang="en-US" sz="3600" dirty="0"/>
          </a:p>
        </p:txBody>
      </p:sp>
      <p:sp>
        <p:nvSpPr>
          <p:cNvPr id="14" name="Shape 11"/>
          <p:cNvSpPr/>
          <p:nvPr/>
        </p:nvSpPr>
        <p:spPr>
          <a:xfrm>
            <a:off x="1428750" y="7553995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247900" y="7375401"/>
            <a:ext cx="10313625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Christ does through you will still be standing in ten thousand years.</a:t>
            </a:r>
            <a:endParaRPr lang="en-US" sz="21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5000"/>
                </a:srgbClr>
              </a:gs>
              <a:gs pos="60000">
                <a:srgbClr val="495696">
                  <a:alpha val="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619250" y="2570708"/>
            <a:ext cx="3393504" cy="533400"/>
          </a:xfrm>
          <a:prstGeom prst="roundRect">
            <a:avLst>
              <a:gd name="adj" fmla="val 50000"/>
            </a:avLst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847850" y="2675483"/>
            <a:ext cx="30381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b="1" kern="0" spc="3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PRACTICE</a:t>
            </a:r>
            <a:endParaRPr lang="en-US" sz="1875" dirty="0"/>
          </a:p>
        </p:txBody>
      </p:sp>
      <p:sp>
        <p:nvSpPr>
          <p:cNvPr id="6" name="Text 3"/>
          <p:cNvSpPr/>
          <p:nvPr/>
        </p:nvSpPr>
        <p:spPr>
          <a:xfrm>
            <a:off x="5222304" y="2675483"/>
            <a:ext cx="178706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kern="0" spc="3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</a:t>
            </a:r>
            <a:endParaRPr lang="en-US" sz="1875" dirty="0"/>
          </a:p>
        </p:txBody>
      </p:sp>
      <p:sp>
        <p:nvSpPr>
          <p:cNvPr id="7" name="Text 4"/>
          <p:cNvSpPr/>
          <p:nvPr/>
        </p:nvSpPr>
        <p:spPr>
          <a:xfrm>
            <a:off x="1619250" y="3447008"/>
            <a:ext cx="16554450" cy="528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Tomorrow morning. Before the phone.</a:t>
            </a:r>
            <a:endParaRPr lang="en-US" sz="2850" dirty="0"/>
          </a:p>
        </p:txBody>
      </p:sp>
      <p:sp>
        <p:nvSpPr>
          <p:cNvPr id="8" name="Shape 5"/>
          <p:cNvSpPr/>
          <p:nvPr/>
        </p:nvSpPr>
        <p:spPr>
          <a:xfrm>
            <a:off x="1619250" y="4280446"/>
            <a:ext cx="14611350" cy="2692896"/>
          </a:xfrm>
          <a:prstGeom prst="roundRect">
            <a:avLst>
              <a:gd name="adj" fmla="val 7074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257425" y="4804321"/>
            <a:ext cx="14668500" cy="7939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2567"/>
              </a:lnSpc>
              <a:buNone/>
            </a:pPr>
            <a:r>
              <a:rPr lang="en-US" sz="46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“He loved me.</a:t>
            </a:r>
            <a:endParaRPr lang="en-US" sz="4650" dirty="0"/>
          </a:p>
        </p:txBody>
      </p:sp>
      <p:sp>
        <p:nvSpPr>
          <p:cNvPr id="10" name="Text 7"/>
          <p:cNvSpPr/>
          <p:nvPr/>
        </p:nvSpPr>
        <p:spPr>
          <a:xfrm>
            <a:off x="2257425" y="5693569"/>
            <a:ext cx="14668500" cy="7939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2567"/>
              </a:lnSpc>
              <a:buNone/>
            </a:pPr>
            <a:r>
              <a:rPr lang="en-US" sz="4650" b="1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gave Himself for me.”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1619250" y="7316242"/>
            <a:ext cx="165544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seconds. Say it about yourself. Out loud, if you’re brave.</a:t>
            </a:r>
            <a:endParaRPr lang="en-US" sz="23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100000"/>
                </a:srgbClr>
              </a:gs>
              <a:gs pos="28000">
                <a:srgbClr val="303054">
                  <a:alpha val="100000"/>
                </a:srgbClr>
              </a:gs>
              <a:gs pos="54000">
                <a:srgbClr val="5B3A8A">
                  <a:alpha val="100000"/>
                </a:srgbClr>
              </a:gs>
              <a:gs pos="78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91615" y="3383310"/>
            <a:ext cx="15304770" cy="3558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7008"/>
              </a:lnSpc>
              <a:buNone/>
            </a:pPr>
            <a:r>
              <a:rPr lang="en-US" sz="84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would our church look like if all of us lived with Christ at the centre?</a:t>
            </a:r>
            <a:endParaRPr lang="en-US" sz="8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CD2144">
                  <a:alpha val="28000"/>
                </a:srgbClr>
              </a:gs>
              <a:gs pos="58000">
                <a:srgbClr val="CD2144">
                  <a:alpha val="0"/>
                </a:srgbClr>
              </a:gs>
            </a:gsLst>
            <a:lin ang="6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3913659"/>
            <a:ext cx="1550670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4146"/>
              </a:lnSpc>
              <a:buNone/>
            </a:pPr>
            <a:r>
              <a:rPr lang="en-US" sz="5400" dirty="0">
                <a:solidFill>
                  <a:srgbClr val="FFFFFF">
                    <a:alpha val="7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is not the way to the blessed life.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1619250" y="5224239"/>
            <a:ext cx="16344900" cy="11871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806"/>
              </a:lnSpc>
              <a:buNone/>
            </a:pPr>
            <a:r>
              <a:rPr lang="en-US" sz="78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</a:t>
            </a:r>
            <a:r>
              <a:rPr lang="en-US" sz="78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</a:t>
            </a:r>
            <a:r>
              <a:rPr lang="en-US" sz="78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blessed life.</a:t>
            </a:r>
            <a:endParaRPr lang="en-US" sz="7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414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CD2144">
                  <a:alpha val="32000"/>
                </a:srgbClr>
              </a:gs>
              <a:gs pos="64000">
                <a:srgbClr val="CD2144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442275" y="4194795"/>
            <a:ext cx="11403449" cy="14782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95094"/>
              </a:lnSpc>
              <a:buNone/>
            </a:pPr>
            <a:r>
              <a:rPr lang="en-US" sz="10500" b="1" kern="0" spc="-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I — but </a:t>
            </a:r>
            <a:r>
              <a:rPr lang="en-US" sz="10500" b="1" kern="0" spc="-30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</a:t>
            </a:r>
            <a:r>
              <a:rPr lang="en-US" sz="10500" b="1" kern="0" spc="-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10500" dirty="0"/>
          </a:p>
        </p:txBody>
      </p:sp>
      <p:sp>
        <p:nvSpPr>
          <p:cNvPr id="5" name="Shape 2"/>
          <p:cNvSpPr/>
          <p:nvPr/>
        </p:nvSpPr>
        <p:spPr>
          <a:xfrm>
            <a:off x="8191500" y="6073080"/>
            <a:ext cx="1905000" cy="19050"/>
          </a:xfrm>
          <a:prstGeom prst="rect">
            <a:avLst/>
          </a:prstGeom>
          <a:gradFill rotWithShape="1">
            <a:gsLst>
              <a:gs pos="0">
                <a:srgbClr val="70C2B1">
                  <a:alpha val="0"/>
                </a:srgbClr>
              </a:gs>
              <a:gs pos="50000">
                <a:srgbClr val="70C2B1">
                  <a:alpha val="100000"/>
                </a:srgbClr>
              </a:gs>
              <a:gs pos="100000">
                <a:srgbClr val="70C2B1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121372"/>
            <a:ext cx="16973550" cy="182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637"/>
              </a:lnSpc>
              <a:buNone/>
            </a:pPr>
            <a:r>
              <a:rPr lang="en-US" sz="15000" b="1" kern="0" spc="-4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Gravity</a:t>
            </a:r>
            <a:endParaRPr lang="en-US" sz="15000" dirty="0"/>
          </a:p>
        </p:txBody>
      </p:sp>
      <p:sp>
        <p:nvSpPr>
          <p:cNvPr id="4" name="Shape 1"/>
          <p:cNvSpPr/>
          <p:nvPr/>
        </p:nvSpPr>
        <p:spPr>
          <a:xfrm>
            <a:off x="1428750" y="5331172"/>
            <a:ext cx="1333500" cy="28575"/>
          </a:xfrm>
          <a:prstGeom prst="rect">
            <a:avLst/>
          </a:prstGeom>
          <a:gradFill rotWithShape="1">
            <a:gsLst>
              <a:gs pos="0">
                <a:srgbClr val="CD2144">
                  <a:alpha val="100000"/>
                </a:srgbClr>
              </a:gs>
              <a:gs pos="100000">
                <a:srgbClr val="8E2C7A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428750" y="5778847"/>
            <a:ext cx="13735050" cy="1424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390"/>
              </a:lnSpc>
              <a:buNone/>
            </a:pPr>
            <a:r>
              <a:rPr lang="en-US" sz="390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heart has a gravity</a:t>
            </a:r>
            <a:endParaRPr lang="en-US" sz="3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70C2B1">
                  <a:alpha val="16000"/>
                </a:srgbClr>
              </a:gs>
              <a:gs pos="58000">
                <a:srgbClr val="70C2B1">
                  <a:alpha val="0"/>
                </a:srgbClr>
              </a:gs>
            </a:gsLst>
            <a:path path="circle">
              <a:fillToRect l="50000" t="46000" r="50000" b="54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6500" y="1800225"/>
            <a:ext cx="5715000" cy="5715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69880" y="8010525"/>
            <a:ext cx="8082982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heart will always circle something.</a:t>
            </a:r>
            <a:endParaRPr lang="en-US" sz="3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4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8000"/>
                </a:srgbClr>
              </a:gs>
              <a:gs pos="62000">
                <a:srgbClr val="495696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491615" y="3664893"/>
            <a:ext cx="15304770" cy="25571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00182"/>
              </a:lnSpc>
              <a:buNone/>
            </a:pPr>
            <a:r>
              <a:rPr lang="en-US" sz="87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Christ isn’t your centre, </a:t>
            </a:r>
            <a:r>
              <a:rPr lang="en-US" sz="8700" b="1" kern="0" spc="-225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something already is</a:t>
            </a:r>
            <a:r>
              <a:rPr lang="en-US" sz="87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8700" dirty="0"/>
          </a:p>
        </p:txBody>
      </p:sp>
      <p:sp>
        <p:nvSpPr>
          <p:cNvPr id="5" name="Shape 2"/>
          <p:cNvSpPr/>
          <p:nvPr/>
        </p:nvSpPr>
        <p:spPr>
          <a:xfrm>
            <a:off x="8191500" y="6603057"/>
            <a:ext cx="1905000" cy="19050"/>
          </a:xfrm>
          <a:prstGeom prst="rect">
            <a:avLst/>
          </a:prstGeom>
          <a:gradFill rotWithShape="1">
            <a:gsLst>
              <a:gs pos="0">
                <a:srgbClr val="70C2B1">
                  <a:alpha val="0"/>
                </a:srgbClr>
              </a:gs>
              <a:gs pos="50000">
                <a:srgbClr val="70C2B1">
                  <a:alpha val="100000"/>
                </a:srgbClr>
              </a:gs>
              <a:gs pos="100000">
                <a:srgbClr val="70C2B1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0"/>
                </a:srgbClr>
              </a:gs>
              <a:gs pos="30000">
                <a:srgbClr val="495696">
                  <a:alpha val="100000"/>
                </a:srgbClr>
              </a:gs>
              <a:gs pos="52000">
                <a:srgbClr val="303054">
                  <a:alpha val="100000"/>
                </a:srgbClr>
              </a:gs>
              <a:gs pos="76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20207" y="3860378"/>
            <a:ext cx="10988565" cy="13707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3280"/>
              </a:lnSpc>
              <a:buNone/>
            </a:pPr>
            <a:r>
              <a:rPr lang="en-US" sz="99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 what’s yours?</a:t>
            </a:r>
            <a:endParaRPr lang="en-US" sz="9900" dirty="0"/>
          </a:p>
        </p:txBody>
      </p:sp>
      <p:sp>
        <p:nvSpPr>
          <p:cNvPr id="5" name="Shape 2"/>
          <p:cNvSpPr/>
          <p:nvPr/>
        </p:nvSpPr>
        <p:spPr>
          <a:xfrm>
            <a:off x="8382000" y="5535960"/>
            <a:ext cx="1524000" cy="1905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2556793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YOUR CENTRE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3318793"/>
            <a:ext cx="14716125" cy="24245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909"/>
              </a:lnSpc>
              <a:buNone/>
            </a:pPr>
            <a:r>
              <a:rPr lang="en-US" sz="87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would you know what your centre is?</a:t>
            </a:r>
            <a:endParaRPr lang="en-US" sz="8700" dirty="0"/>
          </a:p>
        </p:txBody>
      </p:sp>
      <p:sp>
        <p:nvSpPr>
          <p:cNvPr id="5" name="Shape 2"/>
          <p:cNvSpPr/>
          <p:nvPr/>
        </p:nvSpPr>
        <p:spPr>
          <a:xfrm>
            <a:off x="1428750" y="6143402"/>
            <a:ext cx="1333500" cy="28575"/>
          </a:xfrm>
          <a:prstGeom prst="rect">
            <a:avLst/>
          </a:prstGeom>
          <a:gradFill rotWithShape="1">
            <a:gsLst>
              <a:gs pos="0">
                <a:srgbClr val="495696">
                  <a:alpha val="100000"/>
                </a:srgbClr>
              </a:gs>
              <a:gs pos="50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070146" y="2857500"/>
            <a:ext cx="5837672" cy="461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8073"/>
              </a:lnSpc>
              <a:buNone/>
            </a:pPr>
            <a:r>
              <a:rPr lang="en-US" sz="36000" b="1" dirty="0">
                <a:solidFill>
                  <a:srgbClr val="303054">
                    <a:alpha val="6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0" dirty="0"/>
          </a:p>
        </p:txBody>
      </p:sp>
      <p:sp>
        <p:nvSpPr>
          <p:cNvPr id="4" name="Text 1"/>
          <p:cNvSpPr/>
          <p:nvPr/>
        </p:nvSpPr>
        <p:spPr>
          <a:xfrm>
            <a:off x="1428750" y="2680767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THE TRAIL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428750" y="3385617"/>
            <a:ext cx="1697355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Follow your mind</a:t>
            </a:r>
            <a:endParaRPr lang="en-US" sz="8850" dirty="0"/>
          </a:p>
        </p:txBody>
      </p:sp>
      <p:sp>
        <p:nvSpPr>
          <p:cNvPr id="6" name="Text 3"/>
          <p:cNvSpPr/>
          <p:nvPr/>
        </p:nvSpPr>
        <p:spPr>
          <a:xfrm>
            <a:off x="1428750" y="4935513"/>
            <a:ext cx="13830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784"/>
              </a:lnSpc>
              <a:buNone/>
            </a:pPr>
            <a:r>
              <a:rPr lang="en-US" sz="3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does it go when nothing is demanded of it?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1428750" y="5903193"/>
            <a:ext cx="14154150" cy="1703040"/>
          </a:xfrm>
          <a:prstGeom prst="roundRect">
            <a:avLst>
              <a:gd name="adj" fmla="val 671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7596708"/>
            <a:ext cx="141541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5903193"/>
            <a:ext cx="141541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5903193"/>
            <a:ext cx="47625" cy="170304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5573375" y="5903193"/>
            <a:ext cx="9525" cy="170304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52625" y="6274668"/>
            <a:ext cx="13538835" cy="99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927"/>
              </a:lnSpc>
              <a:buNone/>
            </a:pPr>
            <a:r>
              <a:rPr lang="en-US" sz="27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“Search me, O God, and know my heart! Try me and know my thoughts!” — Psalm 139:23</a:t>
            </a:r>
            <a:endParaRPr lang="en-US" sz="2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2237</Words>
  <Application>Microsoft Macintosh PowerPoint</Application>
  <PresentationFormat>Custom</PresentationFormat>
  <Paragraphs>228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Kenny Koay</cp:lastModifiedBy>
  <cp:revision>5</cp:revision>
  <dcterms:created xsi:type="dcterms:W3CDTF">2026-08-08T12:31:53Z</dcterms:created>
  <dcterms:modified xsi:type="dcterms:W3CDTF">2026-08-08T21:34:58Z</dcterms:modified>
</cp:coreProperties>
</file>