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72" r:id="rId5"/>
    <p:sldId id="273" r:id="rId6"/>
    <p:sldId id="274" r:id="rId7"/>
    <p:sldId id="275" r:id="rId8"/>
    <p:sldId id="276" r:id="rId9"/>
    <p:sldId id="277" r:id="rId10"/>
    <p:sldId id="278" r:id="rId11"/>
    <p:sldId id="279" r:id="rId12"/>
    <p:sldId id="280" r:id="rId13"/>
    <p:sldId id="266" r:id="rId14"/>
    <p:sldId id="281" r:id="rId15"/>
    <p:sldId id="282" r:id="rId16"/>
    <p:sldId id="271" r:id="rId17"/>
    <p:sldId id="269" r:id="rId18"/>
    <p:sldId id="270" r:id="rId19"/>
    <p:sldId id="267" r:id="rId20"/>
    <p:sldId id="284" r:id="rId21"/>
    <p:sldId id="285" r:id="rId22"/>
    <p:sldId id="286" r:id="rId23"/>
    <p:sldId id="287" r:id="rId24"/>
    <p:sldId id="291" r:id="rId25"/>
    <p:sldId id="288" r:id="rId26"/>
    <p:sldId id="268" r:id="rId27"/>
    <p:sldId id="290" r:id="rId28"/>
    <p:sldId id="289" r:id="rId29"/>
    <p:sldId id="261" r:id="rId30"/>
    <p:sldId id="263" r:id="rId31"/>
    <p:sldId id="264" r:id="rId32"/>
    <p:sldId id="265"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87" autoAdjust="0"/>
    <p:restoredTop sz="94660"/>
  </p:normalViewPr>
  <p:slideViewPr>
    <p:cSldViewPr snapToGrid="0" snapToObjects="1">
      <p:cViewPr varScale="1">
        <p:scale>
          <a:sx n="134" d="100"/>
          <a:sy n="134" d="100"/>
        </p:scale>
        <p:origin x="516" y="12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1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3"/>
          <p:cNvSpPr>
            <a:spLocks noGrp="1"/>
          </p:cNvSpPr>
          <p:nvPr>
            <p:ph type="body" sz="quarter" idx="11" hasCustomPrompt="1"/>
          </p:nvPr>
        </p:nvSpPr>
        <p:spPr>
          <a:xfrm>
            <a:off x="3967833" y="4378149"/>
            <a:ext cx="1298543" cy="186943"/>
          </a:xfrm>
        </p:spPr>
        <p:txBody>
          <a:bodyPr>
            <a:noAutofit/>
          </a:bodyPr>
          <a:lstStyle>
            <a:lvl1pPr>
              <a:defRPr sz="1100"/>
            </a:lvl1pPr>
          </a:lstStyle>
          <a:p>
            <a:pPr lvl="0"/>
            <a:r>
              <a:rPr lang="en-US" dirty="0"/>
              <a:t>Add Your Subtitle</a:t>
            </a:r>
          </a:p>
        </p:txBody>
      </p:sp>
    </p:spTree>
    <p:extLst>
      <p:ext uri="{BB962C8B-B14F-4D97-AF65-F5344CB8AC3E}">
        <p14:creationId xmlns:p14="http://schemas.microsoft.com/office/powerpoint/2010/main" val="101878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3967833" y="4378149"/>
            <a:ext cx="1298543" cy="186943"/>
          </a:xfrm>
        </p:spPr>
        <p:txBody>
          <a:bodyPr>
            <a:noAutofit/>
          </a:bodyPr>
          <a:lstStyle>
            <a:lvl1pPr>
              <a:defRPr sz="1100"/>
            </a:lvl1pPr>
          </a:lstStyle>
          <a:p>
            <a:pPr lvl="0"/>
            <a:r>
              <a:rPr lang="en-US" dirty="0"/>
              <a:t>Add Your Subtitle</a:t>
            </a:r>
          </a:p>
        </p:txBody>
      </p:sp>
      <p:sp>
        <p:nvSpPr>
          <p:cNvPr id="5" name="Title 1"/>
          <p:cNvSpPr>
            <a:spLocks noGrp="1"/>
          </p:cNvSpPr>
          <p:nvPr>
            <p:ph type="title" hasCustomPrompt="1"/>
          </p:nvPr>
        </p:nvSpPr>
        <p:spPr>
          <a:xfrm>
            <a:off x="3792146" y="914795"/>
            <a:ext cx="1545277" cy="3081881"/>
          </a:xfrm>
        </p:spPr>
        <p:txBody>
          <a:bodyPr/>
          <a:lstStyle/>
          <a:p>
            <a:r>
              <a:rPr lang="en-US" dirty="0"/>
              <a:t>Add Your Title</a:t>
            </a:r>
          </a:p>
        </p:txBody>
      </p:sp>
    </p:spTree>
    <p:extLst>
      <p:ext uri="{BB962C8B-B14F-4D97-AF65-F5344CB8AC3E}">
        <p14:creationId xmlns:p14="http://schemas.microsoft.com/office/powerpoint/2010/main" val="336627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1314373" y="186512"/>
            <a:ext cx="7504364" cy="4769366"/>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1941050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6"/>
          <p:cNvSpPr>
            <a:spLocks noGrp="1"/>
          </p:cNvSpPr>
          <p:nvPr>
            <p:ph type="body" sz="quarter" idx="10" hasCustomPrompt="1"/>
          </p:nvPr>
        </p:nvSpPr>
        <p:spPr>
          <a:xfrm>
            <a:off x="1314373" y="186512"/>
            <a:ext cx="7504364" cy="4769366"/>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3630400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ext Placeholder 6"/>
          <p:cNvSpPr>
            <a:spLocks noGrp="1"/>
          </p:cNvSpPr>
          <p:nvPr>
            <p:ph type="body" sz="quarter" idx="10" hasCustomPrompt="1"/>
          </p:nvPr>
        </p:nvSpPr>
        <p:spPr>
          <a:xfrm>
            <a:off x="1314373" y="186512"/>
            <a:ext cx="7504364" cy="4769366"/>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
        <p:nvSpPr>
          <p:cNvPr id="6" name="Title 1"/>
          <p:cNvSpPr>
            <a:spLocks noGrp="1"/>
          </p:cNvSpPr>
          <p:nvPr>
            <p:ph type="title" hasCustomPrompt="1"/>
          </p:nvPr>
        </p:nvSpPr>
        <p:spPr>
          <a:xfrm>
            <a:off x="570516" y="3030296"/>
            <a:ext cx="743858" cy="1543677"/>
          </a:xfrm>
        </p:spPr>
        <p:txBody>
          <a:bodyPr>
            <a:normAutofit/>
          </a:bodyPr>
          <a:lstStyle>
            <a:lvl1pPr>
              <a:defRPr sz="1600"/>
            </a:lvl1pPr>
          </a:lstStyle>
          <a:p>
            <a:r>
              <a:rPr lang="en-US" dirty="0"/>
              <a:t>Add Your Title</a:t>
            </a:r>
          </a:p>
        </p:txBody>
      </p:sp>
    </p:spTree>
    <p:extLst>
      <p:ext uri="{BB962C8B-B14F-4D97-AF65-F5344CB8AC3E}">
        <p14:creationId xmlns:p14="http://schemas.microsoft.com/office/powerpoint/2010/main" val="334360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cripture">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26736" y="421372"/>
            <a:ext cx="8160063" cy="3365110"/>
          </a:xfrm>
        </p:spPr>
        <p:txBody>
          <a:bodyPr anchor="ctr"/>
          <a:lstStyle>
            <a:lvl1pPr marL="0" indent="0">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Scripture Here</a:t>
            </a:r>
          </a:p>
        </p:txBody>
      </p:sp>
      <p:sp>
        <p:nvSpPr>
          <p:cNvPr id="10" name="Text Placeholder 9"/>
          <p:cNvSpPr>
            <a:spLocks noGrp="1"/>
          </p:cNvSpPr>
          <p:nvPr>
            <p:ph type="body" sz="quarter" idx="14" hasCustomPrompt="1"/>
          </p:nvPr>
        </p:nvSpPr>
        <p:spPr>
          <a:xfrm>
            <a:off x="527050" y="4021138"/>
            <a:ext cx="8159750" cy="742690"/>
          </a:xfrm>
        </p:spPr>
        <p:txBody>
          <a:bodyPr>
            <a:normAutofit/>
          </a:bodyPr>
          <a:lstStyle>
            <a:lvl1pPr>
              <a:defRPr sz="1400" baseline="0"/>
            </a:lvl1pPr>
          </a:lstStyle>
          <a:p>
            <a:pPr lvl="0"/>
            <a:r>
              <a:rPr lang="en-US" dirty="0"/>
              <a:t>Add Verse Here</a:t>
            </a:r>
          </a:p>
        </p:txBody>
      </p:sp>
    </p:spTree>
    <p:extLst>
      <p:ext uri="{BB962C8B-B14F-4D97-AF65-F5344CB8AC3E}">
        <p14:creationId xmlns:p14="http://schemas.microsoft.com/office/powerpoint/2010/main" val="4063350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26736" y="421372"/>
            <a:ext cx="8160063" cy="4354160"/>
          </a:xfrm>
        </p:spPr>
        <p:txBody>
          <a:bodyPr anchor="ctr"/>
          <a:lstStyle>
            <a:lvl1pPr marL="0" indent="0">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Text Here</a:t>
            </a:r>
          </a:p>
        </p:txBody>
      </p:sp>
    </p:spTree>
    <p:extLst>
      <p:ext uri="{BB962C8B-B14F-4D97-AF65-F5344CB8AC3E}">
        <p14:creationId xmlns:p14="http://schemas.microsoft.com/office/powerpoint/2010/main" val="382251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8/1/2026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4" r:id="rId2"/>
    <p:sldLayoutId id="2147483651" r:id="rId3"/>
    <p:sldLayoutId id="2147483652" r:id="rId4"/>
    <p:sldLayoutId id="2147483656" r:id="rId5"/>
    <p:sldLayoutId id="2147483655" r:id="rId6"/>
    <p:sldLayoutId id="2147483650" r:id="rId7"/>
    <p:sldLayoutId id="2147483657" r:id="rId8"/>
  </p:sldLayoutIdLst>
  <p:txStyles>
    <p:titleStyle>
      <a:lvl1pPr algn="ctr" defTabSz="914400" rtl="0" eaLnBrk="1" latinLnBrk="0" hangingPunct="1">
        <a:spcBef>
          <a:spcPct val="0"/>
        </a:spcBef>
        <a:buNone/>
        <a:defRPr sz="4400" kern="1200">
          <a:solidFill>
            <a:schemeClr val="tx1"/>
          </a:solidFill>
          <a:latin typeface="+mj-lt"/>
          <a:ea typeface="+mj-ea"/>
          <a:cs typeface="Adelle-Regular"/>
        </a:defRPr>
      </a:lvl1pPr>
    </p:titleStyle>
    <p:bodyStyle>
      <a:lvl1pPr marL="0" indent="0" algn="ctr" defTabSz="914400" rtl="0" eaLnBrk="1" latinLnBrk="0" hangingPunct="1">
        <a:spcBef>
          <a:spcPct val="20000"/>
        </a:spcBef>
        <a:buFont typeface="Arial"/>
        <a:buNone/>
        <a:defRPr sz="3000" kern="1200">
          <a:solidFill>
            <a:schemeClr val="tx1"/>
          </a:solidFill>
          <a:latin typeface="+mn-lt"/>
          <a:ea typeface="+mn-ea"/>
          <a:cs typeface="Apple Chancery"/>
        </a:defRPr>
      </a:lvl1pPr>
      <a:lvl2pPr marL="914400" indent="-457200" algn="ctr" defTabSz="914400" rtl="0" eaLnBrk="1" latinLnBrk="0" hangingPunct="1">
        <a:spcBef>
          <a:spcPct val="20000"/>
        </a:spcBef>
        <a:buFont typeface="Arial"/>
        <a:buChar char="•"/>
        <a:defRPr sz="3000" kern="1200">
          <a:solidFill>
            <a:schemeClr val="tx1"/>
          </a:solidFill>
          <a:latin typeface="+mn-lt"/>
          <a:ea typeface="+mn-ea"/>
          <a:cs typeface="Apple Chancery"/>
        </a:defRPr>
      </a:lvl2pPr>
      <a:lvl3pPr marL="914400" indent="0" algn="ctr" defTabSz="914400" rtl="0" eaLnBrk="1" latinLnBrk="0" hangingPunct="1">
        <a:spcBef>
          <a:spcPct val="20000"/>
        </a:spcBef>
        <a:buFont typeface="Arial" pitchFamily="34" charset="0"/>
        <a:buNone/>
        <a:defRPr sz="3000" kern="1200">
          <a:solidFill>
            <a:schemeClr val="tx1"/>
          </a:solidFill>
          <a:latin typeface="+mn-lt"/>
          <a:ea typeface="+mn-ea"/>
          <a:cs typeface="Apple Chancery"/>
        </a:defRPr>
      </a:lvl3pPr>
      <a:lvl4pPr marL="1371600" indent="0" algn="ctr" defTabSz="914400" rtl="0" eaLnBrk="1" latinLnBrk="0" hangingPunct="1">
        <a:spcBef>
          <a:spcPct val="20000"/>
        </a:spcBef>
        <a:buFont typeface="Arial" pitchFamily="34" charset="0"/>
        <a:buNone/>
        <a:defRPr sz="3000" kern="1200">
          <a:solidFill>
            <a:schemeClr val="tx1"/>
          </a:solidFill>
          <a:latin typeface="+mn-lt"/>
          <a:ea typeface="+mn-ea"/>
          <a:cs typeface="Apple Chancery"/>
        </a:defRPr>
      </a:lvl4pPr>
      <a:lvl5pPr marL="1828800" indent="0" algn="ctr" defTabSz="914400" rtl="0" eaLnBrk="1" latinLnBrk="0" hangingPunct="1">
        <a:spcBef>
          <a:spcPct val="20000"/>
        </a:spcBef>
        <a:buFont typeface="Arial" pitchFamily="34" charset="0"/>
        <a:buNone/>
        <a:defRPr sz="3000" kern="1200">
          <a:solidFill>
            <a:schemeClr val="tx1"/>
          </a:solidFill>
          <a:latin typeface="+mn-lt"/>
          <a:ea typeface="+mn-ea"/>
          <a:cs typeface="Apple Chancery"/>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19E56A-55C2-5B61-F2EE-AAFBBEFA866F}"/>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F5A4FC46-9E91-6783-9128-3D6EF048571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873325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41729-EDA8-00C3-4EDA-9556420E357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3CF460F-51FA-6417-166B-37D3D5553822}"/>
              </a:ext>
            </a:extLst>
          </p:cNvPr>
          <p:cNvSpPr>
            <a:spLocks noGrp="1"/>
          </p:cNvSpPr>
          <p:nvPr>
            <p:ph type="body" sz="quarter" idx="13"/>
          </p:nvPr>
        </p:nvSpPr>
        <p:spPr>
          <a:xfrm>
            <a:off x="651908" y="600076"/>
            <a:ext cx="7509983" cy="3761386"/>
          </a:xfrm>
        </p:spPr>
        <p:txBody>
          <a:bodyPr>
            <a:normAutofit/>
          </a:bodyPr>
          <a:lstStyle/>
          <a:p>
            <a:r>
              <a:rPr lang="en-US" b="1" baseline="30000" dirty="0">
                <a:latin typeface="Georgia" panose="02040502050405020303" pitchFamily="18" charset="0"/>
              </a:rPr>
              <a:t>37 </a:t>
            </a:r>
            <a:r>
              <a:rPr lang="en-US" dirty="0">
                <a:latin typeface="Georgia" panose="02040502050405020303" pitchFamily="18" charset="0"/>
              </a:rPr>
              <a:t>However, as for you, I will take you, </a:t>
            </a:r>
          </a:p>
          <a:p>
            <a:r>
              <a:rPr lang="en-US" dirty="0">
                <a:latin typeface="Georgia" panose="02040502050405020303" pitchFamily="18" charset="0"/>
              </a:rPr>
              <a:t>and you will rule over </a:t>
            </a:r>
          </a:p>
          <a:p>
            <a:r>
              <a:rPr lang="en-US" dirty="0">
                <a:latin typeface="Georgia" panose="02040502050405020303" pitchFamily="18" charset="0"/>
              </a:rPr>
              <a:t>all that your heart desires; </a:t>
            </a:r>
          </a:p>
          <a:p>
            <a:r>
              <a:rPr lang="en-US" b="1" dirty="0">
                <a:effectLst>
                  <a:outerShdw blurRad="38100" dist="38100" dir="2700000" algn="tl">
                    <a:srgbClr val="000000">
                      <a:alpha val="43137"/>
                    </a:srgbClr>
                  </a:outerShdw>
                </a:effectLst>
                <a:latin typeface="Georgia" panose="02040502050405020303" pitchFamily="18" charset="0"/>
              </a:rPr>
              <a:t>you will be king over Israel</a:t>
            </a:r>
            <a:r>
              <a:rPr lang="en-US" dirty="0">
                <a:effectLst>
                  <a:outerShdw blurRad="38100" dist="38100" dir="2700000" algn="tl">
                    <a:srgbClr val="000000">
                      <a:alpha val="43137"/>
                    </a:srgbClr>
                  </a:outerShdw>
                </a:effectLst>
                <a:latin typeface="Georgia" panose="02040502050405020303" pitchFamily="18" charset="0"/>
              </a:rPr>
              <a:t>. </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4" name="Text Placeholder 3">
            <a:extLst>
              <a:ext uri="{FF2B5EF4-FFF2-40B4-BE49-F238E27FC236}">
                <a16:creationId xmlns:a16="http://schemas.microsoft.com/office/drawing/2014/main" id="{5BC971FF-DAC8-9E27-0CBA-368473605244}"/>
              </a:ext>
            </a:extLst>
          </p:cNvPr>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2276411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6A443-87F3-B9BB-CA8D-61CFDCAFC4F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A20F5F5-82B3-22BC-A454-7E0F31B54FAD}"/>
              </a:ext>
            </a:extLst>
          </p:cNvPr>
          <p:cNvSpPr>
            <a:spLocks noGrp="1"/>
          </p:cNvSpPr>
          <p:nvPr>
            <p:ph type="body" sz="quarter" idx="13"/>
          </p:nvPr>
        </p:nvSpPr>
        <p:spPr>
          <a:xfrm>
            <a:off x="866222" y="616991"/>
            <a:ext cx="7227648" cy="3909518"/>
          </a:xfrm>
        </p:spPr>
        <p:txBody>
          <a:bodyPr>
            <a:normAutofit lnSpcReduction="10000"/>
          </a:bodyPr>
          <a:lstStyle/>
          <a:p>
            <a:r>
              <a:rPr lang="en-US" b="1" baseline="30000" dirty="0">
                <a:latin typeface="Georgia" panose="02040502050405020303" pitchFamily="18" charset="0"/>
              </a:rPr>
              <a:t>38 </a:t>
            </a:r>
            <a:r>
              <a:rPr lang="en-US" b="1" dirty="0">
                <a:effectLst>
                  <a:outerShdw blurRad="38100" dist="38100" dir="2700000" algn="tl">
                    <a:srgbClr val="000000">
                      <a:alpha val="43137"/>
                    </a:srgbClr>
                  </a:outerShdw>
                </a:effectLst>
                <a:latin typeface="Georgia" panose="02040502050405020303" pitchFamily="18" charset="0"/>
              </a:rPr>
              <a:t>If you </a:t>
            </a:r>
            <a:r>
              <a:rPr lang="en-US" dirty="0">
                <a:latin typeface="Georgia" panose="02040502050405020303" pitchFamily="18" charset="0"/>
              </a:rPr>
              <a:t>do whatever I command you and </a:t>
            </a:r>
            <a:r>
              <a:rPr lang="en-US" b="1" dirty="0">
                <a:effectLst>
                  <a:outerShdw blurRad="38100" dist="38100" dir="2700000" algn="tl">
                    <a:srgbClr val="000000">
                      <a:alpha val="43137"/>
                    </a:srgbClr>
                  </a:outerShdw>
                </a:effectLst>
                <a:latin typeface="Georgia" panose="02040502050405020303" pitchFamily="18" charset="0"/>
              </a:rPr>
              <a:t>walk in obedience to me </a:t>
            </a:r>
            <a:r>
              <a:rPr lang="en-US" dirty="0">
                <a:latin typeface="Georgia" panose="02040502050405020303" pitchFamily="18" charset="0"/>
              </a:rPr>
              <a:t>and do what is right in my eyes by obeying my decrees and commands, as David my servant did, </a:t>
            </a:r>
            <a:r>
              <a:rPr lang="en-US" b="1" dirty="0">
                <a:effectLst>
                  <a:outerShdw blurRad="38100" dist="38100" dir="2700000" algn="tl">
                    <a:srgbClr val="000000">
                      <a:alpha val="43137"/>
                    </a:srgbClr>
                  </a:outerShdw>
                </a:effectLst>
                <a:latin typeface="Georgia" panose="02040502050405020303" pitchFamily="18" charset="0"/>
              </a:rPr>
              <a:t>I will be with you</a:t>
            </a:r>
            <a:r>
              <a:rPr lang="en-US" dirty="0">
                <a:effectLst>
                  <a:outerShdw blurRad="38100" dist="38100" dir="2700000" algn="tl">
                    <a:srgbClr val="000000">
                      <a:alpha val="43137"/>
                    </a:srgbClr>
                  </a:outerShdw>
                </a:effectLst>
                <a:latin typeface="Georgia" panose="02040502050405020303" pitchFamily="18" charset="0"/>
              </a:rPr>
              <a:t>. </a:t>
            </a:r>
          </a:p>
          <a:p>
            <a:r>
              <a:rPr lang="en-US" b="1" dirty="0">
                <a:effectLst>
                  <a:outerShdw blurRad="38100" dist="38100" dir="2700000" algn="tl">
                    <a:srgbClr val="000000">
                      <a:alpha val="43137"/>
                    </a:srgbClr>
                  </a:outerShdw>
                </a:effectLst>
                <a:latin typeface="Georgia" panose="02040502050405020303" pitchFamily="18" charset="0"/>
              </a:rPr>
              <a:t>I will build you a dynasty </a:t>
            </a:r>
          </a:p>
          <a:p>
            <a:r>
              <a:rPr lang="en-US" dirty="0">
                <a:latin typeface="Georgia" panose="02040502050405020303" pitchFamily="18" charset="0"/>
              </a:rPr>
              <a:t>as enduring as the one I built </a:t>
            </a:r>
          </a:p>
          <a:p>
            <a:r>
              <a:rPr lang="en-US" dirty="0">
                <a:latin typeface="Georgia" panose="02040502050405020303" pitchFamily="18" charset="0"/>
              </a:rPr>
              <a:t>for David and will give Israel to you. </a:t>
            </a:r>
            <a:endParaRPr lang="en-US" b="1" dirty="0">
              <a:latin typeface="Georgia" panose="02040502050405020303" pitchFamily="18" charset="0"/>
            </a:endParaRPr>
          </a:p>
        </p:txBody>
      </p:sp>
      <p:sp>
        <p:nvSpPr>
          <p:cNvPr id="4" name="Text Placeholder 3">
            <a:extLst>
              <a:ext uri="{FF2B5EF4-FFF2-40B4-BE49-F238E27FC236}">
                <a16:creationId xmlns:a16="http://schemas.microsoft.com/office/drawing/2014/main" id="{EB15B2FF-E9EA-0E2A-EC61-2AD00709391A}"/>
              </a:ext>
            </a:extLst>
          </p:cNvPr>
          <p:cNvSpPr>
            <a:spLocks noGrp="1"/>
          </p:cNvSpPr>
          <p:nvPr>
            <p:ph type="body" sz="quarter" idx="14"/>
          </p:nvPr>
        </p:nvSpPr>
        <p:spPr>
          <a:xfrm>
            <a:off x="492125" y="4526509"/>
            <a:ext cx="8159750" cy="500098"/>
          </a:xfrm>
        </p:spPr>
        <p:txBody>
          <a:bodyPr>
            <a:normAutofit fontScale="92500" lnSpcReduction="20000"/>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1843502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362C1-390F-84F4-3C02-70D2418F74F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963881E-B5E8-25C5-3EA1-A7A36A19CF7E}"/>
              </a:ext>
            </a:extLst>
          </p:cNvPr>
          <p:cNvSpPr>
            <a:spLocks noGrp="1"/>
          </p:cNvSpPr>
          <p:nvPr>
            <p:ph type="body" sz="quarter" idx="13"/>
          </p:nvPr>
        </p:nvSpPr>
        <p:spPr>
          <a:xfrm>
            <a:off x="866222" y="616991"/>
            <a:ext cx="7227648" cy="3909518"/>
          </a:xfrm>
        </p:spPr>
        <p:txBody>
          <a:bodyPr>
            <a:normAutofit/>
          </a:bodyPr>
          <a:lstStyle/>
          <a:p>
            <a:r>
              <a:rPr lang="en-US" b="1" baseline="30000" dirty="0">
                <a:latin typeface="Georgia" panose="02040502050405020303" pitchFamily="18" charset="0"/>
              </a:rPr>
              <a:t>39 </a:t>
            </a:r>
            <a:r>
              <a:rPr lang="en-US" dirty="0">
                <a:latin typeface="Georgia" panose="02040502050405020303" pitchFamily="18" charset="0"/>
              </a:rPr>
              <a:t>I will humble David’s descendants because of this, </a:t>
            </a:r>
          </a:p>
          <a:p>
            <a:r>
              <a:rPr lang="en-US" dirty="0">
                <a:effectLst>
                  <a:outerShdw blurRad="38100" dist="38100" dir="2700000" algn="tl">
                    <a:srgbClr val="000000">
                      <a:alpha val="43137"/>
                    </a:srgbClr>
                  </a:outerShdw>
                </a:effectLst>
                <a:latin typeface="Georgia" panose="02040502050405020303" pitchFamily="18" charset="0"/>
              </a:rPr>
              <a:t>but not forever</a:t>
            </a:r>
            <a:r>
              <a:rPr lang="en-US" dirty="0">
                <a:latin typeface="Georgia" panose="02040502050405020303" pitchFamily="18" charset="0"/>
              </a:rPr>
              <a:t>.’”</a:t>
            </a:r>
            <a:endParaRPr lang="en-US" b="1" dirty="0">
              <a:latin typeface="Georgia" panose="02040502050405020303" pitchFamily="18" charset="0"/>
            </a:endParaRPr>
          </a:p>
        </p:txBody>
      </p:sp>
      <p:sp>
        <p:nvSpPr>
          <p:cNvPr id="4" name="Text Placeholder 3">
            <a:extLst>
              <a:ext uri="{FF2B5EF4-FFF2-40B4-BE49-F238E27FC236}">
                <a16:creationId xmlns:a16="http://schemas.microsoft.com/office/drawing/2014/main" id="{DFBB570C-8F26-2ABE-F0A8-4C5D0CD5C952}"/>
              </a:ext>
            </a:extLst>
          </p:cNvPr>
          <p:cNvSpPr>
            <a:spLocks noGrp="1"/>
          </p:cNvSpPr>
          <p:nvPr>
            <p:ph type="body" sz="quarter" idx="14"/>
          </p:nvPr>
        </p:nvSpPr>
        <p:spPr>
          <a:xfrm>
            <a:off x="492125" y="4526509"/>
            <a:ext cx="8159750" cy="500098"/>
          </a:xfrm>
        </p:spPr>
        <p:txBody>
          <a:bodyPr>
            <a:normAutofit fontScale="92500" lnSpcReduction="20000"/>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95021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8AB6F-B6B6-4F29-2528-362132101D2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7AF2C99-18AE-6A59-3820-08AE4A1285C6}"/>
              </a:ext>
            </a:extLst>
          </p:cNvPr>
          <p:cNvSpPr>
            <a:spLocks noGrp="1"/>
          </p:cNvSpPr>
          <p:nvPr>
            <p:ph type="body" sz="quarter" idx="10"/>
          </p:nvPr>
        </p:nvSpPr>
        <p:spPr/>
        <p:txBody>
          <a:bodyPr>
            <a:normAutofit/>
          </a:bodyPr>
          <a:lstStyle/>
          <a:p>
            <a:r>
              <a:rPr lang="en-US" sz="5800" dirty="0">
                <a:effectLst>
                  <a:outerShdw blurRad="38100" dist="38100" dir="2700000" algn="tl">
                    <a:srgbClr val="000000">
                      <a:alpha val="43137"/>
                    </a:srgbClr>
                  </a:outerShdw>
                </a:effectLst>
                <a:latin typeface="Georgia" panose="02040502050405020303" pitchFamily="18" charset="0"/>
              </a:rPr>
              <a:t>God Gives the Promise</a:t>
            </a:r>
            <a:endParaRPr lang="en-US" sz="4800" dirty="0">
              <a:effectLst>
                <a:outerShdw blurRad="38100" dist="38100" dir="2700000" algn="tl">
                  <a:srgbClr val="000000">
                    <a:alpha val="43137"/>
                  </a:srgbClr>
                </a:outerShdw>
              </a:effectLst>
              <a:latin typeface="Georgia" panose="02040502050405020303" pitchFamily="18" charset="0"/>
            </a:endParaRPr>
          </a:p>
          <a:p>
            <a:endParaRPr lang="en-US" dirty="0"/>
          </a:p>
        </p:txBody>
      </p:sp>
      <p:sp>
        <p:nvSpPr>
          <p:cNvPr id="4" name="Title 3">
            <a:extLst>
              <a:ext uri="{FF2B5EF4-FFF2-40B4-BE49-F238E27FC236}">
                <a16:creationId xmlns:a16="http://schemas.microsoft.com/office/drawing/2014/main" id="{EED26FBF-7D29-0649-9A4E-26FC87B94594}"/>
              </a:ext>
            </a:extLst>
          </p:cNvPr>
          <p:cNvSpPr>
            <a:spLocks noGrp="1"/>
          </p:cNvSpPr>
          <p:nvPr>
            <p:ph type="title"/>
          </p:nvPr>
        </p:nvSpPr>
        <p:spPr>
          <a:xfrm>
            <a:off x="706247" y="3030296"/>
            <a:ext cx="379603" cy="1543677"/>
          </a:xfrm>
        </p:spPr>
        <p:txBody>
          <a:bodyPr>
            <a:normAutofit fontScale="90000"/>
          </a:bodyPr>
          <a:lstStyle/>
          <a:p>
            <a:r>
              <a:rPr lang="en-US" sz="2000" b="1" dirty="0">
                <a:solidFill>
                  <a:srgbClr val="FFFF99"/>
                </a:solidFill>
                <a:latin typeface="Amasis MT Pro Black" panose="02040A04050005020304" pitchFamily="18" charset="0"/>
              </a:rPr>
              <a:t>Choice</a:t>
            </a:r>
          </a:p>
        </p:txBody>
      </p:sp>
    </p:spTree>
    <p:extLst>
      <p:ext uri="{BB962C8B-B14F-4D97-AF65-F5344CB8AC3E}">
        <p14:creationId xmlns:p14="http://schemas.microsoft.com/office/powerpoint/2010/main" val="320330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9FC15-F4AB-98A4-A62F-11098EA041D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A0E9753-CA2B-C7CC-B22B-359B78187510}"/>
              </a:ext>
            </a:extLst>
          </p:cNvPr>
          <p:cNvSpPr>
            <a:spLocks noGrp="1"/>
          </p:cNvSpPr>
          <p:nvPr>
            <p:ph type="body" sz="quarter" idx="13"/>
          </p:nvPr>
        </p:nvSpPr>
        <p:spPr>
          <a:xfrm>
            <a:off x="651908" y="767750"/>
            <a:ext cx="7509983" cy="3593711"/>
          </a:xfrm>
        </p:spPr>
        <p:txBody>
          <a:bodyPr>
            <a:normAutofit/>
          </a:bodyPr>
          <a:lstStyle/>
          <a:p>
            <a:r>
              <a:rPr lang="en-US" dirty="0">
                <a:latin typeface="Georgia" panose="02040502050405020303" pitchFamily="18" charset="0"/>
              </a:rPr>
              <a:t>“Take ten pieces for yourself, for this is what the </a:t>
            </a:r>
            <a:r>
              <a:rPr lang="en-US" cap="small" dirty="0">
                <a:latin typeface="Georgia" panose="02040502050405020303" pitchFamily="18" charset="0"/>
              </a:rPr>
              <a:t>Lord</a:t>
            </a:r>
            <a:r>
              <a:rPr lang="en-US" dirty="0">
                <a:latin typeface="Georgia" panose="02040502050405020303" pitchFamily="18" charset="0"/>
              </a:rPr>
              <a:t>, the God of Israel, says: </a:t>
            </a:r>
          </a:p>
          <a:p>
            <a:r>
              <a:rPr lang="en-US" b="1" dirty="0">
                <a:latin typeface="Georgia" panose="02040502050405020303" pitchFamily="18" charset="0"/>
              </a:rPr>
              <a:t>‘</a:t>
            </a:r>
            <a:r>
              <a:rPr lang="en-US" b="1" dirty="0">
                <a:effectLst>
                  <a:outerShdw blurRad="38100" dist="38100" dir="2700000" algn="tl">
                    <a:srgbClr val="000000">
                      <a:alpha val="43137"/>
                    </a:srgbClr>
                  </a:outerShdw>
                </a:effectLst>
                <a:latin typeface="Georgia" panose="02040502050405020303" pitchFamily="18" charset="0"/>
              </a:rPr>
              <a:t>See, I am going to tear the kingdom out of Solomon’s hand and </a:t>
            </a:r>
          </a:p>
          <a:p>
            <a:r>
              <a:rPr lang="en-US" b="1" dirty="0">
                <a:effectLst>
                  <a:outerShdw blurRad="38100" dist="38100" dir="2700000" algn="tl">
                    <a:srgbClr val="000000">
                      <a:alpha val="43137"/>
                    </a:srgbClr>
                  </a:outerShdw>
                </a:effectLst>
                <a:latin typeface="Georgia" panose="02040502050405020303" pitchFamily="18" charset="0"/>
              </a:rPr>
              <a:t>give you ten tribes. </a:t>
            </a:r>
          </a:p>
        </p:txBody>
      </p:sp>
      <p:sp>
        <p:nvSpPr>
          <p:cNvPr id="4" name="Text Placeholder 3">
            <a:extLst>
              <a:ext uri="{FF2B5EF4-FFF2-40B4-BE49-F238E27FC236}">
                <a16:creationId xmlns:a16="http://schemas.microsoft.com/office/drawing/2014/main" id="{9FEAF25F-F0D9-C8FC-30CF-022725B266F8}"/>
              </a:ext>
            </a:extLst>
          </p:cNvPr>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11:31 NIV </a:t>
            </a:r>
          </a:p>
        </p:txBody>
      </p:sp>
    </p:spTree>
    <p:extLst>
      <p:ext uri="{BB962C8B-B14F-4D97-AF65-F5344CB8AC3E}">
        <p14:creationId xmlns:p14="http://schemas.microsoft.com/office/powerpoint/2010/main" val="813473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47016-1ECD-10AE-515E-3064DACBB9B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C5489C9-87E8-F2BB-C0B6-5452121BE03E}"/>
              </a:ext>
            </a:extLst>
          </p:cNvPr>
          <p:cNvSpPr>
            <a:spLocks noGrp="1"/>
          </p:cNvSpPr>
          <p:nvPr>
            <p:ph type="body" sz="quarter" idx="13"/>
          </p:nvPr>
        </p:nvSpPr>
        <p:spPr>
          <a:xfrm>
            <a:off x="651908" y="600076"/>
            <a:ext cx="7509983" cy="3761386"/>
          </a:xfrm>
        </p:spPr>
        <p:txBody>
          <a:bodyPr>
            <a:normAutofit/>
          </a:bodyPr>
          <a:lstStyle/>
          <a:p>
            <a:r>
              <a:rPr lang="en-US" b="1" baseline="30000" dirty="0">
                <a:latin typeface="Georgia" panose="02040502050405020303" pitchFamily="18" charset="0"/>
              </a:rPr>
              <a:t>37 </a:t>
            </a:r>
            <a:r>
              <a:rPr lang="en-US" dirty="0">
                <a:latin typeface="Georgia" panose="02040502050405020303" pitchFamily="18" charset="0"/>
              </a:rPr>
              <a:t>However, as for you, I will take you, </a:t>
            </a:r>
          </a:p>
          <a:p>
            <a:r>
              <a:rPr lang="en-US" dirty="0">
                <a:latin typeface="Georgia" panose="02040502050405020303" pitchFamily="18" charset="0"/>
              </a:rPr>
              <a:t>and you will rule over </a:t>
            </a:r>
          </a:p>
          <a:p>
            <a:r>
              <a:rPr lang="en-US" dirty="0">
                <a:latin typeface="Georgia" panose="02040502050405020303" pitchFamily="18" charset="0"/>
              </a:rPr>
              <a:t>all that your heart desires; </a:t>
            </a:r>
          </a:p>
          <a:p>
            <a:r>
              <a:rPr lang="en-US" b="1" dirty="0">
                <a:effectLst>
                  <a:outerShdw blurRad="38100" dist="38100" dir="2700000" algn="tl">
                    <a:srgbClr val="000000">
                      <a:alpha val="43137"/>
                    </a:srgbClr>
                  </a:outerShdw>
                </a:effectLst>
                <a:latin typeface="Georgia" panose="02040502050405020303" pitchFamily="18" charset="0"/>
              </a:rPr>
              <a:t>you will be king over Israel</a:t>
            </a:r>
            <a:r>
              <a:rPr lang="en-US" dirty="0">
                <a:latin typeface="Georgia" panose="02040502050405020303" pitchFamily="18" charset="0"/>
              </a:rPr>
              <a:t>. </a:t>
            </a:r>
            <a:endParaRPr lang="en-US" b="1" dirty="0">
              <a:latin typeface="Georgia" panose="02040502050405020303" pitchFamily="18" charset="0"/>
            </a:endParaRPr>
          </a:p>
        </p:txBody>
      </p:sp>
      <p:sp>
        <p:nvSpPr>
          <p:cNvPr id="4" name="Text Placeholder 3">
            <a:extLst>
              <a:ext uri="{FF2B5EF4-FFF2-40B4-BE49-F238E27FC236}">
                <a16:creationId xmlns:a16="http://schemas.microsoft.com/office/drawing/2014/main" id="{6DC86458-88D8-9A5C-F773-BFA6CA98704F}"/>
              </a:ext>
            </a:extLst>
          </p:cNvPr>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11:37 NIV </a:t>
            </a:r>
          </a:p>
        </p:txBody>
      </p:sp>
    </p:spTree>
    <p:extLst>
      <p:ext uri="{BB962C8B-B14F-4D97-AF65-F5344CB8AC3E}">
        <p14:creationId xmlns:p14="http://schemas.microsoft.com/office/powerpoint/2010/main" val="785201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8C034-7763-583E-6CE9-F6028434BDF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CD4B6B9-4005-41C8-41B6-928E790C94B5}"/>
              </a:ext>
            </a:extLst>
          </p:cNvPr>
          <p:cNvSpPr>
            <a:spLocks noGrp="1"/>
          </p:cNvSpPr>
          <p:nvPr>
            <p:ph type="body" sz="quarter" idx="13"/>
          </p:nvPr>
        </p:nvSpPr>
        <p:spPr>
          <a:xfrm>
            <a:off x="457200" y="749985"/>
            <a:ext cx="7509983" cy="3365110"/>
          </a:xfrm>
        </p:spPr>
        <p:txBody>
          <a:bodyPr/>
          <a:lstStyle/>
          <a:p>
            <a:r>
              <a:rPr lang="en-US" dirty="0">
                <a:latin typeface="Georgia" panose="02040502050405020303" pitchFamily="18" charset="0"/>
              </a:rPr>
              <a:t>But God demonstrates his own love for us </a:t>
            </a:r>
          </a:p>
          <a:p>
            <a:r>
              <a:rPr lang="en-US" dirty="0">
                <a:latin typeface="Georgia" panose="02040502050405020303" pitchFamily="18" charset="0"/>
              </a:rPr>
              <a:t>in this: </a:t>
            </a:r>
          </a:p>
          <a:p>
            <a:r>
              <a:rPr lang="en-US" b="1" dirty="0">
                <a:effectLst>
                  <a:outerShdw blurRad="38100" dist="38100" dir="2700000" algn="tl">
                    <a:srgbClr val="000000">
                      <a:alpha val="43137"/>
                    </a:srgbClr>
                  </a:outerShdw>
                </a:effectLst>
                <a:latin typeface="Georgia" panose="02040502050405020303" pitchFamily="18" charset="0"/>
              </a:rPr>
              <a:t>While we were still sinners,</a:t>
            </a:r>
          </a:p>
          <a:p>
            <a:r>
              <a:rPr lang="en-US" b="1" dirty="0">
                <a:effectLst>
                  <a:outerShdw blurRad="38100" dist="38100" dir="2700000" algn="tl">
                    <a:srgbClr val="000000">
                      <a:alpha val="43137"/>
                    </a:srgbClr>
                  </a:outerShdw>
                </a:effectLst>
                <a:latin typeface="Georgia" panose="02040502050405020303" pitchFamily="18" charset="0"/>
              </a:rPr>
              <a:t> Christ died for us.</a:t>
            </a:r>
          </a:p>
        </p:txBody>
      </p:sp>
      <p:sp>
        <p:nvSpPr>
          <p:cNvPr id="4" name="Text Placeholder 3">
            <a:extLst>
              <a:ext uri="{FF2B5EF4-FFF2-40B4-BE49-F238E27FC236}">
                <a16:creationId xmlns:a16="http://schemas.microsoft.com/office/drawing/2014/main" id="{DB787452-96AE-3A3F-47A8-D03D5070BC3D}"/>
              </a:ext>
            </a:extLst>
          </p:cNvPr>
          <p:cNvSpPr>
            <a:spLocks noGrp="1"/>
          </p:cNvSpPr>
          <p:nvPr>
            <p:ph type="body" sz="quarter" idx="14"/>
          </p:nvPr>
        </p:nvSpPr>
        <p:spPr>
          <a:xfrm>
            <a:off x="327025" y="4115095"/>
            <a:ext cx="8159750" cy="742690"/>
          </a:xfrm>
        </p:spPr>
        <p:txBody>
          <a:bodyPr>
            <a:normAutofit/>
          </a:bodyPr>
          <a:lstStyle/>
          <a:p>
            <a:r>
              <a:rPr lang="en-US" sz="3200" dirty="0">
                <a:latin typeface="Georgia" panose="02040502050405020303" pitchFamily="18" charset="0"/>
              </a:rPr>
              <a:t>Romans 5:8 NIV </a:t>
            </a:r>
          </a:p>
        </p:txBody>
      </p:sp>
    </p:spTree>
    <p:extLst>
      <p:ext uri="{BB962C8B-B14F-4D97-AF65-F5344CB8AC3E}">
        <p14:creationId xmlns:p14="http://schemas.microsoft.com/office/powerpoint/2010/main" val="1099233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382FF-CC1E-A378-429D-BA18350913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4431EAD-1F65-4501-4561-97FCE9FB4352}"/>
              </a:ext>
            </a:extLst>
          </p:cNvPr>
          <p:cNvSpPr>
            <a:spLocks noGrp="1"/>
          </p:cNvSpPr>
          <p:nvPr>
            <p:ph type="body" sz="quarter" idx="13"/>
          </p:nvPr>
        </p:nvSpPr>
        <p:spPr>
          <a:xfrm>
            <a:off x="527050" y="821422"/>
            <a:ext cx="7509983" cy="3365110"/>
          </a:xfrm>
        </p:spPr>
        <p:txBody>
          <a:bodyPr/>
          <a:lstStyle/>
          <a:p>
            <a:r>
              <a:rPr lang="en-US" b="1" baseline="30000" dirty="0">
                <a:latin typeface="Georgia" panose="02040502050405020303" pitchFamily="18" charset="0"/>
              </a:rPr>
              <a:t>8 </a:t>
            </a:r>
            <a:r>
              <a:rPr lang="en-US" b="1" dirty="0">
                <a:effectLst>
                  <a:outerShdw blurRad="38100" dist="38100" dir="2700000" algn="tl">
                    <a:srgbClr val="000000">
                      <a:alpha val="43137"/>
                    </a:srgbClr>
                  </a:outerShdw>
                </a:effectLst>
                <a:latin typeface="Georgia" panose="02040502050405020303" pitchFamily="18" charset="0"/>
              </a:rPr>
              <a:t>For it is by grace you have been saved,</a:t>
            </a:r>
            <a:r>
              <a:rPr lang="en-US" dirty="0">
                <a:effectLst>
                  <a:outerShdw blurRad="38100" dist="38100" dir="2700000" algn="tl">
                    <a:srgbClr val="000000">
                      <a:alpha val="43137"/>
                    </a:srgbClr>
                  </a:outerShdw>
                </a:effectLst>
                <a:latin typeface="Georgia" panose="02040502050405020303" pitchFamily="18" charset="0"/>
              </a:rPr>
              <a:t> </a:t>
            </a:r>
            <a:r>
              <a:rPr lang="en-US" b="1" dirty="0">
                <a:effectLst>
                  <a:outerShdw blurRad="38100" dist="38100" dir="2700000" algn="tl">
                    <a:srgbClr val="000000">
                      <a:alpha val="43137"/>
                    </a:srgbClr>
                  </a:outerShdw>
                </a:effectLst>
                <a:latin typeface="Georgia" panose="02040502050405020303" pitchFamily="18" charset="0"/>
              </a:rPr>
              <a:t>through faith</a:t>
            </a:r>
            <a:r>
              <a:rPr lang="en-US" dirty="0">
                <a:latin typeface="Georgia" panose="02040502050405020303" pitchFamily="18" charset="0"/>
              </a:rPr>
              <a:t>—and this is not from yourselves, it is the gift of God— </a:t>
            </a:r>
            <a:r>
              <a:rPr lang="en-US" b="1" baseline="30000" dirty="0">
                <a:latin typeface="Georgia" panose="02040502050405020303" pitchFamily="18" charset="0"/>
              </a:rPr>
              <a:t>9 </a:t>
            </a:r>
            <a:r>
              <a:rPr lang="en-US" dirty="0">
                <a:latin typeface="Georgia" panose="02040502050405020303" pitchFamily="18" charset="0"/>
              </a:rPr>
              <a:t>not by works, so that no one can boast. </a:t>
            </a:r>
            <a:r>
              <a:rPr lang="en-US" b="1" baseline="30000" dirty="0">
                <a:latin typeface="Georgia" panose="02040502050405020303" pitchFamily="18" charset="0"/>
              </a:rPr>
              <a:t>10 </a:t>
            </a:r>
            <a:r>
              <a:rPr lang="en-US" dirty="0">
                <a:latin typeface="Georgia" panose="02040502050405020303" pitchFamily="18" charset="0"/>
              </a:rPr>
              <a:t>For we are God’s handiwork, created in Christ Jesus to do good works, which God prepared in advance for us to do.</a:t>
            </a:r>
          </a:p>
        </p:txBody>
      </p:sp>
      <p:sp>
        <p:nvSpPr>
          <p:cNvPr id="4" name="Text Placeholder 3">
            <a:extLst>
              <a:ext uri="{FF2B5EF4-FFF2-40B4-BE49-F238E27FC236}">
                <a16:creationId xmlns:a16="http://schemas.microsoft.com/office/drawing/2014/main" id="{633AF791-C346-D493-B77D-B4AD7DC8D064}"/>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Ephesians 2:8-10 NIV </a:t>
            </a:r>
          </a:p>
        </p:txBody>
      </p:sp>
    </p:spTree>
    <p:extLst>
      <p:ext uri="{BB962C8B-B14F-4D97-AF65-F5344CB8AC3E}">
        <p14:creationId xmlns:p14="http://schemas.microsoft.com/office/powerpoint/2010/main" val="1404646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E8077-43F0-33BB-3FC5-869DBB0291C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2F2B97F-B32C-59A1-3188-2D5F67BA3A4D}"/>
              </a:ext>
            </a:extLst>
          </p:cNvPr>
          <p:cNvSpPr>
            <a:spLocks noGrp="1"/>
          </p:cNvSpPr>
          <p:nvPr>
            <p:ph type="body" sz="quarter" idx="13"/>
          </p:nvPr>
        </p:nvSpPr>
        <p:spPr>
          <a:xfrm>
            <a:off x="957263" y="821422"/>
            <a:ext cx="7079770" cy="3365110"/>
          </a:xfrm>
        </p:spPr>
        <p:txBody>
          <a:bodyPr>
            <a:normAutofit lnSpcReduction="10000"/>
          </a:bodyPr>
          <a:lstStyle/>
          <a:p>
            <a:r>
              <a:rPr lang="en-US" b="1" baseline="30000" dirty="0">
                <a:latin typeface="Georgia" panose="02040502050405020303" pitchFamily="18" charset="0"/>
              </a:rPr>
              <a:t>19 </a:t>
            </a:r>
            <a:r>
              <a:rPr lang="en-US" dirty="0">
                <a:latin typeface="Georgia" panose="02040502050405020303" pitchFamily="18" charset="0"/>
              </a:rPr>
              <a:t>This day I call the heavens and the earth as witnesses against you that I have set before you life and death, blessings and curses. </a:t>
            </a:r>
          </a:p>
          <a:p>
            <a:r>
              <a:rPr lang="en-US" b="1" dirty="0">
                <a:effectLst>
                  <a:outerShdw blurRad="38100" dist="38100" dir="2700000" algn="tl">
                    <a:srgbClr val="000000">
                      <a:alpha val="43137"/>
                    </a:srgbClr>
                  </a:outerShdw>
                </a:effectLst>
                <a:latin typeface="Georgia" panose="02040502050405020303" pitchFamily="18" charset="0"/>
              </a:rPr>
              <a:t>Now choose life, </a:t>
            </a:r>
          </a:p>
          <a:p>
            <a:r>
              <a:rPr lang="en-US" b="1" dirty="0">
                <a:effectLst>
                  <a:outerShdw blurRad="38100" dist="38100" dir="2700000" algn="tl">
                    <a:srgbClr val="000000">
                      <a:alpha val="43137"/>
                    </a:srgbClr>
                  </a:outerShdw>
                </a:effectLst>
                <a:latin typeface="Georgia" panose="02040502050405020303" pitchFamily="18" charset="0"/>
              </a:rPr>
              <a:t>so that you and your children </a:t>
            </a:r>
          </a:p>
          <a:p>
            <a:r>
              <a:rPr lang="en-US" b="1" dirty="0">
                <a:effectLst>
                  <a:outerShdw blurRad="38100" dist="38100" dir="2700000" algn="tl">
                    <a:srgbClr val="000000">
                      <a:alpha val="43137"/>
                    </a:srgbClr>
                  </a:outerShdw>
                </a:effectLst>
                <a:latin typeface="Georgia" panose="02040502050405020303" pitchFamily="18" charset="0"/>
              </a:rPr>
              <a:t>may live.</a:t>
            </a:r>
          </a:p>
        </p:txBody>
      </p:sp>
      <p:sp>
        <p:nvSpPr>
          <p:cNvPr id="4" name="Text Placeholder 3">
            <a:extLst>
              <a:ext uri="{FF2B5EF4-FFF2-40B4-BE49-F238E27FC236}">
                <a16:creationId xmlns:a16="http://schemas.microsoft.com/office/drawing/2014/main" id="{FE133523-6EDB-CBA3-1042-9E6BE5ACDF09}"/>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Deuteronomy 30:19 NIV </a:t>
            </a:r>
          </a:p>
        </p:txBody>
      </p:sp>
    </p:spTree>
    <p:extLst>
      <p:ext uri="{BB962C8B-B14F-4D97-AF65-F5344CB8AC3E}">
        <p14:creationId xmlns:p14="http://schemas.microsoft.com/office/powerpoint/2010/main" val="4269754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D61B2-50F7-DF89-2002-CEF80413F5D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1455626-D7DD-B8FB-6767-5B7773BF285A}"/>
              </a:ext>
            </a:extLst>
          </p:cNvPr>
          <p:cNvSpPr>
            <a:spLocks noGrp="1"/>
          </p:cNvSpPr>
          <p:nvPr>
            <p:ph type="body" sz="quarter" idx="10"/>
          </p:nvPr>
        </p:nvSpPr>
        <p:spPr/>
        <p:txBody>
          <a:bodyPr>
            <a:normAutofit/>
          </a:bodyPr>
          <a:lstStyle/>
          <a:p>
            <a:r>
              <a:rPr lang="en-US" sz="5800" dirty="0">
                <a:effectLst>
                  <a:outerShdw blurRad="38100" dist="38100" dir="2700000" algn="tl">
                    <a:srgbClr val="000000">
                      <a:alpha val="43137"/>
                    </a:srgbClr>
                  </a:outerShdw>
                </a:effectLst>
                <a:latin typeface="Georgia" panose="02040502050405020303" pitchFamily="18" charset="0"/>
              </a:rPr>
              <a:t>Fear Creates </a:t>
            </a:r>
          </a:p>
          <a:p>
            <a:r>
              <a:rPr lang="en-US" sz="5800" dirty="0">
                <a:effectLst>
                  <a:outerShdw blurRad="38100" dist="38100" dir="2700000" algn="tl">
                    <a:srgbClr val="000000">
                      <a:alpha val="43137"/>
                    </a:srgbClr>
                  </a:outerShdw>
                </a:effectLst>
                <a:latin typeface="Georgia" panose="02040502050405020303" pitchFamily="18" charset="0"/>
              </a:rPr>
              <a:t>Its Own Way</a:t>
            </a:r>
            <a:endParaRPr lang="en-US" sz="4800" dirty="0">
              <a:effectLst>
                <a:outerShdw blurRad="38100" dist="38100" dir="2700000" algn="tl">
                  <a:srgbClr val="000000">
                    <a:alpha val="43137"/>
                  </a:srgbClr>
                </a:outerShdw>
              </a:effectLst>
              <a:latin typeface="Georgia" panose="02040502050405020303" pitchFamily="18" charset="0"/>
            </a:endParaRPr>
          </a:p>
          <a:p>
            <a:endParaRPr lang="en-US" dirty="0"/>
          </a:p>
        </p:txBody>
      </p:sp>
      <p:sp>
        <p:nvSpPr>
          <p:cNvPr id="4" name="Title 3">
            <a:extLst>
              <a:ext uri="{FF2B5EF4-FFF2-40B4-BE49-F238E27FC236}">
                <a16:creationId xmlns:a16="http://schemas.microsoft.com/office/drawing/2014/main" id="{19A76139-C9F0-DF88-E6F8-038900355A0F}"/>
              </a:ext>
            </a:extLst>
          </p:cNvPr>
          <p:cNvSpPr>
            <a:spLocks noGrp="1"/>
          </p:cNvSpPr>
          <p:nvPr>
            <p:ph type="title"/>
          </p:nvPr>
        </p:nvSpPr>
        <p:spPr>
          <a:xfrm>
            <a:off x="706247" y="3030296"/>
            <a:ext cx="379603" cy="1543677"/>
          </a:xfrm>
        </p:spPr>
        <p:txBody>
          <a:bodyPr>
            <a:normAutofit fontScale="90000"/>
          </a:bodyPr>
          <a:lstStyle/>
          <a:p>
            <a:r>
              <a:rPr lang="en-US" sz="2000" b="1" dirty="0">
                <a:solidFill>
                  <a:srgbClr val="FFFF99"/>
                </a:solidFill>
                <a:latin typeface="Amasis MT Pro Black" panose="02040A04050005020304" pitchFamily="18" charset="0"/>
              </a:rPr>
              <a:t>Choice</a:t>
            </a:r>
          </a:p>
        </p:txBody>
      </p:sp>
    </p:spTree>
    <p:extLst>
      <p:ext uri="{BB962C8B-B14F-4D97-AF65-F5344CB8AC3E}">
        <p14:creationId xmlns:p14="http://schemas.microsoft.com/office/powerpoint/2010/main" val="225658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6875142" y="4378148"/>
            <a:ext cx="2137413" cy="186943"/>
          </a:xfrm>
        </p:spPr>
        <p:txBody>
          <a:bodyPr/>
          <a:lstStyle/>
          <a:p>
            <a:r>
              <a:rPr lang="en-US" sz="2000" dirty="0">
                <a:effectLst>
                  <a:outerShdw blurRad="38100" dist="38100" dir="2700000" algn="tl">
                    <a:srgbClr val="000000">
                      <a:alpha val="43137"/>
                    </a:srgbClr>
                  </a:outerShdw>
                </a:effectLst>
                <a:latin typeface="Georgia" panose="02040502050405020303" pitchFamily="18" charset="0"/>
              </a:rPr>
              <a:t>1 Kings 11:29-39  </a:t>
            </a:r>
          </a:p>
        </p:txBody>
      </p:sp>
      <p:sp>
        <p:nvSpPr>
          <p:cNvPr id="3" name="Title 2"/>
          <p:cNvSpPr>
            <a:spLocks noGrp="1"/>
          </p:cNvSpPr>
          <p:nvPr>
            <p:ph type="title"/>
          </p:nvPr>
        </p:nvSpPr>
        <p:spPr>
          <a:xfrm>
            <a:off x="3418284" y="908046"/>
            <a:ext cx="2307431" cy="3081881"/>
          </a:xfrm>
        </p:spPr>
        <p:txBody>
          <a:bodyPr>
            <a:normAutofit/>
          </a:bodyPr>
          <a:lstStyle/>
          <a:p>
            <a:r>
              <a:rPr lang="en-US" sz="3600" dirty="0">
                <a:effectLst>
                  <a:outerShdw blurRad="38100" dist="38100" dir="2700000" algn="tl">
                    <a:srgbClr val="000000">
                      <a:alpha val="43137"/>
                    </a:srgbClr>
                  </a:outerShdw>
                </a:effectLst>
                <a:latin typeface="Amasis MT Pro Black" panose="02040A04050005020304" pitchFamily="18" charset="0"/>
              </a:rPr>
              <a:t>The</a:t>
            </a:r>
            <a:r>
              <a:rPr lang="en-US" dirty="0">
                <a:effectLst>
                  <a:outerShdw blurRad="38100" dist="38100" dir="2700000" algn="tl">
                    <a:srgbClr val="000000">
                      <a:alpha val="43137"/>
                    </a:srgbClr>
                  </a:outerShdw>
                </a:effectLst>
                <a:latin typeface="Amasis MT Pro Black" panose="02040A04050005020304" pitchFamily="18" charset="0"/>
              </a:rPr>
              <a:t> </a:t>
            </a:r>
            <a:r>
              <a:rPr lang="en-US" sz="4900" dirty="0">
                <a:solidFill>
                  <a:srgbClr val="FFFF99"/>
                </a:solidFill>
                <a:effectLst>
                  <a:outerShdw blurRad="38100" dist="38100" dir="2700000" algn="tl">
                    <a:srgbClr val="000000">
                      <a:alpha val="43137"/>
                    </a:srgbClr>
                  </a:outerShdw>
                </a:effectLst>
                <a:latin typeface="Amasis MT Pro Black" panose="02040A04050005020304" pitchFamily="18" charset="0"/>
              </a:rPr>
              <a:t>Choice</a:t>
            </a:r>
            <a:r>
              <a:rPr lang="en-US" dirty="0">
                <a:effectLst>
                  <a:outerShdw blurRad="38100" dist="38100" dir="2700000" algn="tl">
                    <a:srgbClr val="000000">
                      <a:alpha val="43137"/>
                    </a:srgbClr>
                  </a:outerShdw>
                </a:effectLst>
                <a:latin typeface="Amasis MT Pro Black" panose="02040A04050005020304" pitchFamily="18" charset="0"/>
              </a:rPr>
              <a:t> </a:t>
            </a:r>
            <a:r>
              <a:rPr lang="en-US" sz="3600" dirty="0">
                <a:effectLst>
                  <a:outerShdw blurRad="38100" dist="38100" dir="2700000" algn="tl">
                    <a:srgbClr val="000000">
                      <a:alpha val="43137"/>
                    </a:srgbClr>
                  </a:outerShdw>
                </a:effectLst>
                <a:latin typeface="Amasis MT Pro Black" panose="02040A04050005020304" pitchFamily="18" charset="0"/>
              </a:rPr>
              <a:t>Before Us</a:t>
            </a:r>
          </a:p>
        </p:txBody>
      </p:sp>
    </p:spTree>
    <p:extLst>
      <p:ext uri="{BB962C8B-B14F-4D97-AF65-F5344CB8AC3E}">
        <p14:creationId xmlns:p14="http://schemas.microsoft.com/office/powerpoint/2010/main" val="3893856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C0577-8149-9F29-DA5F-DF936A99D1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7662557-7F54-CFA4-001E-98EEB3F92131}"/>
              </a:ext>
            </a:extLst>
          </p:cNvPr>
          <p:cNvSpPr>
            <a:spLocks noGrp="1"/>
          </p:cNvSpPr>
          <p:nvPr>
            <p:ph type="body" sz="quarter" idx="13"/>
          </p:nvPr>
        </p:nvSpPr>
        <p:spPr>
          <a:xfrm>
            <a:off x="655638" y="821422"/>
            <a:ext cx="7509983" cy="3365110"/>
          </a:xfrm>
        </p:spPr>
        <p:txBody>
          <a:bodyPr>
            <a:normAutofit fontScale="92500" lnSpcReduction="20000"/>
          </a:bodyPr>
          <a:lstStyle/>
          <a:p>
            <a:r>
              <a:rPr lang="en-US" b="1" baseline="30000" dirty="0">
                <a:latin typeface="Georgia" panose="02040502050405020303" pitchFamily="18" charset="0"/>
              </a:rPr>
              <a:t>26 </a:t>
            </a:r>
            <a:r>
              <a:rPr lang="en-US" dirty="0">
                <a:latin typeface="Georgia" panose="02040502050405020303" pitchFamily="18" charset="0"/>
              </a:rPr>
              <a:t>Jeroboam thought to himself, </a:t>
            </a:r>
          </a:p>
          <a:p>
            <a:r>
              <a:rPr lang="en-US" dirty="0">
                <a:latin typeface="Georgia" panose="02040502050405020303" pitchFamily="18" charset="0"/>
              </a:rPr>
              <a:t>“The kingdom will now likely revert to the house of David. </a:t>
            </a:r>
            <a:r>
              <a:rPr lang="en-US" b="1" baseline="30000" dirty="0">
                <a:latin typeface="Georgia" panose="02040502050405020303" pitchFamily="18" charset="0"/>
              </a:rPr>
              <a:t>27 </a:t>
            </a:r>
            <a:r>
              <a:rPr lang="en-US" dirty="0">
                <a:latin typeface="Georgia" panose="02040502050405020303" pitchFamily="18" charset="0"/>
              </a:rPr>
              <a:t>If these people go up to offer sacrifices at the temple of the </a:t>
            </a:r>
            <a:r>
              <a:rPr lang="en-US" cap="small" dirty="0">
                <a:latin typeface="Georgia" panose="02040502050405020303" pitchFamily="18" charset="0"/>
              </a:rPr>
              <a:t>Lord</a:t>
            </a:r>
            <a:r>
              <a:rPr lang="en-US" dirty="0">
                <a:latin typeface="Georgia" panose="02040502050405020303" pitchFamily="18" charset="0"/>
              </a:rPr>
              <a:t> in Jerusalem, they will again give their allegiance to their lord, Rehoboam king of Judah. </a:t>
            </a:r>
          </a:p>
          <a:p>
            <a:r>
              <a:rPr lang="en-US" dirty="0">
                <a:latin typeface="Georgia" panose="02040502050405020303" pitchFamily="18" charset="0"/>
              </a:rPr>
              <a:t>They will kill me and </a:t>
            </a:r>
          </a:p>
          <a:p>
            <a:r>
              <a:rPr lang="en-US" dirty="0">
                <a:latin typeface="Georgia" panose="02040502050405020303" pitchFamily="18" charset="0"/>
              </a:rPr>
              <a:t>return to King Rehoboam.”</a:t>
            </a:r>
          </a:p>
        </p:txBody>
      </p:sp>
      <p:sp>
        <p:nvSpPr>
          <p:cNvPr id="4" name="Text Placeholder 3">
            <a:extLst>
              <a:ext uri="{FF2B5EF4-FFF2-40B4-BE49-F238E27FC236}">
                <a16:creationId xmlns:a16="http://schemas.microsoft.com/office/drawing/2014/main" id="{DFA301F3-3B24-482F-0265-D86079A737D2}"/>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1 Kings 12:26-27 NIV </a:t>
            </a:r>
          </a:p>
        </p:txBody>
      </p:sp>
    </p:spTree>
    <p:extLst>
      <p:ext uri="{BB962C8B-B14F-4D97-AF65-F5344CB8AC3E}">
        <p14:creationId xmlns:p14="http://schemas.microsoft.com/office/powerpoint/2010/main" val="547915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E359B-DDD2-2069-FC49-3ACFCA2F601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471A28-5907-DD43-F5E8-ECEF95B36874}"/>
              </a:ext>
            </a:extLst>
          </p:cNvPr>
          <p:cNvSpPr>
            <a:spLocks noGrp="1"/>
          </p:cNvSpPr>
          <p:nvPr>
            <p:ph type="body" sz="quarter" idx="13"/>
          </p:nvPr>
        </p:nvSpPr>
        <p:spPr>
          <a:xfrm>
            <a:off x="655638" y="292785"/>
            <a:ext cx="7509983" cy="3365110"/>
          </a:xfrm>
        </p:spPr>
        <p:txBody>
          <a:bodyPr>
            <a:normAutofit/>
          </a:bodyPr>
          <a:lstStyle/>
          <a:p>
            <a:r>
              <a:rPr lang="en-US" b="1" baseline="30000" dirty="0">
                <a:latin typeface="Georgia" panose="02040502050405020303" pitchFamily="18" charset="0"/>
              </a:rPr>
              <a:t>28 </a:t>
            </a:r>
            <a:r>
              <a:rPr lang="en-US" dirty="0">
                <a:latin typeface="Georgia" panose="02040502050405020303" pitchFamily="18" charset="0"/>
              </a:rPr>
              <a:t>After seeking advice, </a:t>
            </a:r>
          </a:p>
          <a:p>
            <a:r>
              <a:rPr lang="en-US" dirty="0">
                <a:latin typeface="Georgia" panose="02040502050405020303" pitchFamily="18" charset="0"/>
              </a:rPr>
              <a:t>the king made two golden calves.</a:t>
            </a:r>
          </a:p>
          <a:p>
            <a:r>
              <a:rPr lang="en-US" dirty="0">
                <a:latin typeface="Georgia" panose="02040502050405020303" pitchFamily="18" charset="0"/>
              </a:rPr>
              <a:t> He said to the people, </a:t>
            </a:r>
          </a:p>
          <a:p>
            <a:r>
              <a:rPr lang="en-US" dirty="0">
                <a:latin typeface="Georgia" panose="02040502050405020303" pitchFamily="18" charset="0"/>
              </a:rPr>
              <a:t>“It is too much for you to go up to Jerusalem. Here are your gods, Israel, </a:t>
            </a:r>
          </a:p>
          <a:p>
            <a:r>
              <a:rPr lang="en-US" dirty="0">
                <a:latin typeface="Georgia" panose="02040502050405020303" pitchFamily="18" charset="0"/>
              </a:rPr>
              <a:t>who brought you up out of Egypt.” </a:t>
            </a:r>
          </a:p>
        </p:txBody>
      </p:sp>
      <p:sp>
        <p:nvSpPr>
          <p:cNvPr id="4" name="Text Placeholder 3">
            <a:extLst>
              <a:ext uri="{FF2B5EF4-FFF2-40B4-BE49-F238E27FC236}">
                <a16:creationId xmlns:a16="http://schemas.microsoft.com/office/drawing/2014/main" id="{D108ABD7-B981-E080-2634-22EC09CA9DB4}"/>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1 Kings 12:28 NIV </a:t>
            </a:r>
          </a:p>
        </p:txBody>
      </p:sp>
    </p:spTree>
    <p:extLst>
      <p:ext uri="{BB962C8B-B14F-4D97-AF65-F5344CB8AC3E}">
        <p14:creationId xmlns:p14="http://schemas.microsoft.com/office/powerpoint/2010/main" val="2826748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9F27D-4D50-6A51-DDF2-A14C02988A4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1FEAA09-5123-8CDE-C22D-5A1FB2612CF9}"/>
              </a:ext>
            </a:extLst>
          </p:cNvPr>
          <p:cNvSpPr>
            <a:spLocks noGrp="1"/>
          </p:cNvSpPr>
          <p:nvPr>
            <p:ph type="body" sz="quarter" idx="13"/>
          </p:nvPr>
        </p:nvSpPr>
        <p:spPr>
          <a:xfrm>
            <a:off x="655638" y="599966"/>
            <a:ext cx="7509983" cy="3365110"/>
          </a:xfrm>
        </p:spPr>
        <p:txBody>
          <a:bodyPr>
            <a:normAutofit/>
          </a:bodyPr>
          <a:lstStyle/>
          <a:p>
            <a:r>
              <a:rPr lang="en-US" b="1" baseline="30000" dirty="0">
                <a:latin typeface="Georgia" panose="02040502050405020303" pitchFamily="18" charset="0"/>
              </a:rPr>
              <a:t>31 </a:t>
            </a:r>
            <a:r>
              <a:rPr lang="en-US" dirty="0">
                <a:latin typeface="Georgia" panose="02040502050405020303" pitchFamily="18" charset="0"/>
              </a:rPr>
              <a:t>Jeroboam built shrines on high places and appointed priests </a:t>
            </a:r>
          </a:p>
          <a:p>
            <a:r>
              <a:rPr lang="en-US" dirty="0">
                <a:latin typeface="Georgia" panose="02040502050405020303" pitchFamily="18" charset="0"/>
              </a:rPr>
              <a:t>from all sorts of people, </a:t>
            </a:r>
          </a:p>
          <a:p>
            <a:r>
              <a:rPr lang="en-US" dirty="0">
                <a:latin typeface="Georgia" panose="02040502050405020303" pitchFamily="18" charset="0"/>
              </a:rPr>
              <a:t>even though they were not Levites.</a:t>
            </a:r>
          </a:p>
        </p:txBody>
      </p:sp>
      <p:sp>
        <p:nvSpPr>
          <p:cNvPr id="4" name="Text Placeholder 3">
            <a:extLst>
              <a:ext uri="{FF2B5EF4-FFF2-40B4-BE49-F238E27FC236}">
                <a16:creationId xmlns:a16="http://schemas.microsoft.com/office/drawing/2014/main" id="{1FF6AE3E-7145-003D-88FE-BF4B01219C5A}"/>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1 Kings 12:31 NIV </a:t>
            </a:r>
          </a:p>
        </p:txBody>
      </p:sp>
    </p:spTree>
    <p:extLst>
      <p:ext uri="{BB962C8B-B14F-4D97-AF65-F5344CB8AC3E}">
        <p14:creationId xmlns:p14="http://schemas.microsoft.com/office/powerpoint/2010/main" val="761180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352FA-4F06-53C7-3478-B5293E58909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91E1AA1-043E-52F7-7429-C1F4CA6257B5}"/>
              </a:ext>
            </a:extLst>
          </p:cNvPr>
          <p:cNvSpPr>
            <a:spLocks noGrp="1"/>
          </p:cNvSpPr>
          <p:nvPr>
            <p:ph type="body" sz="quarter" idx="13"/>
          </p:nvPr>
        </p:nvSpPr>
        <p:spPr>
          <a:xfrm>
            <a:off x="655638" y="599966"/>
            <a:ext cx="7509983" cy="3365110"/>
          </a:xfrm>
        </p:spPr>
        <p:txBody>
          <a:bodyPr>
            <a:normAutofit/>
          </a:bodyPr>
          <a:lstStyle/>
          <a:p>
            <a:r>
              <a:rPr lang="en-US" dirty="0">
                <a:latin typeface="Georgia" panose="02040502050405020303" pitchFamily="18" charset="0"/>
              </a:rPr>
              <a:t>Do not let your hearts be troubled. </a:t>
            </a:r>
          </a:p>
          <a:p>
            <a:r>
              <a:rPr lang="en-US" dirty="0">
                <a:latin typeface="Georgia" panose="02040502050405020303" pitchFamily="18" charset="0"/>
              </a:rPr>
              <a:t>You believe in God; </a:t>
            </a:r>
          </a:p>
          <a:p>
            <a:r>
              <a:rPr lang="en-US" b="1" dirty="0">
                <a:effectLst>
                  <a:outerShdw blurRad="38100" dist="38100" dir="2700000" algn="tl">
                    <a:srgbClr val="000000">
                      <a:alpha val="43137"/>
                    </a:srgbClr>
                  </a:outerShdw>
                </a:effectLst>
                <a:latin typeface="Georgia" panose="02040502050405020303" pitchFamily="18" charset="0"/>
              </a:rPr>
              <a:t>believe also in me.</a:t>
            </a:r>
          </a:p>
        </p:txBody>
      </p:sp>
      <p:sp>
        <p:nvSpPr>
          <p:cNvPr id="4" name="Text Placeholder 3">
            <a:extLst>
              <a:ext uri="{FF2B5EF4-FFF2-40B4-BE49-F238E27FC236}">
                <a16:creationId xmlns:a16="http://schemas.microsoft.com/office/drawing/2014/main" id="{977E8E07-64A0-6053-0FD4-07F02AC19D36}"/>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John 14:1  NIV </a:t>
            </a:r>
          </a:p>
        </p:txBody>
      </p:sp>
    </p:spTree>
    <p:extLst>
      <p:ext uri="{BB962C8B-B14F-4D97-AF65-F5344CB8AC3E}">
        <p14:creationId xmlns:p14="http://schemas.microsoft.com/office/powerpoint/2010/main" val="2755521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A0886-342D-596E-8E8A-7A0EAA3ED39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99A8D59-1207-EB0B-0459-025FAED3893B}"/>
              </a:ext>
            </a:extLst>
          </p:cNvPr>
          <p:cNvSpPr>
            <a:spLocks noGrp="1"/>
          </p:cNvSpPr>
          <p:nvPr>
            <p:ph type="body" sz="quarter" idx="13"/>
          </p:nvPr>
        </p:nvSpPr>
        <p:spPr>
          <a:xfrm>
            <a:off x="655638" y="599966"/>
            <a:ext cx="7509983" cy="3365110"/>
          </a:xfrm>
        </p:spPr>
        <p:txBody>
          <a:bodyPr>
            <a:normAutofit/>
          </a:bodyPr>
          <a:lstStyle/>
          <a:p>
            <a:r>
              <a:rPr lang="en-US" b="1" baseline="30000" dirty="0">
                <a:latin typeface="Georgia" panose="02040502050405020303" pitchFamily="18" charset="0"/>
              </a:rPr>
              <a:t>27 </a:t>
            </a:r>
            <a:r>
              <a:rPr lang="en-US" dirty="0">
                <a:effectLst>
                  <a:outerShdw blurRad="38100" dist="38100" dir="2700000" algn="tl">
                    <a:srgbClr val="000000">
                      <a:alpha val="43137"/>
                    </a:srgbClr>
                  </a:outerShdw>
                </a:effectLst>
                <a:latin typeface="Georgia" panose="02040502050405020303" pitchFamily="18" charset="0"/>
              </a:rPr>
              <a:t>Peace I leave with you; </a:t>
            </a:r>
          </a:p>
          <a:p>
            <a:r>
              <a:rPr lang="en-US" dirty="0">
                <a:effectLst>
                  <a:outerShdw blurRad="38100" dist="38100" dir="2700000" algn="tl">
                    <a:srgbClr val="000000">
                      <a:alpha val="43137"/>
                    </a:srgbClr>
                  </a:outerShdw>
                </a:effectLst>
                <a:latin typeface="Georgia" panose="02040502050405020303" pitchFamily="18" charset="0"/>
              </a:rPr>
              <a:t>my peace I give you. </a:t>
            </a:r>
          </a:p>
          <a:p>
            <a:r>
              <a:rPr lang="en-US" dirty="0">
                <a:latin typeface="Georgia" panose="02040502050405020303" pitchFamily="18" charset="0"/>
              </a:rPr>
              <a:t>I do not give to you as the world gives. </a:t>
            </a:r>
          </a:p>
          <a:p>
            <a:r>
              <a:rPr lang="en-US" dirty="0">
                <a:latin typeface="Georgia" panose="02040502050405020303" pitchFamily="18" charset="0"/>
              </a:rPr>
              <a:t>Do not let your hearts be troubled </a:t>
            </a:r>
          </a:p>
          <a:p>
            <a:r>
              <a:rPr lang="en-US" dirty="0">
                <a:latin typeface="Georgia" panose="02040502050405020303" pitchFamily="18" charset="0"/>
              </a:rPr>
              <a:t>and do not be afraid.</a:t>
            </a:r>
          </a:p>
        </p:txBody>
      </p:sp>
      <p:sp>
        <p:nvSpPr>
          <p:cNvPr id="4" name="Text Placeholder 3">
            <a:extLst>
              <a:ext uri="{FF2B5EF4-FFF2-40B4-BE49-F238E27FC236}">
                <a16:creationId xmlns:a16="http://schemas.microsoft.com/office/drawing/2014/main" id="{6BE55783-58D7-D5A7-81EF-CC23D4CEEEE4}"/>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John 14:27  NIV </a:t>
            </a:r>
          </a:p>
        </p:txBody>
      </p:sp>
    </p:spTree>
    <p:extLst>
      <p:ext uri="{BB962C8B-B14F-4D97-AF65-F5344CB8AC3E}">
        <p14:creationId xmlns:p14="http://schemas.microsoft.com/office/powerpoint/2010/main" val="3793520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CC07F-2418-6972-65A7-90A50049A79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BF79CA1-91F4-9461-2D5D-4D1AE03F35F8}"/>
              </a:ext>
            </a:extLst>
          </p:cNvPr>
          <p:cNvSpPr>
            <a:spLocks noGrp="1"/>
          </p:cNvSpPr>
          <p:nvPr>
            <p:ph type="body" sz="quarter" idx="13"/>
          </p:nvPr>
        </p:nvSpPr>
        <p:spPr>
          <a:xfrm>
            <a:off x="655638" y="599966"/>
            <a:ext cx="7509983" cy="3365110"/>
          </a:xfrm>
        </p:spPr>
        <p:txBody>
          <a:bodyPr>
            <a:normAutofit/>
          </a:bodyPr>
          <a:lstStyle/>
          <a:p>
            <a:r>
              <a:rPr lang="en-US" b="1" baseline="30000" dirty="0">
                <a:latin typeface="Georgia" panose="02040502050405020303" pitchFamily="18" charset="0"/>
              </a:rPr>
              <a:t>31 </a:t>
            </a:r>
            <a:r>
              <a:rPr lang="en-US" dirty="0">
                <a:latin typeface="Georgia" panose="02040502050405020303" pitchFamily="18" charset="0"/>
              </a:rPr>
              <a:t>What, then, shall we say in response to these things? </a:t>
            </a:r>
          </a:p>
          <a:p>
            <a:r>
              <a:rPr lang="en-US" dirty="0">
                <a:effectLst>
                  <a:outerShdw blurRad="38100" dist="38100" dir="2700000" algn="tl">
                    <a:srgbClr val="000000">
                      <a:alpha val="43137"/>
                    </a:srgbClr>
                  </a:outerShdw>
                </a:effectLst>
                <a:latin typeface="Georgia" panose="02040502050405020303" pitchFamily="18" charset="0"/>
              </a:rPr>
              <a:t>If God is for us, </a:t>
            </a:r>
          </a:p>
          <a:p>
            <a:r>
              <a:rPr lang="en-US" dirty="0">
                <a:effectLst>
                  <a:outerShdw blurRad="38100" dist="38100" dir="2700000" algn="tl">
                    <a:srgbClr val="000000">
                      <a:alpha val="43137"/>
                    </a:srgbClr>
                  </a:outerShdw>
                </a:effectLst>
                <a:latin typeface="Georgia" panose="02040502050405020303" pitchFamily="18" charset="0"/>
              </a:rPr>
              <a:t>who can be against us?</a:t>
            </a:r>
          </a:p>
        </p:txBody>
      </p:sp>
      <p:sp>
        <p:nvSpPr>
          <p:cNvPr id="4" name="Text Placeholder 3">
            <a:extLst>
              <a:ext uri="{FF2B5EF4-FFF2-40B4-BE49-F238E27FC236}">
                <a16:creationId xmlns:a16="http://schemas.microsoft.com/office/drawing/2014/main" id="{EC5CDD9D-ED75-BB68-DE76-0938D1A39C19}"/>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Romans 8:31 NIV </a:t>
            </a:r>
          </a:p>
        </p:txBody>
      </p:sp>
    </p:spTree>
    <p:extLst>
      <p:ext uri="{BB962C8B-B14F-4D97-AF65-F5344CB8AC3E}">
        <p14:creationId xmlns:p14="http://schemas.microsoft.com/office/powerpoint/2010/main" val="2627481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F10A8-EB84-BBF1-0B92-BB2824C5293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BA8D482-FB96-7561-7500-BA57C60809F7}"/>
              </a:ext>
            </a:extLst>
          </p:cNvPr>
          <p:cNvSpPr>
            <a:spLocks noGrp="1"/>
          </p:cNvSpPr>
          <p:nvPr>
            <p:ph type="body" sz="quarter" idx="10"/>
          </p:nvPr>
        </p:nvSpPr>
        <p:spPr/>
        <p:txBody>
          <a:bodyPr>
            <a:normAutofit/>
          </a:bodyPr>
          <a:lstStyle/>
          <a:p>
            <a:r>
              <a:rPr lang="en-US" sz="5800" dirty="0">
                <a:effectLst>
                  <a:outerShdw blurRad="38100" dist="38100" dir="2700000" algn="tl">
                    <a:srgbClr val="000000">
                      <a:alpha val="43137"/>
                    </a:srgbClr>
                  </a:outerShdw>
                </a:effectLst>
                <a:latin typeface="Georgia" panose="02040502050405020303" pitchFamily="18" charset="0"/>
              </a:rPr>
              <a:t>Every Generation Must Choose</a:t>
            </a:r>
            <a:endParaRPr lang="en-US" sz="4800" dirty="0">
              <a:effectLst>
                <a:outerShdw blurRad="38100" dist="38100" dir="2700000" algn="tl">
                  <a:srgbClr val="000000">
                    <a:alpha val="43137"/>
                  </a:srgbClr>
                </a:outerShdw>
              </a:effectLst>
              <a:latin typeface="Georgia" panose="02040502050405020303" pitchFamily="18" charset="0"/>
            </a:endParaRPr>
          </a:p>
          <a:p>
            <a:endParaRPr lang="en-US" dirty="0"/>
          </a:p>
        </p:txBody>
      </p:sp>
      <p:sp>
        <p:nvSpPr>
          <p:cNvPr id="4" name="Title 3">
            <a:extLst>
              <a:ext uri="{FF2B5EF4-FFF2-40B4-BE49-F238E27FC236}">
                <a16:creationId xmlns:a16="http://schemas.microsoft.com/office/drawing/2014/main" id="{8AA84D9F-BB4D-F007-8FF3-CB6D3A16BE79}"/>
              </a:ext>
            </a:extLst>
          </p:cNvPr>
          <p:cNvSpPr>
            <a:spLocks noGrp="1"/>
          </p:cNvSpPr>
          <p:nvPr>
            <p:ph type="title"/>
          </p:nvPr>
        </p:nvSpPr>
        <p:spPr>
          <a:xfrm>
            <a:off x="706247" y="3030296"/>
            <a:ext cx="379603" cy="1543677"/>
          </a:xfrm>
        </p:spPr>
        <p:txBody>
          <a:bodyPr>
            <a:normAutofit fontScale="90000"/>
          </a:bodyPr>
          <a:lstStyle/>
          <a:p>
            <a:r>
              <a:rPr lang="en-US" sz="2000" b="1" dirty="0">
                <a:solidFill>
                  <a:srgbClr val="FFFF99"/>
                </a:solidFill>
                <a:latin typeface="Amasis MT Pro Black" panose="02040A04050005020304" pitchFamily="18" charset="0"/>
              </a:rPr>
              <a:t>Choice</a:t>
            </a:r>
          </a:p>
        </p:txBody>
      </p:sp>
    </p:spTree>
    <p:extLst>
      <p:ext uri="{BB962C8B-B14F-4D97-AF65-F5344CB8AC3E}">
        <p14:creationId xmlns:p14="http://schemas.microsoft.com/office/powerpoint/2010/main" val="3739536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EED3E-9588-72CB-46EE-5A8DDA2724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D107FDC-8779-C819-5918-B242A98E61D7}"/>
              </a:ext>
            </a:extLst>
          </p:cNvPr>
          <p:cNvSpPr>
            <a:spLocks noGrp="1"/>
          </p:cNvSpPr>
          <p:nvPr>
            <p:ph type="body" sz="quarter" idx="13"/>
          </p:nvPr>
        </p:nvSpPr>
        <p:spPr>
          <a:xfrm>
            <a:off x="705644" y="500063"/>
            <a:ext cx="7509983" cy="3754242"/>
          </a:xfrm>
        </p:spPr>
        <p:txBody>
          <a:bodyPr>
            <a:normAutofit fontScale="92500" lnSpcReduction="20000"/>
          </a:bodyPr>
          <a:lstStyle/>
          <a:p>
            <a:r>
              <a:rPr lang="en-US" b="1" baseline="30000" dirty="0">
                <a:latin typeface="Georgia" panose="02040502050405020303" pitchFamily="18" charset="0"/>
              </a:rPr>
              <a:t>15 </a:t>
            </a:r>
            <a:r>
              <a:rPr lang="en-US" dirty="0">
                <a:latin typeface="Georgia" panose="02040502050405020303" pitchFamily="18" charset="0"/>
              </a:rPr>
              <a:t>But if serving the </a:t>
            </a:r>
            <a:r>
              <a:rPr lang="en-US" cap="small" dirty="0">
                <a:latin typeface="Georgia" panose="02040502050405020303" pitchFamily="18" charset="0"/>
              </a:rPr>
              <a:t>Lord</a:t>
            </a:r>
            <a:r>
              <a:rPr lang="en-US" dirty="0">
                <a:latin typeface="Georgia" panose="02040502050405020303" pitchFamily="18" charset="0"/>
              </a:rPr>
              <a:t> seems </a:t>
            </a:r>
          </a:p>
          <a:p>
            <a:r>
              <a:rPr lang="en-US" dirty="0">
                <a:latin typeface="Georgia" panose="02040502050405020303" pitchFamily="18" charset="0"/>
              </a:rPr>
              <a:t>undesirable to you, </a:t>
            </a:r>
          </a:p>
          <a:p>
            <a:r>
              <a:rPr lang="en-US" dirty="0">
                <a:effectLst>
                  <a:outerShdw blurRad="38100" dist="38100" dir="2700000" algn="tl">
                    <a:srgbClr val="000000">
                      <a:alpha val="43137"/>
                    </a:srgbClr>
                  </a:outerShdw>
                </a:effectLst>
                <a:latin typeface="Georgia" panose="02040502050405020303" pitchFamily="18" charset="0"/>
              </a:rPr>
              <a:t>then choose for yourselves this day whom </a:t>
            </a:r>
          </a:p>
          <a:p>
            <a:r>
              <a:rPr lang="en-US" dirty="0">
                <a:effectLst>
                  <a:outerShdw blurRad="38100" dist="38100" dir="2700000" algn="tl">
                    <a:srgbClr val="000000">
                      <a:alpha val="43137"/>
                    </a:srgbClr>
                  </a:outerShdw>
                </a:effectLst>
                <a:latin typeface="Georgia" panose="02040502050405020303" pitchFamily="18" charset="0"/>
              </a:rPr>
              <a:t>you will serve, </a:t>
            </a:r>
          </a:p>
          <a:p>
            <a:r>
              <a:rPr lang="en-US" dirty="0">
                <a:latin typeface="Georgia" panose="02040502050405020303" pitchFamily="18" charset="0"/>
              </a:rPr>
              <a:t>whether the gods your ancestors served beyond the Euphrates, or the gods of the Amorites, in whose land you are living. </a:t>
            </a:r>
          </a:p>
          <a:p>
            <a:r>
              <a:rPr lang="en-US" b="1" dirty="0">
                <a:effectLst>
                  <a:outerShdw blurRad="38100" dist="38100" dir="2700000" algn="tl">
                    <a:srgbClr val="000000">
                      <a:alpha val="43137"/>
                    </a:srgbClr>
                  </a:outerShdw>
                </a:effectLst>
                <a:latin typeface="Georgia" panose="02040502050405020303" pitchFamily="18" charset="0"/>
              </a:rPr>
              <a:t>But as for me and my household, </a:t>
            </a:r>
          </a:p>
          <a:p>
            <a:r>
              <a:rPr lang="en-US" b="1" dirty="0">
                <a:effectLst>
                  <a:outerShdw blurRad="38100" dist="38100" dir="2700000" algn="tl">
                    <a:srgbClr val="000000">
                      <a:alpha val="43137"/>
                    </a:srgbClr>
                  </a:outerShdw>
                </a:effectLst>
                <a:latin typeface="Georgia" panose="02040502050405020303" pitchFamily="18" charset="0"/>
              </a:rPr>
              <a:t>we will serve the </a:t>
            </a:r>
            <a:r>
              <a:rPr lang="en-US" b="1" cap="small" dirty="0">
                <a:effectLst>
                  <a:outerShdw blurRad="38100" dist="38100" dir="2700000" algn="tl">
                    <a:srgbClr val="000000">
                      <a:alpha val="43137"/>
                    </a:srgbClr>
                  </a:outerShdw>
                </a:effectLst>
                <a:latin typeface="Georgia" panose="02040502050405020303" pitchFamily="18" charset="0"/>
              </a:rPr>
              <a:t>Lord</a:t>
            </a:r>
            <a:r>
              <a:rPr lang="en-US" b="1" dirty="0">
                <a:effectLst>
                  <a:outerShdw blurRad="38100" dist="38100" dir="2700000" algn="tl">
                    <a:srgbClr val="000000">
                      <a:alpha val="43137"/>
                    </a:srgbClr>
                  </a:outerShdw>
                </a:effectLst>
                <a:latin typeface="Georgia" panose="02040502050405020303" pitchFamily="18" charset="0"/>
              </a:rPr>
              <a:t>.”</a:t>
            </a:r>
          </a:p>
        </p:txBody>
      </p:sp>
      <p:sp>
        <p:nvSpPr>
          <p:cNvPr id="4" name="Text Placeholder 3">
            <a:extLst>
              <a:ext uri="{FF2B5EF4-FFF2-40B4-BE49-F238E27FC236}">
                <a16:creationId xmlns:a16="http://schemas.microsoft.com/office/drawing/2014/main" id="{09A6A496-8B1A-37AD-80DD-1D5849474B52}"/>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Joshua 24:15 NIV </a:t>
            </a:r>
          </a:p>
        </p:txBody>
      </p:sp>
    </p:spTree>
    <p:extLst>
      <p:ext uri="{BB962C8B-B14F-4D97-AF65-F5344CB8AC3E}">
        <p14:creationId xmlns:p14="http://schemas.microsoft.com/office/powerpoint/2010/main" val="5340951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1DD8D-083E-ECE9-FDFF-266139ED5F5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0F1C5FF-2343-CC46-03AC-C4E71488B5A7}"/>
              </a:ext>
            </a:extLst>
          </p:cNvPr>
          <p:cNvSpPr>
            <a:spLocks noGrp="1"/>
          </p:cNvSpPr>
          <p:nvPr>
            <p:ph type="body" sz="quarter" idx="13"/>
          </p:nvPr>
        </p:nvSpPr>
        <p:spPr>
          <a:xfrm>
            <a:off x="655638" y="599966"/>
            <a:ext cx="7509983" cy="3365110"/>
          </a:xfrm>
        </p:spPr>
        <p:txBody>
          <a:bodyPr>
            <a:normAutofit/>
          </a:bodyPr>
          <a:lstStyle/>
          <a:p>
            <a:r>
              <a:rPr lang="en-US" b="1" baseline="30000" dirty="0">
                <a:latin typeface="Georgia" panose="02040502050405020303" pitchFamily="18" charset="0"/>
              </a:rPr>
              <a:t>23 </a:t>
            </a:r>
            <a:r>
              <a:rPr lang="en-US" dirty="0">
                <a:latin typeface="Georgia" panose="02040502050405020303" pitchFamily="18" charset="0"/>
              </a:rPr>
              <a:t>Then he said to them all: </a:t>
            </a:r>
          </a:p>
          <a:p>
            <a:r>
              <a:rPr lang="en-US" dirty="0">
                <a:latin typeface="Georgia" panose="02040502050405020303" pitchFamily="18" charset="0"/>
              </a:rPr>
              <a:t>“Whoever wants to be my disciple must deny themselves and </a:t>
            </a:r>
          </a:p>
          <a:p>
            <a:r>
              <a:rPr lang="en-US" dirty="0">
                <a:effectLst>
                  <a:outerShdw blurRad="38100" dist="38100" dir="2700000" algn="tl">
                    <a:srgbClr val="000000">
                      <a:alpha val="43137"/>
                    </a:srgbClr>
                  </a:outerShdw>
                </a:effectLst>
                <a:latin typeface="Georgia" panose="02040502050405020303" pitchFamily="18" charset="0"/>
              </a:rPr>
              <a:t>take up their cross daily </a:t>
            </a:r>
          </a:p>
          <a:p>
            <a:r>
              <a:rPr lang="en-US" dirty="0">
                <a:effectLst>
                  <a:outerShdw blurRad="38100" dist="38100" dir="2700000" algn="tl">
                    <a:srgbClr val="000000">
                      <a:alpha val="43137"/>
                    </a:srgbClr>
                  </a:outerShdw>
                </a:effectLst>
                <a:latin typeface="Georgia" panose="02040502050405020303" pitchFamily="18" charset="0"/>
              </a:rPr>
              <a:t>and follow me.</a:t>
            </a:r>
          </a:p>
        </p:txBody>
      </p:sp>
      <p:sp>
        <p:nvSpPr>
          <p:cNvPr id="4" name="Text Placeholder 3">
            <a:extLst>
              <a:ext uri="{FF2B5EF4-FFF2-40B4-BE49-F238E27FC236}">
                <a16:creationId xmlns:a16="http://schemas.microsoft.com/office/drawing/2014/main" id="{25206E6F-D90D-8C85-D340-8BEB78B72E47}"/>
              </a:ext>
            </a:extLst>
          </p:cNvPr>
          <p:cNvSpPr>
            <a:spLocks noGrp="1"/>
          </p:cNvSpPr>
          <p:nvPr>
            <p:ph type="body" sz="quarter" idx="14"/>
          </p:nvPr>
        </p:nvSpPr>
        <p:spPr>
          <a:xfrm>
            <a:off x="527050" y="4443411"/>
            <a:ext cx="8159750" cy="499009"/>
          </a:xfrm>
        </p:spPr>
        <p:txBody>
          <a:bodyPr>
            <a:normAutofit fontScale="92500" lnSpcReduction="20000"/>
          </a:bodyPr>
          <a:lstStyle/>
          <a:p>
            <a:r>
              <a:rPr lang="en-US" sz="3200" dirty="0">
                <a:latin typeface="Georgia" panose="02040502050405020303" pitchFamily="18" charset="0"/>
              </a:rPr>
              <a:t>Luke 9:23 NIV </a:t>
            </a:r>
          </a:p>
        </p:txBody>
      </p:sp>
    </p:spTree>
    <p:extLst>
      <p:ext uri="{BB962C8B-B14F-4D97-AF65-F5344CB8AC3E}">
        <p14:creationId xmlns:p14="http://schemas.microsoft.com/office/powerpoint/2010/main" val="974645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491968" y="442694"/>
            <a:ext cx="8160063" cy="4354160"/>
          </a:xfrm>
        </p:spPr>
        <p:txBody>
          <a:bodyPr>
            <a:normAutofit fontScale="55000" lnSpcReduction="20000"/>
          </a:bodyPr>
          <a:lstStyle/>
          <a:p>
            <a:r>
              <a:rPr lang="en-US" sz="5800" dirty="0">
                <a:latin typeface="Georgia" panose="02040502050405020303" pitchFamily="18" charset="0"/>
              </a:rPr>
              <a:t>Conclusion:</a:t>
            </a:r>
          </a:p>
          <a:p>
            <a:r>
              <a:rPr lang="en-US" sz="4800" dirty="0">
                <a:latin typeface="Georgia" panose="02040502050405020303" pitchFamily="18" charset="0"/>
              </a:rPr>
              <a:t>Jeroboam already possessed God's promise.</a:t>
            </a:r>
          </a:p>
          <a:p>
            <a:r>
              <a:rPr lang="en-US" sz="4800" dirty="0">
                <a:latin typeface="Georgia" panose="02040502050405020303" pitchFamily="18" charset="0"/>
              </a:rPr>
              <a:t>He simply didn't believe God's promise could sustain him. The same question stands before every believer today.</a:t>
            </a:r>
          </a:p>
          <a:p>
            <a:r>
              <a:rPr lang="en-US" sz="4800" b="1" dirty="0">
                <a:latin typeface="Georgia" panose="02040502050405020303" pitchFamily="18" charset="0"/>
              </a:rPr>
              <a:t>Will we trust God's way or create our own?</a:t>
            </a:r>
            <a:endParaRPr lang="en-US" sz="4800" dirty="0">
              <a:latin typeface="Georgia" panose="02040502050405020303" pitchFamily="18" charset="0"/>
            </a:endParaRPr>
          </a:p>
          <a:p>
            <a:r>
              <a:rPr lang="en-US" sz="4800">
                <a:latin typeface="Georgia" panose="02040502050405020303" pitchFamily="18" charset="0"/>
              </a:rPr>
              <a:t>God's </a:t>
            </a:r>
            <a:r>
              <a:rPr lang="en-US" sz="4800" dirty="0">
                <a:latin typeface="Georgia" panose="02040502050405020303" pitchFamily="18" charset="0"/>
              </a:rPr>
              <a:t>promises always invite us onto His path</a:t>
            </a:r>
            <a:r>
              <a:rPr lang="en-US" sz="4800">
                <a:latin typeface="Georgia" panose="02040502050405020303" pitchFamily="18" charset="0"/>
              </a:rPr>
              <a:t>, </a:t>
            </a:r>
          </a:p>
          <a:p>
            <a:r>
              <a:rPr lang="en-US" sz="4800">
                <a:latin typeface="Georgia" panose="02040502050405020303" pitchFamily="18" charset="0"/>
              </a:rPr>
              <a:t>but </a:t>
            </a:r>
            <a:r>
              <a:rPr lang="en-US" sz="4800" dirty="0">
                <a:latin typeface="Georgia" panose="02040502050405020303" pitchFamily="18" charset="0"/>
              </a:rPr>
              <a:t>every generation must choose whether </a:t>
            </a:r>
          </a:p>
          <a:p>
            <a:r>
              <a:rPr lang="en-US" sz="4800" dirty="0">
                <a:latin typeface="Georgia" panose="02040502050405020303" pitchFamily="18" charset="0"/>
              </a:rPr>
              <a:t>it will trust His way </a:t>
            </a:r>
          </a:p>
          <a:p>
            <a:r>
              <a:rPr lang="en-US" sz="4800" dirty="0">
                <a:latin typeface="Georgia" panose="02040502050405020303" pitchFamily="18" charset="0"/>
              </a:rPr>
              <a:t>or create its own.</a:t>
            </a:r>
          </a:p>
          <a:p>
            <a:endParaRPr lang="en-US" dirty="0"/>
          </a:p>
        </p:txBody>
      </p:sp>
    </p:spTree>
    <p:extLst>
      <p:ext uri="{BB962C8B-B14F-4D97-AF65-F5344CB8AC3E}">
        <p14:creationId xmlns:p14="http://schemas.microsoft.com/office/powerpoint/2010/main" val="1405483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57200" y="889195"/>
            <a:ext cx="7509983" cy="3365110"/>
          </a:xfrm>
        </p:spPr>
        <p:txBody>
          <a:bodyPr/>
          <a:lstStyle/>
          <a:p>
            <a:r>
              <a:rPr lang="en-US" b="1" baseline="30000" dirty="0">
                <a:latin typeface="Georgia" panose="02040502050405020303" pitchFamily="18" charset="0"/>
              </a:rPr>
              <a:t>29 </a:t>
            </a:r>
            <a:r>
              <a:rPr lang="en-US" dirty="0">
                <a:latin typeface="Georgia" panose="02040502050405020303" pitchFamily="18" charset="0"/>
              </a:rPr>
              <a:t>About that time Jeroboam was going out of Jerusalem, and Ahijah the prophet of Shiloh met him on the way, wearing a new cloak. The two of them were alone out in the country, </a:t>
            </a:r>
            <a:endParaRPr lang="en-US" b="1" dirty="0">
              <a:latin typeface="Georgia" panose="02040502050405020303" pitchFamily="18" charset="0"/>
            </a:endParaRPr>
          </a:p>
        </p:txBody>
      </p:sp>
      <p:sp>
        <p:nvSpPr>
          <p:cNvPr id="4" name="Text Placeholder 3"/>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3877253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CEA7DD7C-A19E-9939-3A0A-BE176B016B8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093994" cy="5143500"/>
          </a:xfrm>
          <a:prstGeom prst="rect">
            <a:avLst/>
          </a:prstGeom>
        </p:spPr>
      </p:pic>
    </p:spTree>
    <p:extLst>
      <p:ext uri="{BB962C8B-B14F-4D97-AF65-F5344CB8AC3E}">
        <p14:creationId xmlns:p14="http://schemas.microsoft.com/office/powerpoint/2010/main" val="544258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855E3-2952-0C13-3D88-BB8609E86B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C3BDEE-248C-69DB-F617-D5406401071B}"/>
              </a:ext>
            </a:extLst>
          </p:cNvPr>
          <p:cNvSpPr>
            <a:spLocks noGrp="1"/>
          </p:cNvSpPr>
          <p:nvPr>
            <p:ph type="body" sz="quarter" idx="13"/>
          </p:nvPr>
        </p:nvSpPr>
        <p:spPr/>
        <p:txBody>
          <a:bodyPr/>
          <a:lstStyle/>
          <a:p>
            <a:endParaRPr lang="en-US"/>
          </a:p>
        </p:txBody>
      </p:sp>
      <p:pic>
        <p:nvPicPr>
          <p:cNvPr id="5" name="Picture 4">
            <a:extLst>
              <a:ext uri="{FF2B5EF4-FFF2-40B4-BE49-F238E27FC236}">
                <a16:creationId xmlns:a16="http://schemas.microsoft.com/office/drawing/2014/main" id="{8AF35D33-87D6-D2CD-9C32-CF291F904C9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1107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8997F0-B7B8-8597-260B-ABAF3C2AE21F}"/>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935E1401-15FF-BB33-BD76-3627A3A508F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255081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E6C6B-1B0D-0F36-04C2-2651815969F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F3D2EB0-3CDA-F39E-4A4D-173F4DA44A57}"/>
              </a:ext>
            </a:extLst>
          </p:cNvPr>
          <p:cNvSpPr>
            <a:spLocks noGrp="1"/>
          </p:cNvSpPr>
          <p:nvPr>
            <p:ph type="body" sz="quarter" idx="13"/>
          </p:nvPr>
        </p:nvSpPr>
        <p:spPr>
          <a:xfrm>
            <a:off x="651908" y="767750"/>
            <a:ext cx="7509983" cy="3593711"/>
          </a:xfrm>
        </p:spPr>
        <p:txBody>
          <a:bodyPr>
            <a:normAutofit fontScale="92500" lnSpcReduction="10000"/>
          </a:bodyPr>
          <a:lstStyle/>
          <a:p>
            <a:r>
              <a:rPr lang="en-US" b="1" baseline="30000" dirty="0">
                <a:latin typeface="Georgia" panose="02040502050405020303" pitchFamily="18" charset="0"/>
              </a:rPr>
              <a:t>30 </a:t>
            </a:r>
            <a:r>
              <a:rPr lang="en-US" dirty="0">
                <a:latin typeface="Georgia" panose="02040502050405020303" pitchFamily="18" charset="0"/>
              </a:rPr>
              <a:t>and Ahijah took hold of the new cloak he was wearing and tore it into twelve pieces. </a:t>
            </a:r>
            <a:r>
              <a:rPr lang="en-US" b="1" baseline="30000" dirty="0">
                <a:latin typeface="Georgia" panose="02040502050405020303" pitchFamily="18" charset="0"/>
              </a:rPr>
              <a:t>31 </a:t>
            </a:r>
            <a:r>
              <a:rPr lang="en-US" dirty="0">
                <a:latin typeface="Georgia" panose="02040502050405020303" pitchFamily="18" charset="0"/>
              </a:rPr>
              <a:t>Then he said to Jeroboam, </a:t>
            </a:r>
          </a:p>
          <a:p>
            <a:r>
              <a:rPr lang="en-US" dirty="0">
                <a:latin typeface="Georgia" panose="02040502050405020303" pitchFamily="18" charset="0"/>
              </a:rPr>
              <a:t>“Take ten pieces for yourself, for this is what the </a:t>
            </a:r>
            <a:r>
              <a:rPr lang="en-US" cap="small" dirty="0">
                <a:latin typeface="Georgia" panose="02040502050405020303" pitchFamily="18" charset="0"/>
              </a:rPr>
              <a:t>Lord</a:t>
            </a:r>
            <a:r>
              <a:rPr lang="en-US" dirty="0">
                <a:latin typeface="Georgia" panose="02040502050405020303" pitchFamily="18" charset="0"/>
              </a:rPr>
              <a:t>, the God of Israel, says: </a:t>
            </a:r>
          </a:p>
          <a:p>
            <a:r>
              <a:rPr lang="en-US" b="1" dirty="0">
                <a:effectLst>
                  <a:outerShdw blurRad="38100" dist="38100" dir="2700000" algn="tl">
                    <a:srgbClr val="000000">
                      <a:alpha val="43137"/>
                    </a:srgbClr>
                  </a:outerShdw>
                </a:effectLst>
                <a:latin typeface="Georgia" panose="02040502050405020303" pitchFamily="18" charset="0"/>
              </a:rPr>
              <a:t>‘See, I am going to tear the kingdom out of Solomon’s hand and </a:t>
            </a:r>
          </a:p>
          <a:p>
            <a:r>
              <a:rPr lang="en-US" b="1" dirty="0">
                <a:effectLst>
                  <a:outerShdw blurRad="38100" dist="38100" dir="2700000" algn="tl">
                    <a:srgbClr val="000000">
                      <a:alpha val="43137"/>
                    </a:srgbClr>
                  </a:outerShdw>
                </a:effectLst>
                <a:latin typeface="Georgia" panose="02040502050405020303" pitchFamily="18" charset="0"/>
              </a:rPr>
              <a:t>give you ten tribes. </a:t>
            </a:r>
          </a:p>
        </p:txBody>
      </p:sp>
      <p:sp>
        <p:nvSpPr>
          <p:cNvPr id="4" name="Text Placeholder 3">
            <a:extLst>
              <a:ext uri="{FF2B5EF4-FFF2-40B4-BE49-F238E27FC236}">
                <a16:creationId xmlns:a16="http://schemas.microsoft.com/office/drawing/2014/main" id="{FD099A28-4815-4182-BE3B-2E8DEAFFD3E9}"/>
              </a:ext>
            </a:extLst>
          </p:cNvPr>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345457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79EE9-8119-4F25-E877-09C04B4C503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5AE4AF1-53D9-0926-3355-D5D1E68E4B3D}"/>
              </a:ext>
            </a:extLst>
          </p:cNvPr>
          <p:cNvSpPr>
            <a:spLocks noGrp="1"/>
          </p:cNvSpPr>
          <p:nvPr>
            <p:ph type="body" sz="quarter" idx="13"/>
          </p:nvPr>
        </p:nvSpPr>
        <p:spPr>
          <a:xfrm>
            <a:off x="651908" y="767750"/>
            <a:ext cx="7509983" cy="3593711"/>
          </a:xfrm>
        </p:spPr>
        <p:txBody>
          <a:bodyPr>
            <a:normAutofit/>
          </a:bodyPr>
          <a:lstStyle/>
          <a:p>
            <a:r>
              <a:rPr lang="en-US" b="1" baseline="30000" dirty="0">
                <a:latin typeface="Georgia" panose="02040502050405020303" pitchFamily="18" charset="0"/>
              </a:rPr>
              <a:t>32 </a:t>
            </a:r>
            <a:r>
              <a:rPr lang="en-US" dirty="0">
                <a:latin typeface="Georgia" panose="02040502050405020303" pitchFamily="18" charset="0"/>
              </a:rPr>
              <a:t>But for the sake of my servant David </a:t>
            </a:r>
          </a:p>
          <a:p>
            <a:r>
              <a:rPr lang="en-US" dirty="0">
                <a:latin typeface="Georgia" panose="02040502050405020303" pitchFamily="18" charset="0"/>
              </a:rPr>
              <a:t>and the city of Jerusalem, </a:t>
            </a:r>
          </a:p>
          <a:p>
            <a:r>
              <a:rPr lang="en-US" dirty="0">
                <a:latin typeface="Georgia" panose="02040502050405020303" pitchFamily="18" charset="0"/>
              </a:rPr>
              <a:t>which I have chosen out of all the tribes </a:t>
            </a:r>
          </a:p>
          <a:p>
            <a:r>
              <a:rPr lang="en-US" dirty="0">
                <a:latin typeface="Georgia" panose="02040502050405020303" pitchFamily="18" charset="0"/>
              </a:rPr>
              <a:t>of Israel, he will have one tribe. </a:t>
            </a:r>
            <a:endParaRPr lang="en-US" b="1" dirty="0">
              <a:latin typeface="Georgia" panose="02040502050405020303" pitchFamily="18" charset="0"/>
            </a:endParaRPr>
          </a:p>
        </p:txBody>
      </p:sp>
      <p:sp>
        <p:nvSpPr>
          <p:cNvPr id="4" name="Text Placeholder 3">
            <a:extLst>
              <a:ext uri="{FF2B5EF4-FFF2-40B4-BE49-F238E27FC236}">
                <a16:creationId xmlns:a16="http://schemas.microsoft.com/office/drawing/2014/main" id="{2AF004A5-3036-CC3F-1CFD-31259B6A5E7B}"/>
              </a:ext>
            </a:extLst>
          </p:cNvPr>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1871805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66CF4-82D4-6FA9-0AB9-596CCDEBF69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B899A82-79A4-CD1A-96A2-AD5348F18560}"/>
              </a:ext>
            </a:extLst>
          </p:cNvPr>
          <p:cNvSpPr>
            <a:spLocks noGrp="1"/>
          </p:cNvSpPr>
          <p:nvPr>
            <p:ph type="body" sz="quarter" idx="13"/>
          </p:nvPr>
        </p:nvSpPr>
        <p:spPr>
          <a:xfrm>
            <a:off x="651908" y="600076"/>
            <a:ext cx="7509983" cy="3761386"/>
          </a:xfrm>
        </p:spPr>
        <p:txBody>
          <a:bodyPr>
            <a:normAutofit/>
          </a:bodyPr>
          <a:lstStyle/>
          <a:p>
            <a:r>
              <a:rPr lang="en-US" b="1" baseline="30000" dirty="0">
                <a:latin typeface="Georgia" panose="02040502050405020303" pitchFamily="18" charset="0"/>
              </a:rPr>
              <a:t>33 </a:t>
            </a:r>
            <a:r>
              <a:rPr lang="en-US" dirty="0">
                <a:latin typeface="Georgia" panose="02040502050405020303" pitchFamily="18" charset="0"/>
              </a:rPr>
              <a:t>I will do this because they have forsaken me and worshiped Ashtoreth the goddess of the Sidonians, Chemosh the god of the Moabites, and Molek the god of the Ammonites, and have not walked in obedience to me, nor done what is right in my eyes, nor kept my decrees and laws as David, Solomon’s father, did.</a:t>
            </a:r>
            <a:endParaRPr lang="en-US" b="1" dirty="0">
              <a:latin typeface="Georgia" panose="02040502050405020303" pitchFamily="18" charset="0"/>
            </a:endParaRPr>
          </a:p>
        </p:txBody>
      </p:sp>
      <p:sp>
        <p:nvSpPr>
          <p:cNvPr id="4" name="Text Placeholder 3">
            <a:extLst>
              <a:ext uri="{FF2B5EF4-FFF2-40B4-BE49-F238E27FC236}">
                <a16:creationId xmlns:a16="http://schemas.microsoft.com/office/drawing/2014/main" id="{0B7E8E8B-8E29-B362-99BE-2FA3FF5FD0D3}"/>
              </a:ext>
            </a:extLst>
          </p:cNvPr>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2226955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606EB-1940-5648-BE05-56265C7A433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DFCE986-44CF-EC04-970B-DFE1668086B8}"/>
              </a:ext>
            </a:extLst>
          </p:cNvPr>
          <p:cNvSpPr>
            <a:spLocks noGrp="1"/>
          </p:cNvSpPr>
          <p:nvPr>
            <p:ph type="body" sz="quarter" idx="13"/>
          </p:nvPr>
        </p:nvSpPr>
        <p:spPr>
          <a:xfrm>
            <a:off x="651908" y="600076"/>
            <a:ext cx="7509983" cy="3761386"/>
          </a:xfrm>
        </p:spPr>
        <p:txBody>
          <a:bodyPr>
            <a:normAutofit/>
          </a:bodyPr>
          <a:lstStyle/>
          <a:p>
            <a:r>
              <a:rPr lang="en-US" b="1" baseline="30000" dirty="0">
                <a:latin typeface="Georgia" panose="02040502050405020303" pitchFamily="18" charset="0"/>
              </a:rPr>
              <a:t>34 </a:t>
            </a:r>
            <a:r>
              <a:rPr lang="en-US" dirty="0">
                <a:latin typeface="Georgia" panose="02040502050405020303" pitchFamily="18" charset="0"/>
              </a:rPr>
              <a:t>“‘</a:t>
            </a:r>
            <a:r>
              <a:rPr lang="en-US" b="1" dirty="0">
                <a:latin typeface="Georgia" panose="02040502050405020303" pitchFamily="18" charset="0"/>
              </a:rPr>
              <a:t>But I will not take the whole kingdom out of Solomon’s hand</a:t>
            </a:r>
            <a:r>
              <a:rPr lang="en-US" dirty="0">
                <a:latin typeface="Georgia" panose="02040502050405020303" pitchFamily="18" charset="0"/>
              </a:rPr>
              <a:t>; </a:t>
            </a:r>
          </a:p>
          <a:p>
            <a:r>
              <a:rPr lang="en-US" dirty="0">
                <a:latin typeface="Georgia" panose="02040502050405020303" pitchFamily="18" charset="0"/>
              </a:rPr>
              <a:t>I have made him ruler all the days of his life for the sake of David my servant, whom I chose and who obeyed my commands and decrees. </a:t>
            </a:r>
            <a:endParaRPr lang="en-US" b="1" dirty="0">
              <a:latin typeface="Georgia" panose="02040502050405020303" pitchFamily="18" charset="0"/>
            </a:endParaRPr>
          </a:p>
        </p:txBody>
      </p:sp>
      <p:sp>
        <p:nvSpPr>
          <p:cNvPr id="4" name="Text Placeholder 3">
            <a:extLst>
              <a:ext uri="{FF2B5EF4-FFF2-40B4-BE49-F238E27FC236}">
                <a16:creationId xmlns:a16="http://schemas.microsoft.com/office/drawing/2014/main" id="{3466155E-30C0-AE13-1173-158FD0530EE1}"/>
              </a:ext>
            </a:extLst>
          </p:cNvPr>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2148236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1BBBF-E670-8BC1-CEC5-D4B975A817C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EA9C53-7E97-1C23-41A9-90A238BA1590}"/>
              </a:ext>
            </a:extLst>
          </p:cNvPr>
          <p:cNvSpPr>
            <a:spLocks noGrp="1"/>
          </p:cNvSpPr>
          <p:nvPr>
            <p:ph type="body" sz="quarter" idx="13"/>
          </p:nvPr>
        </p:nvSpPr>
        <p:spPr>
          <a:xfrm>
            <a:off x="651908" y="600076"/>
            <a:ext cx="7509983" cy="3761386"/>
          </a:xfrm>
        </p:spPr>
        <p:txBody>
          <a:bodyPr>
            <a:normAutofit/>
          </a:bodyPr>
          <a:lstStyle/>
          <a:p>
            <a:r>
              <a:rPr lang="en-US" b="1" baseline="30000" dirty="0">
                <a:latin typeface="Georgia" panose="02040502050405020303" pitchFamily="18" charset="0"/>
              </a:rPr>
              <a:t>35 </a:t>
            </a:r>
            <a:r>
              <a:rPr lang="en-US" dirty="0">
                <a:latin typeface="Georgia" panose="02040502050405020303" pitchFamily="18" charset="0"/>
              </a:rPr>
              <a:t>I will take the kingdom from his son’s hands and give you ten tribes. </a:t>
            </a:r>
            <a:endParaRPr lang="en-US" b="1" dirty="0">
              <a:latin typeface="Georgia" panose="02040502050405020303" pitchFamily="18" charset="0"/>
            </a:endParaRPr>
          </a:p>
        </p:txBody>
      </p:sp>
      <p:sp>
        <p:nvSpPr>
          <p:cNvPr id="4" name="Text Placeholder 3">
            <a:extLst>
              <a:ext uri="{FF2B5EF4-FFF2-40B4-BE49-F238E27FC236}">
                <a16:creationId xmlns:a16="http://schemas.microsoft.com/office/drawing/2014/main" id="{70557BF1-ECD4-FF73-286E-3BFFC97DA08E}"/>
              </a:ext>
            </a:extLst>
          </p:cNvPr>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741112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081FB-D7BB-4E19-5241-560CAEF1B26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EE56EA1-0E3D-BC3B-F712-087DA8562407}"/>
              </a:ext>
            </a:extLst>
          </p:cNvPr>
          <p:cNvSpPr>
            <a:spLocks noGrp="1"/>
          </p:cNvSpPr>
          <p:nvPr>
            <p:ph type="body" sz="quarter" idx="13"/>
          </p:nvPr>
        </p:nvSpPr>
        <p:spPr>
          <a:xfrm>
            <a:off x="651908" y="600076"/>
            <a:ext cx="7509983" cy="3761386"/>
          </a:xfrm>
        </p:spPr>
        <p:txBody>
          <a:bodyPr>
            <a:normAutofit/>
          </a:bodyPr>
          <a:lstStyle/>
          <a:p>
            <a:r>
              <a:rPr lang="en-US" b="1" baseline="30000" dirty="0">
                <a:latin typeface="Georgia" panose="02040502050405020303" pitchFamily="18" charset="0"/>
              </a:rPr>
              <a:t>36 </a:t>
            </a:r>
            <a:r>
              <a:rPr lang="en-US" dirty="0">
                <a:latin typeface="Georgia" panose="02040502050405020303" pitchFamily="18" charset="0"/>
              </a:rPr>
              <a:t>I will give one tribe to his son so that David my servant may always have a lamp before me in Jerusalem, the city where I chose to put my Name.</a:t>
            </a:r>
            <a:endParaRPr lang="en-US" b="1" dirty="0">
              <a:latin typeface="Georgia" panose="02040502050405020303" pitchFamily="18" charset="0"/>
            </a:endParaRPr>
          </a:p>
        </p:txBody>
      </p:sp>
      <p:sp>
        <p:nvSpPr>
          <p:cNvPr id="4" name="Text Placeholder 3">
            <a:extLst>
              <a:ext uri="{FF2B5EF4-FFF2-40B4-BE49-F238E27FC236}">
                <a16:creationId xmlns:a16="http://schemas.microsoft.com/office/drawing/2014/main" id="{64104E6A-599B-F94D-0A4E-4D64DBD020E5}"/>
              </a:ext>
            </a:extLst>
          </p:cNvPr>
          <p:cNvSpPr>
            <a:spLocks noGrp="1"/>
          </p:cNvSpPr>
          <p:nvPr>
            <p:ph type="body" sz="quarter" idx="14"/>
          </p:nvPr>
        </p:nvSpPr>
        <p:spPr>
          <a:xfrm>
            <a:off x="327025" y="4361462"/>
            <a:ext cx="8159750" cy="603480"/>
          </a:xfrm>
        </p:spPr>
        <p:txBody>
          <a:bodyPr>
            <a:normAutofit/>
          </a:bodyPr>
          <a:lstStyle/>
          <a:p>
            <a:r>
              <a:rPr lang="en-US" sz="3200" dirty="0">
                <a:latin typeface="Georgia" panose="02040502050405020303" pitchFamily="18" charset="0"/>
              </a:rPr>
              <a:t>1 Kings 11:29-39 NIV </a:t>
            </a:r>
          </a:p>
        </p:txBody>
      </p:sp>
    </p:spTree>
    <p:extLst>
      <p:ext uri="{BB962C8B-B14F-4D97-AF65-F5344CB8AC3E}">
        <p14:creationId xmlns:p14="http://schemas.microsoft.com/office/powerpoint/2010/main" val="2720112302"/>
      </p:ext>
    </p:extLst>
  </p:cSld>
  <p:clrMapOvr>
    <a:masterClrMapping/>
  </p:clrMapOvr>
</p:sld>
</file>

<file path=ppt/theme/theme1.xml><?xml version="1.0" encoding="utf-8"?>
<a:theme xmlns:a="http://schemas.openxmlformats.org/drawingml/2006/main" name="Defaul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1579</TotalTime>
  <Words>1078</Words>
  <Application>Microsoft Office PowerPoint</Application>
  <PresentationFormat>On-screen Show (16:9)</PresentationFormat>
  <Paragraphs>114</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Amasis MT Pro Black</vt:lpstr>
      <vt:lpstr>Arial</vt:lpstr>
      <vt:lpstr>Georgia</vt:lpstr>
      <vt:lpstr>Trebuchet MS</vt:lpstr>
      <vt:lpstr>Default</vt:lpstr>
      <vt:lpstr>PowerPoint Presentation</vt:lpstr>
      <vt:lpstr>The Choice Before 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Choice</vt:lpstr>
      <vt:lpstr>PowerPoint Presentation</vt:lpstr>
      <vt:lpstr>PowerPoint Presentation</vt:lpstr>
      <vt:lpstr>PowerPoint Presentation</vt:lpstr>
      <vt:lpstr>PowerPoint Presentation</vt:lpstr>
      <vt:lpstr>PowerPoint Presentation</vt:lpstr>
      <vt:lpstr>Choice</vt:lpstr>
      <vt:lpstr>PowerPoint Presentation</vt:lpstr>
      <vt:lpstr>PowerPoint Presentation</vt:lpstr>
      <vt:lpstr>PowerPoint Presentation</vt:lpstr>
      <vt:lpstr>PowerPoint Presentation</vt:lpstr>
      <vt:lpstr>PowerPoint Presentation</vt:lpstr>
      <vt:lpstr>PowerPoint Presentation</vt:lpstr>
      <vt:lpstr>Choice</vt:lpstr>
      <vt:lpstr>PowerPoint Presentation</vt:lpstr>
      <vt:lpstr>PowerPoint Presentation</vt:lpstr>
      <vt:lpstr>PowerPoint Presentation</vt:lpstr>
      <vt:lpstr>PowerPoint Presentation</vt:lpstr>
      <vt:lpstr>PowerPoint Presentation</vt:lpstr>
      <vt:lpstr>PowerPoint Presentation</vt:lpstr>
    </vt:vector>
  </TitlesOfParts>
  <Company>RT Creative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Chapman</dc:creator>
  <cp:lastModifiedBy>Karrie Landsverk</cp:lastModifiedBy>
  <cp:revision>26</cp:revision>
  <dcterms:created xsi:type="dcterms:W3CDTF">2014-03-26T14:03:34Z</dcterms:created>
  <dcterms:modified xsi:type="dcterms:W3CDTF">2026-08-01T13:27:40Z</dcterms:modified>
</cp:coreProperties>
</file>