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70" r:id="rId7"/>
    <p:sldId id="261" r:id="rId8"/>
    <p:sldId id="262" r:id="rId9"/>
    <p:sldId id="271" r:id="rId10"/>
    <p:sldId id="263" r:id="rId11"/>
    <p:sldId id="264" r:id="rId12"/>
    <p:sldId id="272" r:id="rId13"/>
    <p:sldId id="265" r:id="rId14"/>
    <p:sldId id="266" r:id="rId15"/>
    <p:sldId id="273" r:id="rId16"/>
    <p:sldId id="267" r:id="rId17"/>
    <p:sldId id="268" r:id="rId18"/>
    <p:sldId id="269" r:id="rId1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8" d="100"/>
          <a:sy n="98" d="100"/>
        </p:scale>
        <p:origin x="3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573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Today we begin a five-week series on who we are as a church: Let's Go Together. Before the details of our identity, we look at the big picture through the very first church in Acts 2.</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forced communism — a voluntary, generous response. Following Jesus often cost people jobs and family ties; the church responded with kindness out of God's grace. Bede: a double ardor of love. Stott: Christian fellowship is Christian caring, and Christian caring is Christian sharing.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Restaurant vs. potluck illustration. Application: third Pathway step — Share Your Gifts (talents, time, treasure, presence). Identity: Humble Servants — serve like Jesus, no audience needed.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0122A-D307-AF97-34AA-59BC1B1C5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9C82B-4879-EEDF-54C1-B34E256868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004FD-0A69-B13B-0F1D-8ED5033B3B2C}"/>
              </a:ext>
            </a:extLst>
          </p:cNvPr>
          <p:cNvSpPr>
            <a:spLocks noGrp="1"/>
          </p:cNvSpPr>
          <p:nvPr>
            <p:ph type="body" idx="1"/>
          </p:nvPr>
        </p:nvSpPr>
        <p:spPr/>
        <p:txBody>
          <a:bodyPr/>
          <a:lstStyle/>
          <a:p>
            <a:r>
              <a:rPr lang="en-US" dirty="0"/>
              <a:t>Restaurant vs. potluck illustration. Application: third Pathway step — Share Your Gifts (talents, time, treasure, presence). Identity: Humble Servants — serve like Jesus, no audience needed.</a:t>
            </a:r>
          </a:p>
        </p:txBody>
      </p:sp>
      <p:sp>
        <p:nvSpPr>
          <p:cNvPr id="4" name="Slide Number Placeholder 3">
            <a:extLst>
              <a:ext uri="{FF2B5EF4-FFF2-40B4-BE49-F238E27FC236}">
                <a16:creationId xmlns:a16="http://schemas.microsoft.com/office/drawing/2014/main" id="{E06864F5-0B42-8F86-CF91-C0E03D28EA2B}"/>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178566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Explosive growth, but the Lord gets the credit — He was adding to their number. F.F. Bruce: it is the Lord's right to add members, and the joyful prerogative of members to welcome them. Stott: a healthy Spirit-filled church should expect continuous growth.</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Apple orchard illustration. Application: fourth Pathway step — Multiply Yourself at home, at HBC, and in the world. Pledge cards include 'Fruit Over Time.' We plant; the Lord adds to our number.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A15DA-A2BA-E419-7B9C-C3275A124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0DE75-16C9-F04E-CA0C-DE5AD6DCBD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B5CF7-B18D-F9BE-2E49-F0BBA1A81370}"/>
              </a:ext>
            </a:extLst>
          </p:cNvPr>
          <p:cNvSpPr>
            <a:spLocks noGrp="1"/>
          </p:cNvSpPr>
          <p:nvPr>
            <p:ph type="body" idx="1"/>
          </p:nvPr>
        </p:nvSpPr>
        <p:spPr/>
        <p:txBody>
          <a:bodyPr/>
          <a:lstStyle/>
          <a:p>
            <a:r>
              <a:rPr lang="en-US" dirty="0"/>
              <a:t>Apple orchard illustration. Application: fourth Pathway step — Multiply Yourself at home, at HBC, and in the world. Pledge cards include 'Fruit Over Time.' We plant; the Lord adds to our number.</a:t>
            </a:r>
          </a:p>
        </p:txBody>
      </p:sp>
      <p:sp>
        <p:nvSpPr>
          <p:cNvPr id="4" name="Slide Number Placeholder 3">
            <a:extLst>
              <a:ext uri="{FF2B5EF4-FFF2-40B4-BE49-F238E27FC236}">
                <a16:creationId xmlns:a16="http://schemas.microsoft.com/office/drawing/2014/main" id="{6925F592-EDC6-F10E-9385-5577BC1546D1}"/>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4152685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Conclusion questions. Stott reminds us a Spirit-filled church is a New Testament church. Then turn it personal: Is this you?</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four Pathway steps and preview the next four weeks: our four corporate identities.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prayer: that these steps would be a joyful invitation, not a burden. Let's go together.</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Acts 2:42-47. They did not view their faith as a private hobby or a once-a-week event. People were naturally pulled toward them because of the joy they shared.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walk through four rhythms of the early church: Gather, Scatter, Share, and Multiply.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Devoted = persistent, ongoing, diligent habit. Two spaces: temple courts (big public teaching and prayer) and homes (intimate table fellowship). Stott: a learning church and a worshipping church. Augustine: many souls but one soul. See also Colossians 3:16.</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Campfire illustration. Application: first step on the HBC Connection Pathway — Gather With Us. Connects to identities: Abiding Disciples (abide before we act) and Multigenerational Family.</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A83A-F7F2-8AEA-3EBF-50829421FC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3D092-1D8D-7046-FC32-DE7A4CC81F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370269-61DA-AFB6-55F5-0C90AC8E5644}"/>
              </a:ext>
            </a:extLst>
          </p:cNvPr>
          <p:cNvSpPr>
            <a:spLocks noGrp="1"/>
          </p:cNvSpPr>
          <p:nvPr>
            <p:ph type="body" idx="1"/>
          </p:nvPr>
        </p:nvSpPr>
        <p:spPr/>
        <p:txBody>
          <a:bodyPr/>
          <a:lstStyle/>
          <a:p>
            <a:r>
              <a:rPr lang="en-US" dirty="0"/>
              <a:t>Campfire illustration. Application: first step on the HBC Connection Pathway — Gather With Us. Connects to identities: Abiding Disciples (abide before we act) and Multigenerational Family.</a:t>
            </a:r>
          </a:p>
        </p:txBody>
      </p:sp>
      <p:sp>
        <p:nvSpPr>
          <p:cNvPr id="4" name="Slide Number Placeholder 3">
            <a:extLst>
              <a:ext uri="{FF2B5EF4-FFF2-40B4-BE49-F238E27FC236}">
                <a16:creationId xmlns:a16="http://schemas.microsoft.com/office/drawing/2014/main" id="{70F350C5-5F1F-EF12-E4F9-327C576CE8D2}"/>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192011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 in the middle of Jerusalem — among people who had called for Jesus' crucifixion — they did not hide. Stott: a Spirit-filled church is an evangelistic church; the Spirit is a missionary Spirit. Matthew 5:16 — let your light shine.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Reservoir vs. river illustration. Application: second Pathway step — Scatter On Mission through Missional Communities. Identity: Reconciling Ambassadors. Practice: Pray and Reach.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4F33B-1CDB-549D-D214-4FE70A883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64F2C-D840-3930-CD5A-30A7FEC2E6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7838DC-54FF-BAE0-54F5-B690B5AABB67}"/>
              </a:ext>
            </a:extLst>
          </p:cNvPr>
          <p:cNvSpPr>
            <a:spLocks noGrp="1"/>
          </p:cNvSpPr>
          <p:nvPr>
            <p:ph type="body" idx="1"/>
          </p:nvPr>
        </p:nvSpPr>
        <p:spPr/>
        <p:txBody>
          <a:bodyPr/>
          <a:lstStyle/>
          <a:p>
            <a:r>
              <a:rPr lang="en-US" dirty="0"/>
              <a:t>Reservoir vs. river illustration. Application: second Pathway step — Scatter On Mission through Missional Communities. Identity: Reconciling Ambassadors. Practice: Pray and Reach.</a:t>
            </a:r>
          </a:p>
        </p:txBody>
      </p:sp>
      <p:sp>
        <p:nvSpPr>
          <p:cNvPr id="4" name="Slide Number Placeholder 3">
            <a:extLst>
              <a:ext uri="{FF2B5EF4-FFF2-40B4-BE49-F238E27FC236}">
                <a16:creationId xmlns:a16="http://schemas.microsoft.com/office/drawing/2014/main" id="{06B69176-0A87-FE5E-8FF3-B586A4F7FF0A}"/>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548606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6766560" y="-1463040"/>
            <a:ext cx="4023360" cy="4023360"/>
          </a:xfrm>
          <a:prstGeom prst="ellipse">
            <a:avLst/>
          </a:prstGeom>
          <a:solidFill>
            <a:srgbClr val="8F3A2F">
              <a:alpha val="60000"/>
            </a:srgbClr>
          </a:solidFill>
          <a:ln/>
        </p:spPr>
        <p:txBody>
          <a:bodyPr/>
          <a:lstStyle/>
          <a:p>
            <a:endParaRPr lang="en-US"/>
          </a:p>
        </p:txBody>
      </p:sp>
      <p:sp>
        <p:nvSpPr>
          <p:cNvPr id="3" name="Shape 1"/>
          <p:cNvSpPr/>
          <p:nvPr/>
        </p:nvSpPr>
        <p:spPr>
          <a:xfrm>
            <a:off x="-1371600" y="3566160"/>
            <a:ext cx="3291840" cy="3291840"/>
          </a:xfrm>
          <a:prstGeom prst="ellipse">
            <a:avLst/>
          </a:prstGeom>
          <a:solidFill>
            <a:srgbClr val="8F3A2F">
              <a:alpha val="45000"/>
            </a:srgbClr>
          </a:solidFill>
          <a:ln/>
        </p:spPr>
        <p:txBody>
          <a:bodyPr/>
          <a:lstStyle/>
          <a:p>
            <a:endParaRPr lang="en-US"/>
          </a:p>
        </p:txBody>
      </p:sp>
      <p:sp>
        <p:nvSpPr>
          <p:cNvPr id="4" name="Shape 2"/>
          <p:cNvSpPr/>
          <p:nvPr/>
        </p:nvSpPr>
        <p:spPr>
          <a:xfrm>
            <a:off x="777240" y="777240"/>
            <a:ext cx="822960" cy="822960"/>
          </a:xfrm>
          <a:prstGeom prst="ellipse">
            <a:avLst/>
          </a:prstGeom>
          <a:solidFill>
            <a:srgbClr val="8F3A2F"/>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991210" y="991210"/>
            <a:ext cx="395021" cy="395021"/>
          </a:xfrm>
          <a:prstGeom prst="rect">
            <a:avLst/>
          </a:prstGeom>
        </p:spPr>
      </p:pic>
      <p:sp>
        <p:nvSpPr>
          <p:cNvPr id="6" name="Text 3"/>
          <p:cNvSpPr/>
          <p:nvPr/>
        </p:nvSpPr>
        <p:spPr>
          <a:xfrm>
            <a:off x="777240" y="1783080"/>
            <a:ext cx="7589520" cy="365760"/>
          </a:xfrm>
          <a:prstGeom prst="rect">
            <a:avLst/>
          </a:prstGeom>
          <a:noFill/>
          <a:ln/>
        </p:spPr>
        <p:txBody>
          <a:bodyPr wrap="square" lIns="0" tIns="0" rIns="0" bIns="0" rtlCol="0" anchor="ctr"/>
          <a:lstStyle/>
          <a:p>
            <a:pPr marL="0" indent="0">
              <a:buNone/>
            </a:pPr>
            <a:r>
              <a:rPr lang="en-US" sz="2000" b="1" kern="0" spc="400" dirty="0">
                <a:solidFill>
                  <a:srgbClr val="E7E8D1"/>
                </a:solidFill>
                <a:latin typeface="Calibri" pitchFamily="34" charset="0"/>
                <a:ea typeface="Calibri" pitchFamily="34" charset="-122"/>
                <a:cs typeface="Calibri" pitchFamily="34" charset="-120"/>
              </a:rPr>
              <a:t>A JOURNEY THROUGH ACTS 2 @ HBC</a:t>
            </a:r>
            <a:endParaRPr lang="en-US" sz="2000" dirty="0"/>
          </a:p>
        </p:txBody>
      </p:sp>
      <p:sp>
        <p:nvSpPr>
          <p:cNvPr id="7" name="Text 4"/>
          <p:cNvSpPr/>
          <p:nvPr/>
        </p:nvSpPr>
        <p:spPr>
          <a:xfrm>
            <a:off x="777240" y="2103120"/>
            <a:ext cx="7589520" cy="1188720"/>
          </a:xfrm>
          <a:prstGeom prst="rect">
            <a:avLst/>
          </a:prstGeom>
          <a:noFill/>
          <a:ln/>
        </p:spPr>
        <p:txBody>
          <a:bodyPr wrap="square" lIns="0" tIns="0" rIns="0" bIns="0" rtlCol="0" anchor="ctr"/>
          <a:lstStyle/>
          <a:p>
            <a:pPr marL="0" indent="0">
              <a:buNone/>
            </a:pPr>
            <a:r>
              <a:rPr lang="en-US" sz="5400" b="1" dirty="0">
                <a:solidFill>
                  <a:srgbClr val="FFFFFF"/>
                </a:solidFill>
                <a:latin typeface="Cambria" pitchFamily="34" charset="0"/>
                <a:ea typeface="Cambria" pitchFamily="34" charset="-122"/>
                <a:cs typeface="Cambria" pitchFamily="34" charset="-120"/>
              </a:rPr>
              <a:t>Let’s Go Together</a:t>
            </a:r>
            <a:endParaRPr lang="en-US" sz="5400" dirty="0"/>
          </a:p>
        </p:txBody>
      </p:sp>
      <p:sp>
        <p:nvSpPr>
          <p:cNvPr id="8" name="Text 5"/>
          <p:cNvSpPr/>
          <p:nvPr/>
        </p:nvSpPr>
        <p:spPr>
          <a:xfrm>
            <a:off x="777239" y="3310128"/>
            <a:ext cx="7956625" cy="457200"/>
          </a:xfrm>
          <a:prstGeom prst="rect">
            <a:avLst/>
          </a:prstGeom>
          <a:noFill/>
          <a:ln/>
        </p:spPr>
        <p:txBody>
          <a:bodyPr wrap="square" lIns="0" tIns="0" rIns="0" bIns="0" rtlCol="0" anchor="ctr"/>
          <a:lstStyle/>
          <a:p>
            <a:pPr marL="0" indent="0">
              <a:buNone/>
            </a:pPr>
            <a:r>
              <a:rPr lang="en-US" sz="2800" i="1" dirty="0">
                <a:solidFill>
                  <a:srgbClr val="E7E8D1"/>
                </a:solidFill>
                <a:latin typeface="Calibri" pitchFamily="34" charset="0"/>
                <a:ea typeface="Calibri" pitchFamily="34" charset="-122"/>
                <a:cs typeface="Calibri" pitchFamily="34" charset="-120"/>
              </a:rPr>
              <a:t>Main Idea: The early church was on mission together.</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6949440" y="3017520"/>
            <a:ext cx="3840480" cy="3840480"/>
          </a:xfrm>
          <a:prstGeom prst="ellipse">
            <a:avLst/>
          </a:prstGeom>
          <a:solidFill>
            <a:srgbClr val="8F3A2F">
              <a:alpha val="55000"/>
            </a:srgbClr>
          </a:solidFill>
          <a:ln/>
        </p:spPr>
        <p:txBody>
          <a:bodyPr/>
          <a:lstStyle/>
          <a:p>
            <a:endParaRPr lang="en-US"/>
          </a:p>
        </p:txBody>
      </p:sp>
      <p:sp>
        <p:nvSpPr>
          <p:cNvPr id="3" name="Text 1"/>
          <p:cNvSpPr/>
          <p:nvPr/>
        </p:nvSpPr>
        <p:spPr>
          <a:xfrm>
            <a:off x="777240" y="648136"/>
            <a:ext cx="4572000" cy="365760"/>
          </a:xfrm>
          <a:prstGeom prst="rect">
            <a:avLst/>
          </a:prstGeom>
          <a:noFill/>
          <a:ln/>
        </p:spPr>
        <p:txBody>
          <a:bodyPr wrap="square" lIns="0" tIns="0" rIns="0" bIns="0" rtlCol="0" anchor="ctr"/>
          <a:lstStyle/>
          <a:p>
            <a:pPr marL="0" indent="0">
              <a:buNone/>
            </a:pPr>
            <a:r>
              <a:rPr lang="en-US" sz="2400" b="1" kern="0" spc="500" dirty="0">
                <a:solidFill>
                  <a:srgbClr val="E7E8D1"/>
                </a:solidFill>
                <a:latin typeface="Calibri" pitchFamily="34" charset="0"/>
                <a:ea typeface="Calibri" pitchFamily="34" charset="-122"/>
                <a:cs typeface="Calibri" pitchFamily="34" charset="-120"/>
              </a:rPr>
              <a:t>POINT 3</a:t>
            </a:r>
            <a:endParaRPr lang="en-US" sz="2400" dirty="0"/>
          </a:p>
        </p:txBody>
      </p:sp>
      <p:sp>
        <p:nvSpPr>
          <p:cNvPr id="4" name="Text 2"/>
          <p:cNvSpPr/>
          <p:nvPr/>
        </p:nvSpPr>
        <p:spPr>
          <a:xfrm>
            <a:off x="777240" y="968176"/>
            <a:ext cx="6035040" cy="1097280"/>
          </a:xfrm>
          <a:prstGeom prst="rect">
            <a:avLst/>
          </a:prstGeom>
          <a:noFill/>
          <a:ln/>
        </p:spPr>
        <p:txBody>
          <a:bodyPr wrap="square" lIns="0" tIns="0" rIns="0" bIns="0" rtlCol="0" anchor="ctr"/>
          <a:lstStyle/>
          <a:p>
            <a:pPr marL="0" indent="0">
              <a:buNone/>
            </a:pPr>
            <a:r>
              <a:rPr lang="en-US" sz="6600" b="1" dirty="0">
                <a:solidFill>
                  <a:srgbClr val="FFFFFF"/>
                </a:solidFill>
                <a:latin typeface="Cambria" pitchFamily="34" charset="0"/>
                <a:ea typeface="Cambria" pitchFamily="34" charset="-122"/>
                <a:cs typeface="Cambria" pitchFamily="34" charset="-120"/>
              </a:rPr>
              <a:t>Share</a:t>
            </a:r>
            <a:endParaRPr lang="en-US" sz="6600" dirty="0"/>
          </a:p>
        </p:txBody>
      </p:sp>
      <p:grpSp>
        <p:nvGrpSpPr>
          <p:cNvPr id="10" name="Group 9">
            <a:extLst>
              <a:ext uri="{FF2B5EF4-FFF2-40B4-BE49-F238E27FC236}">
                <a16:creationId xmlns:a16="http://schemas.microsoft.com/office/drawing/2014/main" id="{3C78606E-824E-4BDA-B20A-025C15AD5F58}"/>
              </a:ext>
            </a:extLst>
          </p:cNvPr>
          <p:cNvGrpSpPr/>
          <p:nvPr/>
        </p:nvGrpSpPr>
        <p:grpSpPr>
          <a:xfrm>
            <a:off x="6903720" y="575520"/>
            <a:ext cx="1371600" cy="1371600"/>
            <a:chOff x="6903720" y="1005840"/>
            <a:chExt cx="1371600" cy="1371600"/>
          </a:xfrm>
        </p:grpSpPr>
        <p:sp>
          <p:nvSpPr>
            <p:cNvPr id="5" name="Shape 3"/>
            <p:cNvSpPr/>
            <p:nvPr/>
          </p:nvSpPr>
          <p:spPr>
            <a:xfrm>
              <a:off x="6903720" y="1005840"/>
              <a:ext cx="1371600" cy="1371600"/>
            </a:xfrm>
            <a:prstGeom prst="ellipse">
              <a:avLst/>
            </a:prstGeom>
            <a:solidFill>
              <a:srgbClr val="8F3A2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260336" y="1362456"/>
              <a:ext cx="658368" cy="658368"/>
            </a:xfrm>
            <a:prstGeom prst="rect">
              <a:avLst/>
            </a:prstGeom>
          </p:spPr>
        </p:pic>
      </p:grpSp>
      <p:sp>
        <p:nvSpPr>
          <p:cNvPr id="7" name="Shape 4"/>
          <p:cNvSpPr/>
          <p:nvPr/>
        </p:nvSpPr>
        <p:spPr>
          <a:xfrm>
            <a:off x="692524" y="2299447"/>
            <a:ext cx="7839635" cy="1998233"/>
          </a:xfrm>
          <a:prstGeom prst="roundRect">
            <a:avLst>
              <a:gd name="adj" fmla="val 6486"/>
            </a:avLst>
          </a:prstGeom>
          <a:solidFill>
            <a:srgbClr val="8F3A2F"/>
          </a:solidFill>
          <a:ln/>
        </p:spPr>
        <p:txBody>
          <a:bodyPr/>
          <a:lstStyle/>
          <a:p>
            <a:endParaRPr lang="en-US" sz="2000"/>
          </a:p>
        </p:txBody>
      </p:sp>
      <p:sp>
        <p:nvSpPr>
          <p:cNvPr id="8" name="Text 5"/>
          <p:cNvSpPr/>
          <p:nvPr/>
        </p:nvSpPr>
        <p:spPr>
          <a:xfrm>
            <a:off x="836395" y="2480990"/>
            <a:ext cx="7749541" cy="1097280"/>
          </a:xfrm>
          <a:prstGeom prst="rect">
            <a:avLst/>
          </a:prstGeom>
          <a:noFill/>
          <a:ln/>
        </p:spPr>
        <p:txBody>
          <a:bodyPr wrap="square" lIns="0" tIns="0" rIns="0" bIns="0" rtlCol="0" anchor="t"/>
          <a:lstStyle/>
          <a:p>
            <a:pPr marL="0" indent="0">
              <a:lnSpc>
                <a:spcPct val="120000"/>
              </a:lnSpc>
              <a:buNone/>
            </a:pPr>
            <a:r>
              <a:rPr lang="en-US" sz="2800" b="1" i="1" dirty="0">
                <a:solidFill>
                  <a:srgbClr val="FFFFFF"/>
                </a:solidFill>
                <a:latin typeface="Cambria" pitchFamily="34" charset="0"/>
                <a:ea typeface="Cambria" pitchFamily="34" charset="-122"/>
                <a:cs typeface="Cambria" pitchFamily="34" charset="-120"/>
              </a:rPr>
              <a:t>“All the believers were together and had everything in common. They sold property and possessions to give to anyone who had need.”</a:t>
            </a:r>
            <a:endParaRPr lang="en-US" sz="2800" b="1" dirty="0"/>
          </a:p>
        </p:txBody>
      </p:sp>
      <p:sp>
        <p:nvSpPr>
          <p:cNvPr id="9" name="Text 6"/>
          <p:cNvSpPr/>
          <p:nvPr/>
        </p:nvSpPr>
        <p:spPr>
          <a:xfrm>
            <a:off x="1051560" y="4383207"/>
            <a:ext cx="7040880" cy="320040"/>
          </a:xfrm>
          <a:prstGeom prst="rect">
            <a:avLst/>
          </a:prstGeom>
          <a:noFill/>
          <a:ln/>
        </p:spPr>
        <p:txBody>
          <a:bodyPr wrap="square" lIns="0" tIns="0" rIns="0" bIns="0" rtlCol="0" anchor="ctr"/>
          <a:lstStyle/>
          <a:p>
            <a:pPr marL="0" indent="0">
              <a:buNone/>
            </a:pPr>
            <a:r>
              <a:rPr lang="en-US" sz="2400" b="1" dirty="0">
                <a:solidFill>
                  <a:srgbClr val="E7E8D1"/>
                </a:solidFill>
                <a:latin typeface="Calibri" pitchFamily="34" charset="0"/>
                <a:ea typeface="Calibri" pitchFamily="34" charset="-122"/>
                <a:cs typeface="Calibri" pitchFamily="34" charset="-120"/>
              </a:rPr>
              <a:t>— Acts 2:44–45</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024BE2C-8594-31EA-B02B-77BE8B952F09}"/>
              </a:ext>
            </a:extLst>
          </p:cNvPr>
          <p:cNvGrpSpPr/>
          <p:nvPr/>
        </p:nvGrpSpPr>
        <p:grpSpPr>
          <a:xfrm>
            <a:off x="548640" y="386190"/>
            <a:ext cx="566928" cy="566928"/>
            <a:chOff x="548640" y="502920"/>
            <a:chExt cx="566928" cy="566928"/>
          </a:xfrm>
        </p:grpSpPr>
        <p:sp>
          <p:nvSpPr>
            <p:cNvPr id="2" name="Shape 0"/>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96041" y="650321"/>
              <a:ext cx="272125" cy="272125"/>
            </a:xfrm>
            <a:prstGeom prst="rect">
              <a:avLst/>
            </a:prstGeom>
          </p:spPr>
        </p:pic>
      </p:grpSp>
      <p:sp>
        <p:nvSpPr>
          <p:cNvPr id="4" name="Text 1"/>
          <p:cNvSpPr/>
          <p:nvPr/>
        </p:nvSpPr>
        <p:spPr>
          <a:xfrm>
            <a:off x="1280160" y="43191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A Potluck, Not a Restaurant</a:t>
            </a:r>
            <a:endParaRPr lang="en-US" sz="4000" dirty="0"/>
          </a:p>
        </p:txBody>
      </p:sp>
      <p:sp>
        <p:nvSpPr>
          <p:cNvPr id="5" name="Shape 2"/>
          <p:cNvSpPr/>
          <p:nvPr/>
        </p:nvSpPr>
        <p:spPr>
          <a:xfrm>
            <a:off x="548640" y="1209294"/>
            <a:ext cx="8046720" cy="3570732"/>
          </a:xfrm>
          <a:prstGeom prst="roundRect">
            <a:avLst>
              <a:gd name="adj" fmla="val 3380"/>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6" name="Text 3"/>
          <p:cNvSpPr/>
          <p:nvPr/>
        </p:nvSpPr>
        <p:spPr>
          <a:xfrm>
            <a:off x="822960" y="1365248"/>
            <a:ext cx="3383280" cy="365760"/>
          </a:xfrm>
          <a:prstGeom prst="rect">
            <a:avLst/>
          </a:prstGeom>
          <a:noFill/>
          <a:ln/>
        </p:spPr>
        <p:txBody>
          <a:bodyPr wrap="square" lIns="0" tIns="0" rIns="0" bIns="0" rtlCol="0" anchor="ctr"/>
          <a:lstStyle/>
          <a:p>
            <a:pPr marL="0" indent="0">
              <a:buNone/>
            </a:pPr>
            <a:r>
              <a:rPr lang="en-US" sz="3200" b="1" kern="0" spc="100" dirty="0">
                <a:solidFill>
                  <a:srgbClr val="6E8A7C"/>
                </a:solidFill>
                <a:latin typeface="Calibri" pitchFamily="34" charset="0"/>
                <a:ea typeface="Calibri" pitchFamily="34" charset="-122"/>
                <a:cs typeface="Calibri" pitchFamily="34" charset="-120"/>
              </a:rPr>
              <a:t>THE POTLUCK</a:t>
            </a:r>
            <a:endParaRPr lang="en-US" sz="3200" dirty="0"/>
          </a:p>
        </p:txBody>
      </p:sp>
      <p:sp>
        <p:nvSpPr>
          <p:cNvPr id="7" name="Text 4"/>
          <p:cNvSpPr/>
          <p:nvPr/>
        </p:nvSpPr>
        <p:spPr>
          <a:xfrm>
            <a:off x="822959" y="1965960"/>
            <a:ext cx="7614163" cy="2514600"/>
          </a:xfrm>
          <a:prstGeom prst="rect">
            <a:avLst/>
          </a:prstGeom>
          <a:noFill/>
          <a:ln/>
        </p:spPr>
        <p:txBody>
          <a:bodyPr wrap="square" lIns="0" tIns="0" rIns="0" bIns="0" rtlCol="0" anchor="t"/>
          <a:lstStyle/>
          <a:p>
            <a:pPr marL="0" indent="0">
              <a:lnSpc>
                <a:spcPct val="115000"/>
              </a:lnSpc>
              <a:spcAft>
                <a:spcPts val="1200"/>
              </a:spcAft>
              <a:buNone/>
            </a:pPr>
            <a:r>
              <a:rPr lang="en-US" sz="2800" dirty="0">
                <a:solidFill>
                  <a:srgbClr val="2E2724"/>
                </a:solidFill>
                <a:latin typeface="Calibri" pitchFamily="34" charset="0"/>
                <a:ea typeface="Calibri" pitchFamily="34" charset="-122"/>
                <a:cs typeface="Calibri" pitchFamily="34" charset="-120"/>
              </a:rPr>
              <a:t>At a restaurant, you sit down and wait to be served. Many people treat church that way.</a:t>
            </a:r>
            <a:endParaRPr lang="en-US" sz="2800" dirty="0"/>
          </a:p>
          <a:p>
            <a:pPr marL="0" indent="0">
              <a:lnSpc>
                <a:spcPct val="115000"/>
              </a:lnSpc>
              <a:buNone/>
            </a:pPr>
            <a:r>
              <a:rPr lang="en-US" sz="2800" u="sng" dirty="0">
                <a:solidFill>
                  <a:srgbClr val="2E2724"/>
                </a:solidFill>
                <a:latin typeface="Calibri" pitchFamily="34" charset="0"/>
                <a:ea typeface="Calibri" pitchFamily="34" charset="-122"/>
                <a:cs typeface="Calibri" pitchFamily="34" charset="-120"/>
              </a:rPr>
              <a:t>The early church was a family potluck: every person brings a dish, everyone shares what they have, and no one goes away hungry.</a:t>
            </a:r>
            <a:endParaRPr lang="en-US" sz="2800" u="sng"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3F7FA1E-831F-1BC3-8111-24B824DF81DB}"/>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B46BA6C8-3026-4F3F-3D1F-0F031BEC5302}"/>
              </a:ext>
            </a:extLst>
          </p:cNvPr>
          <p:cNvGrpSpPr/>
          <p:nvPr/>
        </p:nvGrpSpPr>
        <p:grpSpPr>
          <a:xfrm>
            <a:off x="548640" y="386190"/>
            <a:ext cx="566928" cy="566928"/>
            <a:chOff x="548640" y="502920"/>
            <a:chExt cx="566928" cy="566928"/>
          </a:xfrm>
        </p:grpSpPr>
        <p:sp>
          <p:nvSpPr>
            <p:cNvPr id="2" name="Shape 0">
              <a:extLst>
                <a:ext uri="{FF2B5EF4-FFF2-40B4-BE49-F238E27FC236}">
                  <a16:creationId xmlns:a16="http://schemas.microsoft.com/office/drawing/2014/main" id="{DA76C6F4-F170-34E6-004F-326635C34272}"/>
                </a:ext>
              </a:extLst>
            </p:cNvPr>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a:extLst>
                <a:ext uri="{FF2B5EF4-FFF2-40B4-BE49-F238E27FC236}">
                  <a16:creationId xmlns:a16="http://schemas.microsoft.com/office/drawing/2014/main" id="{D3E3370C-51B8-A647-9158-F71FF3A1C544}"/>
                </a:ext>
              </a:extLst>
            </p:cNvPr>
            <p:cNvPicPr>
              <a:picLocks noChangeAspect="1"/>
            </p:cNvPicPr>
            <p:nvPr/>
          </p:nvPicPr>
          <p:blipFill>
            <a:blip r:embed="rId3"/>
            <a:stretch>
              <a:fillRect/>
            </a:stretch>
          </p:blipFill>
          <p:spPr>
            <a:xfrm>
              <a:off x="696041" y="650321"/>
              <a:ext cx="272125" cy="272125"/>
            </a:xfrm>
            <a:prstGeom prst="rect">
              <a:avLst/>
            </a:prstGeom>
          </p:spPr>
        </p:pic>
      </p:grpSp>
      <p:sp>
        <p:nvSpPr>
          <p:cNvPr id="4" name="Text 1">
            <a:extLst>
              <a:ext uri="{FF2B5EF4-FFF2-40B4-BE49-F238E27FC236}">
                <a16:creationId xmlns:a16="http://schemas.microsoft.com/office/drawing/2014/main" id="{046CAC89-D50D-A551-B327-E3BB3271286C}"/>
              </a:ext>
            </a:extLst>
          </p:cNvPr>
          <p:cNvSpPr/>
          <p:nvPr/>
        </p:nvSpPr>
        <p:spPr>
          <a:xfrm>
            <a:off x="1280160" y="43191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A Potluck, Not a Restaurant</a:t>
            </a:r>
            <a:endParaRPr lang="en-US" sz="4000" dirty="0"/>
          </a:p>
        </p:txBody>
      </p:sp>
      <p:sp>
        <p:nvSpPr>
          <p:cNvPr id="8" name="Shape 5">
            <a:extLst>
              <a:ext uri="{FF2B5EF4-FFF2-40B4-BE49-F238E27FC236}">
                <a16:creationId xmlns:a16="http://schemas.microsoft.com/office/drawing/2014/main" id="{2F38FE7B-0008-7D9B-9774-1E75B217A297}"/>
              </a:ext>
            </a:extLst>
          </p:cNvPr>
          <p:cNvSpPr/>
          <p:nvPr/>
        </p:nvSpPr>
        <p:spPr>
          <a:xfrm>
            <a:off x="548640" y="1209294"/>
            <a:ext cx="8046720" cy="3570732"/>
          </a:xfrm>
          <a:prstGeom prst="roundRect">
            <a:avLst>
              <a:gd name="adj" fmla="val 3380"/>
            </a:avLst>
          </a:prstGeom>
          <a:solidFill>
            <a:srgbClr val="B85042"/>
          </a:solidFill>
          <a:ln/>
          <a:effectLst>
            <a:outerShdw blurRad="63500" dist="25400" dir="5400000" algn="bl" rotWithShape="0">
              <a:srgbClr val="999999">
                <a:alpha val="25000"/>
              </a:srgbClr>
            </a:outerShdw>
          </a:effectLst>
        </p:spPr>
        <p:txBody>
          <a:bodyPr/>
          <a:lstStyle/>
          <a:p>
            <a:endParaRPr lang="en-US" dirty="0"/>
          </a:p>
        </p:txBody>
      </p:sp>
      <p:sp>
        <p:nvSpPr>
          <p:cNvPr id="9" name="Text 6">
            <a:extLst>
              <a:ext uri="{FF2B5EF4-FFF2-40B4-BE49-F238E27FC236}">
                <a16:creationId xmlns:a16="http://schemas.microsoft.com/office/drawing/2014/main" id="{DBB785E2-8DBB-25E0-29A8-B4BA1DDFF64F}"/>
              </a:ext>
            </a:extLst>
          </p:cNvPr>
          <p:cNvSpPr/>
          <p:nvPr/>
        </p:nvSpPr>
        <p:spPr>
          <a:xfrm>
            <a:off x="794102" y="1319849"/>
            <a:ext cx="3383280" cy="320040"/>
          </a:xfrm>
          <a:prstGeom prst="rect">
            <a:avLst/>
          </a:prstGeom>
          <a:noFill/>
          <a:ln/>
        </p:spPr>
        <p:txBody>
          <a:bodyPr wrap="square" lIns="0" tIns="0" rIns="0" bIns="0" rtlCol="0" anchor="ctr"/>
          <a:lstStyle/>
          <a:p>
            <a:pPr marL="0" indent="0">
              <a:buNone/>
            </a:pPr>
            <a:r>
              <a:rPr lang="en-US" sz="2400" b="1" kern="0" spc="300" dirty="0">
                <a:solidFill>
                  <a:srgbClr val="E7E8D1"/>
                </a:solidFill>
                <a:latin typeface="Calibri" pitchFamily="34" charset="0"/>
                <a:ea typeface="Calibri" pitchFamily="34" charset="-122"/>
                <a:cs typeface="Calibri" pitchFamily="34" charset="-120"/>
              </a:rPr>
              <a:t>OUR NEXT STEP:</a:t>
            </a:r>
            <a:endParaRPr lang="en-US" sz="2400" dirty="0"/>
          </a:p>
        </p:txBody>
      </p:sp>
      <p:sp>
        <p:nvSpPr>
          <p:cNvPr id="10" name="Text 7">
            <a:extLst>
              <a:ext uri="{FF2B5EF4-FFF2-40B4-BE49-F238E27FC236}">
                <a16:creationId xmlns:a16="http://schemas.microsoft.com/office/drawing/2014/main" id="{7CADE5A2-F536-8D0C-EED8-82CEA4F5884D}"/>
              </a:ext>
            </a:extLst>
          </p:cNvPr>
          <p:cNvSpPr/>
          <p:nvPr/>
        </p:nvSpPr>
        <p:spPr>
          <a:xfrm>
            <a:off x="3595671" y="1265051"/>
            <a:ext cx="3383280" cy="45720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Share Your Gifts</a:t>
            </a:r>
            <a:endParaRPr lang="en-US" sz="3200" dirty="0"/>
          </a:p>
        </p:txBody>
      </p:sp>
      <p:sp>
        <p:nvSpPr>
          <p:cNvPr id="11" name="Text 8">
            <a:extLst>
              <a:ext uri="{FF2B5EF4-FFF2-40B4-BE49-F238E27FC236}">
                <a16:creationId xmlns:a16="http://schemas.microsoft.com/office/drawing/2014/main" id="{4860CD79-80CF-559A-F33D-7D0599D7A32E}"/>
              </a:ext>
            </a:extLst>
          </p:cNvPr>
          <p:cNvSpPr/>
          <p:nvPr/>
        </p:nvSpPr>
        <p:spPr>
          <a:xfrm>
            <a:off x="773861" y="1906621"/>
            <a:ext cx="7670719" cy="2573939"/>
          </a:xfrm>
          <a:prstGeom prst="rect">
            <a:avLst/>
          </a:prstGeom>
          <a:noFill/>
          <a:ln/>
        </p:spPr>
        <p:txBody>
          <a:bodyPr wrap="square" lIns="0" tIns="0" rIns="0" bIns="0" rtlCol="0" anchor="t"/>
          <a:lstStyle/>
          <a:p>
            <a:pPr marL="0" indent="0">
              <a:lnSpc>
                <a:spcPct val="115000"/>
              </a:lnSpc>
              <a:spcAft>
                <a:spcPts val="1200"/>
              </a:spcAft>
              <a:buNone/>
            </a:pPr>
            <a:r>
              <a:rPr lang="en-US" sz="2800" b="1" dirty="0">
                <a:solidFill>
                  <a:srgbClr val="FFFFFF"/>
                </a:solidFill>
                <a:latin typeface="Calibri" pitchFamily="34" charset="0"/>
                <a:ea typeface="Calibri" pitchFamily="34" charset="-122"/>
                <a:cs typeface="Calibri" pitchFamily="34" charset="-120"/>
              </a:rPr>
              <a:t>God’s primary way of loving others is through His people. </a:t>
            </a:r>
            <a:r>
              <a:rPr lang="en-US" sz="2800" b="1" u="sng" dirty="0">
                <a:solidFill>
                  <a:srgbClr val="FFFFFF"/>
                </a:solidFill>
                <a:latin typeface="Calibri" pitchFamily="34" charset="0"/>
                <a:ea typeface="Calibri" pitchFamily="34" charset="-122"/>
                <a:cs typeface="Calibri" pitchFamily="34" charset="-120"/>
              </a:rPr>
              <a:t>This just doesn’t happen without YOU.</a:t>
            </a:r>
            <a:endParaRPr lang="en-US" sz="2800" b="1" u="sng" dirty="0"/>
          </a:p>
          <a:p>
            <a:pPr marL="0" indent="0">
              <a:lnSpc>
                <a:spcPct val="115000"/>
              </a:lnSpc>
              <a:buNone/>
            </a:pPr>
            <a:r>
              <a:rPr lang="en-US" sz="2800" b="1" dirty="0">
                <a:solidFill>
                  <a:srgbClr val="FFFFFF"/>
                </a:solidFill>
                <a:latin typeface="Calibri" pitchFamily="34" charset="0"/>
                <a:ea typeface="Calibri" pitchFamily="34" charset="-122"/>
                <a:cs typeface="Calibri" pitchFamily="34" charset="-120"/>
              </a:rPr>
              <a:t>As Humble Servants, we practice daily awareness: open your eyes to the needs around you and meet one.</a:t>
            </a:r>
            <a:endParaRPr lang="en-US" sz="2800" b="1" dirty="0"/>
          </a:p>
        </p:txBody>
      </p:sp>
    </p:spTree>
    <p:extLst>
      <p:ext uri="{BB962C8B-B14F-4D97-AF65-F5344CB8AC3E}">
        <p14:creationId xmlns:p14="http://schemas.microsoft.com/office/powerpoint/2010/main" val="434205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6949440" y="3017520"/>
            <a:ext cx="3840480" cy="3840480"/>
          </a:xfrm>
          <a:prstGeom prst="ellipse">
            <a:avLst/>
          </a:prstGeom>
          <a:solidFill>
            <a:srgbClr val="8F3A2F">
              <a:alpha val="55000"/>
            </a:srgbClr>
          </a:solidFill>
          <a:ln/>
        </p:spPr>
        <p:txBody>
          <a:bodyPr/>
          <a:lstStyle/>
          <a:p>
            <a:endParaRPr lang="en-US"/>
          </a:p>
        </p:txBody>
      </p:sp>
      <p:sp>
        <p:nvSpPr>
          <p:cNvPr id="3" name="Text 1"/>
          <p:cNvSpPr/>
          <p:nvPr/>
        </p:nvSpPr>
        <p:spPr>
          <a:xfrm>
            <a:off x="777240" y="681762"/>
            <a:ext cx="4572000" cy="365760"/>
          </a:xfrm>
          <a:prstGeom prst="rect">
            <a:avLst/>
          </a:prstGeom>
          <a:noFill/>
          <a:ln/>
        </p:spPr>
        <p:txBody>
          <a:bodyPr wrap="square" lIns="0" tIns="0" rIns="0" bIns="0" rtlCol="0" anchor="ctr"/>
          <a:lstStyle/>
          <a:p>
            <a:pPr marL="0" indent="0">
              <a:buNone/>
            </a:pPr>
            <a:r>
              <a:rPr lang="en-US" sz="2400" b="1" kern="0" spc="500" dirty="0">
                <a:solidFill>
                  <a:srgbClr val="E7E8D1"/>
                </a:solidFill>
                <a:latin typeface="Calibri" pitchFamily="34" charset="0"/>
                <a:ea typeface="Calibri" pitchFamily="34" charset="-122"/>
                <a:cs typeface="Calibri" pitchFamily="34" charset="-120"/>
              </a:rPr>
              <a:t>POINT 4</a:t>
            </a:r>
            <a:endParaRPr lang="en-US" sz="2400" dirty="0"/>
          </a:p>
        </p:txBody>
      </p:sp>
      <p:sp>
        <p:nvSpPr>
          <p:cNvPr id="4" name="Text 2"/>
          <p:cNvSpPr/>
          <p:nvPr/>
        </p:nvSpPr>
        <p:spPr>
          <a:xfrm>
            <a:off x="777240" y="1001802"/>
            <a:ext cx="6035040" cy="1097280"/>
          </a:xfrm>
          <a:prstGeom prst="rect">
            <a:avLst/>
          </a:prstGeom>
          <a:noFill/>
          <a:ln/>
        </p:spPr>
        <p:txBody>
          <a:bodyPr wrap="square" lIns="0" tIns="0" rIns="0" bIns="0" rtlCol="0" anchor="ctr"/>
          <a:lstStyle/>
          <a:p>
            <a:pPr marL="0" indent="0">
              <a:buNone/>
            </a:pPr>
            <a:r>
              <a:rPr lang="en-US" sz="6600" b="1" dirty="0">
                <a:solidFill>
                  <a:srgbClr val="FFFFFF"/>
                </a:solidFill>
                <a:latin typeface="Cambria" pitchFamily="34" charset="0"/>
                <a:ea typeface="Cambria" pitchFamily="34" charset="-122"/>
                <a:cs typeface="Cambria" pitchFamily="34" charset="-120"/>
              </a:rPr>
              <a:t>Multiply</a:t>
            </a:r>
            <a:endParaRPr lang="en-US" sz="6600" dirty="0"/>
          </a:p>
        </p:txBody>
      </p:sp>
      <p:grpSp>
        <p:nvGrpSpPr>
          <p:cNvPr id="10" name="Group 9">
            <a:extLst>
              <a:ext uri="{FF2B5EF4-FFF2-40B4-BE49-F238E27FC236}">
                <a16:creationId xmlns:a16="http://schemas.microsoft.com/office/drawing/2014/main" id="{9A353148-E414-75AA-A554-82297DDC28C0}"/>
              </a:ext>
            </a:extLst>
          </p:cNvPr>
          <p:cNvGrpSpPr/>
          <p:nvPr/>
        </p:nvGrpSpPr>
        <p:grpSpPr>
          <a:xfrm>
            <a:off x="6903720" y="656213"/>
            <a:ext cx="1371600" cy="1371600"/>
            <a:chOff x="6903720" y="1005840"/>
            <a:chExt cx="1371600" cy="1371600"/>
          </a:xfrm>
        </p:grpSpPr>
        <p:sp>
          <p:nvSpPr>
            <p:cNvPr id="5" name="Shape 3"/>
            <p:cNvSpPr/>
            <p:nvPr/>
          </p:nvSpPr>
          <p:spPr>
            <a:xfrm>
              <a:off x="6903720" y="1005840"/>
              <a:ext cx="1371600" cy="1371600"/>
            </a:xfrm>
            <a:prstGeom prst="ellipse">
              <a:avLst/>
            </a:prstGeom>
            <a:solidFill>
              <a:srgbClr val="8F3A2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260336" y="1362456"/>
              <a:ext cx="658368" cy="658368"/>
            </a:xfrm>
            <a:prstGeom prst="rect">
              <a:avLst/>
            </a:prstGeom>
          </p:spPr>
        </p:pic>
      </p:grpSp>
      <p:sp>
        <p:nvSpPr>
          <p:cNvPr id="7" name="Shape 4"/>
          <p:cNvSpPr/>
          <p:nvPr/>
        </p:nvSpPr>
        <p:spPr>
          <a:xfrm>
            <a:off x="777240" y="2606040"/>
            <a:ext cx="7589520" cy="1691640"/>
          </a:xfrm>
          <a:prstGeom prst="roundRect">
            <a:avLst>
              <a:gd name="adj" fmla="val 6486"/>
            </a:avLst>
          </a:prstGeom>
          <a:solidFill>
            <a:srgbClr val="8F3A2F"/>
          </a:solidFill>
          <a:ln/>
        </p:spPr>
        <p:txBody>
          <a:bodyPr/>
          <a:lstStyle/>
          <a:p>
            <a:endParaRPr lang="en-US"/>
          </a:p>
        </p:txBody>
      </p:sp>
      <p:sp>
        <p:nvSpPr>
          <p:cNvPr id="8" name="Text 5"/>
          <p:cNvSpPr/>
          <p:nvPr/>
        </p:nvSpPr>
        <p:spPr>
          <a:xfrm>
            <a:off x="1051560" y="2743200"/>
            <a:ext cx="7040880" cy="1097280"/>
          </a:xfrm>
          <a:prstGeom prst="rect">
            <a:avLst/>
          </a:prstGeom>
          <a:noFill/>
          <a:ln/>
        </p:spPr>
        <p:txBody>
          <a:bodyPr wrap="square" lIns="0" tIns="0" rIns="0" bIns="0" rtlCol="0" anchor="t"/>
          <a:lstStyle/>
          <a:p>
            <a:pPr marL="0" indent="0">
              <a:lnSpc>
                <a:spcPct val="120000"/>
              </a:lnSpc>
              <a:buNone/>
            </a:pPr>
            <a:r>
              <a:rPr lang="en-US" sz="3200" b="1" i="1" dirty="0">
                <a:solidFill>
                  <a:srgbClr val="FFFFFF"/>
                </a:solidFill>
                <a:latin typeface="Cambria" pitchFamily="34" charset="0"/>
                <a:ea typeface="Cambria" pitchFamily="34" charset="-122"/>
                <a:cs typeface="Cambria" pitchFamily="34" charset="-120"/>
              </a:rPr>
              <a:t>“And the Lord added to their number daily those who were being saved.”</a:t>
            </a:r>
            <a:endParaRPr lang="en-US" sz="3200" b="1" dirty="0"/>
          </a:p>
        </p:txBody>
      </p:sp>
      <p:sp>
        <p:nvSpPr>
          <p:cNvPr id="9" name="Text 6"/>
          <p:cNvSpPr/>
          <p:nvPr/>
        </p:nvSpPr>
        <p:spPr>
          <a:xfrm>
            <a:off x="1051560" y="4356322"/>
            <a:ext cx="7040880" cy="320040"/>
          </a:xfrm>
          <a:prstGeom prst="rect">
            <a:avLst/>
          </a:prstGeom>
          <a:noFill/>
          <a:ln/>
        </p:spPr>
        <p:txBody>
          <a:bodyPr wrap="square" lIns="0" tIns="0" rIns="0" bIns="0" rtlCol="0" anchor="ctr"/>
          <a:lstStyle/>
          <a:p>
            <a:pPr marL="0" indent="0">
              <a:buNone/>
            </a:pPr>
            <a:r>
              <a:rPr lang="en-US" sz="2400" b="1" dirty="0">
                <a:solidFill>
                  <a:srgbClr val="E7E8D1"/>
                </a:solidFill>
                <a:latin typeface="Calibri" pitchFamily="34" charset="0"/>
                <a:ea typeface="Calibri" pitchFamily="34" charset="-122"/>
                <a:cs typeface="Calibri" pitchFamily="34" charset="-120"/>
              </a:rPr>
              <a:t>— Acts 2:47</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D6AF9EE-72EB-97CB-2753-F2B46E7AE1B1}"/>
              </a:ext>
            </a:extLst>
          </p:cNvPr>
          <p:cNvGrpSpPr/>
          <p:nvPr/>
        </p:nvGrpSpPr>
        <p:grpSpPr>
          <a:xfrm>
            <a:off x="548640" y="327825"/>
            <a:ext cx="566928" cy="566928"/>
            <a:chOff x="548640" y="502920"/>
            <a:chExt cx="566928" cy="566928"/>
          </a:xfrm>
        </p:grpSpPr>
        <p:sp>
          <p:nvSpPr>
            <p:cNvPr id="2" name="Shape 0"/>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96041" y="650321"/>
              <a:ext cx="272125" cy="272125"/>
            </a:xfrm>
            <a:prstGeom prst="rect">
              <a:avLst/>
            </a:prstGeom>
          </p:spPr>
        </p:pic>
      </p:grpSp>
      <p:sp>
        <p:nvSpPr>
          <p:cNvPr id="4" name="Text 1"/>
          <p:cNvSpPr/>
          <p:nvPr/>
        </p:nvSpPr>
        <p:spPr>
          <a:xfrm>
            <a:off x="1280160" y="373545"/>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Fruit Can’t Be Manufactured</a:t>
            </a:r>
            <a:endParaRPr lang="en-US" sz="4000" dirty="0"/>
          </a:p>
        </p:txBody>
      </p:sp>
      <p:sp>
        <p:nvSpPr>
          <p:cNvPr id="5" name="Shape 2"/>
          <p:cNvSpPr/>
          <p:nvPr/>
        </p:nvSpPr>
        <p:spPr>
          <a:xfrm>
            <a:off x="548640" y="1209294"/>
            <a:ext cx="8046720" cy="3570732"/>
          </a:xfrm>
          <a:prstGeom prst="roundRect">
            <a:avLst>
              <a:gd name="adj" fmla="val 3380"/>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6" name="Text 3"/>
          <p:cNvSpPr/>
          <p:nvPr/>
        </p:nvSpPr>
        <p:spPr>
          <a:xfrm>
            <a:off x="881325" y="1430098"/>
            <a:ext cx="3383280" cy="365760"/>
          </a:xfrm>
          <a:prstGeom prst="rect">
            <a:avLst/>
          </a:prstGeom>
          <a:noFill/>
          <a:ln/>
        </p:spPr>
        <p:txBody>
          <a:bodyPr wrap="square" lIns="0" tIns="0" rIns="0" bIns="0" rtlCol="0" anchor="ctr"/>
          <a:lstStyle/>
          <a:p>
            <a:pPr marL="0" indent="0">
              <a:buNone/>
            </a:pPr>
            <a:r>
              <a:rPr lang="en-US" sz="3200" b="1" kern="0" spc="100" dirty="0">
                <a:solidFill>
                  <a:srgbClr val="6E8A7C"/>
                </a:solidFill>
                <a:latin typeface="Calibri" pitchFamily="34" charset="0"/>
                <a:ea typeface="Calibri" pitchFamily="34" charset="-122"/>
                <a:cs typeface="Calibri" pitchFamily="34" charset="-120"/>
              </a:rPr>
              <a:t>THE ORCHARD</a:t>
            </a:r>
            <a:endParaRPr lang="en-US" sz="3200" dirty="0"/>
          </a:p>
        </p:txBody>
      </p:sp>
      <p:sp>
        <p:nvSpPr>
          <p:cNvPr id="7" name="Text 4"/>
          <p:cNvSpPr/>
          <p:nvPr/>
        </p:nvSpPr>
        <p:spPr>
          <a:xfrm>
            <a:off x="745787" y="1965960"/>
            <a:ext cx="7775643" cy="2514600"/>
          </a:xfrm>
          <a:prstGeom prst="rect">
            <a:avLst/>
          </a:prstGeom>
          <a:noFill/>
          <a:ln/>
        </p:spPr>
        <p:txBody>
          <a:bodyPr wrap="square" lIns="0" tIns="0" rIns="0" bIns="0" rtlCol="0" anchor="t"/>
          <a:lstStyle/>
          <a:p>
            <a:pPr marL="0" indent="0">
              <a:lnSpc>
                <a:spcPct val="115000"/>
              </a:lnSpc>
              <a:spcAft>
                <a:spcPts val="1200"/>
              </a:spcAft>
              <a:buNone/>
            </a:pPr>
            <a:r>
              <a:rPr lang="en-US" sz="2800" b="1" dirty="0">
                <a:solidFill>
                  <a:srgbClr val="2E2724"/>
                </a:solidFill>
                <a:latin typeface="Calibri" pitchFamily="34" charset="0"/>
                <a:ea typeface="Calibri" pitchFamily="34" charset="-122"/>
                <a:cs typeface="Calibri" pitchFamily="34" charset="-120"/>
              </a:rPr>
              <a:t>A farmer can’t bolt an apple together in a factory. But he can plant a healthy tree in good soil, water it, and give it sunlight. And the tree produces its fruit.</a:t>
            </a:r>
            <a:endParaRPr lang="en-US" sz="2800" b="1" dirty="0"/>
          </a:p>
          <a:p>
            <a:pPr marL="0" indent="0">
              <a:lnSpc>
                <a:spcPct val="115000"/>
              </a:lnSpc>
              <a:buNone/>
            </a:pPr>
            <a:r>
              <a:rPr lang="en-US" sz="2800" b="1" u="sng" dirty="0">
                <a:solidFill>
                  <a:srgbClr val="2E2724"/>
                </a:solidFill>
                <a:latin typeface="Calibri" pitchFamily="34" charset="0"/>
                <a:ea typeface="Calibri" pitchFamily="34" charset="-122"/>
                <a:cs typeface="Calibri" pitchFamily="34" charset="-120"/>
              </a:rPr>
              <a:t>We create a healthy environment; </a:t>
            </a:r>
          </a:p>
          <a:p>
            <a:pPr marL="0" indent="0">
              <a:lnSpc>
                <a:spcPct val="115000"/>
              </a:lnSpc>
              <a:buNone/>
            </a:pPr>
            <a:r>
              <a:rPr lang="en-US" sz="2800" b="1" u="sng" dirty="0">
                <a:solidFill>
                  <a:srgbClr val="2E2724"/>
                </a:solidFill>
                <a:latin typeface="Calibri" pitchFamily="34" charset="0"/>
                <a:ea typeface="Calibri" pitchFamily="34" charset="-122"/>
                <a:cs typeface="Calibri" pitchFamily="34" charset="-120"/>
              </a:rPr>
              <a:t>Jesus brings the fruit.</a:t>
            </a:r>
            <a:endParaRPr lang="en-US" sz="2800" b="1" u="sng"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A880C10-8704-1381-305F-6DC02EF89DF5}"/>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411F1C16-78E4-AEF7-2A5C-097001266702}"/>
              </a:ext>
            </a:extLst>
          </p:cNvPr>
          <p:cNvGrpSpPr/>
          <p:nvPr/>
        </p:nvGrpSpPr>
        <p:grpSpPr>
          <a:xfrm>
            <a:off x="548640" y="327825"/>
            <a:ext cx="566928" cy="566928"/>
            <a:chOff x="548640" y="502920"/>
            <a:chExt cx="566928" cy="566928"/>
          </a:xfrm>
        </p:grpSpPr>
        <p:sp>
          <p:nvSpPr>
            <p:cNvPr id="2" name="Shape 0">
              <a:extLst>
                <a:ext uri="{FF2B5EF4-FFF2-40B4-BE49-F238E27FC236}">
                  <a16:creationId xmlns:a16="http://schemas.microsoft.com/office/drawing/2014/main" id="{46DEB32E-0C78-0B8B-08EF-2E5C02E42640}"/>
                </a:ext>
              </a:extLst>
            </p:cNvPr>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a:extLst>
                <a:ext uri="{FF2B5EF4-FFF2-40B4-BE49-F238E27FC236}">
                  <a16:creationId xmlns:a16="http://schemas.microsoft.com/office/drawing/2014/main" id="{4E1ED303-2432-4FBC-3F8A-B69A1E3A7659}"/>
                </a:ext>
              </a:extLst>
            </p:cNvPr>
            <p:cNvPicPr>
              <a:picLocks noChangeAspect="1"/>
            </p:cNvPicPr>
            <p:nvPr/>
          </p:nvPicPr>
          <p:blipFill>
            <a:blip r:embed="rId3"/>
            <a:stretch>
              <a:fillRect/>
            </a:stretch>
          </p:blipFill>
          <p:spPr>
            <a:xfrm>
              <a:off x="696041" y="650321"/>
              <a:ext cx="272125" cy="272125"/>
            </a:xfrm>
            <a:prstGeom prst="rect">
              <a:avLst/>
            </a:prstGeom>
          </p:spPr>
        </p:pic>
      </p:grpSp>
      <p:sp>
        <p:nvSpPr>
          <p:cNvPr id="4" name="Text 1">
            <a:extLst>
              <a:ext uri="{FF2B5EF4-FFF2-40B4-BE49-F238E27FC236}">
                <a16:creationId xmlns:a16="http://schemas.microsoft.com/office/drawing/2014/main" id="{C77F331A-1FD4-33E8-A65E-7694FCB6CAC7}"/>
              </a:ext>
            </a:extLst>
          </p:cNvPr>
          <p:cNvSpPr/>
          <p:nvPr/>
        </p:nvSpPr>
        <p:spPr>
          <a:xfrm>
            <a:off x="1280160" y="373545"/>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Fruit Can’t Be Manufactured</a:t>
            </a:r>
            <a:endParaRPr lang="en-US" sz="4000" dirty="0"/>
          </a:p>
        </p:txBody>
      </p:sp>
      <p:sp>
        <p:nvSpPr>
          <p:cNvPr id="8" name="Shape 5">
            <a:extLst>
              <a:ext uri="{FF2B5EF4-FFF2-40B4-BE49-F238E27FC236}">
                <a16:creationId xmlns:a16="http://schemas.microsoft.com/office/drawing/2014/main" id="{5D253760-E80E-5BEC-D7DC-8B924DF8F1CA}"/>
              </a:ext>
            </a:extLst>
          </p:cNvPr>
          <p:cNvSpPr/>
          <p:nvPr/>
        </p:nvSpPr>
        <p:spPr>
          <a:xfrm>
            <a:off x="548640" y="1209294"/>
            <a:ext cx="8046720" cy="3570732"/>
          </a:xfrm>
          <a:prstGeom prst="roundRect">
            <a:avLst>
              <a:gd name="adj" fmla="val 3380"/>
            </a:avLst>
          </a:prstGeom>
          <a:solidFill>
            <a:srgbClr val="B85042"/>
          </a:solidFill>
          <a:ln/>
          <a:effectLst>
            <a:outerShdw blurRad="63500" dist="25400" dir="5400000" algn="bl" rotWithShape="0">
              <a:srgbClr val="999999">
                <a:alpha val="25000"/>
              </a:srgbClr>
            </a:outerShdw>
          </a:effectLst>
        </p:spPr>
        <p:txBody>
          <a:bodyPr/>
          <a:lstStyle/>
          <a:p>
            <a:endParaRPr lang="en-US"/>
          </a:p>
        </p:txBody>
      </p:sp>
      <p:sp>
        <p:nvSpPr>
          <p:cNvPr id="9" name="Text 6">
            <a:extLst>
              <a:ext uri="{FF2B5EF4-FFF2-40B4-BE49-F238E27FC236}">
                <a16:creationId xmlns:a16="http://schemas.microsoft.com/office/drawing/2014/main" id="{E89B2546-1A98-7A07-1F3F-9603C4592237}"/>
              </a:ext>
            </a:extLst>
          </p:cNvPr>
          <p:cNvSpPr/>
          <p:nvPr/>
        </p:nvSpPr>
        <p:spPr>
          <a:xfrm>
            <a:off x="794102" y="1352274"/>
            <a:ext cx="3383280" cy="320040"/>
          </a:xfrm>
          <a:prstGeom prst="rect">
            <a:avLst/>
          </a:prstGeom>
          <a:noFill/>
          <a:ln/>
        </p:spPr>
        <p:txBody>
          <a:bodyPr wrap="square" lIns="0" tIns="0" rIns="0" bIns="0" rtlCol="0" anchor="ctr"/>
          <a:lstStyle/>
          <a:p>
            <a:pPr marL="0" indent="0">
              <a:buNone/>
            </a:pPr>
            <a:r>
              <a:rPr lang="en-US" sz="2400" b="1" kern="0" spc="300" dirty="0">
                <a:solidFill>
                  <a:srgbClr val="E7E8D1"/>
                </a:solidFill>
                <a:latin typeface="Calibri" pitchFamily="34" charset="0"/>
                <a:ea typeface="Calibri" pitchFamily="34" charset="-122"/>
                <a:cs typeface="Calibri" pitchFamily="34" charset="-120"/>
              </a:rPr>
              <a:t>OUR NEXT STEP:</a:t>
            </a:r>
            <a:endParaRPr lang="en-US" sz="2400" dirty="0"/>
          </a:p>
        </p:txBody>
      </p:sp>
      <p:sp>
        <p:nvSpPr>
          <p:cNvPr id="10" name="Text 7">
            <a:extLst>
              <a:ext uri="{FF2B5EF4-FFF2-40B4-BE49-F238E27FC236}">
                <a16:creationId xmlns:a16="http://schemas.microsoft.com/office/drawing/2014/main" id="{6AB168DB-900B-7E07-FADE-4327C50734E2}"/>
              </a:ext>
            </a:extLst>
          </p:cNvPr>
          <p:cNvSpPr/>
          <p:nvPr/>
        </p:nvSpPr>
        <p:spPr>
          <a:xfrm>
            <a:off x="3550272" y="1290861"/>
            <a:ext cx="3383280" cy="45720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Multiply Yourself</a:t>
            </a:r>
            <a:endParaRPr lang="en-US" sz="3200" dirty="0"/>
          </a:p>
        </p:txBody>
      </p:sp>
      <p:sp>
        <p:nvSpPr>
          <p:cNvPr id="11" name="Text 8">
            <a:extLst>
              <a:ext uri="{FF2B5EF4-FFF2-40B4-BE49-F238E27FC236}">
                <a16:creationId xmlns:a16="http://schemas.microsoft.com/office/drawing/2014/main" id="{7FA793D7-B3F2-348A-77AD-4F0CE7A40B11}"/>
              </a:ext>
            </a:extLst>
          </p:cNvPr>
          <p:cNvSpPr/>
          <p:nvPr/>
        </p:nvSpPr>
        <p:spPr>
          <a:xfrm>
            <a:off x="794102" y="1861225"/>
            <a:ext cx="7572658" cy="2651760"/>
          </a:xfrm>
          <a:prstGeom prst="rect">
            <a:avLst/>
          </a:prstGeom>
          <a:noFill/>
          <a:ln/>
        </p:spPr>
        <p:txBody>
          <a:bodyPr wrap="square" lIns="0" tIns="0" rIns="0" bIns="0" rtlCol="0" anchor="t"/>
          <a:lstStyle/>
          <a:p>
            <a:pPr marL="0" indent="0">
              <a:lnSpc>
                <a:spcPct val="115000"/>
              </a:lnSpc>
              <a:buNone/>
            </a:pPr>
            <a:r>
              <a:rPr lang="en-US" sz="2800" b="1" dirty="0">
                <a:solidFill>
                  <a:srgbClr val="FFFFFF"/>
                </a:solidFill>
                <a:latin typeface="Calibri" pitchFamily="34" charset="0"/>
                <a:ea typeface="Calibri" pitchFamily="34" charset="-122"/>
                <a:cs typeface="Calibri" pitchFamily="34" charset="-120"/>
              </a:rPr>
              <a:t>Living things grow. Your task isn’t to save the world, it’s to bring people along and help them become growing, fruitful disciples too.</a:t>
            </a:r>
            <a:r>
              <a:rPr lang="en-US" sz="2800" b="1" dirty="0"/>
              <a:t> </a:t>
            </a:r>
          </a:p>
          <a:p>
            <a:pPr marL="0" indent="0">
              <a:lnSpc>
                <a:spcPct val="115000"/>
              </a:lnSpc>
              <a:spcBef>
                <a:spcPts val="1200"/>
              </a:spcBef>
              <a:buNone/>
            </a:pPr>
            <a:r>
              <a:rPr lang="en-US" sz="2800" b="1" dirty="0">
                <a:solidFill>
                  <a:srgbClr val="FFFFFF"/>
                </a:solidFill>
                <a:latin typeface="Calibri" pitchFamily="34" charset="0"/>
                <a:ea typeface="Calibri" pitchFamily="34" charset="-122"/>
                <a:cs typeface="Calibri" pitchFamily="34" charset="-120"/>
              </a:rPr>
              <a:t>Watch for “Fruit Over Time”: deeper friendships, a culture of servanthood, new believers.</a:t>
            </a:r>
            <a:endParaRPr lang="en-US" sz="2800" b="1" dirty="0"/>
          </a:p>
        </p:txBody>
      </p:sp>
    </p:spTree>
    <p:extLst>
      <p:ext uri="{BB962C8B-B14F-4D97-AF65-F5344CB8AC3E}">
        <p14:creationId xmlns:p14="http://schemas.microsoft.com/office/powerpoint/2010/main" val="2835642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645AE6F-E59D-3808-D386-2A5524E29D95}"/>
              </a:ext>
            </a:extLst>
          </p:cNvPr>
          <p:cNvGrpSpPr/>
          <p:nvPr/>
        </p:nvGrpSpPr>
        <p:grpSpPr>
          <a:xfrm>
            <a:off x="548640" y="334310"/>
            <a:ext cx="566928" cy="566928"/>
            <a:chOff x="548640" y="502920"/>
            <a:chExt cx="566928" cy="566928"/>
          </a:xfrm>
        </p:grpSpPr>
        <p:sp>
          <p:nvSpPr>
            <p:cNvPr id="2" name="Shape 0"/>
            <p:cNvSpPr/>
            <p:nvPr/>
          </p:nvSpPr>
          <p:spPr>
            <a:xfrm>
              <a:off x="548640" y="502920"/>
              <a:ext cx="566928" cy="566928"/>
            </a:xfrm>
            <a:prstGeom prst="ellipse">
              <a:avLst/>
            </a:prstGeom>
            <a:solidFill>
              <a:srgbClr val="B85042"/>
            </a:solidFill>
            <a:ln/>
          </p:spPr>
          <p:txBody>
            <a:bodyPr/>
            <a:lstStyle/>
            <a:p>
              <a:endParaRPr lang="en-US" sz="4000"/>
            </a:p>
          </p:txBody>
        </p:sp>
        <p:pic>
          <p:nvPicPr>
            <p:cNvPr id="3" name="Image 0" descr="preencoded.png"/>
            <p:cNvPicPr>
              <a:picLocks noChangeAspect="1"/>
            </p:cNvPicPr>
            <p:nvPr/>
          </p:nvPicPr>
          <p:blipFill>
            <a:blip r:embed="rId3"/>
            <a:stretch>
              <a:fillRect/>
            </a:stretch>
          </p:blipFill>
          <p:spPr>
            <a:xfrm>
              <a:off x="696041" y="650321"/>
              <a:ext cx="272125" cy="272125"/>
            </a:xfrm>
            <a:prstGeom prst="rect">
              <a:avLst/>
            </a:prstGeom>
          </p:spPr>
        </p:pic>
      </p:grpSp>
      <p:sp>
        <p:nvSpPr>
          <p:cNvPr id="4" name="Text 1"/>
          <p:cNvSpPr/>
          <p:nvPr/>
        </p:nvSpPr>
        <p:spPr>
          <a:xfrm>
            <a:off x="1280160" y="380030"/>
            <a:ext cx="68580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Two Questions</a:t>
            </a:r>
            <a:endParaRPr lang="en-US" sz="4000" dirty="0"/>
          </a:p>
        </p:txBody>
      </p:sp>
      <p:sp>
        <p:nvSpPr>
          <p:cNvPr id="5" name="Shape 2"/>
          <p:cNvSpPr/>
          <p:nvPr/>
        </p:nvSpPr>
        <p:spPr>
          <a:xfrm>
            <a:off x="367059" y="1030758"/>
            <a:ext cx="4091129" cy="3927805"/>
          </a:xfrm>
          <a:prstGeom prst="roundRect">
            <a:avLst>
              <a:gd name="adj" fmla="val 3380"/>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6" name="Text 3"/>
          <p:cNvSpPr/>
          <p:nvPr/>
        </p:nvSpPr>
        <p:spPr>
          <a:xfrm>
            <a:off x="602470" y="1230550"/>
            <a:ext cx="3383280" cy="457200"/>
          </a:xfrm>
          <a:prstGeom prst="rect">
            <a:avLst/>
          </a:prstGeom>
          <a:noFill/>
          <a:ln/>
        </p:spPr>
        <p:txBody>
          <a:bodyPr wrap="square" lIns="0" tIns="0" rIns="0" bIns="0" rtlCol="0" anchor="ctr"/>
          <a:lstStyle/>
          <a:p>
            <a:pPr marL="0" indent="0">
              <a:buNone/>
            </a:pPr>
            <a:r>
              <a:rPr lang="en-US" sz="3600" b="1" dirty="0">
                <a:solidFill>
                  <a:srgbClr val="8F3A2F"/>
                </a:solidFill>
                <a:latin typeface="Cambria" pitchFamily="34" charset="0"/>
                <a:ea typeface="Cambria" pitchFamily="34" charset="-122"/>
                <a:cs typeface="Cambria" pitchFamily="34" charset="-120"/>
              </a:rPr>
              <a:t>Is this us?</a:t>
            </a:r>
            <a:endParaRPr lang="en-US" sz="3600" dirty="0"/>
          </a:p>
        </p:txBody>
      </p:sp>
      <p:sp>
        <p:nvSpPr>
          <p:cNvPr id="7" name="Text 4"/>
          <p:cNvSpPr/>
          <p:nvPr/>
        </p:nvSpPr>
        <p:spPr>
          <a:xfrm>
            <a:off x="699745" y="1770435"/>
            <a:ext cx="3599880" cy="2996119"/>
          </a:xfrm>
          <a:prstGeom prst="rect">
            <a:avLst/>
          </a:prstGeom>
          <a:noFill/>
          <a:ln/>
        </p:spPr>
        <p:txBody>
          <a:bodyPr wrap="square" lIns="0" tIns="0" rIns="0" bIns="0" rtlCol="0" anchor="t"/>
          <a:lstStyle/>
          <a:p>
            <a:pPr marL="0" indent="0">
              <a:lnSpc>
                <a:spcPct val="112000"/>
              </a:lnSpc>
              <a:spcAft>
                <a:spcPts val="1200"/>
              </a:spcAft>
              <a:buNone/>
            </a:pPr>
            <a:r>
              <a:rPr lang="en-US" b="1" dirty="0">
                <a:solidFill>
                  <a:srgbClr val="2E2724"/>
                </a:solidFill>
                <a:latin typeface="Calibri" pitchFamily="34" charset="0"/>
                <a:ea typeface="Calibri" pitchFamily="34" charset="-122"/>
                <a:cs typeface="Calibri" pitchFamily="34" charset="-120"/>
              </a:rPr>
              <a:t>This is not just a modern church strategy. A Spirit-filled church is a New Testament church. This is the historical DNA of Christianity.</a:t>
            </a:r>
            <a:endParaRPr lang="en-US" b="1" dirty="0"/>
          </a:p>
          <a:p>
            <a:pPr marL="0" indent="0">
              <a:lnSpc>
                <a:spcPct val="112000"/>
              </a:lnSpc>
              <a:spcAft>
                <a:spcPts val="1200"/>
              </a:spcAft>
              <a:buNone/>
            </a:pPr>
            <a:r>
              <a:rPr lang="en-US" b="1" dirty="0">
                <a:solidFill>
                  <a:srgbClr val="2E2724"/>
                </a:solidFill>
                <a:latin typeface="Calibri" pitchFamily="34" charset="0"/>
                <a:ea typeface="Calibri" pitchFamily="34" charset="-122"/>
                <a:cs typeface="Calibri" pitchFamily="34" charset="-120"/>
              </a:rPr>
              <a:t>A church that loves God’s Word, loves God’s people, worships with joy, and shares the gospel is doing what the Spirit designed it to do.</a:t>
            </a:r>
            <a:endParaRPr lang="en-US" b="1" dirty="0"/>
          </a:p>
          <a:p>
            <a:pPr marL="0" indent="0">
              <a:lnSpc>
                <a:spcPct val="112000"/>
              </a:lnSpc>
              <a:spcAft>
                <a:spcPts val="1200"/>
              </a:spcAft>
              <a:buNone/>
            </a:pPr>
            <a:r>
              <a:rPr lang="en-US" b="1" u="sng" dirty="0">
                <a:solidFill>
                  <a:srgbClr val="2E2724"/>
                </a:solidFill>
                <a:latin typeface="Calibri" pitchFamily="34" charset="0"/>
                <a:ea typeface="Calibri" pitchFamily="34" charset="-122"/>
                <a:cs typeface="Calibri" pitchFamily="34" charset="-120"/>
              </a:rPr>
              <a:t>By God’s grace, yes, this is us.</a:t>
            </a:r>
            <a:endParaRPr lang="en-US" b="1" u="sng" dirty="0"/>
          </a:p>
        </p:txBody>
      </p:sp>
      <p:sp>
        <p:nvSpPr>
          <p:cNvPr id="8" name="Shape 5"/>
          <p:cNvSpPr/>
          <p:nvPr/>
        </p:nvSpPr>
        <p:spPr>
          <a:xfrm>
            <a:off x="4709159" y="1030758"/>
            <a:ext cx="4091129" cy="3927805"/>
          </a:xfrm>
          <a:prstGeom prst="roundRect">
            <a:avLst>
              <a:gd name="adj" fmla="val 3380"/>
            </a:avLst>
          </a:prstGeom>
          <a:solidFill>
            <a:srgbClr val="B85042"/>
          </a:solidFill>
          <a:ln/>
          <a:effectLst>
            <a:outerShdw blurRad="63500" dist="25400" dir="5400000" algn="bl" rotWithShape="0">
              <a:srgbClr val="999999">
                <a:alpha val="25000"/>
              </a:srgbClr>
            </a:outerShdw>
          </a:effectLst>
        </p:spPr>
        <p:txBody>
          <a:bodyPr/>
          <a:lstStyle/>
          <a:p>
            <a:endParaRPr lang="en-US"/>
          </a:p>
        </p:txBody>
      </p:sp>
      <p:sp>
        <p:nvSpPr>
          <p:cNvPr id="9" name="Text 6"/>
          <p:cNvSpPr/>
          <p:nvPr/>
        </p:nvSpPr>
        <p:spPr>
          <a:xfrm>
            <a:off x="4983480" y="1235414"/>
            <a:ext cx="3383280" cy="457200"/>
          </a:xfrm>
          <a:prstGeom prst="rect">
            <a:avLst/>
          </a:prstGeom>
          <a:noFill/>
          <a:ln/>
        </p:spPr>
        <p:txBody>
          <a:bodyPr wrap="square" lIns="0" tIns="0" rIns="0" bIns="0" rtlCol="0" anchor="ctr"/>
          <a:lstStyle/>
          <a:p>
            <a:pPr marL="0" indent="0">
              <a:buNone/>
            </a:pPr>
            <a:r>
              <a:rPr lang="en-US" sz="3600" b="1" dirty="0">
                <a:solidFill>
                  <a:srgbClr val="FFFFFF"/>
                </a:solidFill>
                <a:latin typeface="Cambria" pitchFamily="34" charset="0"/>
                <a:ea typeface="Cambria" pitchFamily="34" charset="-122"/>
                <a:cs typeface="Cambria" pitchFamily="34" charset="-120"/>
              </a:rPr>
              <a:t>Is this you?</a:t>
            </a:r>
            <a:endParaRPr lang="en-US" sz="3600" dirty="0"/>
          </a:p>
        </p:txBody>
      </p:sp>
      <p:sp>
        <p:nvSpPr>
          <p:cNvPr id="10" name="Text 7"/>
          <p:cNvSpPr/>
          <p:nvPr/>
        </p:nvSpPr>
        <p:spPr>
          <a:xfrm>
            <a:off x="5093725" y="1770435"/>
            <a:ext cx="3383280" cy="2717259"/>
          </a:xfrm>
          <a:prstGeom prst="rect">
            <a:avLst/>
          </a:prstGeom>
          <a:noFill/>
          <a:ln/>
        </p:spPr>
        <p:txBody>
          <a:bodyPr wrap="square" lIns="0" tIns="0" rIns="0" bIns="0" rtlCol="0" anchor="t"/>
          <a:lstStyle/>
          <a:p>
            <a:pPr marL="0" indent="0">
              <a:lnSpc>
                <a:spcPct val="115000"/>
              </a:lnSpc>
              <a:spcAft>
                <a:spcPts val="1200"/>
              </a:spcAft>
              <a:buNone/>
            </a:pPr>
            <a:r>
              <a:rPr lang="en-US" b="1" dirty="0">
                <a:solidFill>
                  <a:srgbClr val="FFFFFF"/>
                </a:solidFill>
                <a:latin typeface="Calibri" pitchFamily="34" charset="0"/>
                <a:ea typeface="Calibri" pitchFamily="34" charset="-122"/>
                <a:cs typeface="Calibri" pitchFamily="34" charset="-120"/>
              </a:rPr>
              <a:t>If this is who we are corporately, how are you participating individually?</a:t>
            </a:r>
            <a:r>
              <a:rPr lang="en-US" b="1" dirty="0"/>
              <a:t> </a:t>
            </a:r>
            <a:r>
              <a:rPr lang="en-US" b="1" dirty="0">
                <a:solidFill>
                  <a:srgbClr val="FFFFFF"/>
                </a:solidFill>
                <a:latin typeface="Calibri" pitchFamily="34" charset="0"/>
                <a:ea typeface="Calibri" pitchFamily="34" charset="-122"/>
                <a:cs typeface="Calibri" pitchFamily="34" charset="-120"/>
              </a:rPr>
              <a:t>How are we getting there together?</a:t>
            </a:r>
            <a:endParaRPr lang="en-US" b="1" dirty="0"/>
          </a:p>
          <a:p>
            <a:pPr marL="0" indent="0">
              <a:lnSpc>
                <a:spcPct val="115000"/>
              </a:lnSpc>
              <a:buNone/>
            </a:pPr>
            <a:r>
              <a:rPr lang="en-US" b="1" dirty="0">
                <a:solidFill>
                  <a:srgbClr val="FFFFFF"/>
                </a:solidFill>
                <a:latin typeface="Calibri" pitchFamily="34" charset="0"/>
                <a:ea typeface="Calibri" pitchFamily="34" charset="-122"/>
                <a:cs typeface="Calibri" pitchFamily="34" charset="-120"/>
              </a:rPr>
              <a:t>The Connection Pathway gives you clear handles for your faith: disciples who connect up, in, and out.</a:t>
            </a:r>
            <a:endParaRPr lang="en-US"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57200"/>
            <a:ext cx="8046720" cy="548640"/>
          </a:xfrm>
          <a:prstGeom prst="rect">
            <a:avLst/>
          </a:prstGeom>
          <a:noFill/>
          <a:ln/>
        </p:spPr>
        <p:txBody>
          <a:bodyPr wrap="square" lIns="0" tIns="0" rIns="0" bIns="0" rtlCol="0" anchor="ctr"/>
          <a:lstStyle/>
          <a:p>
            <a:pPr marL="0" indent="0">
              <a:buNone/>
            </a:pPr>
            <a:r>
              <a:rPr lang="en-US" sz="3200" b="1" dirty="0">
                <a:solidFill>
                  <a:srgbClr val="2E2724"/>
                </a:solidFill>
                <a:latin typeface="Cambria" pitchFamily="34" charset="0"/>
                <a:ea typeface="Cambria" pitchFamily="34" charset="-122"/>
                <a:cs typeface="Cambria" pitchFamily="34" charset="-120"/>
              </a:rPr>
              <a:t>The Connection Pathway</a:t>
            </a:r>
            <a:endParaRPr lang="en-US" sz="3200" dirty="0"/>
          </a:p>
        </p:txBody>
      </p:sp>
      <p:sp>
        <p:nvSpPr>
          <p:cNvPr id="3" name="Text 1"/>
          <p:cNvSpPr/>
          <p:nvPr/>
        </p:nvSpPr>
        <p:spPr>
          <a:xfrm>
            <a:off x="548640" y="1024128"/>
            <a:ext cx="8046720" cy="365760"/>
          </a:xfrm>
          <a:prstGeom prst="rect">
            <a:avLst/>
          </a:prstGeom>
          <a:noFill/>
          <a:ln/>
        </p:spPr>
        <p:txBody>
          <a:bodyPr wrap="square" lIns="0" tIns="0" rIns="0" bIns="0" rtlCol="0" anchor="ctr"/>
          <a:lstStyle/>
          <a:p>
            <a:pPr marL="0" indent="0">
              <a:buNone/>
            </a:pPr>
            <a:r>
              <a:rPr lang="en-US" sz="1600" i="1" dirty="0">
                <a:solidFill>
                  <a:srgbClr val="6E8A7C"/>
                </a:solidFill>
                <a:latin typeface="Calibri" pitchFamily="34" charset="0"/>
                <a:ea typeface="Calibri" pitchFamily="34" charset="-122"/>
                <a:cs typeface="Calibri" pitchFamily="34" charset="-120"/>
              </a:rPr>
              <a:t>What’s your next step?</a:t>
            </a:r>
            <a:endParaRPr lang="en-US" sz="1600" dirty="0"/>
          </a:p>
        </p:txBody>
      </p:sp>
      <p:sp>
        <p:nvSpPr>
          <p:cNvPr id="4" name="Shape 2"/>
          <p:cNvSpPr/>
          <p:nvPr/>
        </p:nvSpPr>
        <p:spPr>
          <a:xfrm>
            <a:off x="685800" y="1600200"/>
            <a:ext cx="566928" cy="566928"/>
          </a:xfrm>
          <a:prstGeom prst="ellipse">
            <a:avLst/>
          </a:prstGeom>
          <a:solidFill>
            <a:srgbClr val="B85042"/>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833201" y="1747601"/>
            <a:ext cx="272125" cy="272125"/>
          </a:xfrm>
          <a:prstGeom prst="rect">
            <a:avLst/>
          </a:prstGeom>
        </p:spPr>
      </p:pic>
      <p:sp>
        <p:nvSpPr>
          <p:cNvPr id="6" name="Text 3"/>
          <p:cNvSpPr/>
          <p:nvPr/>
        </p:nvSpPr>
        <p:spPr>
          <a:xfrm>
            <a:off x="1463040" y="1600200"/>
            <a:ext cx="4023360" cy="320040"/>
          </a:xfrm>
          <a:prstGeom prst="rect">
            <a:avLst/>
          </a:prstGeom>
          <a:noFill/>
          <a:ln/>
        </p:spPr>
        <p:txBody>
          <a:bodyPr wrap="square" lIns="0" tIns="0" rIns="0" bIns="0" rtlCol="0" anchor="ctr"/>
          <a:lstStyle/>
          <a:p>
            <a:pPr marL="0" indent="0">
              <a:buNone/>
            </a:pPr>
            <a:r>
              <a:rPr lang="en-US" sz="1800" b="1" dirty="0">
                <a:solidFill>
                  <a:srgbClr val="8F3A2F"/>
                </a:solidFill>
                <a:latin typeface="Cambria" pitchFamily="34" charset="0"/>
                <a:ea typeface="Cambria" pitchFamily="34" charset="-122"/>
                <a:cs typeface="Cambria" pitchFamily="34" charset="-120"/>
              </a:rPr>
              <a:t>1.  Gather With Us</a:t>
            </a:r>
            <a:endParaRPr lang="en-US" sz="1800" dirty="0"/>
          </a:p>
        </p:txBody>
      </p:sp>
      <p:sp>
        <p:nvSpPr>
          <p:cNvPr id="7" name="Text 4"/>
          <p:cNvSpPr/>
          <p:nvPr/>
        </p:nvSpPr>
        <p:spPr>
          <a:xfrm>
            <a:off x="1463040" y="1901952"/>
            <a:ext cx="4206240" cy="274320"/>
          </a:xfrm>
          <a:prstGeom prst="rect">
            <a:avLst/>
          </a:prstGeom>
          <a:noFill/>
          <a:ln/>
        </p:spPr>
        <p:txBody>
          <a:bodyPr wrap="square" lIns="0" tIns="0" rIns="0" bIns="0" rtlCol="0" anchor="ctr"/>
          <a:lstStyle/>
          <a:p>
            <a:pPr marL="0" indent="0">
              <a:buNone/>
            </a:pPr>
            <a:r>
              <a:rPr lang="en-US" sz="1250" dirty="0">
                <a:solidFill>
                  <a:srgbClr val="5C524C"/>
                </a:solidFill>
                <a:latin typeface="Calibri" pitchFamily="34" charset="0"/>
                <a:ea typeface="Calibri" pitchFamily="34" charset="-122"/>
                <a:cs typeface="Calibri" pitchFamily="34" charset="-120"/>
              </a:rPr>
              <a:t>Sundays: Worship, Sunday School, membership</a:t>
            </a:r>
            <a:endParaRPr lang="en-US" sz="1250" dirty="0"/>
          </a:p>
        </p:txBody>
      </p:sp>
      <p:sp>
        <p:nvSpPr>
          <p:cNvPr id="8" name="Shape 5"/>
          <p:cNvSpPr/>
          <p:nvPr/>
        </p:nvSpPr>
        <p:spPr>
          <a:xfrm>
            <a:off x="685800" y="2377440"/>
            <a:ext cx="566928" cy="566928"/>
          </a:xfrm>
          <a:prstGeom prst="ellipse">
            <a:avLst/>
          </a:prstGeom>
          <a:solidFill>
            <a:srgbClr val="B85042"/>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833201" y="2524841"/>
            <a:ext cx="272125" cy="272125"/>
          </a:xfrm>
          <a:prstGeom prst="rect">
            <a:avLst/>
          </a:prstGeom>
        </p:spPr>
      </p:pic>
      <p:sp>
        <p:nvSpPr>
          <p:cNvPr id="10" name="Text 6"/>
          <p:cNvSpPr/>
          <p:nvPr/>
        </p:nvSpPr>
        <p:spPr>
          <a:xfrm>
            <a:off x="1463040" y="2377440"/>
            <a:ext cx="4023360" cy="320040"/>
          </a:xfrm>
          <a:prstGeom prst="rect">
            <a:avLst/>
          </a:prstGeom>
          <a:noFill/>
          <a:ln/>
        </p:spPr>
        <p:txBody>
          <a:bodyPr wrap="square" lIns="0" tIns="0" rIns="0" bIns="0" rtlCol="0" anchor="ctr"/>
          <a:lstStyle/>
          <a:p>
            <a:pPr marL="0" indent="0">
              <a:buNone/>
            </a:pPr>
            <a:r>
              <a:rPr lang="en-US" sz="1800" b="1" dirty="0">
                <a:solidFill>
                  <a:srgbClr val="8F3A2F"/>
                </a:solidFill>
                <a:latin typeface="Cambria" pitchFamily="34" charset="0"/>
                <a:ea typeface="Cambria" pitchFamily="34" charset="-122"/>
                <a:cs typeface="Cambria" pitchFamily="34" charset="-120"/>
              </a:rPr>
              <a:t>2.  Scatter On Mission</a:t>
            </a:r>
            <a:endParaRPr lang="en-US" sz="1800" dirty="0"/>
          </a:p>
        </p:txBody>
      </p:sp>
      <p:sp>
        <p:nvSpPr>
          <p:cNvPr id="11" name="Text 7"/>
          <p:cNvSpPr/>
          <p:nvPr/>
        </p:nvSpPr>
        <p:spPr>
          <a:xfrm>
            <a:off x="1463040" y="2679192"/>
            <a:ext cx="4206240" cy="274320"/>
          </a:xfrm>
          <a:prstGeom prst="rect">
            <a:avLst/>
          </a:prstGeom>
          <a:noFill/>
          <a:ln/>
        </p:spPr>
        <p:txBody>
          <a:bodyPr wrap="square" lIns="0" tIns="0" rIns="0" bIns="0" rtlCol="0" anchor="ctr"/>
          <a:lstStyle/>
          <a:p>
            <a:pPr marL="0" indent="0">
              <a:buNone/>
            </a:pPr>
            <a:r>
              <a:rPr lang="en-US" sz="1250" dirty="0">
                <a:solidFill>
                  <a:srgbClr val="5C524C"/>
                </a:solidFill>
                <a:latin typeface="Calibri" pitchFamily="34" charset="0"/>
                <a:ea typeface="Calibri" pitchFamily="34" charset="-122"/>
                <a:cs typeface="Calibri" pitchFamily="34" charset="-120"/>
              </a:rPr>
              <a:t>Pray and Reach through Missional Communities</a:t>
            </a:r>
            <a:endParaRPr lang="en-US" sz="1250" dirty="0"/>
          </a:p>
        </p:txBody>
      </p:sp>
      <p:sp>
        <p:nvSpPr>
          <p:cNvPr id="12" name="Shape 8"/>
          <p:cNvSpPr/>
          <p:nvPr/>
        </p:nvSpPr>
        <p:spPr>
          <a:xfrm>
            <a:off x="685800" y="3154680"/>
            <a:ext cx="566928" cy="566928"/>
          </a:xfrm>
          <a:prstGeom prst="ellipse">
            <a:avLst/>
          </a:prstGeom>
          <a:solidFill>
            <a:srgbClr val="B85042"/>
          </a:solidFill>
          <a:ln/>
        </p:spPr>
        <p:txBody>
          <a:bodyPr/>
          <a:lstStyle/>
          <a:p>
            <a:endParaRPr lang="en-US"/>
          </a:p>
        </p:txBody>
      </p:sp>
      <p:pic>
        <p:nvPicPr>
          <p:cNvPr id="13" name="Image 2" descr="preencoded.png"/>
          <p:cNvPicPr>
            <a:picLocks noChangeAspect="1"/>
          </p:cNvPicPr>
          <p:nvPr/>
        </p:nvPicPr>
        <p:blipFill>
          <a:blip r:embed="rId5"/>
          <a:stretch>
            <a:fillRect/>
          </a:stretch>
        </p:blipFill>
        <p:spPr>
          <a:xfrm>
            <a:off x="833201" y="3302081"/>
            <a:ext cx="272125" cy="272125"/>
          </a:xfrm>
          <a:prstGeom prst="rect">
            <a:avLst/>
          </a:prstGeom>
        </p:spPr>
      </p:pic>
      <p:sp>
        <p:nvSpPr>
          <p:cNvPr id="14" name="Text 9"/>
          <p:cNvSpPr/>
          <p:nvPr/>
        </p:nvSpPr>
        <p:spPr>
          <a:xfrm>
            <a:off x="1463040" y="3154680"/>
            <a:ext cx="4023360" cy="320040"/>
          </a:xfrm>
          <a:prstGeom prst="rect">
            <a:avLst/>
          </a:prstGeom>
          <a:noFill/>
          <a:ln/>
        </p:spPr>
        <p:txBody>
          <a:bodyPr wrap="square" lIns="0" tIns="0" rIns="0" bIns="0" rtlCol="0" anchor="ctr"/>
          <a:lstStyle/>
          <a:p>
            <a:pPr marL="0" indent="0">
              <a:buNone/>
            </a:pPr>
            <a:r>
              <a:rPr lang="en-US" sz="1800" b="1" dirty="0">
                <a:solidFill>
                  <a:srgbClr val="8F3A2F"/>
                </a:solidFill>
                <a:latin typeface="Cambria" pitchFamily="34" charset="0"/>
                <a:ea typeface="Cambria" pitchFamily="34" charset="-122"/>
                <a:cs typeface="Cambria" pitchFamily="34" charset="-120"/>
              </a:rPr>
              <a:t>3.  Share Your Gifts</a:t>
            </a:r>
            <a:endParaRPr lang="en-US" sz="1800" dirty="0"/>
          </a:p>
        </p:txBody>
      </p:sp>
      <p:sp>
        <p:nvSpPr>
          <p:cNvPr id="15" name="Text 10"/>
          <p:cNvSpPr/>
          <p:nvPr/>
        </p:nvSpPr>
        <p:spPr>
          <a:xfrm>
            <a:off x="1463040" y="3456432"/>
            <a:ext cx="4206240" cy="274320"/>
          </a:xfrm>
          <a:prstGeom prst="rect">
            <a:avLst/>
          </a:prstGeom>
          <a:noFill/>
          <a:ln/>
        </p:spPr>
        <p:txBody>
          <a:bodyPr wrap="square" lIns="0" tIns="0" rIns="0" bIns="0" rtlCol="0" anchor="ctr"/>
          <a:lstStyle/>
          <a:p>
            <a:pPr marL="0" indent="0">
              <a:buNone/>
            </a:pPr>
            <a:r>
              <a:rPr lang="en-US" sz="1250" dirty="0">
                <a:solidFill>
                  <a:srgbClr val="5C524C"/>
                </a:solidFill>
                <a:latin typeface="Calibri" pitchFamily="34" charset="0"/>
                <a:ea typeface="Calibri" pitchFamily="34" charset="-122"/>
                <a:cs typeface="Calibri" pitchFamily="34" charset="-120"/>
              </a:rPr>
              <a:t> Meet one need each day</a:t>
            </a:r>
            <a:endParaRPr lang="en-US" sz="1250" dirty="0"/>
          </a:p>
        </p:txBody>
      </p:sp>
      <p:sp>
        <p:nvSpPr>
          <p:cNvPr id="16" name="Shape 11"/>
          <p:cNvSpPr/>
          <p:nvPr/>
        </p:nvSpPr>
        <p:spPr>
          <a:xfrm>
            <a:off x="685800" y="3931920"/>
            <a:ext cx="566928" cy="566928"/>
          </a:xfrm>
          <a:prstGeom prst="ellipse">
            <a:avLst/>
          </a:prstGeom>
          <a:solidFill>
            <a:srgbClr val="B85042"/>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833201" y="4079321"/>
            <a:ext cx="272125" cy="272125"/>
          </a:xfrm>
          <a:prstGeom prst="rect">
            <a:avLst/>
          </a:prstGeom>
        </p:spPr>
      </p:pic>
      <p:sp>
        <p:nvSpPr>
          <p:cNvPr id="18" name="Text 12"/>
          <p:cNvSpPr/>
          <p:nvPr/>
        </p:nvSpPr>
        <p:spPr>
          <a:xfrm>
            <a:off x="1463040" y="3931920"/>
            <a:ext cx="4023360" cy="320040"/>
          </a:xfrm>
          <a:prstGeom prst="rect">
            <a:avLst/>
          </a:prstGeom>
          <a:noFill/>
          <a:ln/>
        </p:spPr>
        <p:txBody>
          <a:bodyPr wrap="square" lIns="0" tIns="0" rIns="0" bIns="0" rtlCol="0" anchor="ctr"/>
          <a:lstStyle/>
          <a:p>
            <a:pPr marL="0" indent="0">
              <a:buNone/>
            </a:pPr>
            <a:r>
              <a:rPr lang="en-US" sz="1800" b="1" dirty="0">
                <a:solidFill>
                  <a:srgbClr val="8F3A2F"/>
                </a:solidFill>
                <a:latin typeface="Cambria" pitchFamily="34" charset="0"/>
                <a:ea typeface="Cambria" pitchFamily="34" charset="-122"/>
                <a:cs typeface="Cambria" pitchFamily="34" charset="-120"/>
              </a:rPr>
              <a:t>4.  Multiply Yourself</a:t>
            </a:r>
            <a:endParaRPr lang="en-US" sz="1800" dirty="0"/>
          </a:p>
        </p:txBody>
      </p:sp>
      <p:sp>
        <p:nvSpPr>
          <p:cNvPr id="19" name="Text 13"/>
          <p:cNvSpPr/>
          <p:nvPr/>
        </p:nvSpPr>
        <p:spPr>
          <a:xfrm>
            <a:off x="1463040" y="4233672"/>
            <a:ext cx="4206240" cy="274320"/>
          </a:xfrm>
          <a:prstGeom prst="rect">
            <a:avLst/>
          </a:prstGeom>
          <a:noFill/>
          <a:ln/>
        </p:spPr>
        <p:txBody>
          <a:bodyPr wrap="square" lIns="0" tIns="0" rIns="0" bIns="0" rtlCol="0" anchor="ctr"/>
          <a:lstStyle/>
          <a:p>
            <a:pPr marL="0" indent="0">
              <a:buNone/>
            </a:pPr>
            <a:r>
              <a:rPr lang="en-US" sz="1250" dirty="0">
                <a:solidFill>
                  <a:srgbClr val="5C524C"/>
                </a:solidFill>
                <a:latin typeface="Calibri" pitchFamily="34" charset="0"/>
                <a:ea typeface="Calibri" pitchFamily="34" charset="-122"/>
                <a:cs typeface="Calibri" pitchFamily="34" charset="-120"/>
              </a:rPr>
              <a:t>Bring someone else along</a:t>
            </a:r>
            <a:endParaRPr lang="en-US" sz="1250" dirty="0"/>
          </a:p>
        </p:txBody>
      </p:sp>
      <p:sp>
        <p:nvSpPr>
          <p:cNvPr id="20" name="Shape 14"/>
          <p:cNvSpPr/>
          <p:nvPr/>
        </p:nvSpPr>
        <p:spPr>
          <a:xfrm>
            <a:off x="5806440" y="1600200"/>
            <a:ext cx="2788920" cy="2971800"/>
          </a:xfrm>
          <a:prstGeom prst="roundRect">
            <a:avLst>
              <a:gd name="adj" fmla="val 3934"/>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21" name="Text 15"/>
          <p:cNvSpPr/>
          <p:nvPr/>
        </p:nvSpPr>
        <p:spPr>
          <a:xfrm>
            <a:off x="6035040" y="1783080"/>
            <a:ext cx="2377440" cy="274320"/>
          </a:xfrm>
          <a:prstGeom prst="rect">
            <a:avLst/>
          </a:prstGeom>
          <a:noFill/>
          <a:ln/>
        </p:spPr>
        <p:txBody>
          <a:bodyPr wrap="square" lIns="0" tIns="0" rIns="0" bIns="0" rtlCol="0" anchor="ctr"/>
          <a:lstStyle/>
          <a:p>
            <a:pPr marL="0" indent="0">
              <a:buNone/>
            </a:pPr>
            <a:r>
              <a:rPr lang="en-US" sz="1100" b="1" kern="0" spc="200" dirty="0">
                <a:solidFill>
                  <a:srgbClr val="6E8A7C"/>
                </a:solidFill>
                <a:latin typeface="Calibri" pitchFamily="34" charset="0"/>
                <a:ea typeface="Calibri" pitchFamily="34" charset="-122"/>
                <a:cs typeface="Calibri" pitchFamily="34" charset="-120"/>
              </a:rPr>
              <a:t>NEXT FOUR WEEKS</a:t>
            </a:r>
            <a:endParaRPr lang="en-US" sz="1100" dirty="0"/>
          </a:p>
        </p:txBody>
      </p:sp>
      <p:sp>
        <p:nvSpPr>
          <p:cNvPr id="22" name="Text 16"/>
          <p:cNvSpPr/>
          <p:nvPr/>
        </p:nvSpPr>
        <p:spPr>
          <a:xfrm>
            <a:off x="6035040" y="2057400"/>
            <a:ext cx="2377440" cy="320040"/>
          </a:xfrm>
          <a:prstGeom prst="rect">
            <a:avLst/>
          </a:prstGeom>
          <a:noFill/>
          <a:ln/>
        </p:spPr>
        <p:txBody>
          <a:bodyPr wrap="square" lIns="0" tIns="0" rIns="0" bIns="0" rtlCol="0" anchor="ctr"/>
          <a:lstStyle/>
          <a:p>
            <a:pPr marL="0" indent="0">
              <a:buNone/>
            </a:pPr>
            <a:r>
              <a:rPr lang="en-US" sz="1600" b="1" dirty="0">
                <a:solidFill>
                  <a:srgbClr val="2E2724"/>
                </a:solidFill>
                <a:latin typeface="Cambria" pitchFamily="34" charset="0"/>
                <a:ea typeface="Cambria" pitchFamily="34" charset="-122"/>
                <a:cs typeface="Cambria" pitchFamily="34" charset="-120"/>
              </a:rPr>
              <a:t>Who We Are:</a:t>
            </a:r>
            <a:endParaRPr lang="en-US" sz="1600" dirty="0"/>
          </a:p>
        </p:txBody>
      </p:sp>
      <p:sp>
        <p:nvSpPr>
          <p:cNvPr id="23" name="Text 17"/>
          <p:cNvSpPr/>
          <p:nvPr/>
        </p:nvSpPr>
        <p:spPr>
          <a:xfrm>
            <a:off x="6144768" y="2423160"/>
            <a:ext cx="2286000" cy="201168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2E2724"/>
                </a:solidFill>
                <a:latin typeface="Calibri" pitchFamily="34" charset="0"/>
                <a:ea typeface="Calibri" pitchFamily="34" charset="-122"/>
                <a:cs typeface="Calibri" pitchFamily="34" charset="-120"/>
              </a:rPr>
              <a:t>Abiding Disciples</a:t>
            </a:r>
            <a:endParaRPr lang="en-US" sz="1300" dirty="0"/>
          </a:p>
          <a:p>
            <a:pPr marL="342900" indent="-342900">
              <a:spcAft>
                <a:spcPts val="800"/>
              </a:spcAft>
              <a:buSzPct val="100000"/>
              <a:buChar char="•"/>
            </a:pPr>
            <a:r>
              <a:rPr lang="en-US" sz="1300" dirty="0">
                <a:solidFill>
                  <a:srgbClr val="2E2724"/>
                </a:solidFill>
                <a:latin typeface="Calibri" pitchFamily="34" charset="0"/>
                <a:ea typeface="Calibri" pitchFamily="34" charset="-122"/>
                <a:cs typeface="Calibri" pitchFamily="34" charset="-120"/>
              </a:rPr>
              <a:t>Multigenerational Family</a:t>
            </a:r>
            <a:endParaRPr lang="en-US" sz="1300" dirty="0"/>
          </a:p>
          <a:p>
            <a:pPr marL="342900" indent="-342900">
              <a:spcAft>
                <a:spcPts val="800"/>
              </a:spcAft>
              <a:buSzPct val="100000"/>
              <a:buChar char="•"/>
            </a:pPr>
            <a:r>
              <a:rPr lang="en-US" sz="1300" dirty="0">
                <a:solidFill>
                  <a:srgbClr val="2E2724"/>
                </a:solidFill>
                <a:latin typeface="Calibri" pitchFamily="34" charset="0"/>
                <a:ea typeface="Calibri" pitchFamily="34" charset="-122"/>
                <a:cs typeface="Calibri" pitchFamily="34" charset="-120"/>
              </a:rPr>
              <a:t>Humble Servants</a:t>
            </a:r>
            <a:endParaRPr lang="en-US" sz="1300" dirty="0"/>
          </a:p>
          <a:p>
            <a:pPr marL="342900" indent="-342900">
              <a:buSzPct val="100000"/>
              <a:buChar char="•"/>
            </a:pPr>
            <a:r>
              <a:rPr lang="en-US" sz="1300" dirty="0">
                <a:solidFill>
                  <a:srgbClr val="2E2724"/>
                </a:solidFill>
                <a:latin typeface="Calibri" pitchFamily="34" charset="0"/>
                <a:ea typeface="Calibri" pitchFamily="34" charset="-122"/>
                <a:cs typeface="Calibri" pitchFamily="34" charset="-120"/>
              </a:rPr>
              <a:t>Reconciling Ambassadors</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4">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1280160" y="-1554480"/>
            <a:ext cx="4023360" cy="4023360"/>
          </a:xfrm>
          <a:prstGeom prst="ellipse">
            <a:avLst/>
          </a:prstGeom>
          <a:solidFill>
            <a:srgbClr val="8F3A2F">
              <a:alpha val="55000"/>
            </a:srgbClr>
          </a:solidFill>
          <a:ln/>
        </p:spPr>
        <p:txBody>
          <a:bodyPr/>
          <a:lstStyle/>
          <a:p>
            <a:endParaRPr lang="en-US"/>
          </a:p>
        </p:txBody>
      </p:sp>
      <p:sp>
        <p:nvSpPr>
          <p:cNvPr id="3" name="Shape 1"/>
          <p:cNvSpPr/>
          <p:nvPr/>
        </p:nvSpPr>
        <p:spPr>
          <a:xfrm>
            <a:off x="6949440" y="3108960"/>
            <a:ext cx="3657600" cy="3657600"/>
          </a:xfrm>
          <a:prstGeom prst="ellipse">
            <a:avLst/>
          </a:prstGeom>
          <a:solidFill>
            <a:srgbClr val="8F3A2F">
              <a:alpha val="50000"/>
            </a:srgbClr>
          </a:solidFill>
          <a:ln/>
        </p:spPr>
        <p:txBody>
          <a:bodyPr/>
          <a:lstStyle/>
          <a:p>
            <a:endParaRPr lang="en-US"/>
          </a:p>
        </p:txBody>
      </p:sp>
      <p:grpSp>
        <p:nvGrpSpPr>
          <p:cNvPr id="9" name="Group 8">
            <a:extLst>
              <a:ext uri="{FF2B5EF4-FFF2-40B4-BE49-F238E27FC236}">
                <a16:creationId xmlns:a16="http://schemas.microsoft.com/office/drawing/2014/main" id="{7BD7C6A1-F847-9237-06C3-5B454970232F}"/>
              </a:ext>
            </a:extLst>
          </p:cNvPr>
          <p:cNvGrpSpPr/>
          <p:nvPr/>
        </p:nvGrpSpPr>
        <p:grpSpPr>
          <a:xfrm>
            <a:off x="4074109" y="701581"/>
            <a:ext cx="995782" cy="995782"/>
            <a:chOff x="4160520" y="868680"/>
            <a:chExt cx="822960" cy="822960"/>
          </a:xfrm>
        </p:grpSpPr>
        <p:sp>
          <p:nvSpPr>
            <p:cNvPr id="4" name="Shape 2"/>
            <p:cNvSpPr/>
            <p:nvPr/>
          </p:nvSpPr>
          <p:spPr>
            <a:xfrm>
              <a:off x="4160520" y="868680"/>
              <a:ext cx="822960" cy="822960"/>
            </a:xfrm>
            <a:prstGeom prst="ellipse">
              <a:avLst/>
            </a:prstGeom>
            <a:solidFill>
              <a:srgbClr val="8F3A2F"/>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4374490" y="1082650"/>
              <a:ext cx="395021" cy="395021"/>
            </a:xfrm>
            <a:prstGeom prst="rect">
              <a:avLst/>
            </a:prstGeom>
          </p:spPr>
        </p:pic>
      </p:grpSp>
      <p:sp>
        <p:nvSpPr>
          <p:cNvPr id="6" name="Text 3"/>
          <p:cNvSpPr/>
          <p:nvPr/>
        </p:nvSpPr>
        <p:spPr>
          <a:xfrm>
            <a:off x="777240" y="1920240"/>
            <a:ext cx="7589520" cy="457200"/>
          </a:xfrm>
          <a:prstGeom prst="rect">
            <a:avLst/>
          </a:prstGeom>
          <a:noFill/>
          <a:ln/>
        </p:spPr>
        <p:txBody>
          <a:bodyPr wrap="square" lIns="0" tIns="0" rIns="0" bIns="0" rtlCol="0" anchor="ctr"/>
          <a:lstStyle/>
          <a:p>
            <a:pPr marL="0" indent="0" algn="ctr">
              <a:buNone/>
            </a:pPr>
            <a:endParaRPr lang="en-US" sz="1800" dirty="0"/>
          </a:p>
        </p:txBody>
      </p:sp>
      <p:sp>
        <p:nvSpPr>
          <p:cNvPr id="7" name="Text 4"/>
          <p:cNvSpPr/>
          <p:nvPr/>
        </p:nvSpPr>
        <p:spPr>
          <a:xfrm>
            <a:off x="777240" y="2027813"/>
            <a:ext cx="7589520" cy="1005840"/>
          </a:xfrm>
          <a:prstGeom prst="rect">
            <a:avLst/>
          </a:prstGeom>
          <a:noFill/>
          <a:ln/>
        </p:spPr>
        <p:txBody>
          <a:bodyPr wrap="square" lIns="0" tIns="0" rIns="0" bIns="0" rtlCol="0" anchor="ctr"/>
          <a:lstStyle/>
          <a:p>
            <a:pPr marL="0" indent="0" algn="ctr">
              <a:buNone/>
            </a:pPr>
            <a:r>
              <a:rPr lang="en-US" sz="6600" b="1" dirty="0">
                <a:solidFill>
                  <a:srgbClr val="FFFFFF"/>
                </a:solidFill>
                <a:latin typeface="Cambria" pitchFamily="34" charset="0"/>
                <a:ea typeface="Cambria" pitchFamily="34" charset="-122"/>
                <a:cs typeface="Cambria" pitchFamily="34" charset="-120"/>
              </a:rPr>
              <a:t>Let’s Go Together</a:t>
            </a:r>
            <a:endParaRPr lang="en-US" sz="6600" dirty="0"/>
          </a:p>
        </p:txBody>
      </p:sp>
      <p:sp>
        <p:nvSpPr>
          <p:cNvPr id="8" name="Text 5"/>
          <p:cNvSpPr/>
          <p:nvPr/>
        </p:nvSpPr>
        <p:spPr>
          <a:xfrm>
            <a:off x="1371599" y="3474720"/>
            <a:ext cx="6528547" cy="731520"/>
          </a:xfrm>
          <a:prstGeom prst="rect">
            <a:avLst/>
          </a:prstGeom>
          <a:noFill/>
          <a:ln/>
        </p:spPr>
        <p:txBody>
          <a:bodyPr wrap="square" lIns="0" tIns="0" rIns="0" bIns="0" rtlCol="0" anchor="ctr"/>
          <a:lstStyle/>
          <a:p>
            <a:pPr marL="0" indent="0" algn="ctr">
              <a:lnSpc>
                <a:spcPct val="115000"/>
              </a:lnSpc>
              <a:buNone/>
            </a:pPr>
            <a:r>
              <a:rPr lang="en-US" sz="2400" dirty="0">
                <a:solidFill>
                  <a:srgbClr val="FFFFFF"/>
                </a:solidFill>
                <a:latin typeface="Calibri" pitchFamily="34" charset="0"/>
                <a:ea typeface="Calibri" pitchFamily="34" charset="-122"/>
                <a:cs typeface="Calibri" pitchFamily="34" charset="-120"/>
              </a:rPr>
              <a:t>The early church was on mission together! And they had the time of their lives doing it. </a:t>
            </a:r>
          </a:p>
          <a:p>
            <a:pPr marL="0" indent="0" algn="ctr">
              <a:lnSpc>
                <a:spcPct val="115000"/>
              </a:lnSpc>
              <a:buNone/>
            </a:pPr>
            <a:r>
              <a:rPr lang="en-US" sz="2400" dirty="0">
                <a:solidFill>
                  <a:srgbClr val="FFFFFF"/>
                </a:solidFill>
                <a:latin typeface="Calibri" pitchFamily="34" charset="0"/>
                <a:ea typeface="Calibri" pitchFamily="34" charset="-122"/>
                <a:cs typeface="Calibri" pitchFamily="34" charset="-120"/>
              </a:rPr>
              <a:t>Let’s follow their example.</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5" name="Shape 2"/>
          <p:cNvSpPr/>
          <p:nvPr/>
        </p:nvSpPr>
        <p:spPr>
          <a:xfrm>
            <a:off x="408562" y="943260"/>
            <a:ext cx="8385241" cy="3901114"/>
          </a:xfrm>
          <a:prstGeom prst="roundRect">
            <a:avLst>
              <a:gd name="adj" fmla="val 3934"/>
            </a:avLst>
          </a:prstGeom>
          <a:solidFill>
            <a:srgbClr val="F4F5EA"/>
          </a:solidFill>
          <a:ln/>
          <a:effectLst>
            <a:outerShdw blurRad="76200" dist="25400" dir="5400000" algn="bl" rotWithShape="0">
              <a:srgbClr val="999999">
                <a:alpha val="25000"/>
              </a:srgbClr>
            </a:outerShdw>
          </a:effectLst>
        </p:spPr>
        <p:txBody>
          <a:bodyPr/>
          <a:lstStyle/>
          <a:p>
            <a:endParaRPr lang="en-US" sz="2400"/>
          </a:p>
        </p:txBody>
      </p:sp>
      <p:sp>
        <p:nvSpPr>
          <p:cNvPr id="7" name="Text 3"/>
          <p:cNvSpPr/>
          <p:nvPr/>
        </p:nvSpPr>
        <p:spPr>
          <a:xfrm>
            <a:off x="598190" y="1184835"/>
            <a:ext cx="8130763" cy="2331720"/>
          </a:xfrm>
          <a:prstGeom prst="rect">
            <a:avLst/>
          </a:prstGeom>
          <a:noFill/>
          <a:ln/>
        </p:spPr>
        <p:txBody>
          <a:bodyPr wrap="square" lIns="0" tIns="0" rIns="0" bIns="0" rtlCol="0" anchor="t"/>
          <a:lstStyle/>
          <a:p>
            <a:pPr marL="0" indent="0">
              <a:lnSpc>
                <a:spcPct val="125000"/>
              </a:lnSpc>
              <a:buNone/>
            </a:pPr>
            <a:r>
              <a:rPr lang="en-US" sz="2700" i="1" dirty="0">
                <a:solidFill>
                  <a:srgbClr val="2E2724"/>
                </a:solidFill>
                <a:latin typeface="Cambria" pitchFamily="34" charset="0"/>
                <a:ea typeface="Cambria" pitchFamily="34" charset="-122"/>
                <a:cs typeface="Cambria" pitchFamily="34" charset="-120"/>
              </a:rPr>
              <a:t>       They devoted themselves to the apostles’ teaching and to fellowship, to the breaking of bread and to prayer… Every day they continued to meet together in the temple courts. They broke bread in their homes and ate together with glad and sincere hearts, praising God and enjoying the favor of all the people. And the Lord added to their number daily those who were being saved.</a:t>
            </a:r>
            <a:endParaRPr lang="en-US" sz="2700" dirty="0"/>
          </a:p>
        </p:txBody>
      </p:sp>
      <p:grpSp>
        <p:nvGrpSpPr>
          <p:cNvPr id="9" name="Group 8">
            <a:extLst>
              <a:ext uri="{FF2B5EF4-FFF2-40B4-BE49-F238E27FC236}">
                <a16:creationId xmlns:a16="http://schemas.microsoft.com/office/drawing/2014/main" id="{92FC5302-099B-48C0-41FC-7A96F3FBBF16}"/>
              </a:ext>
            </a:extLst>
          </p:cNvPr>
          <p:cNvGrpSpPr/>
          <p:nvPr/>
        </p:nvGrpSpPr>
        <p:grpSpPr>
          <a:xfrm>
            <a:off x="548640" y="198122"/>
            <a:ext cx="7589520" cy="566928"/>
            <a:chOff x="548640" y="496435"/>
            <a:chExt cx="7589520" cy="566928"/>
          </a:xfrm>
        </p:grpSpPr>
        <p:sp>
          <p:nvSpPr>
            <p:cNvPr id="2" name="Shape 0"/>
            <p:cNvSpPr/>
            <p:nvPr/>
          </p:nvSpPr>
          <p:spPr>
            <a:xfrm>
              <a:off x="548640" y="496435"/>
              <a:ext cx="566928" cy="566928"/>
            </a:xfrm>
            <a:prstGeom prst="ellipse">
              <a:avLst/>
            </a:prstGeom>
            <a:solidFill>
              <a:srgbClr val="B85042"/>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96041" y="650321"/>
              <a:ext cx="272125" cy="272125"/>
            </a:xfrm>
            <a:prstGeom prst="rect">
              <a:avLst/>
            </a:prstGeom>
          </p:spPr>
        </p:pic>
        <p:sp>
          <p:nvSpPr>
            <p:cNvPr id="4" name="Text 1"/>
            <p:cNvSpPr/>
            <p:nvPr/>
          </p:nvSpPr>
          <p:spPr>
            <a:xfrm>
              <a:off x="1280160" y="542155"/>
              <a:ext cx="6858000" cy="502920"/>
            </a:xfrm>
            <a:prstGeom prst="rect">
              <a:avLst/>
            </a:prstGeom>
            <a:noFill/>
            <a:ln/>
          </p:spPr>
          <p:txBody>
            <a:bodyPr wrap="square" lIns="0" tIns="0" rIns="0" bIns="0" rtlCol="0" anchor="ctr"/>
            <a:lstStyle/>
            <a:p>
              <a:pPr marL="0" indent="0">
                <a:buNone/>
              </a:pPr>
              <a:r>
                <a:rPr lang="en-US" sz="3200" b="1" dirty="0">
                  <a:solidFill>
                    <a:srgbClr val="2E2724"/>
                  </a:solidFill>
                  <a:latin typeface="Cambria" pitchFamily="34" charset="0"/>
                  <a:ea typeface="Cambria" pitchFamily="34" charset="-122"/>
                  <a:cs typeface="Cambria" pitchFamily="34" charset="-120"/>
                </a:rPr>
                <a:t>Acts 2:42, 46–47</a:t>
              </a:r>
              <a:endParaRPr lang="en-US" sz="3200" dirty="0"/>
            </a:p>
          </p:txBody>
        </p:sp>
      </p:grpSp>
      <p:pic>
        <p:nvPicPr>
          <p:cNvPr id="6" name="Image 1" descr="preencoded.png"/>
          <p:cNvPicPr>
            <a:picLocks noChangeAspect="1"/>
          </p:cNvPicPr>
          <p:nvPr/>
        </p:nvPicPr>
        <p:blipFill>
          <a:blip r:embed="rId4"/>
          <a:stretch>
            <a:fillRect/>
          </a:stretch>
        </p:blipFill>
        <p:spPr>
          <a:xfrm>
            <a:off x="565767" y="1081071"/>
            <a:ext cx="394199" cy="384048"/>
          </a:xfrm>
          <a:prstGeom prst="rect">
            <a:avLst/>
          </a:prstGeom>
        </p:spPr>
      </p:pic>
      <p:sp>
        <p:nvSpPr>
          <p:cNvPr id="8" name="Text 4"/>
          <p:cNvSpPr/>
          <p:nvPr/>
        </p:nvSpPr>
        <p:spPr>
          <a:xfrm>
            <a:off x="548640" y="4343400"/>
            <a:ext cx="8046720" cy="548640"/>
          </a:xfrm>
          <a:prstGeom prst="rect">
            <a:avLst/>
          </a:prstGeom>
          <a:noFill/>
          <a:ln/>
        </p:spPr>
        <p:txBody>
          <a:bodyPr wrap="square" lIns="0" tIns="0" rIns="0" bIns="0" rtlCol="0" anchor="ctr"/>
          <a:lstStyle/>
          <a:p>
            <a:pPr marL="0" indent="0">
              <a:buNone/>
            </a:pP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347602" y="210768"/>
            <a:ext cx="8420261" cy="548640"/>
          </a:xfrm>
          <a:prstGeom prst="rect">
            <a:avLst/>
          </a:prstGeom>
          <a:noFill/>
          <a:ln/>
        </p:spPr>
        <p:txBody>
          <a:bodyPr wrap="square" lIns="0" tIns="0" rIns="0" bIns="0" rtlCol="0" anchor="ctr"/>
          <a:lstStyle/>
          <a:p>
            <a:pPr marL="0" indent="0" algn="ctr">
              <a:buNone/>
            </a:pPr>
            <a:r>
              <a:rPr lang="en-US" sz="4000" b="1" dirty="0">
                <a:solidFill>
                  <a:srgbClr val="2E2724"/>
                </a:solidFill>
                <a:latin typeface="Cambria" pitchFamily="34" charset="0"/>
                <a:ea typeface="Cambria" pitchFamily="34" charset="-122"/>
                <a:cs typeface="Cambria" pitchFamily="34" charset="-120"/>
              </a:rPr>
              <a:t>Four Rhythms of the Early Church</a:t>
            </a:r>
            <a:endParaRPr lang="en-US" sz="4000" dirty="0"/>
          </a:p>
        </p:txBody>
      </p:sp>
      <p:sp>
        <p:nvSpPr>
          <p:cNvPr id="3" name="Shape 1"/>
          <p:cNvSpPr/>
          <p:nvPr/>
        </p:nvSpPr>
        <p:spPr>
          <a:xfrm>
            <a:off x="153048" y="998066"/>
            <a:ext cx="2047288" cy="3852795"/>
          </a:xfrm>
          <a:prstGeom prst="roundRect">
            <a:avLst>
              <a:gd name="adj" fmla="val 4878"/>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4" name="Shape 2"/>
          <p:cNvSpPr/>
          <p:nvPr/>
        </p:nvSpPr>
        <p:spPr>
          <a:xfrm>
            <a:off x="777221" y="1311132"/>
            <a:ext cx="795528" cy="795528"/>
          </a:xfrm>
          <a:prstGeom prst="ellipse">
            <a:avLst/>
          </a:prstGeom>
          <a:solidFill>
            <a:srgbClr val="B85042"/>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984946" y="1517859"/>
            <a:ext cx="383492" cy="357707"/>
          </a:xfrm>
          <a:prstGeom prst="rect">
            <a:avLst/>
          </a:prstGeom>
        </p:spPr>
      </p:pic>
      <p:sp>
        <p:nvSpPr>
          <p:cNvPr id="6" name="Text 3"/>
          <p:cNvSpPr/>
          <p:nvPr/>
        </p:nvSpPr>
        <p:spPr>
          <a:xfrm>
            <a:off x="252916" y="2255629"/>
            <a:ext cx="1847553" cy="419187"/>
          </a:xfrm>
          <a:prstGeom prst="rect">
            <a:avLst/>
          </a:prstGeom>
          <a:noFill/>
          <a:ln/>
        </p:spPr>
        <p:txBody>
          <a:bodyPr wrap="square" lIns="0" tIns="0" rIns="0" bIns="0" rtlCol="0" anchor="ctr"/>
          <a:lstStyle/>
          <a:p>
            <a:pPr marL="0" indent="0" algn="ctr">
              <a:buNone/>
            </a:pPr>
            <a:r>
              <a:rPr lang="en-US" sz="2800" b="1" dirty="0">
                <a:solidFill>
                  <a:srgbClr val="8F3A2F"/>
                </a:solidFill>
                <a:latin typeface="Cambria" pitchFamily="34" charset="0"/>
                <a:ea typeface="Cambria" pitchFamily="34" charset="-122"/>
                <a:cs typeface="Cambria" pitchFamily="34" charset="-120"/>
              </a:rPr>
              <a:t>Gather</a:t>
            </a:r>
            <a:endParaRPr lang="en-US" sz="2800" dirty="0"/>
          </a:p>
        </p:txBody>
      </p:sp>
      <p:sp>
        <p:nvSpPr>
          <p:cNvPr id="7" name="Text 4"/>
          <p:cNvSpPr/>
          <p:nvPr/>
        </p:nvSpPr>
        <p:spPr>
          <a:xfrm>
            <a:off x="312836" y="2797219"/>
            <a:ext cx="1727712" cy="1841197"/>
          </a:xfrm>
          <a:prstGeom prst="rect">
            <a:avLst/>
          </a:prstGeom>
          <a:noFill/>
          <a:ln/>
        </p:spPr>
        <p:txBody>
          <a:bodyPr wrap="square" lIns="0" tIns="0" rIns="0" bIns="0" rtlCol="0" anchor="t"/>
          <a:lstStyle/>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Devoted to teaching, fellowship, bread, and prayer (v. 42)</a:t>
            </a:r>
            <a:endParaRPr lang="en-US" sz="2000" b="1" dirty="0"/>
          </a:p>
        </p:txBody>
      </p:sp>
      <p:sp>
        <p:nvSpPr>
          <p:cNvPr id="8" name="Shape 5"/>
          <p:cNvSpPr/>
          <p:nvPr/>
        </p:nvSpPr>
        <p:spPr>
          <a:xfrm>
            <a:off x="2420045" y="998066"/>
            <a:ext cx="2047288" cy="3852795"/>
          </a:xfrm>
          <a:prstGeom prst="roundRect">
            <a:avLst>
              <a:gd name="adj" fmla="val 4878"/>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9" name="Shape 6"/>
          <p:cNvSpPr/>
          <p:nvPr/>
        </p:nvSpPr>
        <p:spPr>
          <a:xfrm>
            <a:off x="3044218" y="1311132"/>
            <a:ext cx="795528" cy="795528"/>
          </a:xfrm>
          <a:prstGeom prst="ellipse">
            <a:avLst/>
          </a:prstGeom>
          <a:solidFill>
            <a:srgbClr val="B85042"/>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3251943" y="1517859"/>
            <a:ext cx="383492" cy="357707"/>
          </a:xfrm>
          <a:prstGeom prst="rect">
            <a:avLst/>
          </a:prstGeom>
        </p:spPr>
      </p:pic>
      <p:sp>
        <p:nvSpPr>
          <p:cNvPr id="11" name="Text 7"/>
          <p:cNvSpPr/>
          <p:nvPr/>
        </p:nvSpPr>
        <p:spPr>
          <a:xfrm>
            <a:off x="2519913" y="2255629"/>
            <a:ext cx="1847553" cy="419187"/>
          </a:xfrm>
          <a:prstGeom prst="rect">
            <a:avLst/>
          </a:prstGeom>
          <a:noFill/>
          <a:ln/>
        </p:spPr>
        <p:txBody>
          <a:bodyPr wrap="square" lIns="0" tIns="0" rIns="0" bIns="0" rtlCol="0" anchor="ctr"/>
          <a:lstStyle/>
          <a:p>
            <a:pPr marL="0" indent="0" algn="ctr">
              <a:buNone/>
            </a:pPr>
            <a:r>
              <a:rPr lang="en-US" sz="2800" b="1" dirty="0">
                <a:solidFill>
                  <a:srgbClr val="8F3A2F"/>
                </a:solidFill>
                <a:latin typeface="Cambria" pitchFamily="34" charset="0"/>
                <a:ea typeface="Cambria" pitchFamily="34" charset="-122"/>
                <a:cs typeface="Cambria" pitchFamily="34" charset="-120"/>
              </a:rPr>
              <a:t>Scatter</a:t>
            </a:r>
            <a:endParaRPr lang="en-US" sz="2800" dirty="0"/>
          </a:p>
        </p:txBody>
      </p:sp>
      <p:sp>
        <p:nvSpPr>
          <p:cNvPr id="12" name="Text 8"/>
          <p:cNvSpPr/>
          <p:nvPr/>
        </p:nvSpPr>
        <p:spPr>
          <a:xfrm>
            <a:off x="2579834" y="2797219"/>
            <a:ext cx="1727712" cy="1841197"/>
          </a:xfrm>
          <a:prstGeom prst="rect">
            <a:avLst/>
          </a:prstGeom>
          <a:noFill/>
          <a:ln/>
        </p:spPr>
        <p:txBody>
          <a:bodyPr wrap="square" lIns="0" tIns="0" rIns="0" bIns="0" rtlCol="0" anchor="t"/>
          <a:lstStyle/>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Glad, sincere hearts winning favor with all the people </a:t>
            </a:r>
          </a:p>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(v. 46–47)</a:t>
            </a:r>
            <a:endParaRPr lang="en-US" sz="2000" b="1" dirty="0"/>
          </a:p>
        </p:txBody>
      </p:sp>
      <p:sp>
        <p:nvSpPr>
          <p:cNvPr id="13" name="Shape 9"/>
          <p:cNvSpPr/>
          <p:nvPr/>
        </p:nvSpPr>
        <p:spPr>
          <a:xfrm>
            <a:off x="4687042" y="998066"/>
            <a:ext cx="2047288" cy="3852795"/>
          </a:xfrm>
          <a:prstGeom prst="roundRect">
            <a:avLst>
              <a:gd name="adj" fmla="val 4878"/>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14" name="Shape 10"/>
          <p:cNvSpPr/>
          <p:nvPr/>
        </p:nvSpPr>
        <p:spPr>
          <a:xfrm>
            <a:off x="5311216" y="1311132"/>
            <a:ext cx="795528" cy="795528"/>
          </a:xfrm>
          <a:prstGeom prst="ellipse">
            <a:avLst/>
          </a:prstGeom>
          <a:solidFill>
            <a:srgbClr val="B85042"/>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5518940" y="1517859"/>
            <a:ext cx="383492" cy="357707"/>
          </a:xfrm>
          <a:prstGeom prst="rect">
            <a:avLst/>
          </a:prstGeom>
        </p:spPr>
      </p:pic>
      <p:sp>
        <p:nvSpPr>
          <p:cNvPr id="16" name="Text 11"/>
          <p:cNvSpPr/>
          <p:nvPr/>
        </p:nvSpPr>
        <p:spPr>
          <a:xfrm>
            <a:off x="4786910" y="2255629"/>
            <a:ext cx="1847553" cy="419187"/>
          </a:xfrm>
          <a:prstGeom prst="rect">
            <a:avLst/>
          </a:prstGeom>
          <a:noFill/>
          <a:ln/>
        </p:spPr>
        <p:txBody>
          <a:bodyPr wrap="square" lIns="0" tIns="0" rIns="0" bIns="0" rtlCol="0" anchor="ctr"/>
          <a:lstStyle/>
          <a:p>
            <a:pPr marL="0" indent="0" algn="ctr">
              <a:buNone/>
            </a:pPr>
            <a:r>
              <a:rPr lang="en-US" sz="2800" b="1" dirty="0">
                <a:solidFill>
                  <a:srgbClr val="8F3A2F"/>
                </a:solidFill>
                <a:latin typeface="Cambria" pitchFamily="34" charset="0"/>
                <a:ea typeface="Cambria" pitchFamily="34" charset="-122"/>
                <a:cs typeface="Cambria" pitchFamily="34" charset="-120"/>
              </a:rPr>
              <a:t>Share</a:t>
            </a:r>
            <a:endParaRPr lang="en-US" sz="2800" dirty="0"/>
          </a:p>
        </p:txBody>
      </p:sp>
      <p:sp>
        <p:nvSpPr>
          <p:cNvPr id="17" name="Text 12"/>
          <p:cNvSpPr/>
          <p:nvPr/>
        </p:nvSpPr>
        <p:spPr>
          <a:xfrm>
            <a:off x="4846831" y="2797219"/>
            <a:ext cx="1727712" cy="1841197"/>
          </a:xfrm>
          <a:prstGeom prst="rect">
            <a:avLst/>
          </a:prstGeom>
          <a:noFill/>
          <a:ln/>
        </p:spPr>
        <p:txBody>
          <a:bodyPr wrap="square" lIns="0" tIns="0" rIns="0" bIns="0" rtlCol="0" anchor="t"/>
          <a:lstStyle/>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All things in common, giving to anyone in need </a:t>
            </a:r>
          </a:p>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(v. 44–45)</a:t>
            </a:r>
            <a:endParaRPr lang="en-US" sz="2000" b="1" dirty="0"/>
          </a:p>
        </p:txBody>
      </p:sp>
      <p:sp>
        <p:nvSpPr>
          <p:cNvPr id="18" name="Shape 13"/>
          <p:cNvSpPr/>
          <p:nvPr/>
        </p:nvSpPr>
        <p:spPr>
          <a:xfrm>
            <a:off x="6954040" y="998066"/>
            <a:ext cx="2047288" cy="3852795"/>
          </a:xfrm>
          <a:prstGeom prst="roundRect">
            <a:avLst>
              <a:gd name="adj" fmla="val 4878"/>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19" name="Shape 14"/>
          <p:cNvSpPr/>
          <p:nvPr/>
        </p:nvSpPr>
        <p:spPr>
          <a:xfrm>
            <a:off x="7578213" y="1311132"/>
            <a:ext cx="795528" cy="795528"/>
          </a:xfrm>
          <a:prstGeom prst="ellipse">
            <a:avLst/>
          </a:prstGeom>
          <a:solidFill>
            <a:srgbClr val="B85042"/>
          </a:solidFill>
          <a:ln/>
        </p:spPr>
        <p:txBody>
          <a:bodyPr/>
          <a:lstStyle/>
          <a:p>
            <a:endParaRPr lang="en-US"/>
          </a:p>
        </p:txBody>
      </p:sp>
      <p:pic>
        <p:nvPicPr>
          <p:cNvPr id="20" name="Image 3" descr="preencoded.png"/>
          <p:cNvPicPr>
            <a:picLocks noChangeAspect="1"/>
          </p:cNvPicPr>
          <p:nvPr/>
        </p:nvPicPr>
        <p:blipFill>
          <a:blip r:embed="rId6"/>
          <a:stretch>
            <a:fillRect/>
          </a:stretch>
        </p:blipFill>
        <p:spPr>
          <a:xfrm>
            <a:off x="7785938" y="1517859"/>
            <a:ext cx="383492" cy="357707"/>
          </a:xfrm>
          <a:prstGeom prst="rect">
            <a:avLst/>
          </a:prstGeom>
        </p:spPr>
      </p:pic>
      <p:sp>
        <p:nvSpPr>
          <p:cNvPr id="21" name="Text 15"/>
          <p:cNvSpPr/>
          <p:nvPr/>
        </p:nvSpPr>
        <p:spPr>
          <a:xfrm>
            <a:off x="7053907" y="2255629"/>
            <a:ext cx="1847553" cy="419187"/>
          </a:xfrm>
          <a:prstGeom prst="rect">
            <a:avLst/>
          </a:prstGeom>
          <a:noFill/>
          <a:ln/>
        </p:spPr>
        <p:txBody>
          <a:bodyPr wrap="square" lIns="0" tIns="0" rIns="0" bIns="0" rtlCol="0" anchor="ctr"/>
          <a:lstStyle/>
          <a:p>
            <a:pPr marL="0" indent="0" algn="ctr">
              <a:buNone/>
            </a:pPr>
            <a:r>
              <a:rPr lang="en-US" sz="2800" b="1" dirty="0">
                <a:solidFill>
                  <a:srgbClr val="8F3A2F"/>
                </a:solidFill>
                <a:latin typeface="Cambria" pitchFamily="34" charset="0"/>
                <a:ea typeface="Cambria" pitchFamily="34" charset="-122"/>
                <a:cs typeface="Cambria" pitchFamily="34" charset="-120"/>
              </a:rPr>
              <a:t>Multiply</a:t>
            </a:r>
            <a:endParaRPr lang="en-US" sz="2800" dirty="0"/>
          </a:p>
        </p:txBody>
      </p:sp>
      <p:sp>
        <p:nvSpPr>
          <p:cNvPr id="22" name="Text 16"/>
          <p:cNvSpPr/>
          <p:nvPr/>
        </p:nvSpPr>
        <p:spPr>
          <a:xfrm>
            <a:off x="7113828" y="2797219"/>
            <a:ext cx="1727712" cy="1841197"/>
          </a:xfrm>
          <a:prstGeom prst="rect">
            <a:avLst/>
          </a:prstGeom>
          <a:noFill/>
          <a:ln/>
        </p:spPr>
        <p:txBody>
          <a:bodyPr wrap="square" lIns="0" tIns="0" rIns="0" bIns="0" rtlCol="0" anchor="t"/>
          <a:lstStyle/>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The Lord added to their number daily </a:t>
            </a:r>
          </a:p>
          <a:p>
            <a:pPr marL="0" indent="0" algn="ctr">
              <a:lnSpc>
                <a:spcPct val="110000"/>
              </a:lnSpc>
              <a:buNone/>
            </a:pPr>
            <a:r>
              <a:rPr lang="en-US" sz="2000" b="1" dirty="0">
                <a:solidFill>
                  <a:srgbClr val="5C524C"/>
                </a:solidFill>
                <a:latin typeface="Calibri" pitchFamily="34" charset="0"/>
                <a:ea typeface="Calibri" pitchFamily="34" charset="-122"/>
                <a:cs typeface="Calibri" pitchFamily="34" charset="-120"/>
              </a:rPr>
              <a:t>(v. 47)</a:t>
            </a:r>
            <a:endParaRPr lang="en-US"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6949440" y="3017520"/>
            <a:ext cx="3840480" cy="3840480"/>
          </a:xfrm>
          <a:prstGeom prst="ellipse">
            <a:avLst/>
          </a:prstGeom>
          <a:solidFill>
            <a:srgbClr val="8F3A2F">
              <a:alpha val="55000"/>
            </a:srgbClr>
          </a:solidFill>
          <a:ln/>
        </p:spPr>
        <p:txBody>
          <a:bodyPr/>
          <a:lstStyle/>
          <a:p>
            <a:endParaRPr lang="en-US"/>
          </a:p>
        </p:txBody>
      </p:sp>
      <p:sp>
        <p:nvSpPr>
          <p:cNvPr id="3" name="Text 1"/>
          <p:cNvSpPr/>
          <p:nvPr/>
        </p:nvSpPr>
        <p:spPr>
          <a:xfrm>
            <a:off x="777240" y="567458"/>
            <a:ext cx="4572000" cy="365760"/>
          </a:xfrm>
          <a:prstGeom prst="rect">
            <a:avLst/>
          </a:prstGeom>
          <a:noFill/>
          <a:ln/>
        </p:spPr>
        <p:txBody>
          <a:bodyPr wrap="square" lIns="0" tIns="0" rIns="0" bIns="0" rtlCol="0" anchor="ctr"/>
          <a:lstStyle/>
          <a:p>
            <a:pPr marL="0" indent="0">
              <a:buNone/>
            </a:pPr>
            <a:r>
              <a:rPr lang="en-US" sz="2400" b="1" kern="0" spc="500" dirty="0">
                <a:solidFill>
                  <a:srgbClr val="E7E8D1"/>
                </a:solidFill>
                <a:latin typeface="Calibri" pitchFamily="34" charset="0"/>
                <a:ea typeface="Calibri" pitchFamily="34" charset="-122"/>
                <a:cs typeface="Calibri" pitchFamily="34" charset="-120"/>
              </a:rPr>
              <a:t>POINT 1</a:t>
            </a:r>
            <a:endParaRPr lang="en-US" sz="2400" dirty="0"/>
          </a:p>
        </p:txBody>
      </p:sp>
      <p:sp>
        <p:nvSpPr>
          <p:cNvPr id="4" name="Text 2"/>
          <p:cNvSpPr/>
          <p:nvPr/>
        </p:nvSpPr>
        <p:spPr>
          <a:xfrm>
            <a:off x="736896" y="800091"/>
            <a:ext cx="6035040" cy="1097280"/>
          </a:xfrm>
          <a:prstGeom prst="rect">
            <a:avLst/>
          </a:prstGeom>
          <a:noFill/>
          <a:ln/>
        </p:spPr>
        <p:txBody>
          <a:bodyPr wrap="square" lIns="0" tIns="0" rIns="0" bIns="0" rtlCol="0" anchor="ctr"/>
          <a:lstStyle/>
          <a:p>
            <a:pPr marL="0" indent="0">
              <a:buNone/>
            </a:pPr>
            <a:r>
              <a:rPr lang="en-US" sz="6600" b="1" dirty="0">
                <a:solidFill>
                  <a:srgbClr val="FFFFFF"/>
                </a:solidFill>
                <a:latin typeface="Cambria" pitchFamily="34" charset="0"/>
                <a:ea typeface="Cambria" pitchFamily="34" charset="-122"/>
                <a:cs typeface="Cambria" pitchFamily="34" charset="-120"/>
              </a:rPr>
              <a:t>Gather</a:t>
            </a:r>
            <a:endParaRPr lang="en-US" sz="6600" dirty="0"/>
          </a:p>
        </p:txBody>
      </p:sp>
      <p:sp>
        <p:nvSpPr>
          <p:cNvPr id="5" name="Shape 3"/>
          <p:cNvSpPr/>
          <p:nvPr/>
        </p:nvSpPr>
        <p:spPr>
          <a:xfrm>
            <a:off x="6903720" y="636041"/>
            <a:ext cx="1371600" cy="1371600"/>
          </a:xfrm>
          <a:prstGeom prst="ellipse">
            <a:avLst/>
          </a:prstGeom>
          <a:solidFill>
            <a:srgbClr val="8F3A2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260336" y="992657"/>
            <a:ext cx="658368" cy="658368"/>
          </a:xfrm>
          <a:prstGeom prst="rect">
            <a:avLst/>
          </a:prstGeom>
        </p:spPr>
      </p:pic>
      <p:sp>
        <p:nvSpPr>
          <p:cNvPr id="7" name="Shape 4"/>
          <p:cNvSpPr/>
          <p:nvPr/>
        </p:nvSpPr>
        <p:spPr>
          <a:xfrm>
            <a:off x="777240" y="2240280"/>
            <a:ext cx="7589520" cy="2057400"/>
          </a:xfrm>
          <a:prstGeom prst="roundRect">
            <a:avLst>
              <a:gd name="adj" fmla="val 6486"/>
            </a:avLst>
          </a:prstGeom>
          <a:solidFill>
            <a:srgbClr val="8F3A2F"/>
          </a:solidFill>
          <a:ln/>
        </p:spPr>
        <p:txBody>
          <a:bodyPr/>
          <a:lstStyle/>
          <a:p>
            <a:endParaRPr lang="en-US"/>
          </a:p>
        </p:txBody>
      </p:sp>
      <p:sp>
        <p:nvSpPr>
          <p:cNvPr id="8" name="Text 5"/>
          <p:cNvSpPr/>
          <p:nvPr/>
        </p:nvSpPr>
        <p:spPr>
          <a:xfrm>
            <a:off x="1051560" y="2400292"/>
            <a:ext cx="7040880" cy="1097280"/>
          </a:xfrm>
          <a:prstGeom prst="rect">
            <a:avLst/>
          </a:prstGeom>
          <a:noFill/>
          <a:ln/>
        </p:spPr>
        <p:txBody>
          <a:bodyPr wrap="square" lIns="0" tIns="0" rIns="0" bIns="0" rtlCol="0" anchor="t"/>
          <a:lstStyle/>
          <a:p>
            <a:pPr marL="0" indent="0">
              <a:lnSpc>
                <a:spcPct val="120000"/>
              </a:lnSpc>
              <a:buNone/>
            </a:pPr>
            <a:r>
              <a:rPr lang="en-US" sz="2400" b="1" i="1" dirty="0">
                <a:solidFill>
                  <a:srgbClr val="FFFFFF"/>
                </a:solidFill>
                <a:latin typeface="Cambria" pitchFamily="34" charset="0"/>
                <a:ea typeface="Cambria" pitchFamily="34" charset="-122"/>
                <a:cs typeface="Cambria" pitchFamily="34" charset="-120"/>
              </a:rPr>
              <a:t>“They devoted themselves to the apostles’ teaching and to fellowship, to the breaking of bread and to prayer… Every day they continued to meet together in the temple courts.”</a:t>
            </a:r>
            <a:endParaRPr lang="en-US" sz="2400" b="1" dirty="0"/>
          </a:p>
        </p:txBody>
      </p:sp>
      <p:sp>
        <p:nvSpPr>
          <p:cNvPr id="9" name="Text 6"/>
          <p:cNvSpPr/>
          <p:nvPr/>
        </p:nvSpPr>
        <p:spPr>
          <a:xfrm>
            <a:off x="1051560" y="4403379"/>
            <a:ext cx="7040880" cy="320040"/>
          </a:xfrm>
          <a:prstGeom prst="rect">
            <a:avLst/>
          </a:prstGeom>
          <a:noFill/>
          <a:ln/>
        </p:spPr>
        <p:txBody>
          <a:bodyPr wrap="square" lIns="0" tIns="0" rIns="0" bIns="0" rtlCol="0" anchor="ctr"/>
          <a:lstStyle/>
          <a:p>
            <a:pPr marL="0" indent="0">
              <a:buNone/>
            </a:pPr>
            <a:r>
              <a:rPr lang="en-US" sz="2400" b="1" dirty="0">
                <a:solidFill>
                  <a:srgbClr val="E7E8D1"/>
                </a:solidFill>
                <a:latin typeface="Calibri" pitchFamily="34" charset="0"/>
                <a:ea typeface="Calibri" pitchFamily="34" charset="-122"/>
                <a:cs typeface="Calibri" pitchFamily="34" charset="-120"/>
              </a:rPr>
              <a:t>— Acts 2:42, 46</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386190"/>
            <a:ext cx="566928" cy="566928"/>
          </a:xfrm>
          <a:prstGeom prst="ellipse">
            <a:avLst/>
          </a:prstGeom>
          <a:solidFill>
            <a:srgbClr val="B85042"/>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96041" y="533591"/>
            <a:ext cx="272125" cy="272125"/>
          </a:xfrm>
          <a:prstGeom prst="rect">
            <a:avLst/>
          </a:prstGeom>
        </p:spPr>
      </p:pic>
      <p:sp>
        <p:nvSpPr>
          <p:cNvPr id="4" name="Text 1"/>
          <p:cNvSpPr/>
          <p:nvPr/>
        </p:nvSpPr>
        <p:spPr>
          <a:xfrm>
            <a:off x="1280160" y="43191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Coals Burn Brighter Together</a:t>
            </a:r>
            <a:endParaRPr lang="en-US" sz="4000" dirty="0"/>
          </a:p>
        </p:txBody>
      </p:sp>
      <p:sp>
        <p:nvSpPr>
          <p:cNvPr id="5" name="Shape 2"/>
          <p:cNvSpPr/>
          <p:nvPr/>
        </p:nvSpPr>
        <p:spPr>
          <a:xfrm>
            <a:off x="382621" y="1186774"/>
            <a:ext cx="8372273" cy="3430946"/>
          </a:xfrm>
          <a:prstGeom prst="roundRect">
            <a:avLst>
              <a:gd name="adj" fmla="val 3380"/>
            </a:avLst>
          </a:prstGeom>
          <a:solidFill>
            <a:srgbClr val="F4F5EA"/>
          </a:solidFill>
          <a:ln/>
          <a:effectLst>
            <a:outerShdw blurRad="63500" dist="25400" dir="5400000" algn="bl" rotWithShape="0">
              <a:srgbClr val="999999">
                <a:alpha val="22000"/>
              </a:srgbClr>
            </a:outerShdw>
          </a:effectLst>
        </p:spPr>
        <p:txBody>
          <a:bodyPr/>
          <a:lstStyle/>
          <a:p>
            <a:endParaRPr lang="en-US" sz="2000"/>
          </a:p>
        </p:txBody>
      </p:sp>
      <p:sp>
        <p:nvSpPr>
          <p:cNvPr id="6" name="Text 3"/>
          <p:cNvSpPr/>
          <p:nvPr/>
        </p:nvSpPr>
        <p:spPr>
          <a:xfrm>
            <a:off x="680290" y="1319853"/>
            <a:ext cx="3383280" cy="365760"/>
          </a:xfrm>
          <a:prstGeom prst="rect">
            <a:avLst/>
          </a:prstGeom>
          <a:noFill/>
          <a:ln/>
        </p:spPr>
        <p:txBody>
          <a:bodyPr wrap="square" lIns="0" tIns="0" rIns="0" bIns="0" rtlCol="0" anchor="ctr"/>
          <a:lstStyle/>
          <a:p>
            <a:pPr marL="0" indent="0">
              <a:buNone/>
            </a:pPr>
            <a:r>
              <a:rPr lang="en-US" sz="3200" b="1" kern="0" spc="100" dirty="0">
                <a:solidFill>
                  <a:srgbClr val="6E8A7C"/>
                </a:solidFill>
                <a:latin typeface="Calibri" pitchFamily="34" charset="0"/>
                <a:ea typeface="Calibri" pitchFamily="34" charset="-122"/>
                <a:cs typeface="Calibri" pitchFamily="34" charset="-120"/>
              </a:rPr>
              <a:t>THE CAMPFIRE</a:t>
            </a:r>
            <a:endParaRPr lang="en-US" sz="3200" b="1" dirty="0"/>
          </a:p>
        </p:txBody>
      </p:sp>
      <p:sp>
        <p:nvSpPr>
          <p:cNvPr id="7" name="Text 4"/>
          <p:cNvSpPr/>
          <p:nvPr/>
        </p:nvSpPr>
        <p:spPr>
          <a:xfrm>
            <a:off x="696041" y="1771407"/>
            <a:ext cx="8058853" cy="2514600"/>
          </a:xfrm>
          <a:prstGeom prst="rect">
            <a:avLst/>
          </a:prstGeom>
          <a:noFill/>
          <a:ln/>
        </p:spPr>
        <p:txBody>
          <a:bodyPr wrap="square" lIns="0" tIns="0" rIns="0" bIns="0" rtlCol="0" anchor="t"/>
          <a:lstStyle/>
          <a:p>
            <a:pPr marL="0" indent="0">
              <a:lnSpc>
                <a:spcPct val="115000"/>
              </a:lnSpc>
              <a:spcAft>
                <a:spcPts val="1800"/>
              </a:spcAft>
              <a:buNone/>
            </a:pPr>
            <a:r>
              <a:rPr lang="en-US" sz="2800" b="1" dirty="0">
                <a:solidFill>
                  <a:srgbClr val="2E2724"/>
                </a:solidFill>
                <a:latin typeface="Calibri" pitchFamily="34" charset="0"/>
                <a:ea typeface="Calibri" pitchFamily="34" charset="-122"/>
                <a:cs typeface="Calibri" pitchFamily="34" charset="-120"/>
              </a:rPr>
              <a:t>Pile glowing coals together and they burn hot and bright. Pull one coal out and set it on the cold ground, and it quickly goes out.</a:t>
            </a:r>
            <a:endParaRPr lang="en-US" sz="2800" b="1" dirty="0"/>
          </a:p>
          <a:p>
            <a:pPr marL="0" indent="0">
              <a:lnSpc>
                <a:spcPct val="115000"/>
              </a:lnSpc>
              <a:buNone/>
            </a:pPr>
            <a:r>
              <a:rPr lang="en-US" sz="2800" b="1" dirty="0">
                <a:solidFill>
                  <a:srgbClr val="2E2724"/>
                </a:solidFill>
                <a:latin typeface="Calibri" pitchFamily="34" charset="0"/>
                <a:ea typeface="Calibri" pitchFamily="34" charset="-122"/>
                <a:cs typeface="Calibri" pitchFamily="34" charset="-120"/>
              </a:rPr>
              <a:t>The early Christians knew they could not stay on fire by themselves. They gathered to burn brighter.</a:t>
            </a:r>
            <a:endParaRPr lang="en-US" sz="2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E134B6A-0FD6-1DA0-7950-ED7F4A11B09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58D2228E-8862-6CD9-3B78-1D6F71D5DA6B}"/>
              </a:ext>
            </a:extLst>
          </p:cNvPr>
          <p:cNvSpPr/>
          <p:nvPr/>
        </p:nvSpPr>
        <p:spPr>
          <a:xfrm>
            <a:off x="548640" y="386190"/>
            <a:ext cx="566928" cy="566928"/>
          </a:xfrm>
          <a:prstGeom prst="ellipse">
            <a:avLst/>
          </a:prstGeom>
          <a:solidFill>
            <a:srgbClr val="B85042"/>
          </a:solidFill>
          <a:ln/>
        </p:spPr>
        <p:txBody>
          <a:bodyPr/>
          <a:lstStyle/>
          <a:p>
            <a:endParaRPr lang="en-US"/>
          </a:p>
        </p:txBody>
      </p:sp>
      <p:pic>
        <p:nvPicPr>
          <p:cNvPr id="3" name="Image 0" descr="preencoded.png">
            <a:extLst>
              <a:ext uri="{FF2B5EF4-FFF2-40B4-BE49-F238E27FC236}">
                <a16:creationId xmlns:a16="http://schemas.microsoft.com/office/drawing/2014/main" id="{F75C3E3E-FF5B-358B-A718-E0F5B46EB78F}"/>
              </a:ext>
            </a:extLst>
          </p:cNvPr>
          <p:cNvPicPr>
            <a:picLocks noChangeAspect="1"/>
          </p:cNvPicPr>
          <p:nvPr/>
        </p:nvPicPr>
        <p:blipFill>
          <a:blip r:embed="rId3"/>
          <a:stretch>
            <a:fillRect/>
          </a:stretch>
        </p:blipFill>
        <p:spPr>
          <a:xfrm>
            <a:off x="696041" y="533591"/>
            <a:ext cx="272125" cy="272125"/>
          </a:xfrm>
          <a:prstGeom prst="rect">
            <a:avLst/>
          </a:prstGeom>
        </p:spPr>
      </p:pic>
      <p:sp>
        <p:nvSpPr>
          <p:cNvPr id="4" name="Text 1">
            <a:extLst>
              <a:ext uri="{FF2B5EF4-FFF2-40B4-BE49-F238E27FC236}">
                <a16:creationId xmlns:a16="http://schemas.microsoft.com/office/drawing/2014/main" id="{1FE4438B-DD78-7DDE-5769-E8F7C5080011}"/>
              </a:ext>
            </a:extLst>
          </p:cNvPr>
          <p:cNvSpPr/>
          <p:nvPr/>
        </p:nvSpPr>
        <p:spPr>
          <a:xfrm>
            <a:off x="1280160" y="43191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Coals Burn Brighter Together</a:t>
            </a:r>
            <a:endParaRPr lang="en-US" sz="4000" dirty="0"/>
          </a:p>
        </p:txBody>
      </p:sp>
      <p:sp>
        <p:nvSpPr>
          <p:cNvPr id="8" name="Shape 5">
            <a:extLst>
              <a:ext uri="{FF2B5EF4-FFF2-40B4-BE49-F238E27FC236}">
                <a16:creationId xmlns:a16="http://schemas.microsoft.com/office/drawing/2014/main" id="{4F535708-11D8-92F5-51F2-4672E1E8ECB2}"/>
              </a:ext>
            </a:extLst>
          </p:cNvPr>
          <p:cNvSpPr/>
          <p:nvPr/>
        </p:nvSpPr>
        <p:spPr>
          <a:xfrm>
            <a:off x="343711" y="1186774"/>
            <a:ext cx="8430637" cy="3430946"/>
          </a:xfrm>
          <a:prstGeom prst="roundRect">
            <a:avLst>
              <a:gd name="adj" fmla="val 3380"/>
            </a:avLst>
          </a:prstGeom>
          <a:solidFill>
            <a:srgbClr val="B85042"/>
          </a:solidFill>
          <a:ln/>
          <a:effectLst>
            <a:outerShdw blurRad="63500" dist="25400" dir="5400000" algn="bl" rotWithShape="0">
              <a:srgbClr val="999999">
                <a:alpha val="25000"/>
              </a:srgbClr>
            </a:outerShdw>
          </a:effectLst>
        </p:spPr>
        <p:txBody>
          <a:bodyPr/>
          <a:lstStyle/>
          <a:p>
            <a:endParaRPr lang="en-US"/>
          </a:p>
        </p:txBody>
      </p:sp>
      <p:sp>
        <p:nvSpPr>
          <p:cNvPr id="9" name="Text 6">
            <a:extLst>
              <a:ext uri="{FF2B5EF4-FFF2-40B4-BE49-F238E27FC236}">
                <a16:creationId xmlns:a16="http://schemas.microsoft.com/office/drawing/2014/main" id="{994665B8-1F75-C222-2188-0D09C0305EDB}"/>
              </a:ext>
            </a:extLst>
          </p:cNvPr>
          <p:cNvSpPr/>
          <p:nvPr/>
        </p:nvSpPr>
        <p:spPr>
          <a:xfrm>
            <a:off x="564205" y="1345793"/>
            <a:ext cx="3009089" cy="320040"/>
          </a:xfrm>
          <a:prstGeom prst="rect">
            <a:avLst/>
          </a:prstGeom>
          <a:noFill/>
          <a:ln/>
        </p:spPr>
        <p:txBody>
          <a:bodyPr wrap="square" lIns="0" tIns="0" rIns="0" bIns="0" rtlCol="0" anchor="ctr"/>
          <a:lstStyle/>
          <a:p>
            <a:pPr marL="0" indent="0">
              <a:buNone/>
            </a:pPr>
            <a:r>
              <a:rPr lang="en-US" sz="2400" b="1" kern="0" spc="300" dirty="0">
                <a:solidFill>
                  <a:srgbClr val="E7E8D1"/>
                </a:solidFill>
                <a:latin typeface="Calibri" pitchFamily="34" charset="0"/>
                <a:ea typeface="Calibri" pitchFamily="34" charset="-122"/>
                <a:cs typeface="Calibri" pitchFamily="34" charset="-120"/>
              </a:rPr>
              <a:t>OUR NEXT STEP:</a:t>
            </a:r>
            <a:endParaRPr lang="en-US" sz="2400" dirty="0"/>
          </a:p>
        </p:txBody>
      </p:sp>
      <p:sp>
        <p:nvSpPr>
          <p:cNvPr id="10" name="Text 7">
            <a:extLst>
              <a:ext uri="{FF2B5EF4-FFF2-40B4-BE49-F238E27FC236}">
                <a16:creationId xmlns:a16="http://schemas.microsoft.com/office/drawing/2014/main" id="{11C93D6D-9DD7-1AE9-BA33-08EFBD7FA2E1}"/>
              </a:ext>
            </a:extLst>
          </p:cNvPr>
          <p:cNvSpPr/>
          <p:nvPr/>
        </p:nvSpPr>
        <p:spPr>
          <a:xfrm>
            <a:off x="3281465" y="1255406"/>
            <a:ext cx="3383280" cy="45720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Gather With Us</a:t>
            </a:r>
            <a:endParaRPr lang="en-US" sz="3200" dirty="0"/>
          </a:p>
        </p:txBody>
      </p:sp>
      <p:sp>
        <p:nvSpPr>
          <p:cNvPr id="11" name="Text 8">
            <a:extLst>
              <a:ext uri="{FF2B5EF4-FFF2-40B4-BE49-F238E27FC236}">
                <a16:creationId xmlns:a16="http://schemas.microsoft.com/office/drawing/2014/main" id="{09136B8E-4FCA-C458-FF0E-47768874955B}"/>
              </a:ext>
            </a:extLst>
          </p:cNvPr>
          <p:cNvSpPr/>
          <p:nvPr/>
        </p:nvSpPr>
        <p:spPr>
          <a:xfrm>
            <a:off x="548640" y="1822315"/>
            <a:ext cx="8046720" cy="2658245"/>
          </a:xfrm>
          <a:prstGeom prst="rect">
            <a:avLst/>
          </a:prstGeom>
          <a:noFill/>
          <a:ln/>
        </p:spPr>
        <p:txBody>
          <a:bodyPr wrap="square" lIns="0" tIns="0" rIns="0" bIns="0" rtlCol="0" anchor="t"/>
          <a:lstStyle/>
          <a:p>
            <a:pPr marL="0" indent="0">
              <a:lnSpc>
                <a:spcPct val="115000"/>
              </a:lnSpc>
              <a:buNone/>
            </a:pPr>
            <a:r>
              <a:rPr lang="en-US" sz="2800" b="1" dirty="0">
                <a:solidFill>
                  <a:srgbClr val="FFFFFF"/>
                </a:solidFill>
                <a:latin typeface="Calibri" pitchFamily="34" charset="0"/>
                <a:ea typeface="Calibri" pitchFamily="34" charset="-122"/>
                <a:cs typeface="Calibri" pitchFamily="34" charset="-120"/>
              </a:rPr>
              <a:t>Join us Sunday mornings for Worship and step into meaningful church membership.</a:t>
            </a:r>
            <a:endParaRPr lang="en-US" sz="2800" b="1" dirty="0"/>
          </a:p>
          <a:p>
            <a:pPr marL="0" indent="0">
              <a:lnSpc>
                <a:spcPct val="115000"/>
              </a:lnSpc>
              <a:spcBef>
                <a:spcPts val="1800"/>
              </a:spcBef>
              <a:buNone/>
            </a:pPr>
            <a:r>
              <a:rPr lang="en-US" sz="2800" b="1" dirty="0">
                <a:solidFill>
                  <a:srgbClr val="FFFFFF"/>
                </a:solidFill>
                <a:latin typeface="Calibri" pitchFamily="34" charset="0"/>
                <a:ea typeface="Calibri" pitchFamily="34" charset="-122"/>
                <a:cs typeface="Calibri" pitchFamily="34" charset="-120"/>
              </a:rPr>
              <a:t>As Abiding Disciples, we read God’s Word and pray daily. As a Multigenerational Family, we build cross-generational relationships.</a:t>
            </a:r>
            <a:endParaRPr lang="en-US" sz="2800" b="1" dirty="0"/>
          </a:p>
        </p:txBody>
      </p:sp>
    </p:spTree>
    <p:extLst>
      <p:ext uri="{BB962C8B-B14F-4D97-AF65-F5344CB8AC3E}">
        <p14:creationId xmlns:p14="http://schemas.microsoft.com/office/powerpoint/2010/main" val="1139377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B85042"/>
        </a:solidFill>
        <a:effectLst/>
      </p:bgPr>
    </p:bg>
    <p:spTree>
      <p:nvGrpSpPr>
        <p:cNvPr id="1" name=""/>
        <p:cNvGrpSpPr/>
        <p:nvPr/>
      </p:nvGrpSpPr>
      <p:grpSpPr>
        <a:xfrm>
          <a:off x="0" y="0"/>
          <a:ext cx="0" cy="0"/>
          <a:chOff x="0" y="0"/>
          <a:chExt cx="0" cy="0"/>
        </a:xfrm>
      </p:grpSpPr>
      <p:sp>
        <p:nvSpPr>
          <p:cNvPr id="2" name="Shape 0"/>
          <p:cNvSpPr/>
          <p:nvPr/>
        </p:nvSpPr>
        <p:spPr>
          <a:xfrm>
            <a:off x="6949440" y="3017520"/>
            <a:ext cx="3840480" cy="3840480"/>
          </a:xfrm>
          <a:prstGeom prst="ellipse">
            <a:avLst/>
          </a:prstGeom>
          <a:solidFill>
            <a:srgbClr val="8F3A2F">
              <a:alpha val="55000"/>
            </a:srgbClr>
          </a:solidFill>
          <a:ln/>
        </p:spPr>
        <p:txBody>
          <a:bodyPr/>
          <a:lstStyle/>
          <a:p>
            <a:endParaRPr lang="en-US"/>
          </a:p>
        </p:txBody>
      </p:sp>
      <p:sp>
        <p:nvSpPr>
          <p:cNvPr id="3" name="Text 1"/>
          <p:cNvSpPr/>
          <p:nvPr/>
        </p:nvSpPr>
        <p:spPr>
          <a:xfrm>
            <a:off x="777240" y="580908"/>
            <a:ext cx="4572000" cy="365760"/>
          </a:xfrm>
          <a:prstGeom prst="rect">
            <a:avLst/>
          </a:prstGeom>
          <a:noFill/>
          <a:ln/>
        </p:spPr>
        <p:txBody>
          <a:bodyPr wrap="square" lIns="0" tIns="0" rIns="0" bIns="0" rtlCol="0" anchor="ctr"/>
          <a:lstStyle/>
          <a:p>
            <a:pPr marL="0" indent="0">
              <a:buNone/>
            </a:pPr>
            <a:r>
              <a:rPr lang="en-US" sz="2400" b="1" kern="0" spc="500" dirty="0">
                <a:solidFill>
                  <a:srgbClr val="E7E8D1"/>
                </a:solidFill>
                <a:latin typeface="Calibri" pitchFamily="34" charset="0"/>
                <a:ea typeface="Calibri" pitchFamily="34" charset="-122"/>
                <a:cs typeface="Calibri" pitchFamily="34" charset="-120"/>
              </a:rPr>
              <a:t>POINT 2</a:t>
            </a:r>
            <a:endParaRPr lang="en-US" sz="2400" dirty="0"/>
          </a:p>
        </p:txBody>
      </p:sp>
      <p:sp>
        <p:nvSpPr>
          <p:cNvPr id="4" name="Text 2"/>
          <p:cNvSpPr/>
          <p:nvPr/>
        </p:nvSpPr>
        <p:spPr>
          <a:xfrm>
            <a:off x="777240" y="793364"/>
            <a:ext cx="6035040" cy="1097280"/>
          </a:xfrm>
          <a:prstGeom prst="rect">
            <a:avLst/>
          </a:prstGeom>
          <a:noFill/>
          <a:ln/>
        </p:spPr>
        <p:txBody>
          <a:bodyPr wrap="square" lIns="0" tIns="0" rIns="0" bIns="0" rtlCol="0" anchor="ctr"/>
          <a:lstStyle/>
          <a:p>
            <a:pPr marL="0" indent="0">
              <a:buNone/>
            </a:pPr>
            <a:r>
              <a:rPr lang="en-US" sz="6600" b="1" dirty="0">
                <a:solidFill>
                  <a:srgbClr val="FFFFFF"/>
                </a:solidFill>
                <a:latin typeface="Cambria" pitchFamily="34" charset="0"/>
                <a:ea typeface="Cambria" pitchFamily="34" charset="-122"/>
                <a:cs typeface="Cambria" pitchFamily="34" charset="-120"/>
              </a:rPr>
              <a:t>Scatter</a:t>
            </a:r>
            <a:endParaRPr lang="en-US" sz="6600" dirty="0"/>
          </a:p>
        </p:txBody>
      </p:sp>
      <p:grpSp>
        <p:nvGrpSpPr>
          <p:cNvPr id="10" name="Group 9">
            <a:extLst>
              <a:ext uri="{FF2B5EF4-FFF2-40B4-BE49-F238E27FC236}">
                <a16:creationId xmlns:a16="http://schemas.microsoft.com/office/drawing/2014/main" id="{1E70EEE7-DA5C-3072-8B01-D5BBCA9A6EAE}"/>
              </a:ext>
            </a:extLst>
          </p:cNvPr>
          <p:cNvGrpSpPr/>
          <p:nvPr/>
        </p:nvGrpSpPr>
        <p:grpSpPr>
          <a:xfrm>
            <a:off x="6903720" y="400710"/>
            <a:ext cx="1371600" cy="1371600"/>
            <a:chOff x="6903720" y="1005840"/>
            <a:chExt cx="1371600" cy="1371600"/>
          </a:xfrm>
        </p:grpSpPr>
        <p:sp>
          <p:nvSpPr>
            <p:cNvPr id="5" name="Shape 3"/>
            <p:cNvSpPr/>
            <p:nvPr/>
          </p:nvSpPr>
          <p:spPr>
            <a:xfrm>
              <a:off x="6903720" y="1005840"/>
              <a:ext cx="1371600" cy="1371600"/>
            </a:xfrm>
            <a:prstGeom prst="ellipse">
              <a:avLst/>
            </a:prstGeom>
            <a:solidFill>
              <a:srgbClr val="8F3A2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260336" y="1362456"/>
              <a:ext cx="658368" cy="658368"/>
            </a:xfrm>
            <a:prstGeom prst="rect">
              <a:avLst/>
            </a:prstGeom>
          </p:spPr>
        </p:pic>
      </p:grpSp>
      <p:sp>
        <p:nvSpPr>
          <p:cNvPr id="7" name="Shape 4"/>
          <p:cNvSpPr/>
          <p:nvPr/>
        </p:nvSpPr>
        <p:spPr>
          <a:xfrm>
            <a:off x="777240" y="2077564"/>
            <a:ext cx="7589520" cy="2191877"/>
          </a:xfrm>
          <a:prstGeom prst="roundRect">
            <a:avLst>
              <a:gd name="adj" fmla="val 6486"/>
            </a:avLst>
          </a:prstGeom>
          <a:solidFill>
            <a:srgbClr val="8F3A2F"/>
          </a:solidFill>
          <a:ln/>
        </p:spPr>
        <p:txBody>
          <a:bodyPr/>
          <a:lstStyle/>
          <a:p>
            <a:endParaRPr lang="en-US"/>
          </a:p>
        </p:txBody>
      </p:sp>
      <p:sp>
        <p:nvSpPr>
          <p:cNvPr id="8" name="Text 5"/>
          <p:cNvSpPr/>
          <p:nvPr/>
        </p:nvSpPr>
        <p:spPr>
          <a:xfrm>
            <a:off x="1051560" y="2097725"/>
            <a:ext cx="7040880" cy="1156903"/>
          </a:xfrm>
          <a:prstGeom prst="rect">
            <a:avLst/>
          </a:prstGeom>
          <a:noFill/>
          <a:ln/>
        </p:spPr>
        <p:txBody>
          <a:bodyPr wrap="square" lIns="0" tIns="0" rIns="0" bIns="0" rtlCol="0" anchor="t"/>
          <a:lstStyle/>
          <a:p>
            <a:pPr marL="0" indent="0">
              <a:lnSpc>
                <a:spcPct val="120000"/>
              </a:lnSpc>
              <a:buNone/>
            </a:pPr>
            <a:r>
              <a:rPr lang="en-US" sz="2800" b="1" i="1" dirty="0">
                <a:solidFill>
                  <a:srgbClr val="FFFFFF"/>
                </a:solidFill>
                <a:latin typeface="Cambria" pitchFamily="34" charset="0"/>
                <a:ea typeface="Cambria" pitchFamily="34" charset="-122"/>
                <a:cs typeface="Cambria" pitchFamily="34" charset="-120"/>
              </a:rPr>
              <a:t>“They broke bread in their homes and ate together with glad and sincere hearts, praising God and enjoying the favor of all the people.”</a:t>
            </a:r>
            <a:endParaRPr lang="en-US" sz="2800" b="1" dirty="0"/>
          </a:p>
        </p:txBody>
      </p:sp>
      <p:sp>
        <p:nvSpPr>
          <p:cNvPr id="9" name="Text 6"/>
          <p:cNvSpPr/>
          <p:nvPr/>
        </p:nvSpPr>
        <p:spPr>
          <a:xfrm>
            <a:off x="1051560" y="4430272"/>
            <a:ext cx="7040880" cy="320040"/>
          </a:xfrm>
          <a:prstGeom prst="rect">
            <a:avLst/>
          </a:prstGeom>
          <a:noFill/>
          <a:ln/>
        </p:spPr>
        <p:txBody>
          <a:bodyPr wrap="square" lIns="0" tIns="0" rIns="0" bIns="0" rtlCol="0" anchor="ctr"/>
          <a:lstStyle/>
          <a:p>
            <a:pPr marL="0" indent="0">
              <a:buNone/>
            </a:pPr>
            <a:r>
              <a:rPr lang="en-US" sz="2400" b="1" dirty="0">
                <a:solidFill>
                  <a:srgbClr val="E7E8D1"/>
                </a:solidFill>
                <a:latin typeface="Calibri" pitchFamily="34" charset="0"/>
                <a:ea typeface="Calibri" pitchFamily="34" charset="-122"/>
                <a:cs typeface="Calibri" pitchFamily="34" charset="-120"/>
              </a:rPr>
              <a:t>— Acts 2:46–47</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696041" y="650321"/>
            <a:ext cx="272125" cy="272125"/>
          </a:xfrm>
          <a:prstGeom prst="rect">
            <a:avLst/>
          </a:prstGeom>
        </p:spPr>
      </p:pic>
      <p:sp>
        <p:nvSpPr>
          <p:cNvPr id="4" name="Text 1"/>
          <p:cNvSpPr/>
          <p:nvPr/>
        </p:nvSpPr>
        <p:spPr>
          <a:xfrm>
            <a:off x="1280160" y="54864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A River, Not a Reservoir</a:t>
            </a:r>
            <a:endParaRPr lang="en-US" sz="4000" dirty="0"/>
          </a:p>
        </p:txBody>
      </p:sp>
      <p:sp>
        <p:nvSpPr>
          <p:cNvPr id="5" name="Shape 2"/>
          <p:cNvSpPr/>
          <p:nvPr/>
        </p:nvSpPr>
        <p:spPr>
          <a:xfrm>
            <a:off x="548640" y="1371600"/>
            <a:ext cx="8046720" cy="3246120"/>
          </a:xfrm>
          <a:prstGeom prst="roundRect">
            <a:avLst>
              <a:gd name="adj" fmla="val 3380"/>
            </a:avLst>
          </a:prstGeom>
          <a:solidFill>
            <a:srgbClr val="F4F5EA"/>
          </a:solidFill>
          <a:ln/>
          <a:effectLst>
            <a:outerShdw blurRad="63500" dist="25400" dir="5400000" algn="bl" rotWithShape="0">
              <a:srgbClr val="999999">
                <a:alpha val="22000"/>
              </a:srgbClr>
            </a:outerShdw>
          </a:effectLst>
        </p:spPr>
        <p:txBody>
          <a:bodyPr/>
          <a:lstStyle/>
          <a:p>
            <a:endParaRPr lang="en-US"/>
          </a:p>
        </p:txBody>
      </p:sp>
      <p:sp>
        <p:nvSpPr>
          <p:cNvPr id="6" name="Text 3"/>
          <p:cNvSpPr/>
          <p:nvPr/>
        </p:nvSpPr>
        <p:spPr>
          <a:xfrm>
            <a:off x="822960" y="1494948"/>
            <a:ext cx="3383280" cy="365760"/>
          </a:xfrm>
          <a:prstGeom prst="rect">
            <a:avLst/>
          </a:prstGeom>
          <a:noFill/>
          <a:ln/>
        </p:spPr>
        <p:txBody>
          <a:bodyPr wrap="square" lIns="0" tIns="0" rIns="0" bIns="0" rtlCol="0" anchor="ctr"/>
          <a:lstStyle/>
          <a:p>
            <a:pPr marL="0" indent="0">
              <a:buNone/>
            </a:pPr>
            <a:r>
              <a:rPr lang="en-US" sz="3200" b="1" kern="0" spc="100" dirty="0">
                <a:solidFill>
                  <a:srgbClr val="6E8A7C"/>
                </a:solidFill>
                <a:latin typeface="Calibri" pitchFamily="34" charset="0"/>
                <a:ea typeface="Calibri" pitchFamily="34" charset="-122"/>
                <a:cs typeface="Calibri" pitchFamily="34" charset="-120"/>
              </a:rPr>
              <a:t>THE RIVER</a:t>
            </a:r>
            <a:endParaRPr lang="en-US" sz="3200" dirty="0"/>
          </a:p>
        </p:txBody>
      </p:sp>
      <p:sp>
        <p:nvSpPr>
          <p:cNvPr id="7" name="Text 4"/>
          <p:cNvSpPr/>
          <p:nvPr/>
        </p:nvSpPr>
        <p:spPr>
          <a:xfrm>
            <a:off x="874840" y="1874199"/>
            <a:ext cx="7477976" cy="2431266"/>
          </a:xfrm>
          <a:prstGeom prst="rect">
            <a:avLst/>
          </a:prstGeom>
          <a:noFill/>
          <a:ln/>
        </p:spPr>
        <p:txBody>
          <a:bodyPr wrap="square" lIns="0" tIns="0" rIns="0" bIns="0" rtlCol="0" anchor="t"/>
          <a:lstStyle/>
          <a:p>
            <a:pPr marL="0" indent="0">
              <a:lnSpc>
                <a:spcPct val="115000"/>
              </a:lnSpc>
              <a:buNone/>
            </a:pPr>
            <a:r>
              <a:rPr lang="en-US" sz="2800" b="1" dirty="0">
                <a:solidFill>
                  <a:srgbClr val="2E2724"/>
                </a:solidFill>
                <a:latin typeface="Calibri" pitchFamily="34" charset="0"/>
                <a:ea typeface="Calibri" pitchFamily="34" charset="-122"/>
                <a:cs typeface="Calibri" pitchFamily="34" charset="-120"/>
              </a:rPr>
              <a:t>A reservoir gathers water and holds onto it. </a:t>
            </a:r>
          </a:p>
          <a:p>
            <a:pPr marL="0" indent="0">
              <a:lnSpc>
                <a:spcPct val="115000"/>
              </a:lnSpc>
              <a:spcAft>
                <a:spcPts val="1800"/>
              </a:spcAft>
              <a:buNone/>
            </a:pPr>
            <a:r>
              <a:rPr lang="en-US" sz="2800" b="1" dirty="0">
                <a:solidFill>
                  <a:srgbClr val="2E2724"/>
                </a:solidFill>
                <a:latin typeface="Calibri" pitchFamily="34" charset="0"/>
                <a:ea typeface="Calibri" pitchFamily="34" charset="-122"/>
                <a:cs typeface="Calibri" pitchFamily="34" charset="-120"/>
              </a:rPr>
              <a:t>A river receives water and immediately sends it rushing outward, bringing life wherever it flows.</a:t>
            </a:r>
            <a:endParaRPr lang="en-US" sz="2800" b="1" dirty="0"/>
          </a:p>
          <a:p>
            <a:pPr marL="0" indent="0">
              <a:lnSpc>
                <a:spcPct val="115000"/>
              </a:lnSpc>
              <a:buNone/>
            </a:pPr>
            <a:r>
              <a:rPr lang="en-US" sz="2800" b="1" u="sng" dirty="0">
                <a:solidFill>
                  <a:srgbClr val="2E2724"/>
                </a:solidFill>
                <a:latin typeface="Calibri" pitchFamily="34" charset="0"/>
                <a:ea typeface="Calibri" pitchFamily="34" charset="-122"/>
                <a:cs typeface="Calibri" pitchFamily="34" charset="-120"/>
              </a:rPr>
              <a:t>The early church gathered to receive from God, then scattered to bring life to their city.</a:t>
            </a:r>
            <a:endParaRPr lang="en-US" sz="2800" b="1" u="sng"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6CAFD90-B935-3056-0FA4-1E37799CAF8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173390F-A406-4610-3F74-5D4C8D667541}"/>
              </a:ext>
            </a:extLst>
          </p:cNvPr>
          <p:cNvSpPr/>
          <p:nvPr/>
        </p:nvSpPr>
        <p:spPr>
          <a:xfrm>
            <a:off x="548640" y="502920"/>
            <a:ext cx="566928" cy="566928"/>
          </a:xfrm>
          <a:prstGeom prst="ellipse">
            <a:avLst/>
          </a:prstGeom>
          <a:solidFill>
            <a:srgbClr val="B85042"/>
          </a:solidFill>
          <a:ln/>
        </p:spPr>
        <p:txBody>
          <a:bodyPr/>
          <a:lstStyle/>
          <a:p>
            <a:endParaRPr lang="en-US"/>
          </a:p>
        </p:txBody>
      </p:sp>
      <p:pic>
        <p:nvPicPr>
          <p:cNvPr id="3" name="Image 0" descr="preencoded.png">
            <a:extLst>
              <a:ext uri="{FF2B5EF4-FFF2-40B4-BE49-F238E27FC236}">
                <a16:creationId xmlns:a16="http://schemas.microsoft.com/office/drawing/2014/main" id="{327C726E-5B30-56EB-3187-161D6E27CABC}"/>
              </a:ext>
            </a:extLst>
          </p:cNvPr>
          <p:cNvPicPr>
            <a:picLocks noChangeAspect="1"/>
          </p:cNvPicPr>
          <p:nvPr/>
        </p:nvPicPr>
        <p:blipFill>
          <a:blip r:embed="rId3"/>
          <a:stretch>
            <a:fillRect/>
          </a:stretch>
        </p:blipFill>
        <p:spPr>
          <a:xfrm>
            <a:off x="696041" y="650321"/>
            <a:ext cx="272125" cy="272125"/>
          </a:xfrm>
          <a:prstGeom prst="rect">
            <a:avLst/>
          </a:prstGeom>
        </p:spPr>
      </p:pic>
      <p:sp>
        <p:nvSpPr>
          <p:cNvPr id="4" name="Text 1">
            <a:extLst>
              <a:ext uri="{FF2B5EF4-FFF2-40B4-BE49-F238E27FC236}">
                <a16:creationId xmlns:a16="http://schemas.microsoft.com/office/drawing/2014/main" id="{39E459BC-9EC8-CFAD-C8CE-56BEA66C297B}"/>
              </a:ext>
            </a:extLst>
          </p:cNvPr>
          <p:cNvSpPr/>
          <p:nvPr/>
        </p:nvSpPr>
        <p:spPr>
          <a:xfrm>
            <a:off x="1280160" y="548640"/>
            <a:ext cx="7315200" cy="502920"/>
          </a:xfrm>
          <a:prstGeom prst="rect">
            <a:avLst/>
          </a:prstGeom>
          <a:noFill/>
          <a:ln/>
        </p:spPr>
        <p:txBody>
          <a:bodyPr wrap="square" lIns="0" tIns="0" rIns="0" bIns="0" rtlCol="0" anchor="ctr"/>
          <a:lstStyle/>
          <a:p>
            <a:pPr marL="0" indent="0">
              <a:buNone/>
            </a:pPr>
            <a:r>
              <a:rPr lang="en-US" sz="4000" b="1" dirty="0">
                <a:solidFill>
                  <a:srgbClr val="2E2724"/>
                </a:solidFill>
                <a:latin typeface="Cambria" pitchFamily="34" charset="0"/>
                <a:ea typeface="Cambria" pitchFamily="34" charset="-122"/>
                <a:cs typeface="Cambria" pitchFamily="34" charset="-120"/>
              </a:rPr>
              <a:t>A River, Not a Reservoir</a:t>
            </a:r>
            <a:endParaRPr lang="en-US" sz="4000" dirty="0"/>
          </a:p>
        </p:txBody>
      </p:sp>
      <p:sp>
        <p:nvSpPr>
          <p:cNvPr id="8" name="Shape 5">
            <a:extLst>
              <a:ext uri="{FF2B5EF4-FFF2-40B4-BE49-F238E27FC236}">
                <a16:creationId xmlns:a16="http://schemas.microsoft.com/office/drawing/2014/main" id="{9CC2E2B5-BA76-78C4-0D8F-AC73E4CC2E75}"/>
              </a:ext>
            </a:extLst>
          </p:cNvPr>
          <p:cNvSpPr/>
          <p:nvPr/>
        </p:nvSpPr>
        <p:spPr>
          <a:xfrm>
            <a:off x="548640" y="1371600"/>
            <a:ext cx="8046720" cy="3550596"/>
          </a:xfrm>
          <a:prstGeom prst="roundRect">
            <a:avLst>
              <a:gd name="adj" fmla="val 3380"/>
            </a:avLst>
          </a:prstGeom>
          <a:solidFill>
            <a:srgbClr val="B85042"/>
          </a:solidFill>
          <a:ln/>
          <a:effectLst>
            <a:outerShdw blurRad="63500" dist="25400" dir="5400000" algn="bl" rotWithShape="0">
              <a:srgbClr val="999999">
                <a:alpha val="25000"/>
              </a:srgbClr>
            </a:outerShdw>
          </a:effectLst>
        </p:spPr>
        <p:txBody>
          <a:bodyPr/>
          <a:lstStyle/>
          <a:p>
            <a:endParaRPr lang="en-US"/>
          </a:p>
        </p:txBody>
      </p:sp>
      <p:sp>
        <p:nvSpPr>
          <p:cNvPr id="9" name="Text 6">
            <a:extLst>
              <a:ext uri="{FF2B5EF4-FFF2-40B4-BE49-F238E27FC236}">
                <a16:creationId xmlns:a16="http://schemas.microsoft.com/office/drawing/2014/main" id="{C29B78C7-4480-F33A-7556-E8AF817623B7}"/>
              </a:ext>
            </a:extLst>
          </p:cNvPr>
          <p:cNvSpPr/>
          <p:nvPr/>
        </p:nvSpPr>
        <p:spPr>
          <a:xfrm>
            <a:off x="794101" y="1547152"/>
            <a:ext cx="3383280" cy="320040"/>
          </a:xfrm>
          <a:prstGeom prst="rect">
            <a:avLst/>
          </a:prstGeom>
          <a:noFill/>
          <a:ln/>
        </p:spPr>
        <p:txBody>
          <a:bodyPr wrap="square" lIns="0" tIns="0" rIns="0" bIns="0" rtlCol="0" anchor="ctr"/>
          <a:lstStyle/>
          <a:p>
            <a:pPr marL="0" indent="0">
              <a:buNone/>
            </a:pPr>
            <a:r>
              <a:rPr lang="en-US" sz="2400" b="1" kern="0" spc="300" dirty="0">
                <a:solidFill>
                  <a:srgbClr val="E7E8D1"/>
                </a:solidFill>
                <a:latin typeface="Calibri" pitchFamily="34" charset="0"/>
                <a:ea typeface="Calibri" pitchFamily="34" charset="-122"/>
                <a:cs typeface="Calibri" pitchFamily="34" charset="-120"/>
              </a:rPr>
              <a:t>OUR NEXT STEP:</a:t>
            </a:r>
            <a:endParaRPr lang="en-US" sz="2400" dirty="0"/>
          </a:p>
        </p:txBody>
      </p:sp>
      <p:sp>
        <p:nvSpPr>
          <p:cNvPr id="10" name="Text 7">
            <a:extLst>
              <a:ext uri="{FF2B5EF4-FFF2-40B4-BE49-F238E27FC236}">
                <a16:creationId xmlns:a16="http://schemas.microsoft.com/office/drawing/2014/main" id="{84850900-ADFA-E739-1179-99DC785E2EDC}"/>
              </a:ext>
            </a:extLst>
          </p:cNvPr>
          <p:cNvSpPr/>
          <p:nvPr/>
        </p:nvSpPr>
        <p:spPr>
          <a:xfrm>
            <a:off x="3608643" y="1469200"/>
            <a:ext cx="4601506" cy="457200"/>
          </a:xfrm>
          <a:prstGeom prst="rect">
            <a:avLst/>
          </a:prstGeom>
          <a:noFill/>
          <a:ln/>
        </p:spPr>
        <p:txBody>
          <a:bodyPr wrap="square" lIns="0" tIns="0" rIns="0" bIns="0"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Scatter On Mission</a:t>
            </a:r>
            <a:endParaRPr lang="en-US" sz="3200" dirty="0"/>
          </a:p>
        </p:txBody>
      </p:sp>
      <p:sp>
        <p:nvSpPr>
          <p:cNvPr id="11" name="Text 8">
            <a:extLst>
              <a:ext uri="{FF2B5EF4-FFF2-40B4-BE49-F238E27FC236}">
                <a16:creationId xmlns:a16="http://schemas.microsoft.com/office/drawing/2014/main" id="{92F4259B-96EB-B1DE-DFC6-10EADAE2EA5D}"/>
              </a:ext>
            </a:extLst>
          </p:cNvPr>
          <p:cNvSpPr/>
          <p:nvPr/>
        </p:nvSpPr>
        <p:spPr>
          <a:xfrm>
            <a:off x="748705" y="2092094"/>
            <a:ext cx="7572659" cy="2103120"/>
          </a:xfrm>
          <a:prstGeom prst="rect">
            <a:avLst/>
          </a:prstGeom>
          <a:noFill/>
          <a:ln/>
        </p:spPr>
        <p:txBody>
          <a:bodyPr wrap="square" lIns="0" tIns="0" rIns="0" bIns="0" rtlCol="0" anchor="t"/>
          <a:lstStyle/>
          <a:p>
            <a:pPr marL="0" indent="0">
              <a:lnSpc>
                <a:spcPct val="115000"/>
              </a:lnSpc>
              <a:spcAft>
                <a:spcPts val="1200"/>
              </a:spcAft>
              <a:buNone/>
            </a:pPr>
            <a:r>
              <a:rPr lang="en-US" sz="2800" dirty="0">
                <a:solidFill>
                  <a:srgbClr val="FFFFFF"/>
                </a:solidFill>
                <a:latin typeface="Calibri" pitchFamily="34" charset="0"/>
                <a:ea typeface="Calibri" pitchFamily="34" charset="-122"/>
                <a:cs typeface="Calibri" pitchFamily="34" charset="-120"/>
              </a:rPr>
              <a:t>Missional Communities live out God’s mission where we live, work, and play.</a:t>
            </a:r>
            <a:endParaRPr lang="en-US" sz="2800" dirty="0"/>
          </a:p>
          <a:p>
            <a:pPr marL="0" indent="0">
              <a:lnSpc>
                <a:spcPct val="115000"/>
              </a:lnSpc>
              <a:buNone/>
            </a:pPr>
            <a:r>
              <a:rPr lang="en-US" sz="2800" dirty="0">
                <a:solidFill>
                  <a:srgbClr val="FFFFFF"/>
                </a:solidFill>
                <a:latin typeface="Calibri" pitchFamily="34" charset="0"/>
                <a:ea typeface="Calibri" pitchFamily="34" charset="-122"/>
                <a:cs typeface="Calibri" pitchFamily="34" charset="-120"/>
              </a:rPr>
              <a:t>As Reconciling Ambassadors, we Pray and Reach: pray daily for one person far from Jesus, and take one natural step toward them each week.</a:t>
            </a:r>
            <a:endParaRPr lang="en-US" sz="2800" dirty="0"/>
          </a:p>
        </p:txBody>
      </p:sp>
    </p:spTree>
    <p:extLst>
      <p:ext uri="{BB962C8B-B14F-4D97-AF65-F5344CB8AC3E}">
        <p14:creationId xmlns:p14="http://schemas.microsoft.com/office/powerpoint/2010/main" val="3388670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331</TotalTime>
  <Words>1584</Words>
  <Application>Microsoft Office PowerPoint</Application>
  <PresentationFormat>On-screen Show (16:9)</PresentationFormat>
  <Paragraphs>134</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Michael O'Fallon</cp:lastModifiedBy>
  <cp:revision>4</cp:revision>
  <dcterms:created xsi:type="dcterms:W3CDTF">2026-07-31T21:18:16Z</dcterms:created>
  <dcterms:modified xsi:type="dcterms:W3CDTF">2026-08-01T04:06:39Z</dcterms:modified>
</cp:coreProperties>
</file>