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320" r:id="rId2"/>
    <p:sldId id="257" r:id="rId3"/>
    <p:sldId id="258" r:id="rId4"/>
    <p:sldId id="314" r:id="rId5"/>
    <p:sldId id="291" r:id="rId6"/>
    <p:sldId id="315" r:id="rId7"/>
    <p:sldId id="304" r:id="rId8"/>
    <p:sldId id="305" r:id="rId9"/>
    <p:sldId id="306" r:id="rId10"/>
    <p:sldId id="316" r:id="rId11"/>
    <p:sldId id="307" r:id="rId12"/>
    <p:sldId id="308" r:id="rId13"/>
    <p:sldId id="309" r:id="rId14"/>
    <p:sldId id="310" r:id="rId15"/>
    <p:sldId id="317" r:id="rId16"/>
    <p:sldId id="311" r:id="rId17"/>
    <p:sldId id="312" r:id="rId18"/>
    <p:sldId id="313" r:id="rId19"/>
    <p:sldId id="318" r:id="rId20"/>
    <p:sldId id="302" r:id="rId21"/>
    <p:sldId id="319" r:id="rId2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3779A-9CDA-4355-B94B-863CC30BDF5A}" v="1" dt="2026-05-13T17:48:30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7" autoAdjust="0"/>
  </p:normalViewPr>
  <p:slideViewPr>
    <p:cSldViewPr>
      <p:cViewPr varScale="1">
        <p:scale>
          <a:sx n="22" d="100"/>
          <a:sy n="22" d="100"/>
        </p:scale>
        <p:origin x="10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D5FF8-BCDB-4E65-877D-BDA2AD3C23B2}" type="datetimeFigureOut">
              <a:rPr lang="en-CA" smtClean="0"/>
              <a:t>2026-07-17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780CC-5D5E-475C-B9C2-86623C2F3D7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5191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322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6D540-8EC6-1F55-DBBC-A42EC65E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91E773-C135-C8D6-1E26-F4D16B71B0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8A9B1-D215-255C-0BF9-30A445345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3C383-A849-9652-D7F3-D51AE68B4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2416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86B53-8DD6-2E98-2FA5-DE470276E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904782-AFFD-1417-C43C-718B8716A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31C1D7-77FD-FE9C-B7A5-03F4B93EB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509F-A468-D490-0C32-C810218308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7627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0ABEC-EFC3-8E5E-47B6-1956D42F8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E2849F-8AF5-D36F-A0A5-176BA6D416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6D2BB-E3CA-82B9-92D0-54D71B802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2AF50-E21C-F06D-26A6-C1E3B36DB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8300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0ABEC-EFC3-8E5E-47B6-1956D42F8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E2849F-8AF5-D36F-A0A5-176BA6D416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6D2BB-E3CA-82B9-92D0-54D71B802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2AF50-E21C-F06D-26A6-C1E3B36DB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1966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8BDC4-78C9-FBD9-C33B-E298D0D71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5EAB4-60EB-16C1-5DF8-317070D81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0FFED4-994C-2142-CD97-31FA04FF6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9284-6332-8D4D-5106-3D47E86DD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106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09D2F-32DC-A100-D74E-05EE474FD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C64521-5C18-E23D-3DFD-D2D2FD269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1A787A-8D49-DB8A-492F-614340C3B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598D6-A64D-160B-4FD4-9147F1F6B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2120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5E073-61A3-0FAF-F57F-CCB267D5C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60FA8-8363-A4C7-A739-CD602CB91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2D60D-14A7-7F99-03C3-4446B883D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48B6D-3E32-CB2A-C6D0-5CDE47BA5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82872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5E073-61A3-0FAF-F57F-CCB267D5C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060FA8-8363-A4C7-A739-CD602CB91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2D60D-14A7-7F99-03C3-4446B883D2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48B6D-3E32-CB2A-C6D0-5CDE47BA5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52336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3B8F1-CC4F-AF4D-1407-8AD037854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B2696-8DD0-AD4E-A130-3316D6612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6D359-AACA-7D13-3B26-1471FD3C5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9EAD6-5F4E-829F-88E3-9C8433758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9854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3B8F1-CC4F-AF4D-1407-8AD037854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B2696-8DD0-AD4E-A130-3316D6612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6D359-AACA-7D13-3B26-1471FD3C51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9EAD6-5F4E-829F-88E3-9C84337584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2141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3750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332B-6107-6F23-7DA7-89D32C4EA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97185-7E6E-DE51-0FDD-47A5174F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4B5AB-83EA-9F2F-0099-5FCD5D755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CC98-CB7D-EAFE-E53B-645DF9A2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927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C332B-6107-6F23-7DA7-89D32C4EA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97185-7E6E-DE51-0FDD-47A5174F0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4B5AB-83EA-9F2F-0099-5FCD5D755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1CC98-CB7D-EAFE-E53B-645DF9A2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909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0CF89-D4FC-2C2A-1C7B-E5D6F604A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20D92-4E67-E36B-C237-F43CE3EC6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2A4D6-1708-EB8D-4B33-97F975E2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D859A-5212-D09C-C4AD-B7EFC5079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6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8A6D1-D012-70F0-6727-3EE1E6824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AA1DA-557B-F02C-ED82-07101CC04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953E20-D66C-9F74-1D60-3B31FF77C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3C5AE1-6BCC-3B0B-A19F-94F2E5DFA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910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EC68D-0680-87B0-49CF-B4DEA7C42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5E90EB-BAB9-6AA9-C5D5-3C5313B09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BEA63-B9E8-F351-751A-9D99BC015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F5D74-ADA8-3AF7-0B7A-E0D15BF38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9378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EC68D-0680-87B0-49CF-B4DEA7C42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5E90EB-BAB9-6AA9-C5D5-3C5313B09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ABEA63-B9E8-F351-751A-9D99BC015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F5D74-ADA8-3AF7-0B7A-E0D15BF38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5722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42433-BD27-A09A-BF24-9E31B6DDD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964A1E-61C7-B1F1-9A95-EE2E896C0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F135F-85F9-1157-7082-2C78CE7AD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977F6-44B8-A344-C6E4-FF40285DC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B780CC-5D5E-475C-B9C2-86623C2F3D7E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42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19107B-8935-B97B-67C9-2677DD536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35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E2AB3-0F4A-AF5C-8C20-5E0513029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CFFF38-D3E0-1992-A818-26793536BA3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2A177AA-8C16-3F5B-BFDC-6666591B679D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F05EB39-1DB5-39E9-A962-AB4022F5C719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00537CA-C8D1-28AA-D62E-EB3C64B2622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9CF864E-06E4-C84F-43C1-EEFA6B32B079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48AA75F-9F8F-C655-65AA-778E59EA7203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1CDC8885-309A-FF6F-23C4-05C53162AAE6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816243E6-282E-2422-A27C-EA6764EFE94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96747C92-7212-EC32-966F-C545EEA913C9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D3BB1E5E-60E2-0852-B958-345B0E196D64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9017B2B6-41BD-3649-8AEA-60D3AEC3CC6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50390B3D-EB17-7E19-4539-7B4380376AD3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4F86C535-7E93-C8E1-C7AA-24BEEA568756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72AA20E5-0971-3AD4-D1E9-AEB51063265E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1C2236D0-1073-CCEB-534C-F7A590B731FA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7192B765-9CC8-F13F-C2D3-FC805E8F0855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8A99D63-6FB6-1389-3997-F624776825BB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0CB25562-AEA3-EB60-CB18-356F2238C7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84F573C3-D5F6-B252-9810-BFF1C09375A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C3240467-A4CF-AA35-2BEE-050F194186F4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0D3617D-8851-892F-26EA-4DB9CC41EC3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6418FA70-EC06-55BF-65DB-D7FF8DE9086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D6FAD3E9-7659-283A-B65B-FDCAEF276CF8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1ECC9F9-F0D2-008C-9181-BD138244E2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034472E-976C-677C-4AA0-8F53DD467550}"/>
              </a:ext>
            </a:extLst>
          </p:cNvPr>
          <p:cNvSpPr txBox="1"/>
          <p:nvPr/>
        </p:nvSpPr>
        <p:spPr>
          <a:xfrm>
            <a:off x="373601" y="342900"/>
            <a:ext cx="10760917" cy="7757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Their Bodies Left Egypt, But Egypt Never Left Their Minds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The Chronic Complaint.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Every time Israel faced a tight spot, they complained. They complained about the water; they complained about the food; they complained about the leadership.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you do not allow God to heal your mind, you will constantly try to return to the very toxic environments He rescued you from, simply because they are familiar.</a:t>
            </a:r>
          </a:p>
        </p:txBody>
      </p:sp>
    </p:spTree>
    <p:extLst>
      <p:ext uri="{BB962C8B-B14F-4D97-AF65-F5344CB8AC3E}">
        <p14:creationId xmlns:p14="http://schemas.microsoft.com/office/powerpoint/2010/main" val="3529746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5CEF-1423-0DC9-07B1-BCF8BB2DC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C5A9C8-FDA4-1EAF-570C-B8597533E49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0188BB0-FADA-6EC7-B1B2-868FE02722F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B79B02D-4476-FFFA-9416-0C4DA39A10A0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DE6F4B2-2460-D544-1057-1FAA166C3A9D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678E47C-68CF-CA30-9DD2-2011B219F69F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F84AD378-AD48-EF4E-7589-E5DB8440ED4A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F4586437-E981-2BC9-A844-4BCD27429FF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8734966D-262C-B67D-305C-46E217FE228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6918449C-DB44-6DA2-9428-01C8F873484A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5DC5AD1-4394-F017-0B1F-3E2E2C8BCF9A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BC0B147B-FC43-6955-C87E-A081E07A21A1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D9F8C41-8491-D452-7F3B-DE935D2E3B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288C2B4-F7CF-4222-01A4-F942E301C90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E720918-72A2-C456-970C-7DCB88A09902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29C190F3-7EC2-8810-FA79-ED44B3C2D72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A1FE1D69-E26E-68AB-A392-E3FAE56AF3F9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BC31949-C0F0-E90D-424A-F87203DC7C5B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ED63DE04-FF89-0F0A-4AFE-53823B01101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BB4DC76E-D722-889F-1B9D-2472021C12C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7DD7A67E-C1B5-8F16-93BF-2A9070C2FB83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0260F5B2-7536-448B-E6F2-C02A9712C1B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640D6EC3-21D4-53DA-DE2D-E3CF3C8F2D2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5B31DCD-32F9-5639-15BF-1E12C732177D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D68C9AD1-6B2F-3E2E-C040-5624CA08C5F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08476B4-026F-1A0D-0CB9-CA8ACDF3F1B7}"/>
              </a:ext>
            </a:extLst>
          </p:cNvPr>
          <p:cNvSpPr txBox="1"/>
          <p:nvPr/>
        </p:nvSpPr>
        <p:spPr>
          <a:xfrm>
            <a:off x="373601" y="342900"/>
            <a:ext cx="10760917" cy="9419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Their Bodies Left Egypt, But Egypt Never Left Their Minds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Egypt Became Their Reference Point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Whenever pressure came, they wanted to go back.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Exodus 16 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"We had food in Egypt.”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11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"We remember the fish”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14 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"Let us choose another leader and return.”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Notice the pattern. Pressure always exposed where their hearts still lived.</a:t>
            </a:r>
          </a:p>
        </p:txBody>
      </p:sp>
    </p:spTree>
    <p:extLst>
      <p:ext uri="{BB962C8B-B14F-4D97-AF65-F5344CB8AC3E}">
        <p14:creationId xmlns:p14="http://schemas.microsoft.com/office/powerpoint/2010/main" val="158350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C065D-63B9-5792-1690-BF3A194D7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A4232A-8362-988D-9709-648074D80DD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299777F-59A5-BC5B-5586-DC439EF0E605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8256717-D461-BFB6-0786-56ECE43FE9F3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D301013-D8AA-122D-B105-6A05800A334A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7B9B074-B998-FC60-5BF8-9C2710E0F510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FD33929-29AF-91D4-52EA-7322B7CFFCA2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96998C6D-BC44-502B-0D51-A7B9286FFECA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3AB837BB-E850-83CC-6DB8-82C4D316695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4D519709-CCC8-B6D0-9C60-A3F752C33686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646F5963-DF80-476D-F64E-3161CF00BEC6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285221FD-42F7-9B8A-B2C2-6BE5F78521B2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C87FD2BB-9D31-FB4C-CEB9-86DB7EBA899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C3CEAF5-9700-4078-60FA-47A11BCD8C78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E61A8C1-1404-A3A2-8014-51407723423F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9C8811A-4F8E-5410-ABB7-C0B1689DC0DA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7351D8E6-CAF2-EE84-FC5D-191B67E22905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B4059CD-6010-BA11-9A94-052BBDD61A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78551582-C93A-E08F-0A55-35B0175BC5D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AF86705-CAE0-C7FF-BF73-7CD72E4C7E6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4BE97283-4869-BA84-505B-F5FF95F1944B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C10CC25-8BD3-048A-7499-C75BA682C6B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5CED4E54-C60B-47C7-9169-013A7E00D26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D0517A2D-D3F8-CCBC-D9BB-8AEDD30AD64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59CF94EE-94CA-3446-EA96-E0655B1F952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F993F2F-9637-B42D-7772-538C948646A7}"/>
              </a:ext>
            </a:extLst>
          </p:cNvPr>
          <p:cNvSpPr txBox="1"/>
          <p:nvPr/>
        </p:nvSpPr>
        <p:spPr>
          <a:xfrm>
            <a:off x="457200" y="1562100"/>
            <a:ext cx="10941076" cy="8311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Complaining Was More Than Bad Attitude; It Revealed Spiritual Disease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Numbers are filled with complaints.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They complained about the water, the food, their leaders, their circumstances, their future, their enemies. Eventually, they even complained about God Himself.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Complaining is dangerous because it slowly reshapes our perspective.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Instead of seeing God's provision, we magnify our problems.</a:t>
            </a:r>
          </a:p>
        </p:txBody>
      </p:sp>
    </p:spTree>
    <p:extLst>
      <p:ext uri="{BB962C8B-B14F-4D97-AF65-F5344CB8AC3E}">
        <p14:creationId xmlns:p14="http://schemas.microsoft.com/office/powerpoint/2010/main" val="338958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31B5A-1953-95D7-5C93-F5A2EE367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C8CE2BD-C095-7263-9959-5B003A501B5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FA6DA8A-269B-FFD6-CB59-A51EBD56765C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B549558-C6BF-C76E-E1A0-40776BD90F5E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EF52C0E-29B0-2FBD-F31C-A42F08480E17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7F0DFFC-7A50-C17A-ADA6-5EC186BBFDF9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92BDAC0-C76A-1F10-BF8A-D6CE50B07FC3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9699C28B-8077-A2B7-E954-4C5120C2A43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AF1DD8F6-FC54-4404-3A36-27B5A8739A0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156DC712-987E-D971-EC7B-30757EC7687F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9550E47A-D7DC-FFE7-134F-4F4D6764B17E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6AE71AFF-8103-6EE3-12D3-74A326E0F49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32ABB254-87E7-E6A5-AD49-C147C396B30F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3CAF0539-0DA9-7D7F-BD36-9592E0EBAA8D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CFF29D1-284F-5DAE-60A3-F2F50EDD7B0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C9CF3AB0-8C8B-3F92-027E-86FA79396652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CB0962C9-626F-AD7D-C7E1-A3AA6FB31820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7BD756F-2C4E-0683-6258-D2620F624E85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165285B-E2CF-B4FD-56E3-157976EBAE1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39D92ADF-86E3-0C72-18B2-F26E66C67F8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2FE6CF62-D5E4-D592-A5D8-02E4F468C766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B550D99-D938-FC30-9175-4164AC4898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F8F534C0-23E5-8C7A-AEF9-6602E9CCDF1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6D1CA2D-08D9-6A79-C0A9-8EE20939E7F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206D12A-6A9C-391A-93CA-06ADFE3A801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534A53D-8C2E-37DA-66AA-430E7E127B92}"/>
              </a:ext>
            </a:extLst>
          </p:cNvPr>
          <p:cNvSpPr txBox="1"/>
          <p:nvPr/>
        </p:nvSpPr>
        <p:spPr>
          <a:xfrm>
            <a:off x="338877" y="1866900"/>
            <a:ext cx="11128978" cy="6649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Complaining Was More Than Bad Attitude; It Revealed Spiritual Disease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Every Complaint Strengthened Their Fear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Every complaint became another rehearsal of defeat.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more they complained, the more impossible the Promised Land appeared.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Eventually, fear became their identity.</a:t>
            </a:r>
          </a:p>
        </p:txBody>
      </p:sp>
    </p:spTree>
    <p:extLst>
      <p:ext uri="{BB962C8B-B14F-4D97-AF65-F5344CB8AC3E}">
        <p14:creationId xmlns:p14="http://schemas.microsoft.com/office/powerpoint/2010/main" val="3229183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77D19-50F6-9C3F-FD74-CFCD2602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8076C0-85E4-620E-EE26-5A82239F8C6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BEDAEF7-91C1-EF01-07F9-F63998260B62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8FD3FC0-30E1-8EE9-D802-F9F907F3D9C1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7B07F3E-61EC-6A1D-05CB-69B2DB1D163C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CB3EBF9-CBD7-B358-3AD0-5528CE55BF24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58FB4B3-03C1-FDFC-9318-C11B90258C36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8C7D5BD-718B-96C2-0904-171CCF19252B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17E68673-3EF5-5799-FBE1-1E29B899FF5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B6A9CE16-30FF-9458-C3A1-DAC5E471B8E7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9A6EEA6-BBE3-9A7E-D95B-A1E81B232E31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D27612A4-68FD-03F4-3753-2C33196BCDF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DA40B2A6-65E0-2559-7F7C-79FFA0FA60B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90288899-0F8B-4D0A-8FBB-5FDEEEE4D419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5D09F8F-EBA8-66F9-D923-CCE4E767569B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95CC7E9-8E74-E456-DC71-F9BC3A537426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29BF2565-0661-7E2E-8A8A-0AB3D4A1FD1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C922395-FC88-8B3E-4D52-5F76796DBAE5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6E7BFB1-A48F-F6D7-C086-F80E72D2D68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D504154D-8F3B-E588-AC15-5E44204E834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CDCC880-5C78-84F2-961F-A228C46C2B5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2CA3F3F-13B1-F909-992A-06161BA7FD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2BA98EE4-0B28-9CCD-401E-452CE4E66B7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2CDF311-4211-A1AD-8052-0D2E33C8FE50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524321E-BDF9-FDA9-E4E6-6B93C031619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8D81EC-96BD-5D1F-2120-848FAF0E6512}"/>
              </a:ext>
            </a:extLst>
          </p:cNvPr>
          <p:cNvSpPr txBox="1"/>
          <p:nvPr/>
        </p:nvSpPr>
        <p:spPr>
          <a:xfrm>
            <a:off x="373601" y="2145244"/>
            <a:ext cx="11055367" cy="5915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The Ten Spies Had the Wrong Eyes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13 - Twelve men entered.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They all saw the same grapes, the same giants, the same cities, the same land.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Only two returned with faith. The difference was not what they saw. The difference was how they interpreted what they saw.</a:t>
            </a:r>
          </a:p>
        </p:txBody>
      </p:sp>
    </p:spTree>
    <p:extLst>
      <p:ext uri="{BB962C8B-B14F-4D97-AF65-F5344CB8AC3E}">
        <p14:creationId xmlns:p14="http://schemas.microsoft.com/office/powerpoint/2010/main" val="1566802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77D19-50F6-9C3F-FD74-CFCD2602C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8076C0-85E4-620E-EE26-5A82239F8C6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BEDAEF7-91C1-EF01-07F9-F63998260B62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8FD3FC0-30E1-8EE9-D802-F9F907F3D9C1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7B07F3E-61EC-6A1D-05CB-69B2DB1D163C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CB3EBF9-CBD7-B358-3AD0-5528CE55BF24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58FB4B3-03C1-FDFC-9318-C11B90258C36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8C7D5BD-718B-96C2-0904-171CCF19252B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17E68673-3EF5-5799-FBE1-1E29B899FF5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B6A9CE16-30FF-9458-C3A1-DAC5E471B8E7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9A6EEA6-BBE3-9A7E-D95B-A1E81B232E31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D27612A4-68FD-03F4-3753-2C33196BCDF7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DA40B2A6-65E0-2559-7F7C-79FFA0FA60B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90288899-0F8B-4D0A-8FBB-5FDEEEE4D419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5D09F8F-EBA8-66F9-D923-CCE4E767569B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95CC7E9-8E74-E456-DC71-F9BC3A537426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29BF2565-0661-7E2E-8A8A-0AB3D4A1FD1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4C922395-FC88-8B3E-4D52-5F76796DBAE5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6E7BFB1-A48F-F6D7-C086-F80E72D2D68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D504154D-8F3B-E588-AC15-5E44204E8348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CDCC880-5C78-84F2-961F-A228C46C2B5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2CA3F3F-13B1-F909-992A-06161BA7FD5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2BA98EE4-0B28-9CCD-401E-452CE4E66B7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32CDF311-4211-A1AD-8052-0D2E33C8FE50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B524321E-BDF9-FDA9-E4E6-6B93C031619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8D81EC-96BD-5D1F-2120-848FAF0E6512}"/>
              </a:ext>
            </a:extLst>
          </p:cNvPr>
          <p:cNvSpPr txBox="1"/>
          <p:nvPr/>
        </p:nvSpPr>
        <p:spPr>
          <a:xfrm>
            <a:off x="533401" y="2324100"/>
            <a:ext cx="10934454" cy="5502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The Ten Spies Had the Wrong Eyes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The Ten Focused on Obstacles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13:31- "We are not able." Verse 32 - "It devours its inhabitants." Verse 33 - "We were like grasshoppers.”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Caleb and Joshua Saw God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14:9 - "The Lord is with us."</a:t>
            </a:r>
          </a:p>
        </p:txBody>
      </p:sp>
    </p:spTree>
    <p:extLst>
      <p:ext uri="{BB962C8B-B14F-4D97-AF65-F5344CB8AC3E}">
        <p14:creationId xmlns:p14="http://schemas.microsoft.com/office/powerpoint/2010/main" val="1140087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2417-FD6B-1EF8-2A02-26D2C3DFF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35481C-7BA2-15B8-5D68-9AA485DE1F0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6767004-A98F-8DF8-8788-C822B691E1AA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3C2C9A2-CE0D-82B4-C0E2-7C97DA95D720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0FAC6BA-BEC4-EEBD-7219-9C1A801A8A41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DD33AB0-4680-859C-E257-061D2F1556F9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E8DCD36-5F6F-90FD-FA9A-0C838CBA5DCE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013FAD43-A3D6-6E19-CDF1-4B51A66B71A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C540EA3E-6802-224A-77AE-6376722164C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01A837B0-5235-A82E-7A61-EFB1B5A6B0A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2A4583F-ED9D-57E8-2BB8-A14EDFC13601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F72BFF0-A08F-08CB-6F97-3F16260C39E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9A4C47D5-91D7-78AA-3963-48041638BCF2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9B0E5248-00BB-8320-CEFD-07AF9CE53C1B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08FA0C05-4582-E7EA-0120-FED69ACE57C2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0BD0098E-31CA-FA84-D78F-4A195B60CEBB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90293D39-2AB5-2017-76B1-501F5A64A625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07D34E3D-CD22-97DC-1A79-CE76772548F8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74C8A942-9D16-F7BB-9B81-EAF464E4065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6B9F78F9-8A78-E007-5215-CB94E70ED68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B46DAC5F-2E23-B2A8-700A-4A5272245568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5F22800-BDDA-2F66-7CAD-FE3345D277B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8F29BC87-107A-496C-C039-07A9D4FF96F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D6A34B51-AB11-C93E-F8D5-659B7FD92E25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CE290BC-16F3-BE69-519F-42D6A41C935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18AF0FF-099C-9E71-3722-D9B271070978}"/>
              </a:ext>
            </a:extLst>
          </p:cNvPr>
          <p:cNvSpPr txBox="1"/>
          <p:nvPr/>
        </p:nvSpPr>
        <p:spPr>
          <a:xfrm>
            <a:off x="533400" y="1943100"/>
            <a:ext cx="10601118" cy="8311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God Could Not Entrust the Land to People Who Still Thought Like Slaves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Unfit for the Fight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Promised Land was not a vacant lot; it was an active war zone. And Israel did not know how to fight.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Then it came to pass, when Pharaoh had let the people go, that God did not lead them by way of the land of the Philistines, although that was near; for God said, “Lest perhaps the people change their minds when they see war, and return to Egypt.” 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Exodus 13:17</a:t>
            </a:r>
          </a:p>
        </p:txBody>
      </p:sp>
    </p:spTree>
    <p:extLst>
      <p:ext uri="{BB962C8B-B14F-4D97-AF65-F5344CB8AC3E}">
        <p14:creationId xmlns:p14="http://schemas.microsoft.com/office/powerpoint/2010/main" val="3523625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2A77D-0481-2138-031B-A512B3395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255FE47-FB95-2CAD-14BA-D04028C66B6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37FEF2F-B09D-32B5-2266-73734DBB8E90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95F6863-4EC4-1477-71AA-C106A19348A1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7596075-AFAF-8436-E32E-263E807C37DC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F5AFCCD-54E5-76B6-9B7E-7F1B70A077FD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2EA701F-FF1F-81F8-E4BE-272709F114EF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A32032E-58FB-92FC-8F91-4227CED5B0AD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555E800D-983A-6081-175C-394A41BF85D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981B1B4F-032B-03AF-D423-5F9CE5BAE4AB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0D83661-0F0B-96CE-FB0B-A42CF9463D6B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FC9CE435-EEE5-8ED8-92B7-DEC179D05C7A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578C160E-7CFE-646A-7C50-8B8B39F6D713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59559A5D-F4F0-4DED-9D26-676F8B503B05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BBE3B56-C698-66ED-ECA4-B7393911173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9EE0CDDB-22B4-5689-1938-2D55FD820012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DC9B9EC8-9FA6-A2A7-2C80-3FC2CECEC1FF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1AE683F9-A8F2-E1AC-9952-1D02479CF782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8F3DBECE-85F7-79BB-6E9E-E28602022F4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042FA68D-1FC9-F95C-705A-7F6761494B2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83623191-DF3C-A5CF-2C48-8AD122229A51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76B52250-F1C7-3228-9D70-7210583678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97F3F6-1D96-B308-3073-8E421B6A383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1795E66C-8178-9D9B-405E-C2070C1C4004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D11CF635-AE9E-EAD2-4B32-03B3D11D78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2154565-63F0-E450-FB13-53E0241A90A7}"/>
              </a:ext>
            </a:extLst>
          </p:cNvPr>
          <p:cNvSpPr txBox="1"/>
          <p:nvPr/>
        </p:nvSpPr>
        <p:spPr>
          <a:xfrm>
            <a:off x="533400" y="1638300"/>
            <a:ext cx="10601118" cy="81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God Could Not Entrust the Land to People Who Still Thought Like Slaves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will not give you a territory you do not have the capacity to manage or defend.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God had handed Israel the land without them fighting for it, the first enemy counter-attack would have sent them running straight back to Pharaoh.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They lacked the mental resilience to fight; God had to wait.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847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DF36D-0CA2-B215-E7DD-594B2DCF7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31D674-62CB-49CD-F267-17367D727A9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DB3DC23-5605-3B01-AFB9-D2DBEDDB7679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AEE6347-24C7-422B-CBBF-4122FC33246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FF0CCF7-D79D-A4F3-135A-0D42DD29012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51876699-DE4D-5AAB-4D33-62A02EBCB2F6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BE15134-F9F4-6F9B-8C6E-0EF26CA76E4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D5267B6-503E-76B5-F14B-9BAA20AA4F71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2BD8A86-D5E6-D800-BA85-0A54AD346F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9096091-3A90-7B73-FA2F-69B4FECD79C4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D952047-935E-01F9-7274-22BDEBD0CEF3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562934F1-869D-8FA8-0DD6-AF7065D2ADC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8D8ACF5E-E757-7871-AB9C-41587B53EC7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E24A783A-CD36-FE41-0BB9-BD1EA68C44AA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152024EC-3186-EF04-57D9-46E59CFD2708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D03B3DF-FB9B-D7CF-D611-8EC8C01C835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56FC14FB-D179-743A-693B-074E2AB9D024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E0092855-E0C1-51D4-978B-8C5BB9A85343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DBE4CC0-826B-CF00-67A5-0D19CAF713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DBD692BF-8E88-043D-487A-66862588FFC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933138F-0E7B-9083-70DF-0BF33AEA0ABB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289E943-9A97-016B-0240-C1D92BC12D1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8917D3D6-ED64-D122-4C28-59A9983224A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11B3EEA9-F896-1680-7492-0BCCD5E80704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7721E8C3-E355-A9C3-90EE-658EFFE485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19F9A2B-FDAD-6BEE-A712-0B6228F13D68}"/>
              </a:ext>
            </a:extLst>
          </p:cNvPr>
          <p:cNvSpPr txBox="1"/>
          <p:nvPr/>
        </p:nvSpPr>
        <p:spPr>
          <a:xfrm>
            <a:off x="533400" y="952500"/>
            <a:ext cx="10601118" cy="7675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God Could Not Entrust the Land to People Who Still Thought Like Slaves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God Waited for a New Generation. The Sentence of Numbers 14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14:31 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But your little ones, whom you said would be victims, I will bring in, and they shall know the land which you have despised.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Sometimes God changes generations because He cannot build tomorrow upon yesterday's mindset.</a:t>
            </a:r>
          </a:p>
        </p:txBody>
      </p:sp>
    </p:spTree>
    <p:extLst>
      <p:ext uri="{BB962C8B-B14F-4D97-AF65-F5344CB8AC3E}">
        <p14:creationId xmlns:p14="http://schemas.microsoft.com/office/powerpoint/2010/main" val="1422034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DF36D-0CA2-B215-E7DD-594B2DCF7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31D674-62CB-49CD-F267-17367D727A9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DB3DC23-5605-3B01-AFB9-D2DBEDDB7679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AEE6347-24C7-422B-CBBF-4122FC332464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FF0CCF7-D79D-A4F3-135A-0D42DD29012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51876699-DE4D-5AAB-4D33-62A02EBCB2F6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BE15134-F9F4-6F9B-8C6E-0EF26CA76E4C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BD5267B6-503E-76B5-F14B-9BAA20AA4F71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E2BD8A86-D5E6-D800-BA85-0A54AD346F4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79096091-3A90-7B73-FA2F-69B4FECD79C4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0D952047-935E-01F9-7274-22BDEBD0CEF3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562934F1-869D-8FA8-0DD6-AF7065D2ADC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8D8ACF5E-E757-7871-AB9C-41587B53EC7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E24A783A-CD36-FE41-0BB9-BD1EA68C44AA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152024EC-3186-EF04-57D9-46E59CFD2708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5D03B3DF-FB9B-D7CF-D611-8EC8C01C835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56FC14FB-D179-743A-693B-074E2AB9D024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E0092855-E0C1-51D4-978B-8C5BB9A85343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DDBE4CC0-826B-CF00-67A5-0D19CAF7133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DBD692BF-8E88-043D-487A-66862588FFC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3933138F-0E7B-9083-70DF-0BF33AEA0ABB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5289E943-9A97-016B-0240-C1D92BC12D1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8917D3D6-ED64-D122-4C28-59A9983224A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11B3EEA9-F896-1680-7492-0BCCD5E80704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7721E8C3-E355-A9C3-90EE-658EFFE485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19F9A2B-FDAD-6BEE-A712-0B6228F13D68}"/>
              </a:ext>
            </a:extLst>
          </p:cNvPr>
          <p:cNvSpPr txBox="1"/>
          <p:nvPr/>
        </p:nvSpPr>
        <p:spPr>
          <a:xfrm>
            <a:off x="373601" y="1225212"/>
            <a:ext cx="10760917" cy="7796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God Could Not Entrust the Land to People Who Still Thought Like Slaves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God Waited for a New Generation. The Sentence of Numbers 14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Forty Days for Forty Years.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Wilderness as a Cemetery.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Next Generation.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negative mindsets do not just affect us; they map out a wilderness journey for our children.</a:t>
            </a:r>
          </a:p>
        </p:txBody>
      </p:sp>
    </p:spTree>
    <p:extLst>
      <p:ext uri="{BB962C8B-B14F-4D97-AF65-F5344CB8AC3E}">
        <p14:creationId xmlns:p14="http://schemas.microsoft.com/office/powerpoint/2010/main" val="93740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888" b="-12888"/>
            </a:stretch>
          </a:blipFill>
        </p:spPr>
        <p:txBody>
          <a:bodyPr/>
          <a:lstStyle/>
          <a:p>
            <a:endParaRPr lang="en-CA" dirty="0"/>
          </a:p>
        </p:txBody>
      </p:sp>
      <p:grpSp>
        <p:nvGrpSpPr>
          <p:cNvPr id="3" name="Group 3"/>
          <p:cNvGrpSpPr/>
          <p:nvPr/>
        </p:nvGrpSpPr>
        <p:grpSpPr>
          <a:xfrm>
            <a:off x="-164272" y="9986785"/>
            <a:ext cx="18452272" cy="300217"/>
            <a:chOff x="0" y="0"/>
            <a:chExt cx="4859858" cy="7907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59858" cy="79070"/>
            </a:xfrm>
            <a:custGeom>
              <a:avLst/>
              <a:gdLst/>
              <a:ahLst/>
              <a:cxnLst/>
              <a:rect l="l" t="t" r="r" b="b"/>
              <a:pathLst>
                <a:path w="4859858" h="79070">
                  <a:moveTo>
                    <a:pt x="0" y="0"/>
                  </a:moveTo>
                  <a:lnTo>
                    <a:pt x="4859858" y="0"/>
                  </a:lnTo>
                  <a:lnTo>
                    <a:pt x="4859858" y="79070"/>
                  </a:lnTo>
                  <a:lnTo>
                    <a:pt x="0" y="79070"/>
                  </a:ln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59858" cy="117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5032970" cy="10287000"/>
            <a:chOff x="0" y="0"/>
            <a:chExt cx="1325556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25556" cy="2709333"/>
            </a:xfrm>
            <a:custGeom>
              <a:avLst/>
              <a:gdLst/>
              <a:ahLst/>
              <a:cxnLst/>
              <a:rect l="l" t="t" r="r" b="b"/>
              <a:pathLst>
                <a:path w="1325556" h="2709333">
                  <a:moveTo>
                    <a:pt x="0" y="0"/>
                  </a:moveTo>
                  <a:lnTo>
                    <a:pt x="1325556" y="0"/>
                  </a:lnTo>
                  <a:lnTo>
                    <a:pt x="1325556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2555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7707974">
            <a:off x="-5963391" y="47891"/>
            <a:ext cx="5356105" cy="4523232"/>
            <a:chOff x="0" y="0"/>
            <a:chExt cx="1410661" cy="11913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10661" cy="1191304"/>
            </a:xfrm>
            <a:custGeom>
              <a:avLst/>
              <a:gdLst/>
              <a:ahLst/>
              <a:cxnLst/>
              <a:rect l="l" t="t" r="r" b="b"/>
              <a:pathLst>
                <a:path w="1410661" h="1191304">
                  <a:moveTo>
                    <a:pt x="0" y="0"/>
                  </a:moveTo>
                  <a:lnTo>
                    <a:pt x="1410661" y="0"/>
                  </a:lnTo>
                  <a:lnTo>
                    <a:pt x="1410661" y="1191304"/>
                  </a:lnTo>
                  <a:lnTo>
                    <a:pt x="0" y="1191304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410661" cy="1229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7707974">
            <a:off x="-6449508" y="5451170"/>
            <a:ext cx="7767223" cy="4523232"/>
            <a:chOff x="0" y="0"/>
            <a:chExt cx="2045688" cy="11913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45689" cy="1191304"/>
            </a:xfrm>
            <a:custGeom>
              <a:avLst/>
              <a:gdLst/>
              <a:ahLst/>
              <a:cxnLst/>
              <a:rect l="l" t="t" r="r" b="b"/>
              <a:pathLst>
                <a:path w="2045689" h="1191304">
                  <a:moveTo>
                    <a:pt x="0" y="0"/>
                  </a:moveTo>
                  <a:lnTo>
                    <a:pt x="2045689" y="0"/>
                  </a:lnTo>
                  <a:lnTo>
                    <a:pt x="2045689" y="1191304"/>
                  </a:lnTo>
                  <a:lnTo>
                    <a:pt x="0" y="1191304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45688" cy="12294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58348" y="1088222"/>
            <a:ext cx="8110559" cy="8110559"/>
          </a:xfrm>
          <a:custGeom>
            <a:avLst/>
            <a:gdLst/>
            <a:ahLst/>
            <a:cxnLst/>
            <a:rect l="l" t="t" r="r" b="b"/>
            <a:pathLst>
              <a:path w="8110559" h="8110559">
                <a:moveTo>
                  <a:pt x="0" y="0"/>
                </a:moveTo>
                <a:lnTo>
                  <a:pt x="8110559" y="0"/>
                </a:lnTo>
                <a:lnTo>
                  <a:pt x="8110559" y="8110560"/>
                </a:lnTo>
                <a:lnTo>
                  <a:pt x="0" y="8110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16" name="Group 16"/>
          <p:cNvGrpSpPr/>
          <p:nvPr/>
        </p:nvGrpSpPr>
        <p:grpSpPr>
          <a:xfrm>
            <a:off x="1208962" y="1538835"/>
            <a:ext cx="6883095" cy="72093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6708" tIns="46708" rIns="46708" bIns="4670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68909" y="1798784"/>
            <a:ext cx="6689437" cy="668943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6708" tIns="46708" rIns="46708" bIns="4670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782101" y="2111975"/>
            <a:ext cx="5749112" cy="606305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8400138" y="1566712"/>
            <a:ext cx="9801661" cy="318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buNone/>
            </a:pPr>
            <a:r>
              <a:rPr lang="en-US" sz="4000" b="1" i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>
              <a:buNone/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4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Scripture:</a:t>
            </a:r>
          </a:p>
          <a:p>
            <a:pPr algn="ctr">
              <a:buNone/>
            </a:pPr>
            <a:endParaRPr lang="en-US" sz="4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NUMBERS 14: 26 – 38      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400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7"/>
          <p:cNvGrpSpPr/>
          <p:nvPr/>
        </p:nvGrpSpPr>
        <p:grpSpPr>
          <a:xfrm>
            <a:off x="15264249" y="-2577575"/>
            <a:ext cx="5693728" cy="5693728"/>
            <a:chOff x="0" y="0"/>
            <a:chExt cx="7591638" cy="7591638"/>
          </a:xfrm>
        </p:grpSpPr>
        <p:sp>
          <p:nvSpPr>
            <p:cNvPr id="28" name="Freeform 28"/>
            <p:cNvSpPr/>
            <p:nvPr/>
          </p:nvSpPr>
          <p:spPr>
            <a:xfrm rot="-6339738">
              <a:off x="716888" y="716888"/>
              <a:ext cx="6157862" cy="6157862"/>
            </a:xfrm>
            <a:custGeom>
              <a:avLst/>
              <a:gdLst/>
              <a:ahLst/>
              <a:cxnLst/>
              <a:rect l="l" t="t" r="r" b="b"/>
              <a:pathLst>
                <a:path w="6157862" h="6157862">
                  <a:moveTo>
                    <a:pt x="0" y="0"/>
                  </a:moveTo>
                  <a:lnTo>
                    <a:pt x="6157862" y="0"/>
                  </a:lnTo>
                  <a:lnTo>
                    <a:pt x="6157862" y="6157862"/>
                  </a:lnTo>
                  <a:lnTo>
                    <a:pt x="0" y="6157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9" name="Group 29"/>
            <p:cNvGrpSpPr/>
            <p:nvPr/>
          </p:nvGrpSpPr>
          <p:grpSpPr>
            <a:xfrm rot="-6339738">
              <a:off x="1093046" y="1093046"/>
              <a:ext cx="5405546" cy="5405546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2870" tIns="32870" rIns="32870" bIns="3287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2" name="Group 32"/>
          <p:cNvGrpSpPr/>
          <p:nvPr/>
        </p:nvGrpSpPr>
        <p:grpSpPr>
          <a:xfrm>
            <a:off x="19099654" y="1451964"/>
            <a:ext cx="1437790" cy="1437790"/>
            <a:chOff x="0" y="0"/>
            <a:chExt cx="1917053" cy="1917053"/>
          </a:xfrm>
        </p:grpSpPr>
        <p:sp>
          <p:nvSpPr>
            <p:cNvPr id="33" name="Freeform 33"/>
            <p:cNvSpPr/>
            <p:nvPr/>
          </p:nvSpPr>
          <p:spPr>
            <a:xfrm rot="-6339738">
              <a:off x="181030" y="181030"/>
              <a:ext cx="1554993" cy="1554993"/>
            </a:xfrm>
            <a:custGeom>
              <a:avLst/>
              <a:gdLst/>
              <a:ahLst/>
              <a:cxnLst/>
              <a:rect l="l" t="t" r="r" b="b"/>
              <a:pathLst>
                <a:path w="1554993" h="1554993">
                  <a:moveTo>
                    <a:pt x="0" y="0"/>
                  </a:moveTo>
                  <a:lnTo>
                    <a:pt x="1554993" y="0"/>
                  </a:lnTo>
                  <a:lnTo>
                    <a:pt x="1554993" y="1554993"/>
                  </a:lnTo>
                  <a:lnTo>
                    <a:pt x="0" y="1554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34" name="Group 34"/>
            <p:cNvGrpSpPr/>
            <p:nvPr/>
          </p:nvGrpSpPr>
          <p:grpSpPr>
            <a:xfrm rot="-6339738">
              <a:off x="276018" y="276018"/>
              <a:ext cx="1365017" cy="1365017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78" tIns="6078" rIns="6078" bIns="607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19860347" y="2816390"/>
            <a:ext cx="630070" cy="630070"/>
            <a:chOff x="0" y="0"/>
            <a:chExt cx="840093" cy="840093"/>
          </a:xfrm>
        </p:grpSpPr>
        <p:sp>
          <p:nvSpPr>
            <p:cNvPr id="38" name="Freeform 38"/>
            <p:cNvSpPr/>
            <p:nvPr/>
          </p:nvSpPr>
          <p:spPr>
            <a:xfrm rot="-6339738">
              <a:off x="79331" y="79331"/>
              <a:ext cx="681431" cy="681431"/>
            </a:xfrm>
            <a:custGeom>
              <a:avLst/>
              <a:gdLst/>
              <a:ahLst/>
              <a:cxnLst/>
              <a:rect l="l" t="t" r="r" b="b"/>
              <a:pathLst>
                <a:path w="681431" h="681431">
                  <a:moveTo>
                    <a:pt x="0" y="0"/>
                  </a:moveTo>
                  <a:lnTo>
                    <a:pt x="681431" y="0"/>
                  </a:lnTo>
                  <a:lnTo>
                    <a:pt x="681431" y="681431"/>
                  </a:lnTo>
                  <a:lnTo>
                    <a:pt x="0" y="681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39" name="Group 39"/>
            <p:cNvGrpSpPr/>
            <p:nvPr/>
          </p:nvGrpSpPr>
          <p:grpSpPr>
            <a:xfrm rot="-6339738">
              <a:off x="120957" y="120957"/>
              <a:ext cx="598179" cy="59817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078" tIns="6078" rIns="6078" bIns="607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3DE1F-748D-77AD-3EDA-E16D23B32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B59A6E-DEDE-AD3B-8B1A-0CC4FE3C219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568A08D-D00D-B9C7-C162-3085A692316B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F9D69EC-FB20-7E67-BC79-A8723549B681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FA3163F-8365-8B1F-8FBE-6EE50C6504D5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5D62842-BA78-3426-9290-30661046A538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64C6D89-E450-492B-98D7-DAEE4BC4D3CD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30A2802-C987-ED33-037F-0C0F4EDB9630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AEE21EE5-C83F-F15C-5B6A-E2275FAAEC4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C77871A9-85A8-0327-D847-A8EB33BDA01C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F071D03-B56C-4342-9D6E-CD629C7AC1B6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01615D8F-3C44-EC37-8FB4-A7F80D148EF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1793F9D6-2119-D0AC-FB3D-E2F9FA5B6109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B73DA899-FC0C-F563-6E04-4210378D0F3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EF5357B-C418-69C9-C1E2-CED4C97FF698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6C44D19-8FD7-AA62-3446-AB9610139352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EAF92BB9-62F6-78C0-D509-B67AE77C2E67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FE5D0C5-AD1B-9DD2-336A-25DE8106F84C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6F86C721-0A62-5FDE-6129-378BE6E3F2D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2F8A7774-50AE-6283-F393-ED7956F7A0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7908C470-03B3-0BEC-A3A6-C9D403BC45CB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861EF5C-E4BE-015A-D297-1A5AAFA8769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7D1253C-F128-F2F8-B300-798EE8DCC4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9ACCD66-D3EA-DA6D-639B-02012A4741D8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92BD5FB-C649-6742-420E-958DB4BEE95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5912F-3DBA-D6DC-2641-D20C874D5E0A}"/>
              </a:ext>
            </a:extLst>
          </p:cNvPr>
          <p:cNvSpPr txBox="1"/>
          <p:nvPr/>
        </p:nvSpPr>
        <p:spPr>
          <a:xfrm>
            <a:off x="457201" y="1562100"/>
            <a:ext cx="10677318" cy="5773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CONCLUSION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tragedy was not that Israel encountered giants. The tragedy was that they encountered their own unbelief.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wilderness became a mirror. It revealed what had been hidden in their hearts all along.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Promised Land required more than strong bodies; it required renewed minds.</a:t>
            </a:r>
          </a:p>
        </p:txBody>
      </p:sp>
    </p:spTree>
    <p:extLst>
      <p:ext uri="{BB962C8B-B14F-4D97-AF65-F5344CB8AC3E}">
        <p14:creationId xmlns:p14="http://schemas.microsoft.com/office/powerpoint/2010/main" val="1656893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3DE1F-748D-77AD-3EDA-E16D23B32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B59A6E-DEDE-AD3B-8B1A-0CC4FE3C219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568A08D-D00D-B9C7-C162-3085A692316B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F9D69EC-FB20-7E67-BC79-A8723549B681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FA3163F-8365-8B1F-8FBE-6EE50C6504D5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5D62842-BA78-3426-9290-30661046A538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64C6D89-E450-492B-98D7-DAEE4BC4D3CD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C30A2802-C987-ED33-037F-0C0F4EDB9630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AEE21EE5-C83F-F15C-5B6A-E2275FAAEC4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C77871A9-85A8-0327-D847-A8EB33BDA01C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F071D03-B56C-4342-9D6E-CD629C7AC1B6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01615D8F-3C44-EC37-8FB4-A7F80D148EF0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1793F9D6-2119-D0AC-FB3D-E2F9FA5B6109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B73DA899-FC0C-F563-6E04-4210378D0F3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EF5357B-C418-69C9-C1E2-CED4C97FF698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66C44D19-8FD7-AA62-3446-AB9610139352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EAF92BB9-62F6-78C0-D509-B67AE77C2E67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BFE5D0C5-AD1B-9DD2-336A-25DE8106F84C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6F86C721-0A62-5FDE-6129-378BE6E3F2D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2F8A7774-50AE-6283-F393-ED7956F7A0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7908C470-03B3-0BEC-A3A6-C9D403BC45CB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2861EF5C-E4BE-015A-D297-1A5AAFA8769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97D1253C-F128-F2F8-B300-798EE8DCC4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9ACCD66-D3EA-DA6D-639B-02012A4741D8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A92BD5FB-C649-6742-420E-958DB4BEE95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D5912F-3DBA-D6DC-2641-D20C874D5E0A}"/>
              </a:ext>
            </a:extLst>
          </p:cNvPr>
          <p:cNvSpPr txBox="1"/>
          <p:nvPr/>
        </p:nvSpPr>
        <p:spPr>
          <a:xfrm>
            <a:off x="609601" y="1790700"/>
            <a:ext cx="10524918" cy="5219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CONCLUSION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good news of the gospel is that in Christ we are not imprisoned by our past, our wounds, or even generational patterns.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Through the Holy Spirit, God renews our minds, heals our hearts, restores our identity, and equips us to walk into the future He has prepared.</a:t>
            </a:r>
          </a:p>
        </p:txBody>
      </p:sp>
    </p:spTree>
    <p:extLst>
      <p:ext uri="{BB962C8B-B14F-4D97-AF65-F5344CB8AC3E}">
        <p14:creationId xmlns:p14="http://schemas.microsoft.com/office/powerpoint/2010/main" val="3245411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/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/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4CAC9A-6C9A-1724-BA69-D6DA6A51A03D}"/>
              </a:ext>
            </a:extLst>
          </p:cNvPr>
          <p:cNvSpPr txBox="1"/>
          <p:nvPr/>
        </p:nvSpPr>
        <p:spPr>
          <a:xfrm>
            <a:off x="533401" y="1562100"/>
            <a:ext cx="10601118" cy="6327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</a:t>
            </a: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Your Body Remembers What Your Mind Repeats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There is a scientific realization that your mind and your body are not separate.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you experience trauma, stress, or prolonged fear, your brain might try to forget it, but your muscles, your nervous system, and your physical health remember.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/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/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4CAC9A-6C9A-1724-BA69-D6DA6A51A03D}"/>
              </a:ext>
            </a:extLst>
          </p:cNvPr>
          <p:cNvSpPr txBox="1"/>
          <p:nvPr/>
        </p:nvSpPr>
        <p:spPr>
          <a:xfrm>
            <a:off x="533401" y="1562100"/>
            <a:ext cx="10601118" cy="4506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 (</a:t>
            </a:r>
            <a:r>
              <a:rPr lang="en-CA" sz="3600" b="1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CA" sz="36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carry the posture of your past.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Experiences of fear, trauma, chronic stress, anxiety, and unresolved emotional pain often leave lasting effects upon the body. Long after the event has passed, the body still remembers.</a:t>
            </a:r>
          </a:p>
        </p:txBody>
      </p:sp>
    </p:spTree>
    <p:extLst>
      <p:ext uri="{BB962C8B-B14F-4D97-AF65-F5344CB8AC3E}">
        <p14:creationId xmlns:p14="http://schemas.microsoft.com/office/powerpoint/2010/main" val="3023694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7ED2-BDD1-AC6D-30C4-4A304CCD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4C724F-C7FF-FEA7-F1AB-7259199FD23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48CEF8F-A8FC-3E3A-7038-72999D1DE96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37C082-6783-9B76-ACB7-DE20AAD8DE3A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BAEE38-A85B-15CD-333F-611D71B35B2F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ABD788F-9275-C3CA-64DC-0D437FDA4BE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46612D-39D9-CD49-14AC-4883A0C2AE47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DB06A220-9A46-517D-BA1D-AD2A9677EF69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42A5817-235D-7314-686A-2F7DE5E4E7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5C0CA82-5128-C322-CAA0-4627E419C07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3E346D7-9199-9B47-FDB9-AFD6C96BFB10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90CF56-A652-A915-B0F0-15A0017B8006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B52C6516-11B4-9D3D-C47E-53D017B6752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64F4879-624E-42AC-4511-491BEB48412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F85F537-EC0C-78E6-FA19-5F6162F0AF7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17F0BEF-461C-2316-0683-91AA93692C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802DDC5B-5950-1382-6435-15DB702E8EA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11AAE72-56D7-0AE8-6BEF-B0CBACB8A4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2A8594-14D2-67D7-6F88-356093B26A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CE11203-ABDA-9F52-D052-435D0B9A0D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7BE3DA9-D98D-ADE0-372D-F6873779474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5CD27E1-1A85-8C00-64F4-AB1C61776A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A3C749-F4CB-1BD6-A88F-48FB897097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47955282-0414-89D9-8CC1-05973D0204E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08EB3F-06CE-87D8-1514-8931B546B0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BC574E8-0746-2A5B-6752-BC50D88E3610}"/>
              </a:ext>
            </a:extLst>
          </p:cNvPr>
          <p:cNvSpPr txBox="1"/>
          <p:nvPr/>
        </p:nvSpPr>
        <p:spPr>
          <a:xfrm>
            <a:off x="533400" y="2145244"/>
            <a:ext cx="10601118" cy="4802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The Hidden Cost of a Negative Mindset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Your body eventually travels in the direction your mind continually believes.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Proverbs 23:7 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"For as he thinks in his heart, so is he."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03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27ED2-BDD1-AC6D-30C4-4A304CCD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4C724F-C7FF-FEA7-F1AB-7259199FD23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48CEF8F-A8FC-3E3A-7038-72999D1DE963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37C082-6783-9B76-ACB7-DE20AAD8DE3A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BAEE38-A85B-15CD-333F-611D71B35B2F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EABD788F-9275-C3CA-64DC-0D437FDA4BE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D46612D-39D9-CD49-14AC-4883A0C2AE47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DB06A220-9A46-517D-BA1D-AD2A9677EF69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42A5817-235D-7314-686A-2F7DE5E4E79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A5C0CA82-5128-C322-CAA0-4627E419C073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83E346D7-9199-9B47-FDB9-AFD6C96BFB10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AE90CF56-A652-A915-B0F0-15A0017B8006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B52C6516-11B4-9D3D-C47E-53D017B67525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C64F4879-624E-42AC-4511-491BEB48412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F85F537-EC0C-78E6-FA19-5F6162F0AF74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417F0BEF-461C-2316-0683-91AA93692C17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802DDC5B-5950-1382-6435-15DB702E8EA1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11AAE72-56D7-0AE8-6BEF-B0CBACB8A421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9C2A8594-14D2-67D7-6F88-356093B26A5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7CE11203-ABDA-9F52-D052-435D0B9A0DE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7BE3DA9-D98D-ADE0-372D-F68737794745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F5CD27E1-1A85-8C00-64F4-AB1C61776A2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4FA3C749-F4CB-1BD6-A88F-48FB897097A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47955282-0414-89D9-8CC1-05973D0204E6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C08EB3F-06CE-87D8-1514-8931B546B02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BC574E8-0746-2A5B-6752-BC50D88E3610}"/>
              </a:ext>
            </a:extLst>
          </p:cNvPr>
          <p:cNvSpPr txBox="1"/>
          <p:nvPr/>
        </p:nvSpPr>
        <p:spPr>
          <a:xfrm>
            <a:off x="373601" y="723900"/>
            <a:ext cx="10760917" cy="1070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Hidden Cost of a Negative Mindset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07000"/>
              </a:lnSpc>
              <a:spcAft>
                <a:spcPts val="800"/>
              </a:spcAft>
              <a:buAutoNum type="alphaUcPeriod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Negative Mindset Can Delay God's Destiny Numbers 14:26 – 33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had already promised Canaan. The promise never changed. The people changed.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said, "You cannot enter because of what is inside you.”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obstacle was never the Canaanites. The obstacle was Israel's unbelief.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Their bodies eventually reflected what their minds had been rehearsing.</a:t>
            </a:r>
          </a:p>
          <a:p>
            <a:pPr marL="57150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96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5B732-832F-4BD9-0A85-52402D87A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95FC09-4116-B99F-605F-C0AD976008E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5BE8CF2F-4DD9-278B-8264-4E9BAFD9022E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C2071A8-427A-6CA2-D3C0-63079E7CF53C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53ABE4F-1A7B-CEB5-F6B9-DF3690B39A3D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4DEDEECF-5B47-893C-E970-46072309D0A8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7AA0D9C-7031-9190-F2D9-A8C3236C2CCA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F4A308E2-896B-9D6B-C25F-E94427698E36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D6045A5E-411B-708C-A2AF-83187A1EE9F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09AE142C-0EAD-0E01-ABB7-3E589A91B956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2F286908-A566-238F-4CE7-48F96734C8F3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833CA709-4707-36C9-77E5-CC7A6E75C71E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8F6073B0-8F25-F8AA-3CE3-44390091E2E0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FCF5C2D4-C6EB-0069-498D-3AFD918CD78D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B3FD077-11BD-41EB-D043-2ADA4AEF0A2F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EB5C690E-74C7-7628-9A63-AAF13E6F611B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63B54A1D-A768-093F-D222-D7D1E8B0ED6F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A487655-EA5A-DCF1-31E1-A693A0B8198F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949FD80-098C-B422-DBED-5ADBC92FEF5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8C2BF422-B27E-6107-3489-8B0562065ED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17796908-A16C-5FDD-2DDE-9E26000A0AD3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4A0B8B7E-1515-BB57-306B-8BA60B32D78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F1BBBD56-2A94-8322-6EBD-9906A12BDAE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81BCE32A-33FB-B0C8-3C93-8A1377CEB5A7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20BED63-40D8-0557-747F-B2177EAFEBB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0419BE5-267A-3637-4075-EF959417F19D}"/>
              </a:ext>
            </a:extLst>
          </p:cNvPr>
          <p:cNvSpPr txBox="1"/>
          <p:nvPr/>
        </p:nvSpPr>
        <p:spPr>
          <a:xfrm>
            <a:off x="533400" y="1066924"/>
            <a:ext cx="10601118" cy="8311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Hidden Cost of a Negative Mindset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The Infected Eye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Before there was a physical delay in the wilderness, there was a mental delay.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Numbers 13, Moses sends twelve spies to scout the Promised Land. Ten return with a negative report; two return with a vision of victory. 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Numbers 13:31, 33</a:t>
            </a:r>
          </a:p>
          <a:p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“We were like grasshoppers in our own sight, and so we were in their sight.”</a:t>
            </a:r>
          </a:p>
        </p:txBody>
      </p:sp>
    </p:spTree>
    <p:extLst>
      <p:ext uri="{BB962C8B-B14F-4D97-AF65-F5344CB8AC3E}">
        <p14:creationId xmlns:p14="http://schemas.microsoft.com/office/powerpoint/2010/main" val="3564083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9C23D-F582-C262-131A-85747D28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CB3F454-DFD8-0227-1B63-9A4E3788B07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5F30C2D-48BA-6F60-8FC3-4C0346BF636A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F7F0965-AF83-E1F4-3BCE-2F063EAB5F6E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BC7AD11-61A0-4531-57CF-5DD61FC2D0D1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2C949B2C-5CCE-8FCC-5711-8BB4223BD492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CA87B2CF-98FC-8B32-F815-C78327837551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3D0F2A37-1CF5-A099-91B3-8922BAC7CBE8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0369F871-F392-68DA-A6B0-5B135CFDBAA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32988FB5-8F08-E6EE-A999-438B2EB637F6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FCF46540-446F-866A-9617-E42EC70C8CDC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DDAEC6C-CE62-F625-3C57-65567D46F572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ED842417-8AD4-C49D-8DAE-3CE91F9E1753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0A242416-CA77-F5F0-28F5-EED58EA54697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54147C0-51DA-3314-4640-BD2B06183C05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E8071602-8AAC-0D2D-3439-FFD655A4BFFE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FF25FC7A-315C-C13E-0894-0C6A2B538FCF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86BFC597-56A1-B71D-7921-E11EAB7CD697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F476E58-A6AE-E9AA-C17E-6A72A76CCE6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4D77C15E-77BA-3445-9C17-EA8FED4B617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5D1A6DB0-1B6F-FCD1-CE09-5D5EE4121BCF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A8FE6D2A-276E-7616-AA29-0AD85E7495A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5CC3947A-7D6E-3DB7-D7AF-3534497AE8D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921CF91E-6F1F-87A3-A807-D0E37F4685E2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C61BFBB3-AB7F-EDBC-2AF3-CF8411E1994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5D20D99-6499-91A5-FA3B-309015FC3C3C}"/>
              </a:ext>
            </a:extLst>
          </p:cNvPr>
          <p:cNvSpPr txBox="1"/>
          <p:nvPr/>
        </p:nvSpPr>
        <p:spPr>
          <a:xfrm>
            <a:off x="373601" y="342900"/>
            <a:ext cx="10760917" cy="9690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Their Bodies Left Egypt, But Egypt Never Left Their Minds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One of the greatest miracles in Scripture was the Exodus. But the greater miracle never happened.</a:t>
            </a:r>
          </a:p>
          <a:p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delivered them physically. They never became free mentally.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Slavery had taught them: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Survive, Obey, Fear, Never take initiative,	Never dream beyond your chains. 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God could remove chains overnight. Changing their thinking required a journey.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Freedom is not complete until the mind is renewed.</a:t>
            </a:r>
          </a:p>
        </p:txBody>
      </p:sp>
    </p:spTree>
    <p:extLst>
      <p:ext uri="{BB962C8B-B14F-4D97-AF65-F5344CB8AC3E}">
        <p14:creationId xmlns:p14="http://schemas.microsoft.com/office/powerpoint/2010/main" val="1915259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E2AB3-0F4A-AF5C-8C20-5E0513029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CFFF38-D3E0-1992-A818-26793536BA3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9521" r="-10927"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2A177AA-8C16-3F5B-BFDC-6666591B679D}"/>
              </a:ext>
            </a:extLst>
          </p:cNvPr>
          <p:cNvGrpSpPr/>
          <p:nvPr/>
        </p:nvGrpSpPr>
        <p:grpSpPr>
          <a:xfrm>
            <a:off x="338876" y="110990"/>
            <a:ext cx="11222215" cy="10176010"/>
            <a:chOff x="0" y="0"/>
            <a:chExt cx="2274402" cy="707744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F05EB39-1DB5-39E9-A962-AB4022F5C719}"/>
                </a:ext>
              </a:extLst>
            </p:cNvPr>
            <p:cNvSpPr/>
            <p:nvPr/>
          </p:nvSpPr>
          <p:spPr>
            <a:xfrm>
              <a:off x="0" y="0"/>
              <a:ext cx="2274402" cy="707744"/>
            </a:xfrm>
            <a:custGeom>
              <a:avLst/>
              <a:gdLst/>
              <a:ahLst/>
              <a:cxnLst/>
              <a:rect l="l" t="t" r="r" b="b"/>
              <a:pathLst>
                <a:path w="2274402" h="707744">
                  <a:moveTo>
                    <a:pt x="25159" y="0"/>
                  </a:moveTo>
                  <a:lnTo>
                    <a:pt x="2249243" y="0"/>
                  </a:lnTo>
                  <a:cubicBezTo>
                    <a:pt x="2255915" y="0"/>
                    <a:pt x="2262315" y="2651"/>
                    <a:pt x="2267033" y="7369"/>
                  </a:cubicBezTo>
                  <a:cubicBezTo>
                    <a:pt x="2271751" y="12087"/>
                    <a:pt x="2274402" y="18486"/>
                    <a:pt x="2274402" y="25159"/>
                  </a:cubicBezTo>
                  <a:lnTo>
                    <a:pt x="2274402" y="682586"/>
                  </a:lnTo>
                  <a:cubicBezTo>
                    <a:pt x="2274402" y="689258"/>
                    <a:pt x="2271751" y="695657"/>
                    <a:pt x="2267033" y="700376"/>
                  </a:cubicBezTo>
                  <a:cubicBezTo>
                    <a:pt x="2262315" y="705094"/>
                    <a:pt x="2255915" y="707744"/>
                    <a:pt x="2249243" y="707744"/>
                  </a:cubicBezTo>
                  <a:lnTo>
                    <a:pt x="25159" y="707744"/>
                  </a:lnTo>
                  <a:cubicBezTo>
                    <a:pt x="18486" y="707744"/>
                    <a:pt x="12087" y="705094"/>
                    <a:pt x="7369" y="700376"/>
                  </a:cubicBezTo>
                  <a:cubicBezTo>
                    <a:pt x="2651" y="695657"/>
                    <a:pt x="0" y="689258"/>
                    <a:pt x="0" y="682586"/>
                  </a:cubicBezTo>
                  <a:lnTo>
                    <a:pt x="0" y="25159"/>
                  </a:lnTo>
                  <a:cubicBezTo>
                    <a:pt x="0" y="18486"/>
                    <a:pt x="2651" y="12087"/>
                    <a:pt x="7369" y="7369"/>
                  </a:cubicBezTo>
                  <a:cubicBezTo>
                    <a:pt x="12087" y="2651"/>
                    <a:pt x="18486" y="0"/>
                    <a:pt x="2515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gradFill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00537CA-C8D1-28AA-D62E-EB3C64B2622E}"/>
                </a:ext>
              </a:extLst>
            </p:cNvPr>
            <p:cNvSpPr txBox="1"/>
            <p:nvPr/>
          </p:nvSpPr>
          <p:spPr>
            <a:xfrm>
              <a:off x="0" y="-38100"/>
              <a:ext cx="2274402" cy="745844"/>
            </a:xfrm>
            <a:prstGeom prst="rect">
              <a:avLst/>
            </a:prstGeom>
          </p:spPr>
          <p:txBody>
            <a:bodyPr lIns="57927" tIns="57927" rIns="57927" bIns="57927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79CF864E-06E4-C84F-43C1-EEFA6B32B079}"/>
              </a:ext>
            </a:extLst>
          </p:cNvPr>
          <p:cNvGrpSpPr/>
          <p:nvPr/>
        </p:nvGrpSpPr>
        <p:grpSpPr>
          <a:xfrm>
            <a:off x="10658240" y="-4851087"/>
            <a:ext cx="13912875" cy="13912875"/>
            <a:chOff x="0" y="0"/>
            <a:chExt cx="18550500" cy="18550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48AA75F-9F8F-C655-65AA-778E59EA7203}"/>
                </a:ext>
              </a:extLst>
            </p:cNvPr>
            <p:cNvSpPr/>
            <p:nvPr/>
          </p:nvSpPr>
          <p:spPr>
            <a:xfrm>
              <a:off x="0" y="0"/>
              <a:ext cx="18550500" cy="18550500"/>
            </a:xfrm>
            <a:custGeom>
              <a:avLst/>
              <a:gdLst/>
              <a:ahLst/>
              <a:cxnLst/>
              <a:rect l="l" t="t" r="r" b="b"/>
              <a:pathLst>
                <a:path w="18550500" h="18550500">
                  <a:moveTo>
                    <a:pt x="0" y="0"/>
                  </a:moveTo>
                  <a:lnTo>
                    <a:pt x="18550500" y="0"/>
                  </a:lnTo>
                  <a:lnTo>
                    <a:pt x="18550500" y="18550500"/>
                  </a:lnTo>
                  <a:lnTo>
                    <a:pt x="0" y="18550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1CDC8885-309A-FF6F-23C4-05C53162AAE6}"/>
                </a:ext>
              </a:extLst>
            </p:cNvPr>
            <p:cNvGrpSpPr/>
            <p:nvPr/>
          </p:nvGrpSpPr>
          <p:grpSpPr>
            <a:xfrm>
              <a:off x="1133172" y="1133172"/>
              <a:ext cx="16284156" cy="16284156"/>
              <a:chOff x="0" y="0"/>
              <a:chExt cx="812800" cy="812800"/>
            </a:xfrm>
          </p:grpSpPr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816243E6-282E-2422-A27C-EA6764EFE94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D3AE7">
                      <a:alpha val="100000"/>
                    </a:srgbClr>
                  </a:gs>
                  <a:gs pos="100000">
                    <a:srgbClr val="9332BD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23" name="TextBox 23">
                <a:extLst>
                  <a:ext uri="{FF2B5EF4-FFF2-40B4-BE49-F238E27FC236}">
                    <a16:creationId xmlns:a16="http://schemas.microsoft.com/office/drawing/2014/main" id="{96747C92-7212-EC32-966F-C545EEA913C9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85961" tIns="85961" rIns="85961" bIns="85961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D3BB1E5E-60E2-0852-B958-345B0E196D64}"/>
              </a:ext>
            </a:extLst>
          </p:cNvPr>
          <p:cNvGrpSpPr/>
          <p:nvPr/>
        </p:nvGrpSpPr>
        <p:grpSpPr>
          <a:xfrm rot="-3207614">
            <a:off x="17455210" y="2837636"/>
            <a:ext cx="6049545" cy="3685699"/>
            <a:chOff x="0" y="0"/>
            <a:chExt cx="1593296" cy="970719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9017B2B6-41BD-3649-8AEA-60D3AEC3CC6C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50390B3D-EB17-7E19-4539-7B4380376AD3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4F86C535-7E93-C8E1-C7AA-24BEEA568756}"/>
              </a:ext>
            </a:extLst>
          </p:cNvPr>
          <p:cNvGrpSpPr/>
          <p:nvPr/>
        </p:nvGrpSpPr>
        <p:grpSpPr>
          <a:xfrm rot="-3207614">
            <a:off x="13944382" y="936044"/>
            <a:ext cx="6049545" cy="3685699"/>
            <a:chOff x="0" y="0"/>
            <a:chExt cx="1593296" cy="970719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72AA20E5-0971-3AD4-D1E9-AEB51063265E}"/>
                </a:ext>
              </a:extLst>
            </p:cNvPr>
            <p:cNvSpPr/>
            <p:nvPr/>
          </p:nvSpPr>
          <p:spPr>
            <a:xfrm>
              <a:off x="0" y="0"/>
              <a:ext cx="1593296" cy="970719"/>
            </a:xfrm>
            <a:custGeom>
              <a:avLst/>
              <a:gdLst/>
              <a:ahLst/>
              <a:cxnLst/>
              <a:rect l="l" t="t" r="r" b="b"/>
              <a:pathLst>
                <a:path w="1593296" h="970719">
                  <a:moveTo>
                    <a:pt x="0" y="0"/>
                  </a:moveTo>
                  <a:lnTo>
                    <a:pt x="1593296" y="0"/>
                  </a:lnTo>
                  <a:lnTo>
                    <a:pt x="1593296" y="970719"/>
                  </a:lnTo>
                  <a:lnTo>
                    <a:pt x="0" y="970719"/>
                  </a:lnTo>
                  <a:close/>
                </a:path>
              </a:pathLst>
            </a:custGeom>
            <a:gradFill rotWithShape="1">
              <a:gsLst>
                <a:gs pos="0">
                  <a:srgbClr val="E8E8E8">
                    <a:alpha val="0"/>
                  </a:srgbClr>
                </a:gs>
                <a:gs pos="100000">
                  <a:srgbClr val="E8E8E8">
                    <a:alpha val="35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1C2236D0-1073-CCEB-534C-F7A590B731FA}"/>
                </a:ext>
              </a:extLst>
            </p:cNvPr>
            <p:cNvSpPr txBox="1"/>
            <p:nvPr/>
          </p:nvSpPr>
          <p:spPr>
            <a:xfrm>
              <a:off x="0" y="-38100"/>
              <a:ext cx="1593296" cy="10088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>
            <a:extLst>
              <a:ext uri="{FF2B5EF4-FFF2-40B4-BE49-F238E27FC236}">
                <a16:creationId xmlns:a16="http://schemas.microsoft.com/office/drawing/2014/main" id="{7192B765-9CC8-F13F-C2D3-FC805E8F0855}"/>
              </a:ext>
            </a:extLst>
          </p:cNvPr>
          <p:cNvSpPr/>
          <p:nvPr/>
        </p:nvSpPr>
        <p:spPr>
          <a:xfrm>
            <a:off x="10974337" y="2746091"/>
            <a:ext cx="6940062" cy="6940062"/>
          </a:xfrm>
          <a:custGeom>
            <a:avLst/>
            <a:gdLst/>
            <a:ahLst/>
            <a:cxnLst/>
            <a:rect l="l" t="t" r="r" b="b"/>
            <a:pathLst>
              <a:path w="6940062" h="6940062">
                <a:moveTo>
                  <a:pt x="0" y="0"/>
                </a:moveTo>
                <a:lnTo>
                  <a:pt x="6940062" y="0"/>
                </a:lnTo>
                <a:lnTo>
                  <a:pt x="6940062" y="6940063"/>
                </a:lnTo>
                <a:lnTo>
                  <a:pt x="0" y="6940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A"/>
          </a:p>
        </p:txBody>
      </p:sp>
      <p:grpSp>
        <p:nvGrpSpPr>
          <p:cNvPr id="31" name="Group 31">
            <a:extLst>
              <a:ext uri="{FF2B5EF4-FFF2-40B4-BE49-F238E27FC236}">
                <a16:creationId xmlns:a16="http://schemas.microsoft.com/office/drawing/2014/main" id="{C8A99D63-6FB6-1389-3997-F624776825BB}"/>
              </a:ext>
            </a:extLst>
          </p:cNvPr>
          <p:cNvGrpSpPr/>
          <p:nvPr/>
        </p:nvGrpSpPr>
        <p:grpSpPr>
          <a:xfrm>
            <a:off x="11398276" y="3170031"/>
            <a:ext cx="6092184" cy="6092184"/>
            <a:chOff x="0" y="0"/>
            <a:chExt cx="812800" cy="812800"/>
          </a:xfrm>
        </p:grpSpPr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0CB25562-AEA3-EB60-CB18-356F2238C7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A"/>
            </a:p>
          </p:txBody>
        </p:sp>
        <p:sp>
          <p:nvSpPr>
            <p:cNvPr id="33" name="TextBox 33">
              <a:extLst>
                <a:ext uri="{FF2B5EF4-FFF2-40B4-BE49-F238E27FC236}">
                  <a16:creationId xmlns:a16="http://schemas.microsoft.com/office/drawing/2014/main" id="{84F573C3-D5F6-B252-9810-BFF1C09375AA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C3240467-A4CF-AA35-2BEE-050F194186F4}"/>
              </a:ext>
            </a:extLst>
          </p:cNvPr>
          <p:cNvGrpSpPr/>
          <p:nvPr/>
        </p:nvGrpSpPr>
        <p:grpSpPr>
          <a:xfrm>
            <a:off x="11640242" y="3393886"/>
            <a:ext cx="5608255" cy="5608255"/>
            <a:chOff x="0" y="0"/>
            <a:chExt cx="812800" cy="812800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0D3617D-8851-892F-26EA-4DB9CC41EC3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D3AE7">
                    <a:alpha val="100000"/>
                  </a:srgbClr>
                </a:gs>
                <a:gs pos="100000">
                  <a:srgbClr val="9332B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A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6418FA70-EC06-55BF-65DB-D7FF8DE90860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2879" tIns="42879" rIns="42879" bIns="42879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D6FAD3E9-7659-283A-B65B-FDCAEF276CF8}"/>
              </a:ext>
            </a:extLst>
          </p:cNvPr>
          <p:cNvGrpSpPr/>
          <p:nvPr/>
        </p:nvGrpSpPr>
        <p:grpSpPr>
          <a:xfrm>
            <a:off x="11878452" y="3648768"/>
            <a:ext cx="5131832" cy="5131832"/>
            <a:chOff x="0" y="0"/>
            <a:chExt cx="812800" cy="812800"/>
          </a:xfrm>
        </p:grpSpPr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F1ECC9F9-F0D2-008C-9181-BD138244E2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CA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034472E-976C-677C-4AA0-8F53DD467550}"/>
              </a:ext>
            </a:extLst>
          </p:cNvPr>
          <p:cNvSpPr txBox="1"/>
          <p:nvPr/>
        </p:nvSpPr>
        <p:spPr>
          <a:xfrm>
            <a:off x="609600" y="1333500"/>
            <a:ext cx="10524918" cy="6095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Their Bodies Left Egypt, But Egypt Never Left Their Minds (</a:t>
            </a:r>
            <a:r>
              <a:rPr lang="en-US" sz="3600" b="1" kern="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</a:t>
            </a: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The Chronic Complaint.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happens when a negative mindset is allowed to fester? It manifests in our words.</a:t>
            </a:r>
          </a:p>
          <a:p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Numbers 14:1-4</a:t>
            </a:r>
            <a:r>
              <a:rPr lang="en-US" sz="3600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 infection of the ten spies spreads to the entire congregation.</a:t>
            </a:r>
          </a:p>
          <a:p>
            <a:endParaRPr lang="en-US" sz="3600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714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14012</TotalTime>
  <Words>1306</Words>
  <Application>Microsoft Office PowerPoint</Application>
  <PresentationFormat>Custom</PresentationFormat>
  <Paragraphs>160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Wingdings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Modern Business Plan Presentation</dc:title>
  <dc:creator>Lovelace</dc:creator>
  <cp:lastModifiedBy>Jennel Wilmot</cp:lastModifiedBy>
  <cp:revision>19</cp:revision>
  <dcterms:created xsi:type="dcterms:W3CDTF">2006-08-16T00:00:00Z</dcterms:created>
  <dcterms:modified xsi:type="dcterms:W3CDTF">2026-07-17T20:41:29Z</dcterms:modified>
  <dc:identifier>DAGbAtwYxKE</dc:identifier>
</cp:coreProperties>
</file>