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634" r:id="rId2"/>
    <p:sldId id="635" r:id="rId3"/>
    <p:sldId id="636" r:id="rId4"/>
    <p:sldId id="638" r:id="rId5"/>
    <p:sldId id="637" r:id="rId6"/>
    <p:sldId id="659" r:id="rId7"/>
    <p:sldId id="669" r:id="rId8"/>
    <p:sldId id="670" r:id="rId9"/>
    <p:sldId id="671" r:id="rId10"/>
    <p:sldId id="663" r:id="rId11"/>
    <p:sldId id="639" r:id="rId12"/>
    <p:sldId id="640" r:id="rId13"/>
    <p:sldId id="676" r:id="rId14"/>
    <p:sldId id="674" r:id="rId15"/>
    <p:sldId id="673" r:id="rId16"/>
    <p:sldId id="643" r:id="rId17"/>
    <p:sldId id="664" r:id="rId18"/>
    <p:sldId id="662" r:id="rId19"/>
    <p:sldId id="661" r:id="rId20"/>
    <p:sldId id="678" r:id="rId21"/>
    <p:sldId id="677" r:id="rId22"/>
    <p:sldId id="665" r:id="rId23"/>
    <p:sldId id="666" r:id="rId24"/>
    <p:sldId id="680" r:id="rId25"/>
    <p:sldId id="660" r:id="rId26"/>
    <p:sldId id="67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66B3C-706C-388C-2F08-CCD8D4B08F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724DB95-5512-AF92-F6D3-096DF3CA98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E3F4A6B6-AA65-2E7C-CF68-B32C60D3DD93}"/>
              </a:ext>
            </a:extLst>
          </p:cNvPr>
          <p:cNvSpPr>
            <a:spLocks noGrp="1"/>
          </p:cNvSpPr>
          <p:nvPr>
            <p:ph type="dt" sz="half" idx="10"/>
          </p:nvPr>
        </p:nvSpPr>
        <p:spPr/>
        <p:txBody>
          <a:bodyPr/>
          <a:lstStyle/>
          <a:p>
            <a:fld id="{490A3C1B-4E53-44F9-B05F-78ED08976705}" type="datetimeFigureOut">
              <a:rPr lang="en-AU" smtClean="0"/>
              <a:t>28/07/2026</a:t>
            </a:fld>
            <a:endParaRPr lang="en-AU"/>
          </a:p>
        </p:txBody>
      </p:sp>
      <p:sp>
        <p:nvSpPr>
          <p:cNvPr id="5" name="Footer Placeholder 4">
            <a:extLst>
              <a:ext uri="{FF2B5EF4-FFF2-40B4-BE49-F238E27FC236}">
                <a16:creationId xmlns:a16="http://schemas.microsoft.com/office/drawing/2014/main" id="{4AB8AE5B-69B3-0559-409B-F2F5D5706FF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21F022E-CB17-2253-7711-C7027346BC4F}"/>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2984856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90668-06B0-F3C1-F682-CEBBE3F3F2C9}"/>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D2EBF415-B8FE-963C-979D-EFBF89D11E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34E2CE4-DA13-3F5B-E87A-64C4799B7973}"/>
              </a:ext>
            </a:extLst>
          </p:cNvPr>
          <p:cNvSpPr>
            <a:spLocks noGrp="1"/>
          </p:cNvSpPr>
          <p:nvPr>
            <p:ph type="dt" sz="half" idx="10"/>
          </p:nvPr>
        </p:nvSpPr>
        <p:spPr/>
        <p:txBody>
          <a:bodyPr/>
          <a:lstStyle/>
          <a:p>
            <a:fld id="{490A3C1B-4E53-44F9-B05F-78ED08976705}" type="datetimeFigureOut">
              <a:rPr lang="en-AU" smtClean="0"/>
              <a:t>28/07/2026</a:t>
            </a:fld>
            <a:endParaRPr lang="en-AU"/>
          </a:p>
        </p:txBody>
      </p:sp>
      <p:sp>
        <p:nvSpPr>
          <p:cNvPr id="5" name="Footer Placeholder 4">
            <a:extLst>
              <a:ext uri="{FF2B5EF4-FFF2-40B4-BE49-F238E27FC236}">
                <a16:creationId xmlns:a16="http://schemas.microsoft.com/office/drawing/2014/main" id="{FF57CD0C-C51E-E312-FD15-88FE63CA9A7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0D6B7F1-92EE-AEFF-CCF6-391CCB31B02C}"/>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3207456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AAE335-97CB-AC47-9348-8E9FD461A78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FB8EC9E7-04B2-3DAE-208C-D1BB54D2A8B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94222C6-CC73-AB6A-1B0C-2DBF4C0CBBF2}"/>
              </a:ext>
            </a:extLst>
          </p:cNvPr>
          <p:cNvSpPr>
            <a:spLocks noGrp="1"/>
          </p:cNvSpPr>
          <p:nvPr>
            <p:ph type="dt" sz="half" idx="10"/>
          </p:nvPr>
        </p:nvSpPr>
        <p:spPr/>
        <p:txBody>
          <a:bodyPr/>
          <a:lstStyle/>
          <a:p>
            <a:fld id="{490A3C1B-4E53-44F9-B05F-78ED08976705}" type="datetimeFigureOut">
              <a:rPr lang="en-AU" smtClean="0"/>
              <a:t>28/07/2026</a:t>
            </a:fld>
            <a:endParaRPr lang="en-AU"/>
          </a:p>
        </p:txBody>
      </p:sp>
      <p:sp>
        <p:nvSpPr>
          <p:cNvPr id="5" name="Footer Placeholder 4">
            <a:extLst>
              <a:ext uri="{FF2B5EF4-FFF2-40B4-BE49-F238E27FC236}">
                <a16:creationId xmlns:a16="http://schemas.microsoft.com/office/drawing/2014/main" id="{3D8EE431-136A-8E43-6B8C-0C831040B76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DE2C391-8727-B05F-833E-87BB8530D0F9}"/>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1500827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8F166-608F-0379-B1B4-1B00C12C325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9196B13-9585-9B79-C45F-176E1D6DE9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D5933E7-8610-4786-30C0-2E6FAE9DFE87}"/>
              </a:ext>
            </a:extLst>
          </p:cNvPr>
          <p:cNvSpPr>
            <a:spLocks noGrp="1"/>
          </p:cNvSpPr>
          <p:nvPr>
            <p:ph type="dt" sz="half" idx="10"/>
          </p:nvPr>
        </p:nvSpPr>
        <p:spPr/>
        <p:txBody>
          <a:bodyPr/>
          <a:lstStyle/>
          <a:p>
            <a:fld id="{490A3C1B-4E53-44F9-B05F-78ED08976705}" type="datetimeFigureOut">
              <a:rPr lang="en-AU" smtClean="0"/>
              <a:t>28/07/2026</a:t>
            </a:fld>
            <a:endParaRPr lang="en-AU"/>
          </a:p>
        </p:txBody>
      </p:sp>
      <p:sp>
        <p:nvSpPr>
          <p:cNvPr id="5" name="Footer Placeholder 4">
            <a:extLst>
              <a:ext uri="{FF2B5EF4-FFF2-40B4-BE49-F238E27FC236}">
                <a16:creationId xmlns:a16="http://schemas.microsoft.com/office/drawing/2014/main" id="{D4C9118C-BD45-B9DB-87EA-9B5405C23CB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68C29CE-6490-93FD-2557-6084C1271B44}"/>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4128673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07F0C-F1ED-77A5-5284-B2ACAD84CB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9A8D38F9-6FAC-B95D-5262-D17517BD1DB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CABA5F-BEB7-CEC7-9D90-A957425E33A2}"/>
              </a:ext>
            </a:extLst>
          </p:cNvPr>
          <p:cNvSpPr>
            <a:spLocks noGrp="1"/>
          </p:cNvSpPr>
          <p:nvPr>
            <p:ph type="dt" sz="half" idx="10"/>
          </p:nvPr>
        </p:nvSpPr>
        <p:spPr/>
        <p:txBody>
          <a:bodyPr/>
          <a:lstStyle/>
          <a:p>
            <a:fld id="{490A3C1B-4E53-44F9-B05F-78ED08976705}" type="datetimeFigureOut">
              <a:rPr lang="en-AU" smtClean="0"/>
              <a:t>28/07/2026</a:t>
            </a:fld>
            <a:endParaRPr lang="en-AU"/>
          </a:p>
        </p:txBody>
      </p:sp>
      <p:sp>
        <p:nvSpPr>
          <p:cNvPr id="5" name="Footer Placeholder 4">
            <a:extLst>
              <a:ext uri="{FF2B5EF4-FFF2-40B4-BE49-F238E27FC236}">
                <a16:creationId xmlns:a16="http://schemas.microsoft.com/office/drawing/2014/main" id="{668A64C8-F21F-72A8-4638-796984A172E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E08D20A-197D-6E50-9236-91FB6047C76C}"/>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3158594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D0B68-BB3D-EDE2-12FB-2A5350ED5542}"/>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928B2E7-D646-41F1-5C92-1A3BE67BED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1289B656-1211-6F4B-AB19-F91F332559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C5CCA9B9-040D-FE9F-5373-F018DE0D227E}"/>
              </a:ext>
            </a:extLst>
          </p:cNvPr>
          <p:cNvSpPr>
            <a:spLocks noGrp="1"/>
          </p:cNvSpPr>
          <p:nvPr>
            <p:ph type="dt" sz="half" idx="10"/>
          </p:nvPr>
        </p:nvSpPr>
        <p:spPr/>
        <p:txBody>
          <a:bodyPr/>
          <a:lstStyle/>
          <a:p>
            <a:fld id="{490A3C1B-4E53-44F9-B05F-78ED08976705}" type="datetimeFigureOut">
              <a:rPr lang="en-AU" smtClean="0"/>
              <a:t>28/07/2026</a:t>
            </a:fld>
            <a:endParaRPr lang="en-AU"/>
          </a:p>
        </p:txBody>
      </p:sp>
      <p:sp>
        <p:nvSpPr>
          <p:cNvPr id="6" name="Footer Placeholder 5">
            <a:extLst>
              <a:ext uri="{FF2B5EF4-FFF2-40B4-BE49-F238E27FC236}">
                <a16:creationId xmlns:a16="http://schemas.microsoft.com/office/drawing/2014/main" id="{FF96665F-6B31-B6ED-DB27-0CFF09066A5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8C0EE63-0ACF-4214-3543-CDB4FA737631}"/>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191666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7B1DB-CC91-4074-23A2-17074CA563A6}"/>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7A214A5-D869-0035-9E3B-23DE5F5FE5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9CF264-A341-55C6-0E3B-2CA6C9835F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73261ECA-6F64-896C-B3B5-0B65915877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D1DF0E-037B-A67B-5265-7ACFBB1D6B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E4D38F58-7441-7AF9-AD10-45ABFF354AD6}"/>
              </a:ext>
            </a:extLst>
          </p:cNvPr>
          <p:cNvSpPr>
            <a:spLocks noGrp="1"/>
          </p:cNvSpPr>
          <p:nvPr>
            <p:ph type="dt" sz="half" idx="10"/>
          </p:nvPr>
        </p:nvSpPr>
        <p:spPr/>
        <p:txBody>
          <a:bodyPr/>
          <a:lstStyle/>
          <a:p>
            <a:fld id="{490A3C1B-4E53-44F9-B05F-78ED08976705}" type="datetimeFigureOut">
              <a:rPr lang="en-AU" smtClean="0"/>
              <a:t>28/07/2026</a:t>
            </a:fld>
            <a:endParaRPr lang="en-AU"/>
          </a:p>
        </p:txBody>
      </p:sp>
      <p:sp>
        <p:nvSpPr>
          <p:cNvPr id="8" name="Footer Placeholder 7">
            <a:extLst>
              <a:ext uri="{FF2B5EF4-FFF2-40B4-BE49-F238E27FC236}">
                <a16:creationId xmlns:a16="http://schemas.microsoft.com/office/drawing/2014/main" id="{5B067F64-08D5-1023-FA87-2B9612B9DFB1}"/>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E35E0638-B165-711D-F1D8-FC82852BF965}"/>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1797898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C6906-209E-472D-0E23-B2D6CA1EDBD5}"/>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6A0B477E-1086-8BE4-2382-CE766D434CEA}"/>
              </a:ext>
            </a:extLst>
          </p:cNvPr>
          <p:cNvSpPr>
            <a:spLocks noGrp="1"/>
          </p:cNvSpPr>
          <p:nvPr>
            <p:ph type="dt" sz="half" idx="10"/>
          </p:nvPr>
        </p:nvSpPr>
        <p:spPr/>
        <p:txBody>
          <a:bodyPr/>
          <a:lstStyle/>
          <a:p>
            <a:fld id="{490A3C1B-4E53-44F9-B05F-78ED08976705}" type="datetimeFigureOut">
              <a:rPr lang="en-AU" smtClean="0"/>
              <a:t>28/07/2026</a:t>
            </a:fld>
            <a:endParaRPr lang="en-AU"/>
          </a:p>
        </p:txBody>
      </p:sp>
      <p:sp>
        <p:nvSpPr>
          <p:cNvPr id="4" name="Footer Placeholder 3">
            <a:extLst>
              <a:ext uri="{FF2B5EF4-FFF2-40B4-BE49-F238E27FC236}">
                <a16:creationId xmlns:a16="http://schemas.microsoft.com/office/drawing/2014/main" id="{D1A08080-57DD-49EA-A3FA-EAFED9428796}"/>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019488F8-F3BC-E4CD-C176-335119C8A422}"/>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2702299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A8FDAA-692D-BE5C-31B9-DE0BFDD30E8B}"/>
              </a:ext>
            </a:extLst>
          </p:cNvPr>
          <p:cNvSpPr>
            <a:spLocks noGrp="1"/>
          </p:cNvSpPr>
          <p:nvPr>
            <p:ph type="dt" sz="half" idx="10"/>
          </p:nvPr>
        </p:nvSpPr>
        <p:spPr/>
        <p:txBody>
          <a:bodyPr/>
          <a:lstStyle/>
          <a:p>
            <a:fld id="{490A3C1B-4E53-44F9-B05F-78ED08976705}" type="datetimeFigureOut">
              <a:rPr lang="en-AU" smtClean="0"/>
              <a:t>28/07/2026</a:t>
            </a:fld>
            <a:endParaRPr lang="en-AU"/>
          </a:p>
        </p:txBody>
      </p:sp>
      <p:sp>
        <p:nvSpPr>
          <p:cNvPr id="3" name="Footer Placeholder 2">
            <a:extLst>
              <a:ext uri="{FF2B5EF4-FFF2-40B4-BE49-F238E27FC236}">
                <a16:creationId xmlns:a16="http://schemas.microsoft.com/office/drawing/2014/main" id="{7E537EFA-624A-A48E-CCD9-EA795ABE67F5}"/>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C264022-34D0-09A8-E94F-715B3434538F}"/>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237057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2E1AB-1ECF-A0D2-E0CA-AC1631A792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A2CCA771-A48F-B133-D753-5C3D6136F7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B0B88C96-C234-180A-CBD2-EB77203F64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838815-59FF-EFF3-FFDB-C64141EA5081}"/>
              </a:ext>
            </a:extLst>
          </p:cNvPr>
          <p:cNvSpPr>
            <a:spLocks noGrp="1"/>
          </p:cNvSpPr>
          <p:nvPr>
            <p:ph type="dt" sz="half" idx="10"/>
          </p:nvPr>
        </p:nvSpPr>
        <p:spPr/>
        <p:txBody>
          <a:bodyPr/>
          <a:lstStyle/>
          <a:p>
            <a:fld id="{490A3C1B-4E53-44F9-B05F-78ED08976705}" type="datetimeFigureOut">
              <a:rPr lang="en-AU" smtClean="0"/>
              <a:t>28/07/2026</a:t>
            </a:fld>
            <a:endParaRPr lang="en-AU"/>
          </a:p>
        </p:txBody>
      </p:sp>
      <p:sp>
        <p:nvSpPr>
          <p:cNvPr id="6" name="Footer Placeholder 5">
            <a:extLst>
              <a:ext uri="{FF2B5EF4-FFF2-40B4-BE49-F238E27FC236}">
                <a16:creationId xmlns:a16="http://schemas.microsoft.com/office/drawing/2014/main" id="{CC765395-555F-B59E-1ECC-39C3867CACF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F090318-D7CC-A29A-E26D-C280B36DDA58}"/>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2676985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8B281-1F1C-39CB-C192-4F7D2C4A1F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017BDC90-72E1-7F49-97DE-D847E029E6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A51DB34A-061C-F43E-BEE6-E713362E73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146952-ACFC-5440-DE62-E3A66671E183}"/>
              </a:ext>
            </a:extLst>
          </p:cNvPr>
          <p:cNvSpPr>
            <a:spLocks noGrp="1"/>
          </p:cNvSpPr>
          <p:nvPr>
            <p:ph type="dt" sz="half" idx="10"/>
          </p:nvPr>
        </p:nvSpPr>
        <p:spPr/>
        <p:txBody>
          <a:bodyPr/>
          <a:lstStyle/>
          <a:p>
            <a:fld id="{490A3C1B-4E53-44F9-B05F-78ED08976705}" type="datetimeFigureOut">
              <a:rPr lang="en-AU" smtClean="0"/>
              <a:t>28/07/2026</a:t>
            </a:fld>
            <a:endParaRPr lang="en-AU"/>
          </a:p>
        </p:txBody>
      </p:sp>
      <p:sp>
        <p:nvSpPr>
          <p:cNvPr id="6" name="Footer Placeholder 5">
            <a:extLst>
              <a:ext uri="{FF2B5EF4-FFF2-40B4-BE49-F238E27FC236}">
                <a16:creationId xmlns:a16="http://schemas.microsoft.com/office/drawing/2014/main" id="{1C5D3FD8-4142-F21D-94AD-E3B8ED71676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CD5B1A3-BBBD-46EA-29EB-9979A90E6DC5}"/>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521544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5451D3-2B16-280F-DCB3-88B1926E51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4397A7D-892A-F695-A6AD-241C5604DE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2D9AB25-9D4A-F0F2-FCE2-39EEF87A5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90A3C1B-4E53-44F9-B05F-78ED08976705}" type="datetimeFigureOut">
              <a:rPr lang="en-AU" smtClean="0"/>
              <a:t>28/07/2026</a:t>
            </a:fld>
            <a:endParaRPr lang="en-AU"/>
          </a:p>
        </p:txBody>
      </p:sp>
      <p:sp>
        <p:nvSpPr>
          <p:cNvPr id="5" name="Footer Placeholder 4">
            <a:extLst>
              <a:ext uri="{FF2B5EF4-FFF2-40B4-BE49-F238E27FC236}">
                <a16:creationId xmlns:a16="http://schemas.microsoft.com/office/drawing/2014/main" id="{976FABB9-0D65-4E0E-A311-5A46506175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14810B98-6389-4A62-F447-9F94E27B22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7463DEB-240C-40B8-8F5A-3B3D1B22869A}" type="slidenum">
              <a:rPr lang="en-AU" smtClean="0"/>
              <a:t>‹#›</a:t>
            </a:fld>
            <a:endParaRPr lang="en-AU"/>
          </a:p>
        </p:txBody>
      </p:sp>
    </p:spTree>
    <p:extLst>
      <p:ext uri="{BB962C8B-B14F-4D97-AF65-F5344CB8AC3E}">
        <p14:creationId xmlns:p14="http://schemas.microsoft.com/office/powerpoint/2010/main" val="367984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61153A-7A4E-ADFA-803A-8149AF02D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9F87CFFC-B9A3-ED7B-4521-6238596052C7}"/>
              </a:ext>
            </a:extLst>
          </p:cNvPr>
          <p:cNvSpPr txBox="1"/>
          <p:nvPr/>
        </p:nvSpPr>
        <p:spPr>
          <a:xfrm>
            <a:off x="403121" y="5689281"/>
            <a:ext cx="7620002" cy="95410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a:solidFill>
                  <a:schemeClr val="bg1"/>
                </a:solidFill>
                <a:latin typeface="Open Sans" panose="020B0606030504020204" pitchFamily="34" charset="0"/>
              </a:rPr>
              <a:t>The End of the World (As we know it) </a:t>
            </a:r>
            <a:endParaRPr kumimoji="0" lang="en-US" sz="3200" b="1" i="0" u="none" strike="noStrike" kern="1200" cap="none" spc="0" normalizeH="0" baseline="0" noProof="0" dirty="0">
              <a:ln>
                <a:noFill/>
              </a:ln>
              <a:solidFill>
                <a:schemeClr val="bg1"/>
              </a:solidFill>
              <a:effectLst/>
              <a:uLnTx/>
              <a:uFillTx/>
              <a:latin typeface="Open Sans" panose="020B0606030504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Open Sans" panose="020B0606030504020204" pitchFamily="34" charset="0"/>
                <a:ea typeface="+mn-ea"/>
                <a:cs typeface="+mn-cs"/>
              </a:rPr>
              <a:t>Michael Christie</a:t>
            </a:r>
            <a:endParaRPr kumimoji="0" lang="en-AU" sz="2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5664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B5106-8217-B4B7-7B77-3EE8704E017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26B1992-2830-FB42-8509-7720CDCF38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Freeform 3">
            <a:extLst>
              <a:ext uri="{FF2B5EF4-FFF2-40B4-BE49-F238E27FC236}">
                <a16:creationId xmlns:a16="http://schemas.microsoft.com/office/drawing/2014/main" id="{A8951639-BE85-CB58-CEC8-3AA052DFB5D1}"/>
              </a:ext>
            </a:extLst>
          </p:cNvPr>
          <p:cNvSpPr/>
          <p:nvPr/>
        </p:nvSpPr>
        <p:spPr>
          <a:xfrm>
            <a:off x="2019719" y="0"/>
            <a:ext cx="10172282" cy="6858000"/>
          </a:xfrm>
          <a:custGeom>
            <a:avLst/>
            <a:gdLst/>
            <a:ahLst/>
            <a:cxnLst/>
            <a:rect l="l" t="t" r="r" b="b"/>
            <a:pathLst>
              <a:path w="12375338" h="8229600">
                <a:moveTo>
                  <a:pt x="0" y="0"/>
                </a:moveTo>
                <a:lnTo>
                  <a:pt x="12375339" y="0"/>
                </a:lnTo>
                <a:lnTo>
                  <a:pt x="12375339" y="8229600"/>
                </a:lnTo>
                <a:lnTo>
                  <a:pt x="0" y="8229600"/>
                </a:lnTo>
                <a:lnTo>
                  <a:pt x="0" y="0"/>
                </a:lnTo>
                <a:close/>
              </a:path>
            </a:pathLst>
          </a:custGeom>
          <a:blipFill>
            <a:blip r:embed="rId3"/>
            <a:stretch>
              <a:fillRect/>
            </a:stretch>
          </a:blipFill>
        </p:spPr>
        <p:txBody>
          <a:bodyPr/>
          <a:lstStyle/>
          <a:p>
            <a:endParaRPr lang="en-AU">
              <a:solidFill>
                <a:prstClr val="black"/>
              </a:solidFill>
              <a:latin typeface="Calibri"/>
            </a:endParaRPr>
          </a:p>
        </p:txBody>
      </p:sp>
    </p:spTree>
    <p:extLst>
      <p:ext uri="{BB962C8B-B14F-4D97-AF65-F5344CB8AC3E}">
        <p14:creationId xmlns:p14="http://schemas.microsoft.com/office/powerpoint/2010/main" val="3863148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2C4BD-98D2-5E88-3DC5-69F65C0550D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9DF4668-65DC-AC76-FBBE-3758828D01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77CE3E3-C67E-1A8C-FD5D-B6E279B5D77D}"/>
              </a:ext>
            </a:extLst>
          </p:cNvPr>
          <p:cNvSpPr txBox="1">
            <a:spLocks/>
          </p:cNvSpPr>
          <p:nvPr/>
        </p:nvSpPr>
        <p:spPr>
          <a:xfrm>
            <a:off x="2888353" y="697540"/>
            <a:ext cx="8445253" cy="1009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Distress with </a:t>
            </a:r>
            <a:r>
              <a:rPr kumimoji="0" lang="en-AU"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Defence</a:t>
            </a:r>
            <a:endParaRPr kumimoji="0" lang="en-US"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883D9379-5169-C3E7-BA20-48AC5860925B}"/>
              </a:ext>
            </a:extLst>
          </p:cNvPr>
          <p:cNvSpPr txBox="1"/>
          <p:nvPr/>
        </p:nvSpPr>
        <p:spPr>
          <a:xfrm>
            <a:off x="2888353" y="2621030"/>
            <a:ext cx="8219767" cy="3539430"/>
          </a:xfrm>
          <a:prstGeom prst="rect">
            <a:avLst/>
          </a:prstGeom>
          <a:noFill/>
        </p:spPr>
        <p:txBody>
          <a:bodyPr wrap="square">
            <a:spAutoFit/>
          </a:bodyPr>
          <a:lstStyle/>
          <a:p>
            <a:pPr lvl="0" algn="just">
              <a:defRPr/>
            </a:pPr>
            <a:r>
              <a:rPr lang="en-AU" sz="3200" dirty="0">
                <a:latin typeface="Open Sans" panose="020B0606030504020204" pitchFamily="34" charset="0"/>
                <a:ea typeface="Open Sans" panose="020B0606030504020204" pitchFamily="34" charset="0"/>
                <a:cs typeface="Open Sans" panose="020B0606030504020204" pitchFamily="34" charset="0"/>
              </a:rPr>
              <a:t>At that time Michael, the great prince who protects your people, will arise. There will be a time of distress such as has not happened from the beginning of nations until then.</a:t>
            </a:r>
            <a:endParaRPr kumimoji="0" lang="en-US"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DANIEL 12:1a</a:t>
            </a:r>
          </a:p>
        </p:txBody>
      </p:sp>
    </p:spTree>
    <p:extLst>
      <p:ext uri="{BB962C8B-B14F-4D97-AF65-F5344CB8AC3E}">
        <p14:creationId xmlns:p14="http://schemas.microsoft.com/office/powerpoint/2010/main" val="2687131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7D069-A74D-A2C8-A932-31536F55629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49E1652-B10C-8827-C233-38F51C82E9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9F3403FB-6910-6126-B0C3-A18EECD6CCE4}"/>
              </a:ext>
            </a:extLst>
          </p:cNvPr>
          <p:cNvSpPr txBox="1"/>
          <p:nvPr/>
        </p:nvSpPr>
        <p:spPr>
          <a:xfrm>
            <a:off x="2821858" y="645682"/>
            <a:ext cx="8455742" cy="6124754"/>
          </a:xfrm>
          <a:prstGeom prst="rect">
            <a:avLst/>
          </a:prstGeom>
          <a:noFill/>
        </p:spPr>
        <p:txBody>
          <a:bodyPr wrap="square">
            <a:spAutoFit/>
          </a:bodyPr>
          <a:lstStyle/>
          <a:p>
            <a:pPr lvl="0" algn="just">
              <a:defRPr/>
            </a:pPr>
            <a:r>
              <a:rPr lang="en-AU" sz="3200" dirty="0">
                <a:latin typeface="Open Sans" panose="020B0606030504020204" pitchFamily="34" charset="0"/>
                <a:ea typeface="Open Sans" panose="020B0606030504020204" pitchFamily="34" charset="0"/>
                <a:cs typeface="Open Sans" panose="020B0606030504020204" pitchFamily="34" charset="0"/>
              </a:rPr>
              <a:t>Nation will rise against nation, and kingdom against kingdom. There will be famines and earthquakes in various places. All these are the beginning of birth pains… For then there will be great distress, unequalled from the beginning of the world until now—and never to be equalled again. If those days had not been cut short, no one would survive, but for the sake of the elect those days will be shortened.</a:t>
            </a:r>
            <a:endParaRPr kumimoji="0" lang="en-US"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MATTHEW 24:7-8, 21-22</a:t>
            </a:r>
            <a:endParaRPr kumimoji="0" lang="en-AU" sz="3200" b="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00597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42844-5128-7E2C-16B9-0E8D87EBA0E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48E813C-0ABE-461E-E45C-476B47CE95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7594149-1F6F-F8CD-C87F-95DBB365900C}"/>
              </a:ext>
            </a:extLst>
          </p:cNvPr>
          <p:cNvSpPr txBox="1"/>
          <p:nvPr/>
        </p:nvSpPr>
        <p:spPr>
          <a:xfrm>
            <a:off x="2969342" y="1786223"/>
            <a:ext cx="8200103" cy="3970318"/>
          </a:xfrm>
          <a:prstGeom prst="rect">
            <a:avLst/>
          </a:prstGeom>
          <a:noFill/>
        </p:spPr>
        <p:txBody>
          <a:bodyPr wrap="square">
            <a:spAutoFit/>
          </a:bodyPr>
          <a:lstStyle/>
          <a:p>
            <a:pPr lvl="0"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For everything that was written in the past was written to teach us, so that through the endurance taught in the Scriptures and the encouragement they provide we might have hope.</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ROMANS 15:4</a:t>
            </a:r>
          </a:p>
        </p:txBody>
      </p:sp>
    </p:spTree>
    <p:extLst>
      <p:ext uri="{BB962C8B-B14F-4D97-AF65-F5344CB8AC3E}">
        <p14:creationId xmlns:p14="http://schemas.microsoft.com/office/powerpoint/2010/main" val="2852833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B472B-29AC-16E4-43FF-C505EEA2E9E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3D900F4-DECD-E703-AF33-FECECA78C1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Freeform 2">
            <a:extLst>
              <a:ext uri="{FF2B5EF4-FFF2-40B4-BE49-F238E27FC236}">
                <a16:creationId xmlns:a16="http://schemas.microsoft.com/office/drawing/2014/main" id="{BD5CF55A-31FC-695B-7EA6-955484848439}"/>
              </a:ext>
            </a:extLst>
          </p:cNvPr>
          <p:cNvSpPr/>
          <p:nvPr/>
        </p:nvSpPr>
        <p:spPr>
          <a:xfrm>
            <a:off x="2015613" y="0"/>
            <a:ext cx="10176387" cy="6858000"/>
          </a:xfrm>
          <a:custGeom>
            <a:avLst/>
            <a:gdLst/>
            <a:ahLst/>
            <a:cxnLst/>
            <a:rect l="l" t="t" r="r" b="b"/>
            <a:pathLst>
              <a:path w="10075289" h="6716860">
                <a:moveTo>
                  <a:pt x="0" y="0"/>
                </a:moveTo>
                <a:lnTo>
                  <a:pt x="10075290" y="0"/>
                </a:lnTo>
                <a:lnTo>
                  <a:pt x="10075290" y="6716860"/>
                </a:lnTo>
                <a:lnTo>
                  <a:pt x="0" y="6716860"/>
                </a:lnTo>
                <a:lnTo>
                  <a:pt x="0" y="0"/>
                </a:lnTo>
                <a:close/>
              </a:path>
            </a:pathLst>
          </a:custGeom>
          <a:blipFill>
            <a:blip r:embed="rId3"/>
            <a:stretch>
              <a:fillRect/>
            </a:stretch>
          </a:blipFill>
        </p:spPr>
        <p:txBody>
          <a:bodyPr/>
          <a:lstStyle/>
          <a:p>
            <a:endParaRPr lang="en-AU">
              <a:solidFill>
                <a:prstClr val="black"/>
              </a:solidFill>
              <a:latin typeface="Calibri"/>
            </a:endParaRPr>
          </a:p>
        </p:txBody>
      </p:sp>
    </p:spTree>
    <p:extLst>
      <p:ext uri="{BB962C8B-B14F-4D97-AF65-F5344CB8AC3E}">
        <p14:creationId xmlns:p14="http://schemas.microsoft.com/office/powerpoint/2010/main" val="3821424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B4F11-978A-32DF-E125-E59E3215339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9666CA5-8595-4DA3-7486-B80C737AF5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930BC432-08ED-37B4-230F-94752747F6B2}"/>
              </a:ext>
            </a:extLst>
          </p:cNvPr>
          <p:cNvPicPr>
            <a:picLocks noChangeAspect="1"/>
          </p:cNvPicPr>
          <p:nvPr/>
        </p:nvPicPr>
        <p:blipFill>
          <a:blip r:embed="rId3"/>
          <a:stretch>
            <a:fillRect/>
          </a:stretch>
        </p:blipFill>
        <p:spPr>
          <a:xfrm>
            <a:off x="2017665" y="0"/>
            <a:ext cx="10174335" cy="4683969"/>
          </a:xfrm>
          <a:prstGeom prst="rect">
            <a:avLst/>
          </a:prstGeom>
        </p:spPr>
      </p:pic>
      <p:sp>
        <p:nvSpPr>
          <p:cNvPr id="5" name="TextBox 4">
            <a:extLst>
              <a:ext uri="{FF2B5EF4-FFF2-40B4-BE49-F238E27FC236}">
                <a16:creationId xmlns:a16="http://schemas.microsoft.com/office/drawing/2014/main" id="{27F30085-9026-20AE-9449-09561032F696}"/>
              </a:ext>
            </a:extLst>
          </p:cNvPr>
          <p:cNvSpPr txBox="1"/>
          <p:nvPr/>
        </p:nvSpPr>
        <p:spPr>
          <a:xfrm>
            <a:off x="2203451" y="4801488"/>
            <a:ext cx="9802761" cy="1938992"/>
          </a:xfrm>
          <a:prstGeom prst="rect">
            <a:avLst/>
          </a:prstGeom>
          <a:noFill/>
        </p:spPr>
        <p:txBody>
          <a:bodyPr wrap="square">
            <a:spAutoFit/>
          </a:bodyPr>
          <a:lstStyle/>
          <a:p>
            <a:pPr algn="just"/>
            <a:r>
              <a:rPr lang="en-AU" sz="3000" dirty="0">
                <a:effectLst/>
                <a:latin typeface="Open Sans" panose="020B0606030504020204" pitchFamily="34" charset="0"/>
                <a:ea typeface="Open Sans" panose="020B0606030504020204" pitchFamily="34" charset="0"/>
                <a:cs typeface="Open Sans" panose="020B0606030504020204" pitchFamily="34" charset="0"/>
              </a:rPr>
              <a:t>Why is it that we want every chapter to be good when God promises only that in the last chapter, he will make all the other chapters make sense? </a:t>
            </a:r>
          </a:p>
          <a:p>
            <a:pPr algn="r"/>
            <a:r>
              <a:rPr lang="en-AU" sz="3000" dirty="0">
                <a:effectLst/>
                <a:latin typeface="Open Sans" panose="020B0606030504020204" pitchFamily="34" charset="0"/>
                <a:ea typeface="Open Sans" panose="020B0606030504020204" pitchFamily="34" charset="0"/>
                <a:cs typeface="Open Sans" panose="020B0606030504020204" pitchFamily="34" charset="0"/>
              </a:rPr>
              <a:t>– STEVE SAINT</a:t>
            </a:r>
            <a:endParaRPr lang="en-AU" sz="3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14964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43B0C-46C0-CCDE-44F9-911673331A2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C7DF5D9-6475-2543-4D31-EB45EB29F4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A2E8179-6622-01F6-073F-8100B87720F9}"/>
              </a:ext>
            </a:extLst>
          </p:cNvPr>
          <p:cNvSpPr txBox="1">
            <a:spLocks/>
          </p:cNvSpPr>
          <p:nvPr/>
        </p:nvSpPr>
        <p:spPr>
          <a:xfrm>
            <a:off x="2655801" y="474110"/>
            <a:ext cx="8694046" cy="1009251"/>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Deliverance with Distinction</a:t>
            </a:r>
          </a:p>
        </p:txBody>
      </p:sp>
      <p:sp>
        <p:nvSpPr>
          <p:cNvPr id="4" name="TextBox 3">
            <a:extLst>
              <a:ext uri="{FF2B5EF4-FFF2-40B4-BE49-F238E27FC236}">
                <a16:creationId xmlns:a16="http://schemas.microsoft.com/office/drawing/2014/main" id="{5B8B18A3-19B3-9057-266E-44084670C0BC}"/>
              </a:ext>
            </a:extLst>
          </p:cNvPr>
          <p:cNvSpPr txBox="1"/>
          <p:nvPr/>
        </p:nvSpPr>
        <p:spPr>
          <a:xfrm>
            <a:off x="2655801" y="2119585"/>
            <a:ext cx="8572638" cy="4401205"/>
          </a:xfrm>
          <a:prstGeom prst="rect">
            <a:avLst/>
          </a:prstGeom>
          <a:noFill/>
        </p:spPr>
        <p:txBody>
          <a:bodyPr wrap="square">
            <a:spAutoFit/>
          </a:bodyPr>
          <a:lstStyle/>
          <a:p>
            <a:pPr lvl="0" algn="just">
              <a:defRPr/>
            </a:pPr>
            <a:r>
              <a:rPr lang="en-AU" sz="2800" dirty="0">
                <a:latin typeface="Open Sans" panose="020B0606030504020204" pitchFamily="34" charset="0"/>
                <a:ea typeface="Open Sans" panose="020B0606030504020204" pitchFamily="34" charset="0"/>
                <a:cs typeface="Open Sans" panose="020B0606030504020204" pitchFamily="34" charset="0"/>
              </a:rPr>
              <a:t>But at that time your people—everyone whose name is found written in the book—will be delivered. Multitudes who sleep in the dust of the earth will awake: some to everlasting life, others to shame and everlasting contempt. Those who are wise will shine like the brightness of the heavens, and those who lead many to righteousness, like the stars for ever and ever. </a:t>
            </a:r>
          </a:p>
          <a:p>
            <a:pPr lvl="0" algn="just">
              <a:defRPr/>
            </a:pPr>
            <a:endParaRPr kumimoji="0" lang="en-AU"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algn="r">
              <a:defRPr/>
            </a:pPr>
            <a:r>
              <a:rPr lang="en-AU" sz="2800" dirty="0">
                <a:solidFill>
                  <a:prstClr val="black"/>
                </a:solidFill>
                <a:latin typeface="Open Sans" panose="020B0606030504020204" pitchFamily="34" charset="0"/>
                <a:ea typeface="Open Sans" panose="020B0606030504020204" pitchFamily="34" charset="0"/>
                <a:cs typeface="Open Sans" panose="020B0606030504020204" pitchFamily="34" charset="0"/>
              </a:rPr>
              <a:t>- DANIEL 12:1b-3</a:t>
            </a:r>
            <a:endParaRPr kumimoji="0" lang="en-US" sz="4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16009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01606-D2C0-C9A3-17FC-89C30714636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069B8BD-5A01-E091-DCED-DE9C47D49C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23E7DEE9-8499-6A58-28C1-DDD842ABB4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5445" y="0"/>
            <a:ext cx="10166556" cy="6858000"/>
          </a:xfrm>
          <a:prstGeom prst="rect">
            <a:avLst/>
          </a:prstGeom>
        </p:spPr>
      </p:pic>
    </p:spTree>
    <p:extLst>
      <p:ext uri="{BB962C8B-B14F-4D97-AF65-F5344CB8AC3E}">
        <p14:creationId xmlns:p14="http://schemas.microsoft.com/office/powerpoint/2010/main" val="2342003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11E35-F1ED-E034-CBA4-9B98DE6EBDA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BB70929-779E-B575-7A54-E71D85C1D8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Freeform 3"/>
          <p:cNvSpPr/>
          <p:nvPr/>
        </p:nvSpPr>
        <p:spPr>
          <a:xfrm>
            <a:off x="2027182" y="0"/>
            <a:ext cx="10164818" cy="6858000"/>
          </a:xfrm>
          <a:custGeom>
            <a:avLst/>
            <a:gdLst/>
            <a:ahLst/>
            <a:cxnLst/>
            <a:rect l="l" t="t" r="r" b="b"/>
            <a:pathLst>
              <a:path w="12375338" h="8229600">
                <a:moveTo>
                  <a:pt x="0" y="0"/>
                </a:moveTo>
                <a:lnTo>
                  <a:pt x="12375338" y="0"/>
                </a:lnTo>
                <a:lnTo>
                  <a:pt x="12375338" y="8229600"/>
                </a:lnTo>
                <a:lnTo>
                  <a:pt x="0" y="8229600"/>
                </a:lnTo>
                <a:lnTo>
                  <a:pt x="0" y="0"/>
                </a:lnTo>
                <a:close/>
              </a:path>
            </a:pathLst>
          </a:custGeom>
          <a:blipFill>
            <a:blip r:embed="rId3"/>
            <a:stretch>
              <a:fillRect/>
            </a:stretch>
          </a:blipFill>
        </p:spPr>
        <p:txBody>
          <a:bodyPr/>
          <a:lstStyle/>
          <a:p>
            <a:endParaRPr lang="en-AU" dirty="0">
              <a:solidFill>
                <a:prstClr val="black"/>
              </a:solidFill>
              <a:latin typeface="Calibri"/>
            </a:endParaRPr>
          </a:p>
        </p:txBody>
      </p:sp>
    </p:spTree>
    <p:extLst>
      <p:ext uri="{BB962C8B-B14F-4D97-AF65-F5344CB8AC3E}">
        <p14:creationId xmlns:p14="http://schemas.microsoft.com/office/powerpoint/2010/main" val="1499650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CA69E-B68A-AA11-507F-43B515196CE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DC58361-52AF-11A3-8E30-D9CCD8D586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8778F728-9328-62C2-1B58-0EFA281DC917}"/>
              </a:ext>
            </a:extLst>
          </p:cNvPr>
          <p:cNvPicPr>
            <a:picLocks noChangeAspect="1"/>
          </p:cNvPicPr>
          <p:nvPr/>
        </p:nvPicPr>
        <p:blipFill>
          <a:blip r:embed="rId3"/>
          <a:stretch>
            <a:fillRect/>
          </a:stretch>
        </p:blipFill>
        <p:spPr>
          <a:xfrm>
            <a:off x="2008411" y="0"/>
            <a:ext cx="10192312" cy="6858000"/>
          </a:xfrm>
          <a:prstGeom prst="rect">
            <a:avLst/>
          </a:prstGeom>
        </p:spPr>
      </p:pic>
    </p:spTree>
    <p:extLst>
      <p:ext uri="{BB962C8B-B14F-4D97-AF65-F5344CB8AC3E}">
        <p14:creationId xmlns:p14="http://schemas.microsoft.com/office/powerpoint/2010/main" val="3605078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34860A-6348-21D0-5CAE-0C6456D86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5B38F4F-6CE7-E83F-4282-5D0A1A08A756}"/>
              </a:ext>
            </a:extLst>
          </p:cNvPr>
          <p:cNvPicPr>
            <a:picLocks noChangeAspect="1"/>
          </p:cNvPicPr>
          <p:nvPr/>
        </p:nvPicPr>
        <p:blipFill>
          <a:blip r:embed="rId3"/>
          <a:stretch>
            <a:fillRect/>
          </a:stretch>
        </p:blipFill>
        <p:spPr>
          <a:xfrm>
            <a:off x="3836" y="0"/>
            <a:ext cx="7121359" cy="6858000"/>
          </a:xfrm>
          <a:prstGeom prst="rect">
            <a:avLst/>
          </a:prstGeom>
        </p:spPr>
      </p:pic>
      <p:pic>
        <p:nvPicPr>
          <p:cNvPr id="8" name="Picture 7">
            <a:extLst>
              <a:ext uri="{FF2B5EF4-FFF2-40B4-BE49-F238E27FC236}">
                <a16:creationId xmlns:a16="http://schemas.microsoft.com/office/drawing/2014/main" id="{E9023748-C1ED-E877-948F-A3D1857A9225}"/>
              </a:ext>
            </a:extLst>
          </p:cNvPr>
          <p:cNvPicPr>
            <a:picLocks noChangeAspect="1"/>
          </p:cNvPicPr>
          <p:nvPr/>
        </p:nvPicPr>
        <p:blipFill>
          <a:blip r:embed="rId4"/>
          <a:stretch>
            <a:fillRect/>
          </a:stretch>
        </p:blipFill>
        <p:spPr>
          <a:xfrm>
            <a:off x="7129033" y="0"/>
            <a:ext cx="5059130" cy="6858000"/>
          </a:xfrm>
          <a:prstGeom prst="rect">
            <a:avLst/>
          </a:prstGeom>
        </p:spPr>
      </p:pic>
    </p:spTree>
    <p:extLst>
      <p:ext uri="{BB962C8B-B14F-4D97-AF65-F5344CB8AC3E}">
        <p14:creationId xmlns:p14="http://schemas.microsoft.com/office/powerpoint/2010/main" val="1864097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54054-AA96-8611-4BEA-96F3D158547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CE7DAF8-F32F-DBB3-7E73-3974CD261E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F760CCC2-8473-BBB8-9E15-33F76CFB55E9}"/>
              </a:ext>
            </a:extLst>
          </p:cNvPr>
          <p:cNvSpPr txBox="1"/>
          <p:nvPr/>
        </p:nvSpPr>
        <p:spPr>
          <a:xfrm>
            <a:off x="2998839" y="2120520"/>
            <a:ext cx="8082116" cy="3416320"/>
          </a:xfrm>
          <a:prstGeom prst="rect">
            <a:avLst/>
          </a:prstGeom>
          <a:noFill/>
        </p:spPr>
        <p:txBody>
          <a:bodyPr wrap="square">
            <a:spAutoFit/>
          </a:bodyPr>
          <a:lstStyle/>
          <a:p>
            <a:pPr lvl="0"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For my Father’s will is that everyone who looks to the Son and believes in him shall have eternal life, and I will raise them up at the last day.</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36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JOHN 6:40</a:t>
            </a:r>
          </a:p>
        </p:txBody>
      </p:sp>
    </p:spTree>
    <p:extLst>
      <p:ext uri="{BB962C8B-B14F-4D97-AF65-F5344CB8AC3E}">
        <p14:creationId xmlns:p14="http://schemas.microsoft.com/office/powerpoint/2010/main" val="795306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4032-4021-6A43-B59D-5359325A431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5A9BDF2-DD6A-19F7-6151-584AB4B94E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A035E313-6741-ED33-FDEA-8755ECCA0A85}"/>
              </a:ext>
            </a:extLst>
          </p:cNvPr>
          <p:cNvSpPr txBox="1"/>
          <p:nvPr/>
        </p:nvSpPr>
        <p:spPr>
          <a:xfrm>
            <a:off x="3106996" y="1402670"/>
            <a:ext cx="7934631" cy="5078313"/>
          </a:xfrm>
          <a:prstGeom prst="rect">
            <a:avLst/>
          </a:prstGeom>
          <a:noFill/>
        </p:spPr>
        <p:txBody>
          <a:bodyPr wrap="square">
            <a:spAutoFit/>
          </a:bodyPr>
          <a:lstStyle/>
          <a:p>
            <a:pPr algn="just"/>
            <a:r>
              <a:rPr lang="en-AU" sz="3600" dirty="0">
                <a:latin typeface="Open Sans" panose="020B0606030504020204" pitchFamily="34" charset="0"/>
                <a:ea typeface="Open Sans" panose="020B0606030504020204" pitchFamily="34" charset="0"/>
                <a:cs typeface="Open Sans" panose="020B0606030504020204" pitchFamily="34" charset="0"/>
              </a:rPr>
              <a:t>The gospel is too readily heard and taken for granted, as though it contained no unsettling news and no unwelcome threat… It is a truth that has been flattened, trivialised, and rendered inane.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algn="r">
              <a:defRPr/>
            </a:pPr>
            <a:r>
              <a:rPr kumimoji="0" lang="en-US" sz="36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AU" sz="3600" dirty="0">
                <a:latin typeface="Open Sans" panose="020B0606030504020204" pitchFamily="34" charset="0"/>
                <a:ea typeface="Open Sans" panose="020B0606030504020204" pitchFamily="34" charset="0"/>
                <a:cs typeface="Open Sans" panose="020B0606030504020204" pitchFamily="34" charset="0"/>
              </a:rPr>
              <a:t>WALTER BRUEGGEMANN</a:t>
            </a:r>
          </a:p>
          <a:p>
            <a:pPr lvl="0" algn="r">
              <a:defRPr/>
            </a:pPr>
            <a:r>
              <a:rPr lang="en-AU" sz="3600" i="1" dirty="0">
                <a:latin typeface="Open Sans" panose="020B0606030504020204" pitchFamily="34" charset="0"/>
                <a:ea typeface="Open Sans" panose="020B0606030504020204" pitchFamily="34" charset="0"/>
                <a:cs typeface="Open Sans" panose="020B0606030504020204" pitchFamily="34" charset="0"/>
              </a:rPr>
              <a:t> Finally Comes the Prophet</a:t>
            </a:r>
            <a:endParaRPr kumimoji="0" lang="en-AU" sz="36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58582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38A57-390E-0FD3-4369-197A5B353B2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B0017B0-9924-2191-0CD3-35EA18442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023EF06-C013-341D-B8FE-249560DFB640}"/>
              </a:ext>
            </a:extLst>
          </p:cNvPr>
          <p:cNvSpPr txBox="1">
            <a:spLocks/>
          </p:cNvSpPr>
          <p:nvPr/>
        </p:nvSpPr>
        <p:spPr>
          <a:xfrm>
            <a:off x="2888353" y="655383"/>
            <a:ext cx="8445253" cy="1009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Delay with Dividend</a:t>
            </a:r>
          </a:p>
        </p:txBody>
      </p:sp>
      <p:sp>
        <p:nvSpPr>
          <p:cNvPr id="4" name="TextBox 3">
            <a:extLst>
              <a:ext uri="{FF2B5EF4-FFF2-40B4-BE49-F238E27FC236}">
                <a16:creationId xmlns:a16="http://schemas.microsoft.com/office/drawing/2014/main" id="{40BC44DC-D906-286B-4A08-57B2F7D873D3}"/>
              </a:ext>
            </a:extLst>
          </p:cNvPr>
          <p:cNvSpPr txBox="1"/>
          <p:nvPr/>
        </p:nvSpPr>
        <p:spPr>
          <a:xfrm>
            <a:off x="2888353" y="2737823"/>
            <a:ext cx="8219767" cy="3046988"/>
          </a:xfrm>
          <a:prstGeom prst="rect">
            <a:avLst/>
          </a:prstGeom>
          <a:noFill/>
        </p:spPr>
        <p:txBody>
          <a:bodyPr wrap="square">
            <a:spAutoFit/>
          </a:bodyPr>
          <a:lstStyle/>
          <a:p>
            <a:pPr lvl="0" algn="just">
              <a:defRPr/>
            </a:pPr>
            <a:r>
              <a:rPr lang="en-AU" sz="3200" dirty="0">
                <a:solidFill>
                  <a:prstClr val="black"/>
                </a:solidFill>
                <a:latin typeface="Open Sans" panose="020B0606030504020204" pitchFamily="34" charset="0"/>
                <a:ea typeface="Open Sans" panose="020B0606030504020204" pitchFamily="34" charset="0"/>
                <a:cs typeface="Open Sans" panose="020B0606030504020204" pitchFamily="34" charset="0"/>
              </a:rPr>
              <a:t>As for you, go your way till the end. You will rest, and then at the end of the days you will rise to receive your allotted inheritance.</a:t>
            </a:r>
            <a:endParaRPr kumimoji="0" lang="en-US"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DANIEL 12:13</a:t>
            </a:r>
          </a:p>
        </p:txBody>
      </p:sp>
    </p:spTree>
    <p:extLst>
      <p:ext uri="{BB962C8B-B14F-4D97-AF65-F5344CB8AC3E}">
        <p14:creationId xmlns:p14="http://schemas.microsoft.com/office/powerpoint/2010/main" val="490005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B1446-0E63-FD06-79B3-5C10300252E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60E4B21-6C10-6ACC-21BB-2641DB89CE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3C689DA-74EC-BA62-C897-77C14C7C40E9}"/>
              </a:ext>
            </a:extLst>
          </p:cNvPr>
          <p:cNvSpPr txBox="1"/>
          <p:nvPr/>
        </p:nvSpPr>
        <p:spPr>
          <a:xfrm>
            <a:off x="3106994" y="773502"/>
            <a:ext cx="7954297" cy="532453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 how should we live now?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3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742950" marR="0" lvl="0" indent="-742950" algn="just" defTabSz="914400" rtl="0" eaLnBrk="1" fontAlgn="auto" latinLnBrk="0" hangingPunct="1">
              <a:lnSpc>
                <a:spcPct val="100000"/>
              </a:lnSpc>
              <a:spcBef>
                <a:spcPts val="0"/>
              </a:spcBef>
              <a:spcAft>
                <a:spcPts val="0"/>
              </a:spcAft>
              <a:buClrTx/>
              <a:buSzTx/>
              <a:buFontTx/>
              <a:buAutoNum type="arabicPeriod"/>
              <a:tabLst/>
              <a:defRPr/>
            </a:pPr>
            <a:r>
              <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Pray for Wisdom</a:t>
            </a:r>
          </a:p>
          <a:p>
            <a:pPr marL="742950" marR="0" lvl="0" indent="-742950" algn="just" defTabSz="914400" rtl="0" eaLnBrk="1" fontAlgn="auto" latinLnBrk="0" hangingPunct="1">
              <a:lnSpc>
                <a:spcPct val="100000"/>
              </a:lnSpc>
              <a:spcBef>
                <a:spcPts val="0"/>
              </a:spcBef>
              <a:spcAft>
                <a:spcPts val="0"/>
              </a:spcAft>
              <a:buClrTx/>
              <a:buSzTx/>
              <a:buFontTx/>
              <a:buAutoNum type="arabicPeriod"/>
              <a:tabLst/>
              <a:defRPr/>
            </a:pPr>
            <a:endParaRPr lang="en-US" sz="3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R="0" lvl="0" algn="just" defTabSz="914400" rtl="0" eaLnBrk="1" fontAlgn="auto" latinLnBrk="0" hangingPunct="1">
              <a:lnSpc>
                <a:spcPct val="100000"/>
              </a:lnSpc>
              <a:spcBef>
                <a:spcPts val="0"/>
              </a:spcBef>
              <a:spcAft>
                <a:spcPts val="0"/>
              </a:spcAft>
              <a:buClrTx/>
              <a:buSzTx/>
              <a:tabLst/>
              <a:defRPr/>
            </a:pPr>
            <a:endParaRPr kumimoji="0" lang="en-US" sz="32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algn="just">
              <a:defRPr/>
            </a:pPr>
            <a:r>
              <a:rPr lang="en-AU" sz="3200" dirty="0">
                <a:latin typeface="Open Sans" panose="020B0606030504020204" pitchFamily="34" charset="0"/>
                <a:ea typeface="Open Sans" panose="020B0606030504020204" pitchFamily="34" charset="0"/>
                <a:cs typeface="Open Sans" panose="020B0606030504020204" pitchFamily="34" charset="0"/>
              </a:rPr>
              <a:t>If any of you lacks wisdom, you should ask God, who gives generously to all without finding fault, and it will be given to you.</a:t>
            </a:r>
          </a:p>
          <a:p>
            <a:pPr algn="r">
              <a:defRPr/>
            </a:pPr>
            <a:r>
              <a:rPr lang="en-AU" sz="3200" dirty="0">
                <a:latin typeface="Open Sans" panose="020B0606030504020204" pitchFamily="34" charset="0"/>
                <a:ea typeface="Open Sans" panose="020B0606030504020204" pitchFamily="34" charset="0"/>
                <a:cs typeface="Open Sans" panose="020B0606030504020204" pitchFamily="34" charset="0"/>
              </a:rPr>
              <a:t>- JAMES 1:5</a:t>
            </a:r>
            <a:endParaRPr kumimoji="0" lang="en-US" sz="32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87356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C3189-BA51-E439-2426-2D9502242CD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67A9546-A9FC-23FA-E0C7-B4344CE8CC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BD43BD43-76BE-EADE-18BC-03689E7F9C1A}"/>
              </a:ext>
            </a:extLst>
          </p:cNvPr>
          <p:cNvSpPr txBox="1"/>
          <p:nvPr/>
        </p:nvSpPr>
        <p:spPr>
          <a:xfrm>
            <a:off x="3057833" y="397401"/>
            <a:ext cx="8209935" cy="606319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 how should we live now?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742950" marR="0" lvl="0" indent="-742950" algn="just" defTabSz="914400" rtl="0" eaLnBrk="1" fontAlgn="auto" latinLnBrk="0" hangingPunct="1">
              <a:lnSpc>
                <a:spcPct val="100000"/>
              </a:lnSpc>
              <a:spcBef>
                <a:spcPts val="0"/>
              </a:spcBef>
              <a:spcAft>
                <a:spcPts val="0"/>
              </a:spcAft>
              <a:buClrTx/>
              <a:buSzTx/>
              <a:buFontTx/>
              <a:buAutoNum type="arabicPeriod"/>
              <a:tabLst/>
              <a:defRPr/>
            </a:pPr>
            <a:r>
              <a:rPr kumimoji="0" lang="en-US" sz="3600" b="0" i="0" u="none" strike="noStrike" kern="1200" cap="none" spc="0" normalizeH="0" baseline="0" noProof="0" dirty="0">
                <a:ln>
                  <a:noFill/>
                </a:ln>
                <a:solidFill>
                  <a:schemeClr val="bg2">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Pray for Wisdom</a:t>
            </a:r>
          </a:p>
          <a:p>
            <a:pPr marL="742950" marR="0" lvl="0" indent="-742950" algn="just" defTabSz="914400" rtl="0" eaLnBrk="1" fontAlgn="auto" latinLnBrk="0" hangingPunct="1">
              <a:lnSpc>
                <a:spcPct val="100000"/>
              </a:lnSpc>
              <a:spcBef>
                <a:spcPts val="0"/>
              </a:spcBef>
              <a:spcAft>
                <a:spcPts val="0"/>
              </a:spcAft>
              <a:buClrTx/>
              <a:buSzTx/>
              <a:buFontTx/>
              <a:buAutoNum type="arabicPeriod"/>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742950" marR="0" lvl="0" indent="-742950" algn="just" defTabSz="914400" rtl="0" eaLnBrk="1" fontAlgn="auto" latinLnBrk="0" hangingPunct="1">
              <a:lnSpc>
                <a:spcPct val="100000"/>
              </a:lnSpc>
              <a:spcBef>
                <a:spcPts val="0"/>
              </a:spcBef>
              <a:spcAft>
                <a:spcPts val="0"/>
              </a:spcAft>
              <a:buClrTx/>
              <a:buSzTx/>
              <a:buFontTx/>
              <a:buAutoNum type="arabicPeriod"/>
              <a:tabLst/>
              <a:defRPr/>
            </a:pPr>
            <a:r>
              <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Remain Faithful – Go Your Way</a:t>
            </a:r>
          </a:p>
          <a:p>
            <a:pPr marL="742950" marR="0" lvl="0" indent="-742950" algn="just" defTabSz="914400" rtl="0" eaLnBrk="1" fontAlgn="auto" latinLnBrk="0" hangingPunct="1">
              <a:lnSpc>
                <a:spcPct val="100000"/>
              </a:lnSpc>
              <a:spcBef>
                <a:spcPts val="0"/>
              </a:spcBef>
              <a:spcAft>
                <a:spcPts val="0"/>
              </a:spcAft>
              <a:buClrTx/>
              <a:buSzTx/>
              <a:buFontTx/>
              <a:buAutoNum type="arabicPeriod"/>
              <a:tabLst/>
              <a:defRPr/>
            </a:pPr>
            <a:endParaRPr lang="en-US" sz="3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lvl="0" algn="just">
              <a:defRPr/>
            </a:pPr>
            <a:r>
              <a:rPr lang="en-AU" sz="2800" dirty="0">
                <a:latin typeface="Open Sans" panose="020B0606030504020204" pitchFamily="34" charset="0"/>
                <a:ea typeface="Open Sans" panose="020B0606030504020204" pitchFamily="34" charset="0"/>
                <a:cs typeface="Open Sans" panose="020B0606030504020204" pitchFamily="34" charset="0"/>
              </a:rPr>
              <a:t>Since everything will be destroyed in this way, what kind of people ought you to be? You ought to live holy and godly lives</a:t>
            </a:r>
            <a:r>
              <a:rPr lang="en-AU" sz="2800" b="1" baseline="30000" dirty="0">
                <a:latin typeface="Open Sans" panose="020B0606030504020204" pitchFamily="34" charset="0"/>
                <a:ea typeface="Open Sans" panose="020B0606030504020204" pitchFamily="34" charset="0"/>
                <a:cs typeface="Open Sans" panose="020B0606030504020204" pitchFamily="34" charset="0"/>
              </a:rPr>
              <a:t> </a:t>
            </a:r>
            <a:r>
              <a:rPr lang="en-AU" sz="2800" dirty="0">
                <a:latin typeface="Open Sans" panose="020B0606030504020204" pitchFamily="34" charset="0"/>
                <a:ea typeface="Open Sans" panose="020B0606030504020204" pitchFamily="34" charset="0"/>
                <a:cs typeface="Open Sans" panose="020B0606030504020204" pitchFamily="34" charset="0"/>
              </a:rPr>
              <a:t>as you look forward to the day of God and speed its coming.</a:t>
            </a:r>
          </a:p>
          <a:p>
            <a:pPr lvl="0" algn="just">
              <a:defRPr/>
            </a:pPr>
            <a:endParaRPr lang="en-AU" sz="2800" dirty="0">
              <a:latin typeface="Open Sans" panose="020B0606030504020204" pitchFamily="34" charset="0"/>
              <a:ea typeface="Open Sans" panose="020B0606030504020204" pitchFamily="34" charset="0"/>
              <a:cs typeface="Open Sans" panose="020B0606030504020204" pitchFamily="34" charset="0"/>
            </a:endParaRPr>
          </a:p>
          <a:p>
            <a:pPr lvl="0" algn="r">
              <a:defRPr/>
            </a:pPr>
            <a:r>
              <a:rPr kumimoji="0" lang="en-AU"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- 2 PETER 3:11-12</a:t>
            </a:r>
            <a:endPar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48654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A684F-3646-9C27-CD76-9A7F3E19DB8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0FE34D8-1D87-1F31-E4F2-6243A14549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A72AB74B-8A3C-6A2A-1D0F-F8EB3BF4464F}"/>
              </a:ext>
            </a:extLst>
          </p:cNvPr>
          <p:cNvSpPr txBox="1"/>
          <p:nvPr/>
        </p:nvSpPr>
        <p:spPr>
          <a:xfrm>
            <a:off x="2959508" y="850514"/>
            <a:ext cx="8259099" cy="5632311"/>
          </a:xfrm>
          <a:prstGeom prst="rect">
            <a:avLst/>
          </a:prstGeom>
          <a:noFill/>
        </p:spPr>
        <p:txBody>
          <a:bodyPr wrap="square">
            <a:spAutoFit/>
          </a:bodyPr>
          <a:lstStyle/>
          <a:p>
            <a:pPr lvl="0"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Thanks be to God! He gives us the victory through our Lord Jesus Christ.</a:t>
            </a:r>
            <a:r>
              <a:rPr lang="en-AU" sz="3600" b="1" baseline="30000" dirty="0">
                <a:latin typeface="Open Sans" panose="020B0606030504020204" pitchFamily="34" charset="0"/>
                <a:ea typeface="Open Sans" panose="020B0606030504020204" pitchFamily="34" charset="0"/>
                <a:cs typeface="Open Sans" panose="020B0606030504020204" pitchFamily="34" charset="0"/>
              </a:rPr>
              <a:t> </a:t>
            </a:r>
            <a:r>
              <a:rPr lang="en-AU" sz="3600" dirty="0">
                <a:latin typeface="Open Sans" panose="020B0606030504020204" pitchFamily="34" charset="0"/>
                <a:ea typeface="Open Sans" panose="020B0606030504020204" pitchFamily="34" charset="0"/>
                <a:cs typeface="Open Sans" panose="020B0606030504020204" pitchFamily="34" charset="0"/>
              </a:rPr>
              <a:t>Therefore, my dear brothers and sisters, stand firm. Let nothing move you. Always give yourselves fully to the work of the Lord, because you know that your labour in the Lord is not in vain.</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- 1 CORINTHIANS 15:57-58</a:t>
            </a:r>
          </a:p>
        </p:txBody>
      </p:sp>
    </p:spTree>
    <p:extLst>
      <p:ext uri="{BB962C8B-B14F-4D97-AF65-F5344CB8AC3E}">
        <p14:creationId xmlns:p14="http://schemas.microsoft.com/office/powerpoint/2010/main" val="14602861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CFA13-34F7-40E8-6E71-EA1C74A0AC7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AD300FB-1A31-DB88-ECEC-AE58055006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B77560B4-5347-F899-A3B3-A623A396FFD1}"/>
              </a:ext>
            </a:extLst>
          </p:cNvPr>
          <p:cNvSpPr txBox="1"/>
          <p:nvPr/>
        </p:nvSpPr>
        <p:spPr>
          <a:xfrm>
            <a:off x="2703870" y="1617430"/>
            <a:ext cx="8947356" cy="4524315"/>
          </a:xfrm>
          <a:prstGeom prst="rect">
            <a:avLst/>
          </a:prstGeom>
          <a:noFill/>
        </p:spPr>
        <p:txBody>
          <a:bodyPr wrap="square">
            <a:spAutoFit/>
          </a:bodyPr>
          <a:lstStyle/>
          <a:p>
            <a:pPr lvl="0"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We should not underestimate the significance of the small group of people who have a new vision of a just and gentle world. The quality of a culture may be changed when 2 percent of its people have a new vision. </a:t>
            </a:r>
          </a:p>
          <a:p>
            <a:pPr lvl="0" algn="just">
              <a:defRPr/>
            </a:pPr>
            <a:endPar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algn="r">
              <a:defRPr/>
            </a:pPr>
            <a:r>
              <a:rPr lang="en-AU" sz="3600" dirty="0">
                <a:solidFill>
                  <a:prstClr val="black"/>
                </a:solidFill>
                <a:latin typeface="Open Sans" panose="020B0606030504020204" pitchFamily="34" charset="0"/>
                <a:ea typeface="Open Sans" panose="020B0606030504020204" pitchFamily="34" charset="0"/>
                <a:cs typeface="Open Sans" panose="020B0606030504020204" pitchFamily="34" charset="0"/>
              </a:rPr>
              <a:t>- ROBERT BELLAH</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69810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7AFD3-EB00-66D4-CADA-B0BE7D87446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0AD5AAC-E42C-F2E1-F5E1-D8A42B916B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9A41BB87-4630-406B-07E7-78FF7C3A22E2}"/>
              </a:ext>
            </a:extLst>
          </p:cNvPr>
          <p:cNvSpPr txBox="1"/>
          <p:nvPr/>
        </p:nvSpPr>
        <p:spPr>
          <a:xfrm>
            <a:off x="3146323" y="1658405"/>
            <a:ext cx="7954297" cy="3970318"/>
          </a:xfrm>
          <a:prstGeom prst="rect">
            <a:avLst/>
          </a:prstGeom>
          <a:noFill/>
        </p:spPr>
        <p:txBody>
          <a:bodyPr wrap="square">
            <a:spAutoFit/>
          </a:bodyPr>
          <a:lstStyle/>
          <a:p>
            <a:pPr lvl="0"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There is a time for everything, and a season for every activity under the heavens: a time to be born and a time to die, a time to plant and a time to uproot...</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ECCLESIASTES 2:1-2</a:t>
            </a:r>
          </a:p>
        </p:txBody>
      </p:sp>
    </p:spTree>
    <p:extLst>
      <p:ext uri="{BB962C8B-B14F-4D97-AF65-F5344CB8AC3E}">
        <p14:creationId xmlns:p14="http://schemas.microsoft.com/office/powerpoint/2010/main" val="1616249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1FABE-044B-8248-B022-F5BA9B4B55E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F0A8D77-86BA-76B2-C857-5466BA052F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2EA6226-991E-994D-1D3C-DF9288AA4E7A}"/>
              </a:ext>
            </a:extLst>
          </p:cNvPr>
          <p:cNvSpPr txBox="1">
            <a:spLocks/>
          </p:cNvSpPr>
          <p:nvPr/>
        </p:nvSpPr>
        <p:spPr>
          <a:xfrm>
            <a:off x="2888353" y="474110"/>
            <a:ext cx="8445253" cy="1009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6000" b="1" dirty="0">
                <a:solidFill>
                  <a:prstClr val="black"/>
                </a:solidFill>
                <a:latin typeface="Open Sans" panose="020B0606030504020204" pitchFamily="34" charset="0"/>
                <a:ea typeface="Open Sans" panose="020B0606030504020204" pitchFamily="34" charset="0"/>
                <a:cs typeface="Open Sans" panose="020B0606030504020204" pitchFamily="34" charset="0"/>
              </a:rPr>
              <a:t>DANIEL 12:1-13</a:t>
            </a:r>
            <a:endParaRPr kumimoji="0" lang="en-US"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0D952051-52C2-2662-A674-FD09AC9DF033}"/>
              </a:ext>
            </a:extLst>
          </p:cNvPr>
          <p:cNvSpPr txBox="1"/>
          <p:nvPr/>
        </p:nvSpPr>
        <p:spPr>
          <a:xfrm>
            <a:off x="2888353" y="1908523"/>
            <a:ext cx="8445253" cy="4524315"/>
          </a:xfrm>
          <a:prstGeom prst="rect">
            <a:avLst/>
          </a:prstGeom>
          <a:noFill/>
        </p:spPr>
        <p:txBody>
          <a:bodyPr wrap="square">
            <a:spAutoFit/>
          </a:bodyPr>
          <a:lstStyle/>
          <a:p>
            <a:pPr algn="just"/>
            <a:r>
              <a:rPr lang="en-AU" sz="3500" baseline="30000" dirty="0">
                <a:latin typeface="Open Sans" panose="020B0606030504020204" pitchFamily="34" charset="0"/>
                <a:ea typeface="Open Sans" panose="020B0606030504020204" pitchFamily="34" charset="0"/>
                <a:cs typeface="Open Sans" panose="020B0606030504020204" pitchFamily="34" charset="0"/>
              </a:rPr>
              <a:t>1</a:t>
            </a:r>
            <a:r>
              <a:rPr lang="en-AU" sz="3500" dirty="0">
                <a:latin typeface="Open Sans" panose="020B0606030504020204" pitchFamily="34" charset="0"/>
                <a:ea typeface="Open Sans" panose="020B0606030504020204" pitchFamily="34" charset="0"/>
                <a:cs typeface="Open Sans" panose="020B0606030504020204" pitchFamily="34" charset="0"/>
              </a:rPr>
              <a:t> “At that time Michael, the great prince who protects your people, will arise. There will be a time of distress such as has not happened from the beginning of nations until then. </a:t>
            </a:r>
          </a:p>
          <a:p>
            <a:pPr algn="just"/>
            <a:r>
              <a:rPr lang="en-AU" sz="3500" dirty="0">
                <a:latin typeface="Open Sans" panose="020B0606030504020204" pitchFamily="34" charset="0"/>
                <a:ea typeface="Open Sans" panose="020B0606030504020204" pitchFamily="34" charset="0"/>
                <a:cs typeface="Open Sans" panose="020B0606030504020204" pitchFamily="34" charset="0"/>
              </a:rPr>
              <a:t>But at that time your people—everyone whose name is found written in the book—will be delivered. </a:t>
            </a:r>
          </a:p>
        </p:txBody>
      </p:sp>
    </p:spTree>
    <p:extLst>
      <p:ext uri="{BB962C8B-B14F-4D97-AF65-F5344CB8AC3E}">
        <p14:creationId xmlns:p14="http://schemas.microsoft.com/office/powerpoint/2010/main" val="3278877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523D7-12B1-D48B-B7D6-BDBD511A660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412C8E3-BB8A-63AC-868E-96159AFC34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5640AE71-1C9C-E9CF-A614-8F1C1254BDB2}"/>
              </a:ext>
            </a:extLst>
          </p:cNvPr>
          <p:cNvSpPr txBox="1"/>
          <p:nvPr/>
        </p:nvSpPr>
        <p:spPr>
          <a:xfrm>
            <a:off x="2910346" y="516217"/>
            <a:ext cx="8327924" cy="6017032"/>
          </a:xfrm>
          <a:prstGeom prst="rect">
            <a:avLst/>
          </a:prstGeom>
          <a:noFill/>
        </p:spPr>
        <p:txBody>
          <a:bodyPr wrap="square">
            <a:spAutoFit/>
          </a:bodyPr>
          <a:lstStyle/>
          <a:p>
            <a:pPr algn="just"/>
            <a:r>
              <a:rPr lang="en-AU" sz="3500" baseline="30000" dirty="0">
                <a:latin typeface="Open Sans" panose="020B0606030504020204" pitchFamily="34" charset="0"/>
                <a:ea typeface="Open Sans" panose="020B0606030504020204" pitchFamily="34" charset="0"/>
                <a:cs typeface="Open Sans" panose="020B0606030504020204" pitchFamily="34" charset="0"/>
              </a:rPr>
              <a:t>2 </a:t>
            </a:r>
            <a:r>
              <a:rPr lang="en-AU" sz="3500" dirty="0">
                <a:latin typeface="Open Sans" panose="020B0606030504020204" pitchFamily="34" charset="0"/>
                <a:ea typeface="Open Sans" panose="020B0606030504020204" pitchFamily="34" charset="0"/>
                <a:cs typeface="Open Sans" panose="020B0606030504020204" pitchFamily="34" charset="0"/>
              </a:rPr>
              <a:t>Multitudes who sleep in the dust of the earth will awake: some to everlasting life, others to shame and everlasting contempt. </a:t>
            </a:r>
            <a:r>
              <a:rPr lang="en-AU" sz="3500" baseline="30000" dirty="0">
                <a:latin typeface="Open Sans" panose="020B0606030504020204" pitchFamily="34" charset="0"/>
                <a:ea typeface="Open Sans" panose="020B0606030504020204" pitchFamily="34" charset="0"/>
                <a:cs typeface="Open Sans" panose="020B0606030504020204" pitchFamily="34" charset="0"/>
              </a:rPr>
              <a:t>3 </a:t>
            </a:r>
            <a:r>
              <a:rPr lang="en-AU" sz="3500" dirty="0">
                <a:latin typeface="Open Sans" panose="020B0606030504020204" pitchFamily="34" charset="0"/>
                <a:ea typeface="Open Sans" panose="020B0606030504020204" pitchFamily="34" charset="0"/>
                <a:cs typeface="Open Sans" panose="020B0606030504020204" pitchFamily="34" charset="0"/>
              </a:rPr>
              <a:t>Those who are wise will shine like the brightness of the heavens, and those who lead many to righteousness, like the stars for ever and ever. </a:t>
            </a:r>
            <a:r>
              <a:rPr lang="en-AU" sz="3500" baseline="30000" dirty="0">
                <a:latin typeface="Open Sans" panose="020B0606030504020204" pitchFamily="34" charset="0"/>
                <a:ea typeface="Open Sans" panose="020B0606030504020204" pitchFamily="34" charset="0"/>
                <a:cs typeface="Open Sans" panose="020B0606030504020204" pitchFamily="34" charset="0"/>
              </a:rPr>
              <a:t>4 </a:t>
            </a:r>
            <a:r>
              <a:rPr lang="en-AU" sz="3500" dirty="0">
                <a:latin typeface="Open Sans" panose="020B0606030504020204" pitchFamily="34" charset="0"/>
                <a:ea typeface="Open Sans" panose="020B0606030504020204" pitchFamily="34" charset="0"/>
                <a:cs typeface="Open Sans" panose="020B0606030504020204" pitchFamily="34" charset="0"/>
              </a:rPr>
              <a:t>But you, Daniel, roll up and seal the words of the scroll until the time of the end. Many will go here and there to increase knowledge.”</a:t>
            </a:r>
          </a:p>
        </p:txBody>
      </p:sp>
    </p:spTree>
    <p:extLst>
      <p:ext uri="{BB962C8B-B14F-4D97-AF65-F5344CB8AC3E}">
        <p14:creationId xmlns:p14="http://schemas.microsoft.com/office/powerpoint/2010/main" val="4268555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86C8A-E217-1314-29C0-EAACE3D19F4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1DAF6F0-FD5B-7B1A-9341-A3C055C064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7A246379-01F8-FBE7-9253-EE8A63FA6518}"/>
              </a:ext>
            </a:extLst>
          </p:cNvPr>
          <p:cNvSpPr txBox="1"/>
          <p:nvPr/>
        </p:nvSpPr>
        <p:spPr>
          <a:xfrm>
            <a:off x="2880850" y="604707"/>
            <a:ext cx="8337755" cy="4524315"/>
          </a:xfrm>
          <a:prstGeom prst="rect">
            <a:avLst/>
          </a:prstGeom>
          <a:noFill/>
        </p:spPr>
        <p:txBody>
          <a:bodyPr wrap="square">
            <a:spAutoFit/>
          </a:bodyPr>
          <a:lstStyle/>
          <a:p>
            <a:pPr algn="just"/>
            <a:r>
              <a:rPr lang="en-AU" sz="3600" baseline="30000" dirty="0">
                <a:latin typeface="Open Sans" panose="020B0606030504020204" pitchFamily="34" charset="0"/>
                <a:ea typeface="Open Sans" panose="020B0606030504020204" pitchFamily="34" charset="0"/>
                <a:cs typeface="Open Sans" panose="020B0606030504020204" pitchFamily="34" charset="0"/>
              </a:rPr>
              <a:t>5 </a:t>
            </a:r>
            <a:r>
              <a:rPr lang="en-AU" sz="3600" dirty="0">
                <a:latin typeface="Open Sans" panose="020B0606030504020204" pitchFamily="34" charset="0"/>
                <a:ea typeface="Open Sans" panose="020B0606030504020204" pitchFamily="34" charset="0"/>
                <a:cs typeface="Open Sans" panose="020B0606030504020204" pitchFamily="34" charset="0"/>
              </a:rPr>
              <a:t>Then I, Daniel, looked, and there before me stood two others, one on this bank of the river and one on the opposite bank. </a:t>
            </a:r>
          </a:p>
          <a:p>
            <a:pPr algn="just"/>
            <a:r>
              <a:rPr lang="en-AU" sz="3600" baseline="30000" dirty="0">
                <a:latin typeface="Open Sans" panose="020B0606030504020204" pitchFamily="34" charset="0"/>
                <a:ea typeface="Open Sans" panose="020B0606030504020204" pitchFamily="34" charset="0"/>
                <a:cs typeface="Open Sans" panose="020B0606030504020204" pitchFamily="34" charset="0"/>
              </a:rPr>
              <a:t>6 </a:t>
            </a:r>
            <a:r>
              <a:rPr lang="en-AU" sz="3600" dirty="0">
                <a:latin typeface="Open Sans" panose="020B0606030504020204" pitchFamily="34" charset="0"/>
                <a:ea typeface="Open Sans" panose="020B0606030504020204" pitchFamily="34" charset="0"/>
                <a:cs typeface="Open Sans" panose="020B0606030504020204" pitchFamily="34" charset="0"/>
              </a:rPr>
              <a:t>One of them said to the man clothed in linen, who was above the waters of the river, “How long will it be before these astonishing things are fulfilled?”</a:t>
            </a:r>
          </a:p>
        </p:txBody>
      </p:sp>
    </p:spTree>
    <p:extLst>
      <p:ext uri="{BB962C8B-B14F-4D97-AF65-F5344CB8AC3E}">
        <p14:creationId xmlns:p14="http://schemas.microsoft.com/office/powerpoint/2010/main" val="1334997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3B873-4A73-18D8-DCDD-9F8E31ABCA5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6A27D31-236D-8BFD-A044-A3BA4872A8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AA512C99-5D7C-B83E-F065-2F0D9F0BD96B}"/>
              </a:ext>
            </a:extLst>
          </p:cNvPr>
          <p:cNvSpPr txBox="1"/>
          <p:nvPr/>
        </p:nvSpPr>
        <p:spPr>
          <a:xfrm>
            <a:off x="2871018" y="653869"/>
            <a:ext cx="8445911" cy="507831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36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7 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 man clothed in linen, who was above the waters of the river, lifted his right hand and his left hand toward heaven, and I heard him swear by him who lives forever, saying,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“It will be for a time, times and half a time. When the power of the holy people has been finally broken, all these things will be completed.”</a:t>
            </a:r>
          </a:p>
        </p:txBody>
      </p:sp>
    </p:spTree>
    <p:extLst>
      <p:ext uri="{BB962C8B-B14F-4D97-AF65-F5344CB8AC3E}">
        <p14:creationId xmlns:p14="http://schemas.microsoft.com/office/powerpoint/2010/main" val="1691458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D2861-C676-7FDA-6132-8BDF7314B30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EE3C115-42E4-B70E-DDAF-316926FC2B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79DF96B4-080C-5A17-F59B-1169A3180F80}"/>
              </a:ext>
            </a:extLst>
          </p:cNvPr>
          <p:cNvSpPr txBox="1"/>
          <p:nvPr/>
        </p:nvSpPr>
        <p:spPr>
          <a:xfrm>
            <a:off x="2880850" y="467056"/>
            <a:ext cx="8416415" cy="618630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35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8 </a:t>
            </a:r>
            <a:r>
              <a:rPr kumimoji="0" lang="en-AU" sz="35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 heard, but I did not understand. So I asked, “My lord, what will the outcome of all this be?”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35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9 </a:t>
            </a:r>
            <a:r>
              <a:rPr kumimoji="0" lang="en-AU" sz="35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He replied, “Go your way, Daniel, because the words are rolled up and sealed until the time of the end. </a:t>
            </a:r>
            <a:r>
              <a:rPr kumimoji="0" lang="en-AU" sz="35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10 </a:t>
            </a:r>
            <a:r>
              <a:rPr kumimoji="0" lang="en-AU" sz="35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Many will be purified, made spotless and refined, but the wicked will continue to be wicked. None of the wicked will understand, but those who are wise will understand…</a:t>
            </a:r>
          </a:p>
        </p:txBody>
      </p:sp>
    </p:spTree>
    <p:extLst>
      <p:ext uri="{BB962C8B-B14F-4D97-AF65-F5344CB8AC3E}">
        <p14:creationId xmlns:p14="http://schemas.microsoft.com/office/powerpoint/2010/main" val="2568605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D7BB6-849E-1CC9-6718-815A8800EAB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BE9429A-6647-F50D-790D-1F25885CA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CAB41F24-282B-0106-A0F1-5FAAA7820C70}"/>
              </a:ext>
            </a:extLst>
          </p:cNvPr>
          <p:cNvSpPr txBox="1"/>
          <p:nvPr/>
        </p:nvSpPr>
        <p:spPr>
          <a:xfrm>
            <a:off x="2880849" y="612844"/>
            <a:ext cx="8406583" cy="230832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3600" b="0" i="0" u="none" strike="noStrike" kern="1200" cap="none" spc="0" normalizeH="0" baseline="3000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13 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 for you, go your way till the end. You will rest, and then at the end of the days you will rise to receive your allotted inheritance.”</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958421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9985</TotalTime>
  <Words>1071</Words>
  <Application>Microsoft Office PowerPoint</Application>
  <PresentationFormat>Widescreen</PresentationFormat>
  <Paragraphs>64</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Aptos</vt:lpstr>
      <vt:lpstr>Aptos Display</vt:lpstr>
      <vt:lpstr>Arial</vt:lpstr>
      <vt:lpstr>Calibri</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Christie</dc:creator>
  <cp:lastModifiedBy>Michael Christie</cp:lastModifiedBy>
  <cp:revision>2</cp:revision>
  <dcterms:created xsi:type="dcterms:W3CDTF">2026-04-07T01:41:15Z</dcterms:created>
  <dcterms:modified xsi:type="dcterms:W3CDTF">2026-07-28T07:38:43Z</dcterms:modified>
</cp:coreProperties>
</file>