
<file path=[Content_Types].xml><?xml version="1.0" encoding="utf-8"?>
<Types xmlns="http://schemas.openxmlformats.org/package/2006/content-types">
  <Default Extension="bmp" ContentType="image/bmp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12192000" cy="6858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7"/>
  </p:normalViewPr>
  <p:slideViewPr>
    <p:cSldViewPr snapToGrid="0">
      <p:cViewPr varScale="1">
        <p:scale>
          <a:sx n="98" d="100"/>
          <a:sy n="98" d="100"/>
        </p:scale>
        <p:origin x="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762000"/>
            <a:ext cx="10795000" cy="1333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8306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269999" y="2095500"/>
            <a:ext cx="9652000" cy="8890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ctr">
              <a:defRPr sz="6580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847850" y="2984500"/>
            <a:ext cx="8496300" cy="69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t">
            <a:normAutofit/>
          </a:bodyPr>
          <a:lstStyle>
            <a:lvl1pPr algn="ctr">
              <a:defRPr sz="4806">
                <a:solidFill>
                  <a:srgbClr val="204858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ide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03002" y="1519646"/>
            <a:ext cx="10795000" cy="1333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55000" lnSpcReduction="20000"/>
          </a:bodyPr>
          <a:lstStyle>
            <a:lvl1pPr algn="ctr">
              <a:defRPr sz="8306">
                <a:solidFill>
                  <a:srgbClr val="204858"/>
                </a:solidFill>
              </a:defRPr>
            </a:lvl1pPr>
          </a:lstStyle>
          <a:p>
            <a:pPr algn="ctr"/>
            <a:r>
              <a:rPr sz="8306" b="1" dirty="0">
                <a:solidFill>
                  <a:srgbClr val="204858"/>
                </a:solidFill>
              </a:rPr>
              <a:t>The Surprising Nature of God and the Gospel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847850" y="2984500"/>
            <a:ext cx="8496300" cy="69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t">
            <a:normAutofit fontScale="92500" lnSpcReduction="10000"/>
          </a:bodyPr>
          <a:lstStyle>
            <a:lvl1pPr algn="ctr">
              <a:defRPr sz="4806">
                <a:solidFill>
                  <a:srgbClr val="204858"/>
                </a:solidFill>
              </a:defRPr>
            </a:lvl1pPr>
          </a:lstStyle>
          <a:p>
            <a:pPr algn="ctr"/>
            <a:r>
              <a:rPr lang="en-CA" dirty="0"/>
              <a:t>The Book of Habakkuk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Question:</a:t>
            </a:r>
            <a:r>
              <a:rPr sz="3920" b="0" dirty="0">
                <a:solidFill>
                  <a:srgbClr val="FFFFFF"/>
                </a:solidFill>
              </a:rPr>
              <a:t> Why is it that the Lord allows evil to rise, to continue, to permeate society?</a:t>
            </a:r>
            <a:endParaRPr lang="en-CA" sz="3920" b="0" dirty="0">
              <a:solidFill>
                <a:srgbClr val="FFFFFF"/>
              </a:solidFill>
            </a:endParaRPr>
          </a:p>
          <a:p>
            <a:pPr algn="l"/>
            <a:endParaRPr lang="en-CA" dirty="0"/>
          </a:p>
          <a:p>
            <a:pPr algn="l"/>
            <a:r>
              <a:rPr sz="3920" b="0" dirty="0">
                <a:solidFill>
                  <a:srgbClr val="FFFFFF"/>
                </a:solidFill>
              </a:rPr>
              <a:t>What is it’s purpose in His hands?</a:t>
            </a:r>
            <a:endParaRPr lang="en-CA" sz="3920" b="0" dirty="0">
              <a:solidFill>
                <a:srgbClr val="FFFFFF"/>
              </a:solidFill>
            </a:endParaRPr>
          </a:p>
          <a:p>
            <a:pPr algn="l"/>
            <a:endParaRPr lang="en-CA" dirty="0"/>
          </a:p>
          <a:p>
            <a:pPr algn="l"/>
            <a:r>
              <a:rPr sz="3920" b="0" dirty="0">
                <a:solidFill>
                  <a:srgbClr val="FFFFFF"/>
                </a:solidFill>
              </a:rPr>
              <a:t>Why are the evil allowed to remain and swallow up the righteous? (Hab 1:13)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Answer:</a:t>
            </a:r>
            <a:r>
              <a:rPr sz="3920" b="0" dirty="0">
                <a:solidFill>
                  <a:srgbClr val="FFFFFF"/>
                </a:solidFill>
              </a:rPr>
              <a:t> The righteous shall live by My faithfulness (Hab 2:4)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Question:</a:t>
            </a:r>
            <a:r>
              <a:rPr sz="3920" b="0" dirty="0">
                <a:solidFill>
                  <a:srgbClr val="FFFFFF"/>
                </a:solidFill>
              </a:rPr>
              <a:t> What does it mean to live by God’s faithfulness?  How is it that God ordains injustice and wickedness?  Why?</a:t>
            </a:r>
            <a:endParaRPr lang="en-CA" sz="3920" b="0" dirty="0">
              <a:solidFill>
                <a:srgbClr val="FFFFFF"/>
              </a:solidFill>
            </a:endParaRPr>
          </a:p>
          <a:p>
            <a:pPr algn="l"/>
            <a:endParaRPr lang="en-CA" dirty="0"/>
          </a:p>
          <a:p>
            <a:pPr algn="l"/>
            <a:r>
              <a:rPr sz="3920" b="0" dirty="0">
                <a:solidFill>
                  <a:srgbClr val="FFFFFF"/>
                </a:solidFill>
              </a:rPr>
              <a:t>What purpose does His allowance serve?</a:t>
            </a:r>
            <a:endParaRPr lang="en-CA" sz="3920" b="0" dirty="0">
              <a:solidFill>
                <a:srgbClr val="FFFFFF"/>
              </a:solidFill>
            </a:endParaRPr>
          </a:p>
          <a:p>
            <a:pPr algn="l"/>
            <a:endParaRPr lang="en-CA" dirty="0"/>
          </a:p>
          <a:p>
            <a:pPr algn="l"/>
            <a:r>
              <a:rPr sz="3920" b="0" dirty="0">
                <a:solidFill>
                  <a:srgbClr val="FFFFFF"/>
                </a:solidFill>
              </a:rPr>
              <a:t>Why is the Lord silent at times, and remains silent?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The Problem: </a:t>
            </a:r>
            <a:r>
              <a:rPr sz="3920" b="0" dirty="0">
                <a:solidFill>
                  <a:srgbClr val="FFFFFF"/>
                </a:solidFill>
              </a:rPr>
              <a:t>Man has become too proud (Hab 2:4) “puffed up”, arrogant.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Serve the Lord with fear, and rejoice with trembling.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2:11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Therefore, my beloved, as you have always obeyed, so now, not only as in my presence but much more in my absence, work out your own salvation with fear and trembling,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Philippians 2:12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When God allows bad things to happen, we are reminded, we need faith to believe He exists (Heb 11:6).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And without faith it is impossible to please him, for whoever would draw near to God must believe that he exists and that he rewards those who seek him.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Hebrews 11:6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I’m glad for you that I wasn’t there so that you may believe. But let’s go to him.”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John 11:15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HCSB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If God answers prayer every time that we turn to Him, why would you need faith?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wicked shall return to Sheol, all the nations that forget God.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9:17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And since they did not see fit to acknowledge God, God gave them up to a debased mind to do what ought not to be done.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Romans 1:28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4000" b="0" dirty="0">
                <a:solidFill>
                  <a:srgbClr val="FFFFFF"/>
                </a:solidFill>
              </a:rPr>
              <a:t>Look at the nations and observe — be utterly astounded! For something is taking place in your days that you will not believe when you hear about it. Look! I am raising up the Chaldeans, that bitter, impetuous nation that marches across the earth’s open spaces to seize territories not its own.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Habakkuk 1:5–6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HCSB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476250"/>
            <a:ext cx="10795000" cy="5905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1" dirty="0">
                <a:solidFill>
                  <a:srgbClr val="FFFFFF"/>
                </a:solidFill>
              </a:rPr>
              <a:t>Wonder </a:t>
            </a:r>
            <a:r>
              <a:rPr sz="3920" b="1" dirty="0" err="1">
                <a:solidFill>
                  <a:srgbClr val="FFFFFF"/>
                </a:solidFill>
              </a:rPr>
              <a:t>tāmah</a:t>
            </a:r>
            <a:r>
              <a:rPr sz="3920" b="1" dirty="0">
                <a:solidFill>
                  <a:srgbClr val="FFFFFF"/>
                </a:solidFill>
              </a:rPr>
              <a:t> [8539] </a:t>
            </a:r>
            <a:r>
              <a:rPr sz="3920" b="0" dirty="0">
                <a:solidFill>
                  <a:srgbClr val="FFFFFF"/>
                </a:solidFill>
              </a:rPr>
              <a:t>means amazed, shocked, stunned at something unexpected, in this case the judgment of God.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“Behold, his soul is puffed up; it is not upright within him, but the righteous shall live by his faith.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Habakkuk 2:4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If I had cherished iniquity in my heart, the Lord would not have listened.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Psalm 66:18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The Lord is far from the wicked, but he hears the prayer of the righteous.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Proverbs 15:29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698500" y="698500"/>
            <a:ext cx="10795000" cy="45085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5226">
                <a:solidFill>
                  <a:srgbClr val="FFFFFF"/>
                </a:solidFill>
              </a:defRPr>
            </a:lvl1pPr>
          </a:lstStyle>
          <a:p>
            <a:pPr algn="l"/>
            <a:r>
              <a:rPr sz="5226" b="0">
                <a:solidFill>
                  <a:srgbClr val="FFFFFF"/>
                </a:solidFill>
              </a:rPr>
              <a:t>We know that God does not listen to sinners, but if anyone is a worshiper of God and does his will, God listens to him.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698500" y="5473700"/>
            <a:ext cx="9144000" cy="692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3920">
                <a:solidFill>
                  <a:srgbClr val="FFFFFF"/>
                </a:solidFill>
              </a:defRPr>
            </a:lvl1pPr>
          </a:lstStyle>
          <a:p>
            <a:pPr algn="l"/>
            <a:r>
              <a:rPr sz="3920" b="0">
                <a:solidFill>
                  <a:srgbClr val="FFFFFF"/>
                </a:solidFill>
              </a:rPr>
              <a:t>John 9:31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10064749" y="5708649"/>
            <a:ext cx="1447800" cy="4572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193">
                <a:solidFill>
                  <a:srgbClr val="FFFFFF"/>
                </a:solidFill>
              </a:defRPr>
            </a:lvl1pPr>
          </a:lstStyle>
          <a:p>
            <a:pPr algn="r"/>
            <a:r>
              <a:rPr sz="2193" b="0">
                <a:solidFill>
                  <a:srgbClr val="FFFFFF"/>
                </a:solidFill>
              </a:rPr>
              <a:t>ESV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Macintosh PowerPoint</Application>
  <PresentationFormat>Widescreen</PresentationFormat>
  <Paragraphs>50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Shannon Whitehouse</cp:lastModifiedBy>
  <cp:revision>1</cp:revision>
  <dcterms:modified xsi:type="dcterms:W3CDTF">2026-07-19T16:18:35Z</dcterms:modified>
</cp:coreProperties>
</file>