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Default Extension="xx&amp;_nc_gid=yVqLaDJ5agKte-0LgojfTQ&amp;_nc_ss=7b2a8&amp;oh=00_AQAq1AxSc7l46xfND_1JlDvO60gmHoojDytqOAVY9FlCJQ&amp;oe=6A695218"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5" r:id="rId5"/>
    <p:sldId id="266" r:id="rId6"/>
    <p:sldId id="267" r:id="rId7"/>
    <p:sldId id="268" r:id="rId8"/>
    <p:sldId id="269" r:id="rId9"/>
    <p:sldId id="270" r:id="rId10"/>
    <p:sldId id="271" r:id="rId11"/>
    <p:sldId id="272" r:id="rId12"/>
    <p:sldId id="273" r:id="rId13"/>
    <p:sldId id="261" r:id="rId14"/>
    <p:sldId id="275" r:id="rId15"/>
    <p:sldId id="276" r:id="rId16"/>
    <p:sldId id="277" r:id="rId17"/>
    <p:sldId id="286" r:id="rId18"/>
    <p:sldId id="287" r:id="rId19"/>
    <p:sldId id="288" r:id="rId20"/>
    <p:sldId id="278" r:id="rId21"/>
    <p:sldId id="279" r:id="rId22"/>
    <p:sldId id="280" r:id="rId23"/>
    <p:sldId id="281" r:id="rId24"/>
    <p:sldId id="274" r:id="rId25"/>
    <p:sldId id="289" r:id="rId26"/>
    <p:sldId id="290" r:id="rId27"/>
    <p:sldId id="282" r:id="rId28"/>
    <p:sldId id="283" r:id="rId29"/>
    <p:sldId id="284" r:id="rId30"/>
    <p:sldId id="285" r:id="rId31"/>
    <p:sldId id="291" r:id="rId32"/>
    <p:sldId id="292" r:id="rId33"/>
    <p:sldId id="293" r:id="rId34"/>
    <p:sldId id="294" r:id="rId35"/>
    <p:sldId id="264" r:id="rId36"/>
    <p:sldId id="263" r:id="rId3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2C34"/>
    <a:srgbClr val="FCEFBF"/>
    <a:srgbClr val="FEF1C1"/>
    <a:srgbClr val="EEE5D0"/>
    <a:srgbClr val="EEE2C9"/>
    <a:srgbClr val="384050"/>
    <a:srgbClr val="EAEDF0"/>
    <a:srgbClr val="EBEBEB"/>
    <a:srgbClr val="2D8537"/>
    <a:srgbClr val="7175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87" autoAdjust="0"/>
    <p:restoredTop sz="94660"/>
  </p:normalViewPr>
  <p:slideViewPr>
    <p:cSldViewPr snapToGrid="0" snapToObjects="1">
      <p:cViewPr varScale="1">
        <p:scale>
          <a:sx n="134" d="100"/>
          <a:sy n="134" d="100"/>
        </p:scale>
        <p:origin x="516" y="12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3"/>
          <p:cNvSpPr>
            <a:spLocks noGrp="1"/>
          </p:cNvSpPr>
          <p:nvPr>
            <p:ph type="body" sz="quarter" idx="11" hasCustomPrompt="1"/>
          </p:nvPr>
        </p:nvSpPr>
        <p:spPr>
          <a:xfrm>
            <a:off x="5409438" y="3930723"/>
            <a:ext cx="1937109" cy="257226"/>
          </a:xfrm>
        </p:spPr>
        <p:txBody>
          <a:bodyPr>
            <a:noAutofit/>
          </a:bodyPr>
          <a:lstStyle>
            <a:lvl1pPr>
              <a:defRPr sz="1200"/>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ext Placeholder 3"/>
          <p:cNvSpPr>
            <a:spLocks noGrp="1"/>
          </p:cNvSpPr>
          <p:nvPr>
            <p:ph type="body" sz="quarter" idx="11" hasCustomPrompt="1"/>
          </p:nvPr>
        </p:nvSpPr>
        <p:spPr>
          <a:xfrm>
            <a:off x="5409438" y="3930723"/>
            <a:ext cx="1937109" cy="257226"/>
          </a:xfrm>
        </p:spPr>
        <p:txBody>
          <a:bodyPr>
            <a:noAutofit/>
          </a:bodyPr>
          <a:lstStyle>
            <a:lvl1pPr>
              <a:defRPr sz="1200"/>
            </a:lvl1pPr>
          </a:lstStyle>
          <a:p>
            <a:pPr lvl="0"/>
            <a:r>
              <a:rPr lang="en-US" dirty="0"/>
              <a:t>Add Your Subtitle</a:t>
            </a:r>
          </a:p>
        </p:txBody>
      </p:sp>
      <p:sp>
        <p:nvSpPr>
          <p:cNvPr id="7" name="Title 1"/>
          <p:cNvSpPr>
            <a:spLocks noGrp="1"/>
          </p:cNvSpPr>
          <p:nvPr>
            <p:ph type="title" hasCustomPrompt="1"/>
          </p:nvPr>
        </p:nvSpPr>
        <p:spPr>
          <a:xfrm>
            <a:off x="4822679" y="988710"/>
            <a:ext cx="3086514" cy="2781247"/>
          </a:xfrm>
        </p:spPr>
        <p:txBody>
          <a:bodyPr>
            <a:normAutofit/>
          </a:bodyPr>
          <a:lstStyle>
            <a:lvl1pPr>
              <a:defRPr sz="2800"/>
            </a:lvl1pPr>
          </a:lstStyle>
          <a:p>
            <a:r>
              <a:rPr lang="en-US" dirty="0"/>
              <a:t>Add Your 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6"/>
          <p:cNvSpPr>
            <a:spLocks noGrp="1"/>
          </p:cNvSpPr>
          <p:nvPr>
            <p:ph type="body" sz="quarter" idx="10" hasCustomPrompt="1"/>
          </p:nvPr>
        </p:nvSpPr>
        <p:spPr>
          <a:xfrm>
            <a:off x="474230" y="361724"/>
            <a:ext cx="8205907" cy="3006319"/>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6"/>
          <p:cNvSpPr>
            <a:spLocks noGrp="1"/>
          </p:cNvSpPr>
          <p:nvPr>
            <p:ph type="body" sz="quarter" idx="10" hasCustomPrompt="1"/>
          </p:nvPr>
        </p:nvSpPr>
        <p:spPr>
          <a:xfrm>
            <a:off x="474230" y="361724"/>
            <a:ext cx="8205907" cy="3006319"/>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6"/>
          <p:cNvSpPr>
            <a:spLocks noGrp="1"/>
          </p:cNvSpPr>
          <p:nvPr>
            <p:ph type="body" sz="quarter" idx="10" hasCustomPrompt="1"/>
          </p:nvPr>
        </p:nvSpPr>
        <p:spPr>
          <a:xfrm>
            <a:off x="474230" y="361724"/>
            <a:ext cx="8205907" cy="3006319"/>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
        <p:nvSpPr>
          <p:cNvPr id="5" name="Title 1"/>
          <p:cNvSpPr>
            <a:spLocks noGrp="1"/>
          </p:cNvSpPr>
          <p:nvPr>
            <p:ph type="title" hasCustomPrompt="1"/>
          </p:nvPr>
        </p:nvSpPr>
        <p:spPr>
          <a:xfrm>
            <a:off x="2017487" y="3962877"/>
            <a:ext cx="5095963" cy="377799"/>
          </a:xfrm>
        </p:spPr>
        <p:txBody>
          <a:bodyPr>
            <a:normAutofit/>
          </a:bodyPr>
          <a:lstStyle>
            <a:lvl1pPr>
              <a:defRPr sz="1400"/>
            </a:lvl1pPr>
          </a:lstStyle>
          <a:p>
            <a:r>
              <a:rPr lang="en-US" dirty="0"/>
              <a:t>Add Your Title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ripture">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457467" y="4139649"/>
            <a:ext cx="6121207" cy="655155"/>
          </a:xfrm>
        </p:spPr>
        <p:txBody>
          <a:bodyPr>
            <a:normAutofit/>
          </a:bodyPr>
          <a:lstStyle>
            <a:lvl1pPr>
              <a:defRPr sz="1400" baseline="0"/>
            </a:lvl1pPr>
          </a:lstStyle>
          <a:p>
            <a:pPr lvl="0"/>
            <a:r>
              <a:rPr lang="en-US" dirty="0"/>
              <a:t>Add Verse Here</a:t>
            </a:r>
          </a:p>
        </p:txBody>
      </p:sp>
      <p:sp>
        <p:nvSpPr>
          <p:cNvPr id="4" name="Text Placeholder 6"/>
          <p:cNvSpPr>
            <a:spLocks noGrp="1"/>
          </p:cNvSpPr>
          <p:nvPr>
            <p:ph type="body" sz="quarter" idx="10" hasCustomPrompt="1"/>
          </p:nvPr>
        </p:nvSpPr>
        <p:spPr>
          <a:xfrm>
            <a:off x="474231" y="361724"/>
            <a:ext cx="6108728" cy="3512731"/>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406335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466192" y="361724"/>
            <a:ext cx="6116766" cy="4421058"/>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7/23/2026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0" r:id="rId7"/>
    <p:sldLayoutId id="2147483657" r:id="rId8"/>
  </p:sldLayoutIdLst>
  <p:txStyles>
    <p:titleStyle>
      <a:lvl1pPr algn="ctr" defTabSz="914400" rtl="0" eaLnBrk="1" latinLnBrk="0" hangingPunct="1">
        <a:spcBef>
          <a:spcPct val="0"/>
        </a:spcBef>
        <a:buNone/>
        <a:defRPr sz="4400" kern="1200">
          <a:solidFill>
            <a:srgbClr val="FCEFBF"/>
          </a:solidFill>
          <a:latin typeface="+mj-lt"/>
          <a:ea typeface="+mj-ea"/>
          <a:cs typeface="Adelle-Regular"/>
        </a:defRPr>
      </a:lvl1pPr>
    </p:titleStyle>
    <p:bodyStyle>
      <a:lvl1pPr marL="0" indent="0" algn="ctr" defTabSz="914400" rtl="0" eaLnBrk="1" latinLnBrk="0" hangingPunct="1">
        <a:spcBef>
          <a:spcPct val="20000"/>
        </a:spcBef>
        <a:buFont typeface="Arial"/>
        <a:buNone/>
        <a:defRPr sz="3000" kern="1200">
          <a:solidFill>
            <a:srgbClr val="FCEFBF"/>
          </a:solidFill>
          <a:latin typeface="+mn-lt"/>
          <a:ea typeface="+mn-ea"/>
          <a:cs typeface="Apple Chancery"/>
        </a:defRPr>
      </a:lvl1pPr>
      <a:lvl2pPr marL="914400" indent="-457200" algn="ctr" defTabSz="914400" rtl="0" eaLnBrk="1" latinLnBrk="0" hangingPunct="1">
        <a:spcBef>
          <a:spcPct val="20000"/>
        </a:spcBef>
        <a:buFont typeface="Arial"/>
        <a:buChar char="•"/>
        <a:defRPr sz="3000" kern="1200">
          <a:solidFill>
            <a:srgbClr val="FCEFBF"/>
          </a:solidFill>
          <a:latin typeface="+mn-lt"/>
          <a:ea typeface="+mn-ea"/>
          <a:cs typeface="Apple Chancery"/>
        </a:defRPr>
      </a:lvl2pPr>
      <a:lvl3pPr marL="914400" indent="0" algn="ctr" defTabSz="914400" rtl="0" eaLnBrk="1" latinLnBrk="0" hangingPunct="1">
        <a:spcBef>
          <a:spcPct val="20000"/>
        </a:spcBef>
        <a:buFont typeface="Arial" pitchFamily="34" charset="0"/>
        <a:buNone/>
        <a:defRPr sz="3000" kern="1200">
          <a:solidFill>
            <a:srgbClr val="FCEFBF"/>
          </a:solidFill>
          <a:latin typeface="+mn-lt"/>
          <a:ea typeface="+mn-ea"/>
          <a:cs typeface="Apple Chancery"/>
        </a:defRPr>
      </a:lvl3pPr>
      <a:lvl4pPr marL="1371600" indent="0" algn="ctr" defTabSz="914400" rtl="0" eaLnBrk="1" latinLnBrk="0" hangingPunct="1">
        <a:spcBef>
          <a:spcPct val="20000"/>
        </a:spcBef>
        <a:buFont typeface="Arial" pitchFamily="34" charset="0"/>
        <a:buNone/>
        <a:defRPr sz="3000" kern="1200">
          <a:solidFill>
            <a:srgbClr val="FCEFBF"/>
          </a:solidFill>
          <a:latin typeface="+mn-lt"/>
          <a:ea typeface="+mn-ea"/>
          <a:cs typeface="Apple Chancery"/>
        </a:defRPr>
      </a:lvl4pPr>
      <a:lvl5pPr marL="1828800" indent="0" algn="ctr" defTabSz="914400" rtl="0" eaLnBrk="1" latinLnBrk="0" hangingPunct="1">
        <a:spcBef>
          <a:spcPct val="20000"/>
        </a:spcBef>
        <a:buFont typeface="Arial" pitchFamily="34" charset="0"/>
        <a:buNone/>
        <a:defRPr sz="3000" kern="1200">
          <a:solidFill>
            <a:srgbClr val="FCEFBF"/>
          </a:solidFill>
          <a:latin typeface="+mn-lt"/>
          <a:ea typeface="+mn-ea"/>
          <a:cs typeface="Apple Chancery"/>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9.xx&amp;_nc_gid=yVqLaDJ5agKte-0LgojfTQ&amp;_nc_ss=7b2a8&amp;oh=00_AQAq1AxSc7l46xfND_1JlDvO60gmHoojDytqOAVY9FlCJQ&amp;oe=6A695218"/><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D15AA1-94CA-69F8-3D69-15FDD6874569}"/>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EF9E456A-C68F-D60B-4100-33B7E6296DE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73325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B6091-EE96-95F9-D6D5-0AD45FA15CF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3A5C721-0F07-A5A1-C61C-54E44623BBEE}"/>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516E122B-0D1A-9F2E-946F-01A9A2871B2A}"/>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12 </a:t>
            </a:r>
            <a:r>
              <a:rPr lang="en-US" b="1" dirty="0">
                <a:latin typeface="Georgia" panose="02040502050405020303" pitchFamily="18" charset="0"/>
              </a:rPr>
              <a:t>behold, I have done according to your words; </a:t>
            </a:r>
            <a:r>
              <a:rPr lang="en-US" dirty="0">
                <a:latin typeface="Georgia" panose="02040502050405020303" pitchFamily="18" charset="0"/>
              </a:rPr>
              <a:t>see, I have given you a wise and understanding heart, so that there has not been anyone like you before you, nor shall any like you arise after you.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1828200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56D02-8004-D9E4-8102-451FF625ED7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13C436-1FE3-D342-D3C5-6FFE15FEC516}"/>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69F671F4-0C48-F4F5-D171-5131B849778D}"/>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13 </a:t>
            </a:r>
            <a:r>
              <a:rPr lang="en-US" b="1" dirty="0">
                <a:latin typeface="Georgia" panose="02040502050405020303" pitchFamily="18" charset="0"/>
              </a:rPr>
              <a:t>And I have also given you what you have not asked: </a:t>
            </a:r>
            <a:r>
              <a:rPr lang="en-US" dirty="0">
                <a:latin typeface="Georgia" panose="02040502050405020303" pitchFamily="18" charset="0"/>
              </a:rPr>
              <a:t>both riches and honor, so that there shall not be anyone like you among the kings all your days.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227341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FAEF1-461F-1D94-DC32-4067753F786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1AB39F4-1067-D2AA-2B22-C05A626C3098}"/>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ADC7D788-6BF7-C716-1E75-5C12F2F71205}"/>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14 </a:t>
            </a:r>
            <a:r>
              <a:rPr lang="en-US" dirty="0">
                <a:latin typeface="Georgia" panose="02040502050405020303" pitchFamily="18" charset="0"/>
              </a:rPr>
              <a:t>So if you walk in My ways, </a:t>
            </a:r>
          </a:p>
          <a:p>
            <a:r>
              <a:rPr lang="en-US" dirty="0">
                <a:latin typeface="Georgia" panose="02040502050405020303" pitchFamily="18" charset="0"/>
              </a:rPr>
              <a:t>to keep My statutes and My commandments, </a:t>
            </a:r>
          </a:p>
          <a:p>
            <a:r>
              <a:rPr lang="en-US" dirty="0">
                <a:latin typeface="Georgia" panose="02040502050405020303" pitchFamily="18" charset="0"/>
              </a:rPr>
              <a:t>as your father David walked, </a:t>
            </a:r>
          </a:p>
          <a:p>
            <a:r>
              <a:rPr lang="en-US" dirty="0">
                <a:latin typeface="Georgia" panose="02040502050405020303" pitchFamily="18" charset="0"/>
              </a:rPr>
              <a:t>then I will lengthen</a:t>
            </a:r>
            <a:r>
              <a:rPr lang="en-US" baseline="30000" dirty="0">
                <a:latin typeface="Georgia" panose="02040502050405020303" pitchFamily="18" charset="0"/>
              </a:rPr>
              <a:t> </a:t>
            </a:r>
            <a:r>
              <a:rPr lang="en-US" dirty="0">
                <a:latin typeface="Georgia" panose="02040502050405020303" pitchFamily="18" charset="0"/>
              </a:rPr>
              <a:t>your days.</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764499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normAutofit/>
          </a:bodyPr>
          <a:lstStyle/>
          <a:p>
            <a:r>
              <a:rPr lang="en-US" sz="4400" dirty="0">
                <a:solidFill>
                  <a:srgbClr val="AB2C34"/>
                </a:solidFill>
                <a:effectLst>
                  <a:outerShdw blurRad="38100" dist="38100" dir="2700000" algn="tl">
                    <a:srgbClr val="000000">
                      <a:alpha val="43137"/>
                    </a:srgbClr>
                  </a:outerShdw>
                </a:effectLst>
                <a:latin typeface="Amasis MT Pro Black" panose="02040A04050005020304" pitchFamily="18" charset="0"/>
              </a:rPr>
              <a:t>A Humble Heart</a:t>
            </a:r>
          </a:p>
        </p:txBody>
      </p:sp>
      <p:sp>
        <p:nvSpPr>
          <p:cNvPr id="4" name="Title 3"/>
          <p:cNvSpPr>
            <a:spLocks noGrp="1"/>
          </p:cNvSpPr>
          <p:nvPr>
            <p:ph type="title"/>
          </p:nvPr>
        </p:nvSpPr>
        <p:spPr/>
        <p:txBody>
          <a:bodyPr>
            <a:noAutofit/>
          </a:bodyPr>
          <a:lstStyle/>
          <a:p>
            <a:r>
              <a:rPr lang="en-US" sz="3200" dirty="0">
                <a:effectLst>
                  <a:outerShdw blurRad="38100" dist="38100" dir="2700000" algn="tl">
                    <a:srgbClr val="000000">
                      <a:alpha val="43137"/>
                    </a:srgbClr>
                  </a:outerShdw>
                </a:effectLst>
                <a:latin typeface="Cooper Black" panose="0208090404030B020404" pitchFamily="18" charset="0"/>
              </a:rPr>
              <a:t>The Divided Heart</a:t>
            </a:r>
          </a:p>
        </p:txBody>
      </p:sp>
    </p:spTree>
    <p:extLst>
      <p:ext uri="{BB962C8B-B14F-4D97-AF65-F5344CB8AC3E}">
        <p14:creationId xmlns:p14="http://schemas.microsoft.com/office/powerpoint/2010/main" val="1405483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4C71C-62D6-63FE-6F7D-0466BA7D7C9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01D3D0-29D1-00F9-5F75-E84603F44285}"/>
              </a:ext>
            </a:extLst>
          </p:cNvPr>
          <p:cNvSpPr>
            <a:spLocks noGrp="1"/>
          </p:cNvSpPr>
          <p:nvPr>
            <p:ph type="body" sz="quarter" idx="14"/>
          </p:nvPr>
        </p:nvSpPr>
        <p:spPr/>
        <p:txBody>
          <a:bodyPr>
            <a:normAutofit/>
          </a:bodyPr>
          <a:lstStyle/>
          <a:p>
            <a:r>
              <a:rPr lang="en-US" sz="3200" dirty="0">
                <a:latin typeface="Georgia" panose="02040502050405020303" pitchFamily="18" charset="0"/>
              </a:rPr>
              <a:t>1 Kings 3:6 NKJV </a:t>
            </a:r>
          </a:p>
        </p:txBody>
      </p:sp>
      <p:sp>
        <p:nvSpPr>
          <p:cNvPr id="2" name="Text Placeholder 1">
            <a:extLst>
              <a:ext uri="{FF2B5EF4-FFF2-40B4-BE49-F238E27FC236}">
                <a16:creationId xmlns:a16="http://schemas.microsoft.com/office/drawing/2014/main" id="{9EE41B92-E01B-A420-6B40-81DED865F7F8}"/>
              </a:ext>
            </a:extLst>
          </p:cNvPr>
          <p:cNvSpPr>
            <a:spLocks noGrp="1"/>
          </p:cNvSpPr>
          <p:nvPr>
            <p:ph type="body" sz="quarter" idx="10"/>
          </p:nvPr>
        </p:nvSpPr>
        <p:spPr/>
        <p:txBody>
          <a:bodyPr>
            <a:noAutofit/>
          </a:bodyPr>
          <a:lstStyle/>
          <a:p>
            <a:r>
              <a:rPr lang="en-US" sz="2800" b="1" baseline="30000" dirty="0">
                <a:effectLst>
                  <a:outerShdw blurRad="38100" dist="38100" dir="2700000" algn="tl">
                    <a:srgbClr val="000000">
                      <a:alpha val="43137"/>
                    </a:srgbClr>
                  </a:outerShdw>
                </a:effectLst>
                <a:latin typeface="Georgia" panose="02040502050405020303" pitchFamily="18" charset="0"/>
              </a:rPr>
              <a:t>6 </a:t>
            </a:r>
            <a:r>
              <a:rPr lang="en-US" sz="2800" dirty="0">
                <a:effectLst>
                  <a:outerShdw blurRad="38100" dist="38100" dir="2700000" algn="tl">
                    <a:srgbClr val="000000">
                      <a:alpha val="43137"/>
                    </a:srgbClr>
                  </a:outerShdw>
                </a:effectLst>
                <a:latin typeface="Georgia" panose="02040502050405020303" pitchFamily="18" charset="0"/>
              </a:rPr>
              <a:t>And Solomon said: “You have shown great mercy to Your servant David my father, because he walked before You in truth, in righteousness, and in uprightness of heart with You; You have continued this great kindness for him, and You have given him a son to sit on his throne, </a:t>
            </a:r>
          </a:p>
          <a:p>
            <a:r>
              <a:rPr lang="en-US" sz="2800" dirty="0">
                <a:effectLst>
                  <a:outerShdw blurRad="38100" dist="38100" dir="2700000" algn="tl">
                    <a:srgbClr val="000000">
                      <a:alpha val="43137"/>
                    </a:srgbClr>
                  </a:outerShdw>
                </a:effectLst>
                <a:latin typeface="Georgia" panose="02040502050405020303" pitchFamily="18" charset="0"/>
              </a:rPr>
              <a:t>as </a:t>
            </a:r>
            <a:r>
              <a:rPr lang="en-US" sz="2800" i="1" dirty="0">
                <a:effectLst>
                  <a:outerShdw blurRad="38100" dist="38100" dir="2700000" algn="tl">
                    <a:srgbClr val="000000">
                      <a:alpha val="43137"/>
                    </a:srgbClr>
                  </a:outerShdw>
                </a:effectLst>
                <a:latin typeface="Georgia" panose="02040502050405020303" pitchFamily="18" charset="0"/>
              </a:rPr>
              <a:t>it is</a:t>
            </a:r>
            <a:r>
              <a:rPr lang="en-US" sz="2800" dirty="0">
                <a:effectLst>
                  <a:outerShdw blurRad="38100" dist="38100" dir="2700000" algn="tl">
                    <a:srgbClr val="000000">
                      <a:alpha val="43137"/>
                    </a:srgbClr>
                  </a:outerShdw>
                </a:effectLst>
                <a:latin typeface="Georgia" panose="02040502050405020303" pitchFamily="18" charset="0"/>
              </a:rPr>
              <a:t> this day.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077452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7060F-EE85-0424-BE92-DF1B56810F7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B76FF72-25E5-AD8E-93AD-0C76232C6F7E}"/>
              </a:ext>
            </a:extLst>
          </p:cNvPr>
          <p:cNvSpPr>
            <a:spLocks noGrp="1"/>
          </p:cNvSpPr>
          <p:nvPr>
            <p:ph type="body" sz="quarter" idx="14"/>
          </p:nvPr>
        </p:nvSpPr>
        <p:spPr>
          <a:xfrm>
            <a:off x="436035" y="4622006"/>
            <a:ext cx="6121207" cy="421482"/>
          </a:xfrm>
        </p:spPr>
        <p:txBody>
          <a:bodyPr>
            <a:normAutofit fontScale="85000" lnSpcReduction="20000"/>
          </a:bodyPr>
          <a:lstStyle/>
          <a:p>
            <a:r>
              <a:rPr lang="en-US" sz="3200" dirty="0">
                <a:latin typeface="Georgia" panose="02040502050405020303" pitchFamily="18" charset="0"/>
              </a:rPr>
              <a:t>1 Kings 3:7 NKJV </a:t>
            </a:r>
          </a:p>
        </p:txBody>
      </p:sp>
      <p:sp>
        <p:nvSpPr>
          <p:cNvPr id="2" name="Text Placeholder 1">
            <a:extLst>
              <a:ext uri="{FF2B5EF4-FFF2-40B4-BE49-F238E27FC236}">
                <a16:creationId xmlns:a16="http://schemas.microsoft.com/office/drawing/2014/main" id="{D53D2CB3-0FC5-A63D-D692-3DD0D8D78A36}"/>
              </a:ext>
            </a:extLst>
          </p:cNvPr>
          <p:cNvSpPr>
            <a:spLocks noGrp="1"/>
          </p:cNvSpPr>
          <p:nvPr>
            <p:ph type="body" sz="quarter" idx="10"/>
          </p:nvPr>
        </p:nvSpPr>
        <p:spPr>
          <a:xfrm>
            <a:off x="372619" y="433161"/>
            <a:ext cx="6448064" cy="3512731"/>
          </a:xfrm>
        </p:spPr>
        <p:txBody>
          <a:bodyPr>
            <a:noAutofit/>
          </a:bodyPr>
          <a:lstStyle/>
          <a:p>
            <a:r>
              <a:rPr lang="en-US" sz="2800" b="1" baseline="30000" dirty="0">
                <a:latin typeface="Georgia" panose="02040502050405020303" pitchFamily="18" charset="0"/>
              </a:rPr>
              <a:t>7 </a:t>
            </a:r>
            <a:r>
              <a:rPr lang="en-US" sz="2800" dirty="0">
                <a:latin typeface="Georgia" panose="02040502050405020303" pitchFamily="18" charset="0"/>
              </a:rPr>
              <a:t>Now, O </a:t>
            </a:r>
            <a:r>
              <a:rPr lang="en-US" sz="2800" cap="small" dirty="0">
                <a:latin typeface="Georgia" panose="02040502050405020303" pitchFamily="18" charset="0"/>
              </a:rPr>
              <a:t>Lord</a:t>
            </a:r>
            <a:r>
              <a:rPr lang="en-US" sz="2800" dirty="0">
                <a:latin typeface="Georgia" panose="02040502050405020303" pitchFamily="18" charset="0"/>
              </a:rPr>
              <a:t> my God, You have made Your servant king instead of </a:t>
            </a:r>
          </a:p>
          <a:p>
            <a:r>
              <a:rPr lang="en-US" sz="2800" dirty="0">
                <a:latin typeface="Georgia" panose="02040502050405020303" pitchFamily="18" charset="0"/>
              </a:rPr>
              <a:t>my father David, </a:t>
            </a:r>
          </a:p>
          <a:p>
            <a:r>
              <a:rPr lang="en-US" sz="2800" b="1" dirty="0">
                <a:latin typeface="Georgia" panose="02040502050405020303" pitchFamily="18" charset="0"/>
              </a:rPr>
              <a:t>but I </a:t>
            </a:r>
            <a:r>
              <a:rPr lang="en-US" sz="2800" b="1" i="1" dirty="0">
                <a:latin typeface="Georgia" panose="02040502050405020303" pitchFamily="18" charset="0"/>
              </a:rPr>
              <a:t>am</a:t>
            </a:r>
            <a:r>
              <a:rPr lang="en-US" sz="2800" b="1" dirty="0">
                <a:latin typeface="Georgia" panose="02040502050405020303" pitchFamily="18" charset="0"/>
              </a:rPr>
              <a:t> a little child; I do not know </a:t>
            </a:r>
            <a:r>
              <a:rPr lang="en-US" sz="2800" b="1" i="1" dirty="0">
                <a:latin typeface="Georgia" panose="02040502050405020303" pitchFamily="18" charset="0"/>
              </a:rPr>
              <a:t>how</a:t>
            </a:r>
            <a:r>
              <a:rPr lang="en-US" sz="2800" b="1" dirty="0">
                <a:latin typeface="Georgia" panose="02040502050405020303" pitchFamily="18" charset="0"/>
              </a:rPr>
              <a:t> to go out or come in. </a:t>
            </a:r>
          </a:p>
        </p:txBody>
      </p:sp>
    </p:spTree>
    <p:extLst>
      <p:ext uri="{BB962C8B-B14F-4D97-AF65-F5344CB8AC3E}">
        <p14:creationId xmlns:p14="http://schemas.microsoft.com/office/powerpoint/2010/main" val="2487106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11C5A-0AFF-BFB1-592D-ACB421CB570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D3EC06-40A5-4791-812B-EAC36FB17E03}"/>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3:9 NKJV </a:t>
            </a:r>
          </a:p>
        </p:txBody>
      </p:sp>
      <p:sp>
        <p:nvSpPr>
          <p:cNvPr id="2" name="Text Placeholder 1">
            <a:extLst>
              <a:ext uri="{FF2B5EF4-FFF2-40B4-BE49-F238E27FC236}">
                <a16:creationId xmlns:a16="http://schemas.microsoft.com/office/drawing/2014/main" id="{18CB6E6E-5456-F41B-535E-EE366E20EA54}"/>
              </a:ext>
            </a:extLst>
          </p:cNvPr>
          <p:cNvSpPr>
            <a:spLocks noGrp="1"/>
          </p:cNvSpPr>
          <p:nvPr>
            <p:ph type="body" sz="quarter" idx="10"/>
          </p:nvPr>
        </p:nvSpPr>
        <p:spPr>
          <a:xfrm>
            <a:off x="372619" y="433161"/>
            <a:ext cx="6448064" cy="3512731"/>
          </a:xfrm>
        </p:spPr>
        <p:txBody>
          <a:bodyPr>
            <a:noAutofit/>
          </a:bodyPr>
          <a:lstStyle/>
          <a:p>
            <a:r>
              <a:rPr lang="en-US" b="1" baseline="30000" dirty="0">
                <a:effectLst>
                  <a:outerShdw blurRad="38100" dist="38100" dir="2700000" algn="tl">
                    <a:srgbClr val="000000">
                      <a:alpha val="43137"/>
                    </a:srgbClr>
                  </a:outerShdw>
                </a:effectLst>
                <a:latin typeface="Georgia" panose="02040502050405020303" pitchFamily="18" charset="0"/>
              </a:rPr>
              <a:t>9 </a:t>
            </a:r>
            <a:r>
              <a:rPr lang="en-US" dirty="0">
                <a:effectLst>
                  <a:outerShdw blurRad="38100" dist="38100" dir="2700000" algn="tl">
                    <a:srgbClr val="000000">
                      <a:alpha val="43137"/>
                    </a:srgbClr>
                  </a:outerShdw>
                </a:effectLst>
                <a:latin typeface="Georgia" panose="02040502050405020303" pitchFamily="18" charset="0"/>
              </a:rPr>
              <a:t>Therefore </a:t>
            </a:r>
            <a:r>
              <a:rPr lang="en-US" b="1" dirty="0">
                <a:effectLst>
                  <a:outerShdw blurRad="38100" dist="38100" dir="2700000" algn="tl">
                    <a:srgbClr val="000000">
                      <a:alpha val="43137"/>
                    </a:srgbClr>
                  </a:outerShdw>
                </a:effectLst>
                <a:latin typeface="Georgia" panose="02040502050405020303" pitchFamily="18" charset="0"/>
              </a:rPr>
              <a:t>give to Your servant an understanding heart </a:t>
            </a:r>
          </a:p>
          <a:p>
            <a:r>
              <a:rPr lang="en-US" dirty="0">
                <a:effectLst>
                  <a:outerShdw blurRad="38100" dist="38100" dir="2700000" algn="tl">
                    <a:srgbClr val="000000">
                      <a:alpha val="43137"/>
                    </a:srgbClr>
                  </a:outerShdw>
                </a:effectLst>
                <a:latin typeface="Georgia" panose="02040502050405020303" pitchFamily="18" charset="0"/>
              </a:rPr>
              <a:t>to judge Your people, </a:t>
            </a:r>
          </a:p>
          <a:p>
            <a:r>
              <a:rPr lang="en-US" b="1" dirty="0">
                <a:effectLst>
                  <a:outerShdw blurRad="38100" dist="38100" dir="2700000" algn="tl">
                    <a:srgbClr val="000000">
                      <a:alpha val="43137"/>
                    </a:srgbClr>
                  </a:outerShdw>
                </a:effectLst>
                <a:latin typeface="Georgia" panose="02040502050405020303" pitchFamily="18" charset="0"/>
              </a:rPr>
              <a:t>that I may discern between good and evil</a:t>
            </a:r>
            <a:r>
              <a:rPr lang="en-US" dirty="0">
                <a:effectLst>
                  <a:outerShdw blurRad="38100" dist="38100" dir="2700000" algn="tl">
                    <a:srgbClr val="000000">
                      <a:alpha val="43137"/>
                    </a:srgbClr>
                  </a:outerShdw>
                </a:effectLst>
                <a:latin typeface="Georgia" panose="02040502050405020303" pitchFamily="18" charset="0"/>
              </a:rPr>
              <a:t>. </a:t>
            </a:r>
          </a:p>
          <a:p>
            <a:r>
              <a:rPr lang="en-US" dirty="0">
                <a:effectLst>
                  <a:outerShdw blurRad="38100" dist="38100" dir="2700000" algn="tl">
                    <a:srgbClr val="000000">
                      <a:alpha val="43137"/>
                    </a:srgbClr>
                  </a:outerShdw>
                </a:effectLst>
                <a:latin typeface="Georgia" panose="02040502050405020303" pitchFamily="18" charset="0"/>
              </a:rPr>
              <a:t>For who is able to judge </a:t>
            </a:r>
          </a:p>
          <a:p>
            <a:r>
              <a:rPr lang="en-US" dirty="0">
                <a:effectLst>
                  <a:outerShdw blurRad="38100" dist="38100" dir="2700000" algn="tl">
                    <a:srgbClr val="000000">
                      <a:alpha val="43137"/>
                    </a:srgbClr>
                  </a:outerShdw>
                </a:effectLst>
                <a:latin typeface="Georgia" panose="02040502050405020303" pitchFamily="18" charset="0"/>
              </a:rPr>
              <a:t>this great people of Yours?</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1534373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1DD6-7CB5-BAFA-F67B-445EA2E1392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C1030EB-7D95-5775-1329-43B8688102DA}"/>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Matthew 5:3 NIV </a:t>
            </a:r>
          </a:p>
        </p:txBody>
      </p:sp>
      <p:sp>
        <p:nvSpPr>
          <p:cNvPr id="2" name="Text Placeholder 1">
            <a:extLst>
              <a:ext uri="{FF2B5EF4-FFF2-40B4-BE49-F238E27FC236}">
                <a16:creationId xmlns:a16="http://schemas.microsoft.com/office/drawing/2014/main" id="{4E0F128E-A0F9-6222-4A87-EF201F8FAC57}"/>
              </a:ext>
            </a:extLst>
          </p:cNvPr>
          <p:cNvSpPr>
            <a:spLocks noGrp="1"/>
          </p:cNvSpPr>
          <p:nvPr>
            <p:ph type="body" sz="quarter" idx="10"/>
          </p:nvPr>
        </p:nvSpPr>
        <p:spPr>
          <a:xfrm>
            <a:off x="372619" y="433161"/>
            <a:ext cx="6448064" cy="3512731"/>
          </a:xfrm>
        </p:spPr>
        <p:txBody>
          <a:bodyPr>
            <a:noAutofit/>
          </a:bodyPr>
          <a:lstStyle/>
          <a:p>
            <a:r>
              <a:rPr lang="en-US" dirty="0">
                <a:latin typeface="Georgia" panose="02040502050405020303" pitchFamily="18" charset="0"/>
              </a:rPr>
              <a:t>Blessed </a:t>
            </a:r>
            <a:r>
              <a:rPr lang="en-US" i="1" dirty="0">
                <a:latin typeface="Georgia" panose="02040502050405020303" pitchFamily="18" charset="0"/>
              </a:rPr>
              <a:t>are</a:t>
            </a:r>
            <a:r>
              <a:rPr lang="en-US" dirty="0">
                <a:latin typeface="Georgia" panose="02040502050405020303" pitchFamily="18" charset="0"/>
              </a:rPr>
              <a:t> the poor in spirit,</a:t>
            </a:r>
            <a:br>
              <a:rPr lang="en-US" dirty="0">
                <a:latin typeface="Georgia" panose="02040502050405020303" pitchFamily="18" charset="0"/>
              </a:rPr>
            </a:br>
            <a:r>
              <a:rPr lang="en-US" dirty="0">
                <a:latin typeface="Georgia" panose="02040502050405020303" pitchFamily="18" charset="0"/>
              </a:rPr>
              <a:t>For theirs is the kingdom of heaven.</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710079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231C4-4A1D-E060-2E14-AD419A7D8A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752F239-69B9-3B65-F4E9-2C03A7BC9B71}"/>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Matthew 18:3-4 NIV </a:t>
            </a:r>
          </a:p>
        </p:txBody>
      </p:sp>
      <p:sp>
        <p:nvSpPr>
          <p:cNvPr id="2" name="Text Placeholder 1">
            <a:extLst>
              <a:ext uri="{FF2B5EF4-FFF2-40B4-BE49-F238E27FC236}">
                <a16:creationId xmlns:a16="http://schemas.microsoft.com/office/drawing/2014/main" id="{854E1378-7051-103E-52AF-DE3790E15FD0}"/>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3 </a:t>
            </a:r>
            <a:r>
              <a:rPr lang="en-US" dirty="0">
                <a:latin typeface="Georgia" panose="02040502050405020303" pitchFamily="18" charset="0"/>
              </a:rPr>
              <a:t>And he said: </a:t>
            </a:r>
          </a:p>
          <a:p>
            <a:r>
              <a:rPr lang="en-US" dirty="0">
                <a:latin typeface="Georgia" panose="02040502050405020303" pitchFamily="18" charset="0"/>
              </a:rPr>
              <a:t>“Truly I tell you, </a:t>
            </a:r>
          </a:p>
          <a:p>
            <a:r>
              <a:rPr lang="en-US" b="1" dirty="0">
                <a:effectLst>
                  <a:outerShdw blurRad="38100" dist="38100" dir="2700000" algn="tl">
                    <a:srgbClr val="000000">
                      <a:alpha val="43137"/>
                    </a:srgbClr>
                  </a:outerShdw>
                </a:effectLst>
                <a:latin typeface="Georgia" panose="02040502050405020303" pitchFamily="18" charset="0"/>
              </a:rPr>
              <a:t>unless you change and become like little children, you will never enter the kingdom of heaven</a:t>
            </a:r>
            <a:r>
              <a:rPr lang="en-US" dirty="0">
                <a:effectLst>
                  <a:outerShdw blurRad="38100" dist="38100" dir="2700000" algn="tl">
                    <a:srgbClr val="000000">
                      <a:alpha val="43137"/>
                    </a:srgbClr>
                  </a:outerShdw>
                </a:effectLst>
                <a:latin typeface="Georgia" panose="02040502050405020303" pitchFamily="18" charset="0"/>
              </a:rPr>
              <a:t>. </a:t>
            </a:r>
            <a:r>
              <a:rPr lang="en-US" b="1" baseline="30000" dirty="0">
                <a:latin typeface="Georgia" panose="02040502050405020303" pitchFamily="18" charset="0"/>
              </a:rPr>
              <a:t>4 </a:t>
            </a:r>
            <a:r>
              <a:rPr lang="en-US" dirty="0">
                <a:latin typeface="Georgia" panose="02040502050405020303" pitchFamily="18" charset="0"/>
              </a:rPr>
              <a:t>Therefore, whoever takes the lowly position of this child is the greatest in the kingdom of heaven.</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1779756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547DA-95EE-763F-7A55-B477050A2CB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4C8ABC-B23D-87F6-359F-78909F84400B}"/>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John 15:5 NIV </a:t>
            </a:r>
          </a:p>
        </p:txBody>
      </p:sp>
      <p:sp>
        <p:nvSpPr>
          <p:cNvPr id="2" name="Text Placeholder 1">
            <a:extLst>
              <a:ext uri="{FF2B5EF4-FFF2-40B4-BE49-F238E27FC236}">
                <a16:creationId xmlns:a16="http://schemas.microsoft.com/office/drawing/2014/main" id="{CB0AE8D0-8640-CB70-118C-567A6D439213}"/>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5 </a:t>
            </a:r>
            <a:r>
              <a:rPr lang="en-US" dirty="0">
                <a:latin typeface="Georgia" panose="02040502050405020303" pitchFamily="18" charset="0"/>
              </a:rPr>
              <a:t>“</a:t>
            </a:r>
            <a:r>
              <a:rPr lang="en-US" b="1" dirty="0">
                <a:effectLst>
                  <a:outerShdw blurRad="38100" dist="38100" dir="2700000" algn="tl">
                    <a:srgbClr val="000000">
                      <a:alpha val="43137"/>
                    </a:srgbClr>
                  </a:outerShdw>
                </a:effectLst>
                <a:latin typeface="Georgia" panose="02040502050405020303" pitchFamily="18" charset="0"/>
              </a:rPr>
              <a:t>I am the vine</a:t>
            </a:r>
            <a:r>
              <a:rPr lang="en-US" dirty="0">
                <a:latin typeface="Georgia" panose="02040502050405020303" pitchFamily="18" charset="0"/>
              </a:rPr>
              <a:t>; </a:t>
            </a:r>
          </a:p>
          <a:p>
            <a:r>
              <a:rPr lang="en-US" dirty="0">
                <a:latin typeface="Georgia" panose="02040502050405020303" pitchFamily="18" charset="0"/>
              </a:rPr>
              <a:t>you are the branches. </a:t>
            </a:r>
          </a:p>
          <a:p>
            <a:r>
              <a:rPr lang="en-US" dirty="0">
                <a:latin typeface="Georgia" panose="02040502050405020303" pitchFamily="18" charset="0"/>
              </a:rPr>
              <a:t>If you remain in me and I in you, </a:t>
            </a:r>
          </a:p>
          <a:p>
            <a:r>
              <a:rPr lang="en-US" dirty="0">
                <a:latin typeface="Georgia" panose="02040502050405020303" pitchFamily="18" charset="0"/>
              </a:rPr>
              <a:t>you will bear much fruit; </a:t>
            </a:r>
          </a:p>
          <a:p>
            <a:r>
              <a:rPr lang="en-US" b="1" dirty="0">
                <a:effectLst>
                  <a:outerShdw blurRad="38100" dist="38100" dir="2700000" algn="tl">
                    <a:srgbClr val="000000">
                      <a:alpha val="43137"/>
                    </a:srgbClr>
                  </a:outerShdw>
                </a:effectLst>
                <a:latin typeface="Georgia" panose="02040502050405020303" pitchFamily="18" charset="0"/>
              </a:rPr>
              <a:t>apart from me you can do nothing.</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31110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sz="2000" dirty="0">
                <a:effectLst>
                  <a:outerShdw blurRad="38100" dist="38100" dir="2700000" algn="tl">
                    <a:srgbClr val="000000">
                      <a:alpha val="43137"/>
                    </a:srgbClr>
                  </a:outerShdw>
                </a:effectLst>
                <a:latin typeface="Georgia" panose="02040502050405020303" pitchFamily="18" charset="0"/>
              </a:rPr>
              <a:t>1 Kings 3:3-14 </a:t>
            </a:r>
          </a:p>
        </p:txBody>
      </p:sp>
      <p:sp>
        <p:nvSpPr>
          <p:cNvPr id="2" name="Title 1"/>
          <p:cNvSpPr>
            <a:spLocks noGrp="1"/>
          </p:cNvSpPr>
          <p:nvPr>
            <p:ph type="title"/>
          </p:nvPr>
        </p:nvSpPr>
        <p:spPr/>
        <p:txBody>
          <a:bodyPr>
            <a:normAutofit/>
          </a:bodyPr>
          <a:lstStyle/>
          <a:p>
            <a:r>
              <a:rPr lang="en-US" sz="4400" dirty="0">
                <a:effectLst>
                  <a:outerShdw blurRad="38100" dist="38100" dir="2700000" algn="tl">
                    <a:srgbClr val="000000">
                      <a:alpha val="43137"/>
                    </a:srgbClr>
                  </a:outerShdw>
                </a:effectLst>
                <a:latin typeface="Cooper Black" panose="0208090404030B020404" pitchFamily="18" charset="0"/>
              </a:rPr>
              <a:t>The Divided Heart</a:t>
            </a:r>
          </a:p>
        </p:txBody>
      </p:sp>
    </p:spTree>
    <p:extLst>
      <p:ext uri="{BB962C8B-B14F-4D97-AF65-F5344CB8AC3E}">
        <p14:creationId xmlns:p14="http://schemas.microsoft.com/office/powerpoint/2010/main" val="389385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A326A-DCB1-912A-1902-D25F2088599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ED1734C-E88E-D138-815C-2FD5E5F2C92E}"/>
              </a:ext>
            </a:extLst>
          </p:cNvPr>
          <p:cNvSpPr>
            <a:spLocks noGrp="1"/>
          </p:cNvSpPr>
          <p:nvPr>
            <p:ph type="body" sz="quarter" idx="10"/>
          </p:nvPr>
        </p:nvSpPr>
        <p:spPr/>
        <p:txBody>
          <a:bodyPr>
            <a:normAutofit/>
          </a:bodyPr>
          <a:lstStyle/>
          <a:p>
            <a:r>
              <a:rPr lang="en-US" sz="4400" dirty="0">
                <a:solidFill>
                  <a:srgbClr val="AB2C34"/>
                </a:solidFill>
                <a:effectLst>
                  <a:outerShdw blurRad="38100" dist="38100" dir="2700000" algn="tl">
                    <a:srgbClr val="000000">
                      <a:alpha val="43137"/>
                    </a:srgbClr>
                  </a:outerShdw>
                </a:effectLst>
                <a:latin typeface="Amasis MT Pro Black" panose="02040A04050005020304" pitchFamily="18" charset="0"/>
              </a:rPr>
              <a:t>A Blessed Heart</a:t>
            </a:r>
          </a:p>
        </p:txBody>
      </p:sp>
      <p:sp>
        <p:nvSpPr>
          <p:cNvPr id="4" name="Title 3">
            <a:extLst>
              <a:ext uri="{FF2B5EF4-FFF2-40B4-BE49-F238E27FC236}">
                <a16:creationId xmlns:a16="http://schemas.microsoft.com/office/drawing/2014/main" id="{624D4EAF-003E-3944-C34C-7A76DEA47C11}"/>
              </a:ext>
            </a:extLst>
          </p:cNvPr>
          <p:cNvSpPr>
            <a:spLocks noGrp="1"/>
          </p:cNvSpPr>
          <p:nvPr>
            <p:ph type="title"/>
          </p:nvPr>
        </p:nvSpPr>
        <p:spPr/>
        <p:txBody>
          <a:bodyPr>
            <a:noAutofit/>
          </a:bodyPr>
          <a:lstStyle/>
          <a:p>
            <a:r>
              <a:rPr lang="en-US" sz="3200" dirty="0">
                <a:effectLst>
                  <a:outerShdw blurRad="38100" dist="38100" dir="2700000" algn="tl">
                    <a:srgbClr val="000000">
                      <a:alpha val="43137"/>
                    </a:srgbClr>
                  </a:outerShdw>
                </a:effectLst>
                <a:latin typeface="Cooper Black" panose="0208090404030B020404" pitchFamily="18" charset="0"/>
              </a:rPr>
              <a:t>The Divided Heart</a:t>
            </a:r>
          </a:p>
        </p:txBody>
      </p:sp>
    </p:spTree>
    <p:extLst>
      <p:ext uri="{BB962C8B-B14F-4D97-AF65-F5344CB8AC3E}">
        <p14:creationId xmlns:p14="http://schemas.microsoft.com/office/powerpoint/2010/main" val="1413761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C4D41-587E-6965-2FB4-B801286328A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418E1B9-2AEE-0A5F-C638-CE9D2A975123}"/>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3:11 NKJV </a:t>
            </a:r>
          </a:p>
        </p:txBody>
      </p:sp>
      <p:sp>
        <p:nvSpPr>
          <p:cNvPr id="2" name="Text Placeholder 1">
            <a:extLst>
              <a:ext uri="{FF2B5EF4-FFF2-40B4-BE49-F238E27FC236}">
                <a16:creationId xmlns:a16="http://schemas.microsoft.com/office/drawing/2014/main" id="{F1BF8DDA-77FB-A922-2E1A-D1EDA585CD2B}"/>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11 </a:t>
            </a:r>
            <a:r>
              <a:rPr lang="en-US" dirty="0">
                <a:latin typeface="Georgia" panose="02040502050405020303" pitchFamily="18" charset="0"/>
              </a:rPr>
              <a:t>Then God said to him: </a:t>
            </a:r>
          </a:p>
          <a:p>
            <a:r>
              <a:rPr lang="en-US" dirty="0">
                <a:latin typeface="Georgia" panose="02040502050405020303" pitchFamily="18" charset="0"/>
              </a:rPr>
              <a:t>“Because you have asked this thing, and have not asked long life for yourself, nor have asked riches for yourself, nor have asked the life of your enemies, </a:t>
            </a:r>
            <a:r>
              <a:rPr lang="en-US" b="1" dirty="0">
                <a:effectLst>
                  <a:outerShdw blurRad="38100" dist="38100" dir="2700000" algn="tl">
                    <a:srgbClr val="000000">
                      <a:alpha val="43137"/>
                    </a:srgbClr>
                  </a:outerShdw>
                </a:effectLst>
                <a:latin typeface="Georgia" panose="02040502050405020303" pitchFamily="18" charset="0"/>
              </a:rPr>
              <a:t>but have asked for yourself understanding to discern justice,</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840992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0B22-E581-9511-AD05-5DB371D7FA8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7F0CD29-875F-5053-DE58-C1124E528C0F}"/>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3:12 NKJV </a:t>
            </a:r>
          </a:p>
        </p:txBody>
      </p:sp>
      <p:sp>
        <p:nvSpPr>
          <p:cNvPr id="2" name="Text Placeholder 1">
            <a:extLst>
              <a:ext uri="{FF2B5EF4-FFF2-40B4-BE49-F238E27FC236}">
                <a16:creationId xmlns:a16="http://schemas.microsoft.com/office/drawing/2014/main" id="{4497E0BF-929A-3516-9627-392EDDE61F78}"/>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12 </a:t>
            </a:r>
            <a:r>
              <a:rPr lang="en-US" dirty="0">
                <a:latin typeface="Georgia" panose="02040502050405020303" pitchFamily="18" charset="0"/>
              </a:rPr>
              <a:t>behold, I have done according to your words; see, I have given you a wise and understanding heart, </a:t>
            </a:r>
          </a:p>
          <a:p>
            <a:r>
              <a:rPr lang="en-US" b="1" dirty="0">
                <a:effectLst>
                  <a:outerShdw blurRad="38100" dist="38100" dir="2700000" algn="tl">
                    <a:srgbClr val="000000">
                      <a:alpha val="43137"/>
                    </a:srgbClr>
                  </a:outerShdw>
                </a:effectLst>
                <a:latin typeface="Georgia" panose="02040502050405020303" pitchFamily="18" charset="0"/>
              </a:rPr>
              <a:t>so that there has not been anyone like you before you</a:t>
            </a:r>
            <a:r>
              <a:rPr lang="en-US" dirty="0">
                <a:effectLst>
                  <a:outerShdw blurRad="38100" dist="38100" dir="2700000" algn="tl">
                    <a:srgbClr val="000000">
                      <a:alpha val="43137"/>
                    </a:srgbClr>
                  </a:outerShdw>
                </a:effectLst>
                <a:latin typeface="Georgia" panose="02040502050405020303" pitchFamily="18" charset="0"/>
              </a:rPr>
              <a:t>, </a:t>
            </a:r>
          </a:p>
          <a:p>
            <a:r>
              <a:rPr lang="en-US" dirty="0">
                <a:latin typeface="Georgia" panose="02040502050405020303" pitchFamily="18" charset="0"/>
              </a:rPr>
              <a:t>nor shall any like you arise after you.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4282908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24F3E-99EF-88B0-E29F-D3B633972F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14C0690-852A-F258-C1E9-3E7625B03FD9}"/>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3:13 NKJV </a:t>
            </a:r>
          </a:p>
        </p:txBody>
      </p:sp>
      <p:sp>
        <p:nvSpPr>
          <p:cNvPr id="2" name="Text Placeholder 1">
            <a:extLst>
              <a:ext uri="{FF2B5EF4-FFF2-40B4-BE49-F238E27FC236}">
                <a16:creationId xmlns:a16="http://schemas.microsoft.com/office/drawing/2014/main" id="{E5FD4D54-0C14-BB24-BF50-C8884A1D2DBF}"/>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13 </a:t>
            </a:r>
            <a:r>
              <a:rPr lang="en-US" b="1" dirty="0">
                <a:effectLst>
                  <a:outerShdw blurRad="38100" dist="38100" dir="2700000" algn="tl">
                    <a:srgbClr val="000000">
                      <a:alpha val="43137"/>
                    </a:srgbClr>
                  </a:outerShdw>
                </a:effectLst>
                <a:latin typeface="Georgia" panose="02040502050405020303" pitchFamily="18" charset="0"/>
              </a:rPr>
              <a:t>And I have also given you what you have not asked: both riches and honor, </a:t>
            </a:r>
          </a:p>
          <a:p>
            <a:r>
              <a:rPr lang="en-US" dirty="0">
                <a:latin typeface="Georgia" panose="02040502050405020303" pitchFamily="18" charset="0"/>
              </a:rPr>
              <a:t>so that there shall not be anyone like you among the kings all your days.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4171892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08E6-CFA5-CF83-B6BB-9D52BF8BAFA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3D74C5D-312C-719E-92CD-67EC5874E7F5}"/>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3:14 NKJV </a:t>
            </a:r>
          </a:p>
        </p:txBody>
      </p:sp>
      <p:sp>
        <p:nvSpPr>
          <p:cNvPr id="2" name="Text Placeholder 1">
            <a:extLst>
              <a:ext uri="{FF2B5EF4-FFF2-40B4-BE49-F238E27FC236}">
                <a16:creationId xmlns:a16="http://schemas.microsoft.com/office/drawing/2014/main" id="{4CB3812F-237E-1BDA-07E0-490987CEF187}"/>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14 </a:t>
            </a:r>
            <a:r>
              <a:rPr lang="en-US" b="1" dirty="0">
                <a:effectLst>
                  <a:outerShdw blurRad="38100" dist="38100" dir="2700000" algn="tl">
                    <a:srgbClr val="000000">
                      <a:alpha val="43137"/>
                    </a:srgbClr>
                  </a:outerShdw>
                </a:effectLst>
                <a:latin typeface="Georgia" panose="02040502050405020303" pitchFamily="18" charset="0"/>
              </a:rPr>
              <a:t>So if you walk in My ways, </a:t>
            </a:r>
          </a:p>
          <a:p>
            <a:r>
              <a:rPr lang="en-US" dirty="0">
                <a:latin typeface="Georgia" panose="02040502050405020303" pitchFamily="18" charset="0"/>
              </a:rPr>
              <a:t>to keep My statutes and My commandments, </a:t>
            </a:r>
          </a:p>
          <a:p>
            <a:r>
              <a:rPr lang="en-US" dirty="0">
                <a:latin typeface="Georgia" panose="02040502050405020303" pitchFamily="18" charset="0"/>
              </a:rPr>
              <a:t>as your father David walked, </a:t>
            </a:r>
          </a:p>
          <a:p>
            <a:r>
              <a:rPr lang="en-US" b="1" dirty="0">
                <a:effectLst>
                  <a:outerShdw blurRad="38100" dist="38100" dir="2700000" algn="tl">
                    <a:srgbClr val="000000">
                      <a:alpha val="43137"/>
                    </a:srgbClr>
                  </a:outerShdw>
                </a:effectLst>
                <a:latin typeface="Georgia" panose="02040502050405020303" pitchFamily="18" charset="0"/>
              </a:rPr>
              <a:t>then I will lengthen</a:t>
            </a:r>
            <a:r>
              <a:rPr lang="en-US" b="1" baseline="30000" dirty="0">
                <a:effectLst>
                  <a:outerShdw blurRad="38100" dist="38100" dir="2700000" algn="tl">
                    <a:srgbClr val="000000">
                      <a:alpha val="43137"/>
                    </a:srgbClr>
                  </a:outerShdw>
                </a:effectLst>
                <a:latin typeface="Georgia" panose="02040502050405020303" pitchFamily="18" charset="0"/>
              </a:rPr>
              <a:t> </a:t>
            </a:r>
            <a:r>
              <a:rPr lang="en-US" b="1" dirty="0">
                <a:effectLst>
                  <a:outerShdw blurRad="38100" dist="38100" dir="2700000" algn="tl">
                    <a:srgbClr val="000000">
                      <a:alpha val="43137"/>
                    </a:srgbClr>
                  </a:outerShdw>
                </a:effectLst>
                <a:latin typeface="Georgia" panose="02040502050405020303" pitchFamily="18" charset="0"/>
              </a:rPr>
              <a:t>your days.</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319524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961B6-1CFA-BD24-C658-AE95CE9335C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77D6FF0-685F-623D-C450-1FBF8375E6C9}"/>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Matthew 6:33 NIV </a:t>
            </a:r>
          </a:p>
        </p:txBody>
      </p:sp>
      <p:sp>
        <p:nvSpPr>
          <p:cNvPr id="2" name="Text Placeholder 1">
            <a:extLst>
              <a:ext uri="{FF2B5EF4-FFF2-40B4-BE49-F238E27FC236}">
                <a16:creationId xmlns:a16="http://schemas.microsoft.com/office/drawing/2014/main" id="{34BC48FD-2A3A-014C-AD0B-E9D9B63097BE}"/>
              </a:ext>
            </a:extLst>
          </p:cNvPr>
          <p:cNvSpPr>
            <a:spLocks noGrp="1"/>
          </p:cNvSpPr>
          <p:nvPr>
            <p:ph type="body" sz="quarter" idx="10"/>
          </p:nvPr>
        </p:nvSpPr>
        <p:spPr>
          <a:xfrm>
            <a:off x="372619" y="433161"/>
            <a:ext cx="6448064" cy="3512731"/>
          </a:xfrm>
        </p:spPr>
        <p:txBody>
          <a:bodyPr>
            <a:noAutofit/>
          </a:bodyPr>
          <a:lstStyle/>
          <a:p>
            <a:r>
              <a:rPr lang="en-US" b="1" baseline="30000" dirty="0"/>
              <a:t> </a:t>
            </a:r>
            <a:r>
              <a:rPr lang="en-US" b="1" dirty="0">
                <a:effectLst>
                  <a:outerShdw blurRad="38100" dist="38100" dir="2700000" algn="tl">
                    <a:srgbClr val="000000">
                      <a:alpha val="43137"/>
                    </a:srgbClr>
                  </a:outerShdw>
                </a:effectLst>
                <a:latin typeface="Georgia" panose="02040502050405020303" pitchFamily="18" charset="0"/>
              </a:rPr>
              <a:t>But seek first </a:t>
            </a:r>
          </a:p>
          <a:p>
            <a:r>
              <a:rPr lang="en-US" b="1" dirty="0">
                <a:effectLst>
                  <a:outerShdw blurRad="38100" dist="38100" dir="2700000" algn="tl">
                    <a:srgbClr val="000000">
                      <a:alpha val="43137"/>
                    </a:srgbClr>
                  </a:outerShdw>
                </a:effectLst>
                <a:latin typeface="Georgia" panose="02040502050405020303" pitchFamily="18" charset="0"/>
              </a:rPr>
              <a:t>his kingdom and his righteousness, </a:t>
            </a:r>
          </a:p>
          <a:p>
            <a:r>
              <a:rPr lang="en-US" dirty="0">
                <a:latin typeface="Georgia" panose="02040502050405020303" pitchFamily="18" charset="0"/>
              </a:rPr>
              <a:t>and all these things </a:t>
            </a:r>
          </a:p>
          <a:p>
            <a:r>
              <a:rPr lang="en-US" dirty="0">
                <a:latin typeface="Georgia" panose="02040502050405020303" pitchFamily="18" charset="0"/>
              </a:rPr>
              <a:t>will be given to you as well.</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302002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DDC29-3D86-F7D2-1F20-4ECA37156D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C099955-0965-0877-6823-D834655CBF7F}"/>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Matthew 25:21 NIV </a:t>
            </a:r>
          </a:p>
        </p:txBody>
      </p:sp>
      <p:sp>
        <p:nvSpPr>
          <p:cNvPr id="2" name="Text Placeholder 1">
            <a:extLst>
              <a:ext uri="{FF2B5EF4-FFF2-40B4-BE49-F238E27FC236}">
                <a16:creationId xmlns:a16="http://schemas.microsoft.com/office/drawing/2014/main" id="{F6F19C00-3B05-4898-FBF7-EBE604F02C73}"/>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21 </a:t>
            </a:r>
            <a:r>
              <a:rPr lang="en-US" dirty="0">
                <a:latin typeface="Georgia" panose="02040502050405020303" pitchFamily="18" charset="0"/>
              </a:rPr>
              <a:t>His master replied, </a:t>
            </a:r>
          </a:p>
          <a:p>
            <a:r>
              <a:rPr lang="en-US" b="1" dirty="0">
                <a:effectLst>
                  <a:outerShdw blurRad="38100" dist="38100" dir="2700000" algn="tl">
                    <a:srgbClr val="000000">
                      <a:alpha val="43137"/>
                    </a:srgbClr>
                  </a:outerShdw>
                </a:effectLst>
                <a:latin typeface="Georgia" panose="02040502050405020303" pitchFamily="18" charset="0"/>
              </a:rPr>
              <a:t>Well done, good and faithful servant! </a:t>
            </a:r>
            <a:r>
              <a:rPr lang="en-US" dirty="0">
                <a:latin typeface="Georgia" panose="02040502050405020303" pitchFamily="18" charset="0"/>
              </a:rPr>
              <a:t>You have been faithful with a few things; I will put you in charge of many things. </a:t>
            </a:r>
          </a:p>
          <a:p>
            <a:r>
              <a:rPr lang="en-US" b="1" dirty="0">
                <a:effectLst>
                  <a:outerShdw blurRad="38100" dist="38100" dir="2700000" algn="tl">
                    <a:srgbClr val="000000">
                      <a:alpha val="43137"/>
                    </a:srgbClr>
                  </a:outerShdw>
                </a:effectLst>
                <a:latin typeface="Georgia" panose="02040502050405020303" pitchFamily="18" charset="0"/>
              </a:rPr>
              <a:t>Come and share your master’s happiness!</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659931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35CD-CFD5-1509-F842-FA8A28BAB0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86EC727-5A8C-7650-A3E0-5773C9B4ED82}"/>
              </a:ext>
            </a:extLst>
          </p:cNvPr>
          <p:cNvSpPr>
            <a:spLocks noGrp="1"/>
          </p:cNvSpPr>
          <p:nvPr>
            <p:ph type="body" sz="quarter" idx="10"/>
          </p:nvPr>
        </p:nvSpPr>
        <p:spPr/>
        <p:txBody>
          <a:bodyPr>
            <a:normAutofit/>
          </a:bodyPr>
          <a:lstStyle/>
          <a:p>
            <a:r>
              <a:rPr lang="en-US" sz="4400" dirty="0">
                <a:solidFill>
                  <a:srgbClr val="AB2C34"/>
                </a:solidFill>
                <a:effectLst>
                  <a:outerShdw blurRad="38100" dist="38100" dir="2700000" algn="tl">
                    <a:srgbClr val="000000">
                      <a:alpha val="43137"/>
                    </a:srgbClr>
                  </a:outerShdw>
                </a:effectLst>
                <a:latin typeface="Amasis MT Pro Black" panose="02040A04050005020304" pitchFamily="18" charset="0"/>
              </a:rPr>
              <a:t>A Divided Heart</a:t>
            </a:r>
          </a:p>
        </p:txBody>
      </p:sp>
      <p:sp>
        <p:nvSpPr>
          <p:cNvPr id="4" name="Title 3">
            <a:extLst>
              <a:ext uri="{FF2B5EF4-FFF2-40B4-BE49-F238E27FC236}">
                <a16:creationId xmlns:a16="http://schemas.microsoft.com/office/drawing/2014/main" id="{407D2FB3-63A9-AC7B-191D-B22099EB913A}"/>
              </a:ext>
            </a:extLst>
          </p:cNvPr>
          <p:cNvSpPr>
            <a:spLocks noGrp="1"/>
          </p:cNvSpPr>
          <p:nvPr>
            <p:ph type="title"/>
          </p:nvPr>
        </p:nvSpPr>
        <p:spPr/>
        <p:txBody>
          <a:bodyPr>
            <a:noAutofit/>
          </a:bodyPr>
          <a:lstStyle/>
          <a:p>
            <a:r>
              <a:rPr lang="en-US" sz="3200" dirty="0">
                <a:effectLst>
                  <a:outerShdw blurRad="38100" dist="38100" dir="2700000" algn="tl">
                    <a:srgbClr val="000000">
                      <a:alpha val="43137"/>
                    </a:srgbClr>
                  </a:outerShdw>
                </a:effectLst>
                <a:latin typeface="Cooper Black" panose="0208090404030B020404" pitchFamily="18" charset="0"/>
              </a:rPr>
              <a:t>The Divided Heart</a:t>
            </a:r>
          </a:p>
        </p:txBody>
      </p:sp>
    </p:spTree>
    <p:extLst>
      <p:ext uri="{BB962C8B-B14F-4D97-AF65-F5344CB8AC3E}">
        <p14:creationId xmlns:p14="http://schemas.microsoft.com/office/powerpoint/2010/main" val="4038982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EAFE3-72C8-6E6A-0EB3-B618AA82B2E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373F35-897C-7C6A-DC99-50C64C66516F}"/>
              </a:ext>
            </a:extLst>
          </p:cNvPr>
          <p:cNvSpPr>
            <a:spLocks noGrp="1"/>
          </p:cNvSpPr>
          <p:nvPr>
            <p:ph type="body" sz="quarter" idx="14"/>
          </p:nvPr>
        </p:nvSpPr>
        <p:spPr>
          <a:xfrm>
            <a:off x="436035" y="4566790"/>
            <a:ext cx="6121207" cy="472835"/>
          </a:xfrm>
        </p:spPr>
        <p:txBody>
          <a:bodyPr>
            <a:normAutofit fontScale="92500" lnSpcReduction="20000"/>
          </a:bodyPr>
          <a:lstStyle/>
          <a:p>
            <a:r>
              <a:rPr lang="en-US" sz="3200" dirty="0">
                <a:latin typeface="Georgia" panose="02040502050405020303" pitchFamily="18" charset="0"/>
              </a:rPr>
              <a:t>1 Kings 11:1-2 NIV </a:t>
            </a:r>
          </a:p>
        </p:txBody>
      </p:sp>
      <p:sp>
        <p:nvSpPr>
          <p:cNvPr id="2" name="Text Placeholder 1">
            <a:extLst>
              <a:ext uri="{FF2B5EF4-FFF2-40B4-BE49-F238E27FC236}">
                <a16:creationId xmlns:a16="http://schemas.microsoft.com/office/drawing/2014/main" id="{5B92AD35-3C6D-CBD8-6402-F0512557D284}"/>
              </a:ext>
            </a:extLst>
          </p:cNvPr>
          <p:cNvSpPr>
            <a:spLocks noGrp="1"/>
          </p:cNvSpPr>
          <p:nvPr>
            <p:ph type="body" sz="quarter" idx="10"/>
          </p:nvPr>
        </p:nvSpPr>
        <p:spPr>
          <a:xfrm>
            <a:off x="142875" y="433161"/>
            <a:ext cx="6677808" cy="3512731"/>
          </a:xfrm>
        </p:spPr>
        <p:txBody>
          <a:bodyPr>
            <a:noAutofit/>
          </a:bodyPr>
          <a:lstStyle/>
          <a:p>
            <a:r>
              <a:rPr lang="en-US" dirty="0">
                <a:effectLst>
                  <a:outerShdw blurRad="38100" dist="38100" dir="2700000" algn="tl">
                    <a:srgbClr val="000000">
                      <a:alpha val="43137"/>
                    </a:srgbClr>
                  </a:outerShdw>
                </a:effectLst>
                <a:latin typeface="Georgia" panose="02040502050405020303" pitchFamily="18" charset="0"/>
              </a:rPr>
              <a:t>But King Solomon loved many foreign women, as well as the daughter of Pharaoh, </a:t>
            </a:r>
            <a:r>
              <a:rPr lang="en-US" b="1" baseline="30000" dirty="0">
                <a:effectLst>
                  <a:outerShdw blurRad="38100" dist="38100" dir="2700000" algn="tl">
                    <a:srgbClr val="000000">
                      <a:alpha val="43137"/>
                    </a:srgbClr>
                  </a:outerShdw>
                </a:effectLst>
                <a:latin typeface="Georgia" panose="02040502050405020303" pitchFamily="18" charset="0"/>
              </a:rPr>
              <a:t>2 </a:t>
            </a:r>
            <a:r>
              <a:rPr lang="en-US" dirty="0">
                <a:effectLst>
                  <a:outerShdw blurRad="38100" dist="38100" dir="2700000" algn="tl">
                    <a:srgbClr val="000000">
                      <a:alpha val="43137"/>
                    </a:srgbClr>
                  </a:outerShdw>
                </a:effectLst>
                <a:latin typeface="Georgia" panose="02040502050405020303" pitchFamily="18" charset="0"/>
              </a:rPr>
              <a:t>from the nations of whom the </a:t>
            </a:r>
            <a:r>
              <a:rPr lang="en-US" cap="small" dirty="0">
                <a:effectLst>
                  <a:outerShdw blurRad="38100" dist="38100" dir="2700000" algn="tl">
                    <a:srgbClr val="000000">
                      <a:alpha val="43137"/>
                    </a:srgbClr>
                  </a:outerShdw>
                </a:effectLst>
                <a:latin typeface="Georgia" panose="02040502050405020303" pitchFamily="18" charset="0"/>
              </a:rPr>
              <a:t>Lord</a:t>
            </a:r>
            <a:r>
              <a:rPr lang="en-US" dirty="0">
                <a:effectLst>
                  <a:outerShdw blurRad="38100" dist="38100" dir="2700000" algn="tl">
                    <a:srgbClr val="000000">
                      <a:alpha val="43137"/>
                    </a:srgbClr>
                  </a:outerShdw>
                </a:effectLst>
                <a:latin typeface="Georgia" panose="02040502050405020303" pitchFamily="18" charset="0"/>
              </a:rPr>
              <a:t> had said to the children of Israel, “You shall not intermarry with them, nor they with you. </a:t>
            </a:r>
            <a:r>
              <a:rPr lang="en-US" b="1" dirty="0">
                <a:effectLst>
                  <a:outerShdw blurRad="38100" dist="38100" dir="2700000" algn="tl">
                    <a:srgbClr val="000000">
                      <a:alpha val="43137"/>
                    </a:srgbClr>
                  </a:outerShdw>
                </a:effectLst>
                <a:latin typeface="Georgia" panose="02040502050405020303" pitchFamily="18" charset="0"/>
              </a:rPr>
              <a:t>Surely they will turn away your hearts </a:t>
            </a:r>
          </a:p>
          <a:p>
            <a:r>
              <a:rPr lang="en-US" b="1" dirty="0">
                <a:effectLst>
                  <a:outerShdw blurRad="38100" dist="38100" dir="2700000" algn="tl">
                    <a:srgbClr val="000000">
                      <a:alpha val="43137"/>
                    </a:srgbClr>
                  </a:outerShdw>
                </a:effectLst>
                <a:latin typeface="Georgia" panose="02040502050405020303" pitchFamily="18" charset="0"/>
              </a:rPr>
              <a:t>after their gods. </a:t>
            </a:r>
          </a:p>
          <a:p>
            <a:r>
              <a:rPr lang="en-US" dirty="0">
                <a:effectLst>
                  <a:outerShdw blurRad="38100" dist="38100" dir="2700000" algn="tl">
                    <a:srgbClr val="000000">
                      <a:alpha val="43137"/>
                    </a:srgbClr>
                  </a:outerShdw>
                </a:effectLst>
                <a:latin typeface="Georgia" panose="02040502050405020303" pitchFamily="18" charset="0"/>
              </a:rPr>
              <a:t>Solomon clung to these in love.</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533195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C2C85-6619-4729-6C9E-E142688B188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FADAEBE-0CE5-641A-D8B6-2FB0796D95A8}"/>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11:4 NIV </a:t>
            </a:r>
          </a:p>
        </p:txBody>
      </p:sp>
      <p:sp>
        <p:nvSpPr>
          <p:cNvPr id="2" name="Text Placeholder 1">
            <a:extLst>
              <a:ext uri="{FF2B5EF4-FFF2-40B4-BE49-F238E27FC236}">
                <a16:creationId xmlns:a16="http://schemas.microsoft.com/office/drawing/2014/main" id="{C350719E-B270-CC47-AE91-05ACECFE8A22}"/>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4 </a:t>
            </a:r>
            <a:r>
              <a:rPr lang="en-US" dirty="0">
                <a:latin typeface="Georgia" panose="02040502050405020303" pitchFamily="18" charset="0"/>
              </a:rPr>
              <a:t>For it was so, when Solomon was old, that his wives turned his heart after other gods; </a:t>
            </a:r>
          </a:p>
          <a:p>
            <a:r>
              <a:rPr lang="en-US" b="1" dirty="0">
                <a:effectLst>
                  <a:outerShdw blurRad="38100" dist="38100" dir="2700000" algn="tl">
                    <a:srgbClr val="000000">
                      <a:alpha val="43137"/>
                    </a:srgbClr>
                  </a:outerShdw>
                </a:effectLst>
                <a:latin typeface="Georgia" panose="02040502050405020303" pitchFamily="18" charset="0"/>
              </a:rPr>
              <a:t>and his heart was not loyal to the </a:t>
            </a:r>
            <a:r>
              <a:rPr lang="en-US" b="1" cap="small" dirty="0">
                <a:effectLst>
                  <a:outerShdw blurRad="38100" dist="38100" dir="2700000" algn="tl">
                    <a:srgbClr val="000000">
                      <a:alpha val="43137"/>
                    </a:srgbClr>
                  </a:outerShdw>
                </a:effectLst>
                <a:latin typeface="Georgia" panose="02040502050405020303" pitchFamily="18" charset="0"/>
              </a:rPr>
              <a:t>Lord</a:t>
            </a:r>
            <a:r>
              <a:rPr lang="en-US" b="1" dirty="0">
                <a:effectLst>
                  <a:outerShdw blurRad="38100" dist="38100" dir="2700000" algn="tl">
                    <a:srgbClr val="000000">
                      <a:alpha val="43137"/>
                    </a:srgbClr>
                  </a:outerShdw>
                </a:effectLst>
                <a:latin typeface="Georgia" panose="02040502050405020303" pitchFamily="18" charset="0"/>
              </a:rPr>
              <a:t> his God, </a:t>
            </a:r>
          </a:p>
          <a:p>
            <a:r>
              <a:rPr lang="en-US" dirty="0">
                <a:latin typeface="Georgia" panose="02040502050405020303" pitchFamily="18" charset="0"/>
              </a:rPr>
              <a:t>as </a:t>
            </a:r>
            <a:r>
              <a:rPr lang="en-US" i="1" dirty="0">
                <a:latin typeface="Georgia" panose="02040502050405020303" pitchFamily="18" charset="0"/>
              </a:rPr>
              <a:t>was</a:t>
            </a:r>
            <a:r>
              <a:rPr lang="en-US" dirty="0">
                <a:latin typeface="Georgia" panose="02040502050405020303" pitchFamily="18" charset="0"/>
              </a:rPr>
              <a:t> the heart of his father David.</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1517503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normAutofit/>
          </a:bodyPr>
          <a:lstStyle/>
          <a:p>
            <a:r>
              <a:rPr lang="en-US" sz="3200" dirty="0">
                <a:latin typeface="Georgia" panose="02040502050405020303" pitchFamily="18" charset="0"/>
              </a:rPr>
              <a:t>1 Kings 3:3-14 NKJV </a:t>
            </a:r>
          </a:p>
        </p:txBody>
      </p:sp>
      <p:sp>
        <p:nvSpPr>
          <p:cNvPr id="2" name="Text Placeholder 1"/>
          <p:cNvSpPr>
            <a:spLocks noGrp="1"/>
          </p:cNvSpPr>
          <p:nvPr>
            <p:ph type="body" sz="quarter" idx="10"/>
          </p:nvPr>
        </p:nvSpPr>
        <p:spPr/>
        <p:txBody>
          <a:bodyPr/>
          <a:lstStyle/>
          <a:p>
            <a:r>
              <a:rPr lang="en-US" b="1" baseline="30000" dirty="0">
                <a:effectLst>
                  <a:outerShdw blurRad="38100" dist="38100" dir="2700000" algn="tl">
                    <a:srgbClr val="000000">
                      <a:alpha val="43137"/>
                    </a:srgbClr>
                  </a:outerShdw>
                </a:effectLst>
                <a:latin typeface="Georgia" panose="02040502050405020303" pitchFamily="18" charset="0"/>
              </a:rPr>
              <a:t>3 </a:t>
            </a:r>
            <a:r>
              <a:rPr lang="en-US" dirty="0">
                <a:effectLst>
                  <a:outerShdw blurRad="38100" dist="38100" dir="2700000" algn="tl">
                    <a:srgbClr val="000000">
                      <a:alpha val="43137"/>
                    </a:srgbClr>
                  </a:outerShdw>
                </a:effectLst>
                <a:latin typeface="Georgia" panose="02040502050405020303" pitchFamily="18" charset="0"/>
              </a:rPr>
              <a:t>And Solomon loved the </a:t>
            </a:r>
            <a:r>
              <a:rPr lang="en-US" cap="small" dirty="0">
                <a:effectLst>
                  <a:outerShdw blurRad="38100" dist="38100" dir="2700000" algn="tl">
                    <a:srgbClr val="000000">
                      <a:alpha val="43137"/>
                    </a:srgbClr>
                  </a:outerShdw>
                </a:effectLst>
                <a:latin typeface="Georgia" panose="02040502050405020303" pitchFamily="18" charset="0"/>
              </a:rPr>
              <a:t>Lord</a:t>
            </a:r>
            <a:r>
              <a:rPr lang="en-US" dirty="0">
                <a:effectLst>
                  <a:outerShdw blurRad="38100" dist="38100" dir="2700000" algn="tl">
                    <a:srgbClr val="000000">
                      <a:alpha val="43137"/>
                    </a:srgbClr>
                  </a:outerShdw>
                </a:effectLst>
                <a:latin typeface="Georgia" panose="02040502050405020303" pitchFamily="18" charset="0"/>
              </a:rPr>
              <a:t>, </a:t>
            </a:r>
          </a:p>
          <a:p>
            <a:r>
              <a:rPr lang="en-US" dirty="0">
                <a:effectLst>
                  <a:outerShdw blurRad="38100" dist="38100" dir="2700000" algn="tl">
                    <a:srgbClr val="000000">
                      <a:alpha val="43137"/>
                    </a:srgbClr>
                  </a:outerShdw>
                </a:effectLst>
                <a:latin typeface="Georgia" panose="02040502050405020303" pitchFamily="18" charset="0"/>
              </a:rPr>
              <a:t>walking in the statutes of his father David, except that he sacrificed and burned incense </a:t>
            </a:r>
          </a:p>
          <a:p>
            <a:r>
              <a:rPr lang="en-US" dirty="0">
                <a:effectLst>
                  <a:outerShdw blurRad="38100" dist="38100" dir="2700000" algn="tl">
                    <a:srgbClr val="000000">
                      <a:alpha val="43137"/>
                    </a:srgbClr>
                  </a:outerShdw>
                </a:effectLst>
                <a:latin typeface="Georgia" panose="02040502050405020303" pitchFamily="18" charset="0"/>
              </a:rPr>
              <a:t>at the high places.</a:t>
            </a:r>
          </a:p>
        </p:txBody>
      </p:sp>
    </p:spTree>
    <p:extLst>
      <p:ext uri="{BB962C8B-B14F-4D97-AF65-F5344CB8AC3E}">
        <p14:creationId xmlns:p14="http://schemas.microsoft.com/office/powerpoint/2010/main" val="3877253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A5951-7761-8176-E170-FE33DFF12DA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F38D8D9-5A67-6B5F-D4C9-1C41E99DE060}"/>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11:11 NIV </a:t>
            </a:r>
          </a:p>
        </p:txBody>
      </p:sp>
      <p:sp>
        <p:nvSpPr>
          <p:cNvPr id="2" name="Text Placeholder 1">
            <a:extLst>
              <a:ext uri="{FF2B5EF4-FFF2-40B4-BE49-F238E27FC236}">
                <a16:creationId xmlns:a16="http://schemas.microsoft.com/office/drawing/2014/main" id="{7A10209C-9CB8-5FF8-2726-1F62A6EE94C2}"/>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11 </a:t>
            </a:r>
            <a:r>
              <a:rPr lang="en-US" dirty="0">
                <a:latin typeface="Georgia" panose="02040502050405020303" pitchFamily="18" charset="0"/>
              </a:rPr>
              <a:t>Therefore the </a:t>
            </a:r>
            <a:r>
              <a:rPr lang="en-US" cap="small" dirty="0">
                <a:latin typeface="Georgia" panose="02040502050405020303" pitchFamily="18" charset="0"/>
              </a:rPr>
              <a:t>Lord</a:t>
            </a:r>
            <a:r>
              <a:rPr lang="en-US" dirty="0">
                <a:latin typeface="Georgia" panose="02040502050405020303" pitchFamily="18" charset="0"/>
              </a:rPr>
              <a:t> said to Solomon, “</a:t>
            </a:r>
            <a:r>
              <a:rPr lang="en-US" b="1" dirty="0">
                <a:effectLst>
                  <a:outerShdw blurRad="38100" dist="38100" dir="2700000" algn="tl">
                    <a:srgbClr val="000000">
                      <a:alpha val="43137"/>
                    </a:srgbClr>
                  </a:outerShdw>
                </a:effectLst>
                <a:latin typeface="Georgia" panose="02040502050405020303" pitchFamily="18" charset="0"/>
              </a:rPr>
              <a:t>Because you have done this</a:t>
            </a:r>
            <a:r>
              <a:rPr lang="en-US" dirty="0">
                <a:latin typeface="Georgia" panose="02040502050405020303" pitchFamily="18" charset="0"/>
              </a:rPr>
              <a:t>, and have not kept My covenant and My statutes, which I have commanded you, </a:t>
            </a:r>
          </a:p>
          <a:p>
            <a:r>
              <a:rPr lang="en-US" b="1" dirty="0">
                <a:effectLst>
                  <a:outerShdw blurRad="38100" dist="38100" dir="2700000" algn="tl">
                    <a:srgbClr val="000000">
                      <a:alpha val="43137"/>
                    </a:srgbClr>
                  </a:outerShdw>
                </a:effectLst>
                <a:latin typeface="Georgia" panose="02040502050405020303" pitchFamily="18" charset="0"/>
              </a:rPr>
              <a:t>I will surely tear the kingdom away from you </a:t>
            </a:r>
          </a:p>
          <a:p>
            <a:r>
              <a:rPr lang="en-US" dirty="0">
                <a:latin typeface="Georgia" panose="02040502050405020303" pitchFamily="18" charset="0"/>
              </a:rPr>
              <a:t>and give it to your servant.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3789402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F6B84-4652-54C3-5DC5-2323265BEE4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6760F63-EFD2-D196-9CFD-1D8D75127DAF}"/>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Matthew 6:24 NIV </a:t>
            </a:r>
          </a:p>
        </p:txBody>
      </p:sp>
      <p:sp>
        <p:nvSpPr>
          <p:cNvPr id="2" name="Text Placeholder 1">
            <a:extLst>
              <a:ext uri="{FF2B5EF4-FFF2-40B4-BE49-F238E27FC236}">
                <a16:creationId xmlns:a16="http://schemas.microsoft.com/office/drawing/2014/main" id="{8107B5FB-B57B-7AD6-79D9-2F47927C22D4}"/>
              </a:ext>
            </a:extLst>
          </p:cNvPr>
          <p:cNvSpPr>
            <a:spLocks noGrp="1"/>
          </p:cNvSpPr>
          <p:nvPr>
            <p:ph type="body" sz="quarter" idx="10"/>
          </p:nvPr>
        </p:nvSpPr>
        <p:spPr>
          <a:xfrm>
            <a:off x="372619" y="433161"/>
            <a:ext cx="6448064" cy="3512731"/>
          </a:xfrm>
        </p:spPr>
        <p:txBody>
          <a:bodyPr>
            <a:noAutofit/>
          </a:bodyPr>
          <a:lstStyle/>
          <a:p>
            <a:r>
              <a:rPr lang="en-US" b="1" dirty="0">
                <a:effectLst>
                  <a:outerShdw blurRad="38100" dist="38100" dir="2700000" algn="tl">
                    <a:srgbClr val="000000">
                      <a:alpha val="43137"/>
                    </a:srgbClr>
                  </a:outerShdw>
                </a:effectLst>
                <a:latin typeface="Georgia" panose="02040502050405020303" pitchFamily="18" charset="0"/>
              </a:rPr>
              <a:t>No one can serve two masters. </a:t>
            </a:r>
            <a:r>
              <a:rPr lang="en-US" dirty="0">
                <a:latin typeface="Georgia" panose="02040502050405020303" pitchFamily="18" charset="0"/>
              </a:rPr>
              <a:t>Either you will hate the one and love the other, or you will be devoted to the one and despise the other.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1335770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F7969-210A-C4B1-1785-C26772CBE19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4F1B8E6-E5CF-4F82-424A-0E362AF70726}"/>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Proverbs 4:23 NIV </a:t>
            </a:r>
          </a:p>
        </p:txBody>
      </p:sp>
      <p:sp>
        <p:nvSpPr>
          <p:cNvPr id="2" name="Text Placeholder 1">
            <a:extLst>
              <a:ext uri="{FF2B5EF4-FFF2-40B4-BE49-F238E27FC236}">
                <a16:creationId xmlns:a16="http://schemas.microsoft.com/office/drawing/2014/main" id="{9BA45D6D-2759-EE4A-57D6-69C68D7D23C5}"/>
              </a:ext>
            </a:extLst>
          </p:cNvPr>
          <p:cNvSpPr>
            <a:spLocks noGrp="1"/>
          </p:cNvSpPr>
          <p:nvPr>
            <p:ph type="body" sz="quarter" idx="10"/>
          </p:nvPr>
        </p:nvSpPr>
        <p:spPr>
          <a:xfrm>
            <a:off x="372619" y="433161"/>
            <a:ext cx="6448064" cy="3512731"/>
          </a:xfrm>
        </p:spPr>
        <p:txBody>
          <a:bodyPr>
            <a:noAutofit/>
          </a:bodyPr>
          <a:lstStyle/>
          <a:p>
            <a:r>
              <a:rPr lang="en-US" b="1" dirty="0">
                <a:effectLst>
                  <a:outerShdw blurRad="38100" dist="38100" dir="2700000" algn="tl">
                    <a:srgbClr val="000000">
                      <a:alpha val="43137"/>
                    </a:srgbClr>
                  </a:outerShdw>
                </a:effectLst>
                <a:latin typeface="Georgia" panose="02040502050405020303" pitchFamily="18" charset="0"/>
              </a:rPr>
              <a:t>Above all else, </a:t>
            </a:r>
          </a:p>
          <a:p>
            <a:r>
              <a:rPr lang="en-US" b="1" dirty="0">
                <a:effectLst>
                  <a:outerShdw blurRad="38100" dist="38100" dir="2700000" algn="tl">
                    <a:srgbClr val="000000">
                      <a:alpha val="43137"/>
                    </a:srgbClr>
                  </a:outerShdw>
                </a:effectLst>
                <a:latin typeface="Georgia" panose="02040502050405020303" pitchFamily="18" charset="0"/>
              </a:rPr>
              <a:t>guard your heart,</a:t>
            </a:r>
            <a:br>
              <a:rPr lang="en-US" b="1" dirty="0">
                <a:effectLst>
                  <a:outerShdw blurRad="38100" dist="38100" dir="2700000" algn="tl">
                    <a:srgbClr val="000000">
                      <a:alpha val="43137"/>
                    </a:srgbClr>
                  </a:outerShdw>
                </a:effectLst>
                <a:latin typeface="Georgia" panose="02040502050405020303" pitchFamily="18" charset="0"/>
              </a:rPr>
            </a:br>
            <a:r>
              <a:rPr lang="en-US" dirty="0">
                <a:effectLst>
                  <a:outerShdw blurRad="38100" dist="38100" dir="2700000" algn="tl">
                    <a:srgbClr val="000000">
                      <a:alpha val="43137"/>
                    </a:srgbClr>
                  </a:outerShdw>
                </a:effectLst>
                <a:latin typeface="Georgia" panose="02040502050405020303" pitchFamily="18" charset="0"/>
              </a:rPr>
              <a:t>    for everything you do </a:t>
            </a:r>
          </a:p>
          <a:p>
            <a:r>
              <a:rPr lang="en-US" dirty="0">
                <a:effectLst>
                  <a:outerShdw blurRad="38100" dist="38100" dir="2700000" algn="tl">
                    <a:srgbClr val="000000">
                      <a:alpha val="43137"/>
                    </a:srgbClr>
                  </a:outerShdw>
                </a:effectLst>
                <a:latin typeface="Georgia" panose="02040502050405020303" pitchFamily="18" charset="0"/>
              </a:rPr>
              <a:t>flows from it.</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199616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8C5C37-6CBC-B02E-1D8E-9254F3040CBF}"/>
              </a:ext>
            </a:extLst>
          </p:cNvPr>
          <p:cNvSpPr>
            <a:spLocks noGrp="1"/>
          </p:cNvSpPr>
          <p:nvPr>
            <p:ph type="body" sz="quarter" idx="13"/>
          </p:nvPr>
        </p:nvSpPr>
        <p:spPr/>
        <p:txBody>
          <a:bodyPr>
            <a:normAutofit fontScale="92500" lnSpcReduction="10000"/>
          </a:bodyPr>
          <a:lstStyle/>
          <a:p>
            <a:r>
              <a:rPr lang="en-US" dirty="0">
                <a:effectLst>
                  <a:outerShdw blurRad="38100" dist="38100" dir="2700000" algn="tl">
                    <a:srgbClr val="000000">
                      <a:alpha val="43137"/>
                    </a:srgbClr>
                  </a:outerShdw>
                </a:effectLst>
                <a:latin typeface="Georgia" panose="02040502050405020303" pitchFamily="18" charset="0"/>
              </a:rPr>
              <a:t>Conclusion:</a:t>
            </a:r>
          </a:p>
          <a:p>
            <a:r>
              <a:rPr lang="en-US" dirty="0">
                <a:effectLst>
                  <a:outerShdw blurRad="38100" dist="38100" dir="2700000" algn="tl">
                    <a:srgbClr val="000000">
                      <a:alpha val="43137"/>
                    </a:srgbClr>
                  </a:outerShdw>
                </a:effectLst>
                <a:latin typeface="Georgia" panose="02040502050405020303" pitchFamily="18" charset="0"/>
              </a:rPr>
              <a:t>Solomon’s life teaches us the greatest threat to our relationship with God is often not hardship, but prosperity without continued surrender.</a:t>
            </a:r>
          </a:p>
          <a:p>
            <a:r>
              <a:rPr lang="en-US" dirty="0">
                <a:effectLst>
                  <a:outerShdw blurRad="38100" dist="38100" dir="2700000" algn="tl">
                    <a:srgbClr val="000000">
                      <a:alpha val="43137"/>
                    </a:srgbClr>
                  </a:outerShdw>
                </a:effectLst>
                <a:latin typeface="Georgia" panose="02040502050405020303" pitchFamily="18" charset="0"/>
              </a:rPr>
              <a:t>He began with open hands.</a:t>
            </a:r>
          </a:p>
          <a:p>
            <a:r>
              <a:rPr lang="en-US" dirty="0">
                <a:effectLst>
                  <a:outerShdw blurRad="38100" dist="38100" dir="2700000" algn="tl">
                    <a:srgbClr val="000000">
                      <a:alpha val="43137"/>
                    </a:srgbClr>
                  </a:outerShdw>
                </a:effectLst>
                <a:latin typeface="Georgia" panose="02040502050405020303" pitchFamily="18" charset="0"/>
              </a:rPr>
              <a:t>He ended with divided affections.</a:t>
            </a:r>
          </a:p>
          <a:p>
            <a:r>
              <a:rPr lang="en-US" dirty="0">
                <a:effectLst>
                  <a:outerShdw blurRad="38100" dist="38100" dir="2700000" algn="tl">
                    <a:srgbClr val="000000">
                      <a:alpha val="43137"/>
                    </a:srgbClr>
                  </a:outerShdw>
                </a:effectLst>
                <a:latin typeface="Georgia" panose="02040502050405020303" pitchFamily="18" charset="0"/>
              </a:rPr>
              <a:t>Jesus calls us back to the same place where Solomon started:</a:t>
            </a:r>
          </a:p>
          <a:p>
            <a:r>
              <a:rPr lang="en-US" b="1" dirty="0">
                <a:effectLst>
                  <a:outerShdw blurRad="38100" dist="38100" dir="2700000" algn="tl">
                    <a:srgbClr val="000000">
                      <a:alpha val="43137"/>
                    </a:srgbClr>
                  </a:outerShdw>
                </a:effectLst>
                <a:latin typeface="Georgia" panose="02040502050405020303" pitchFamily="18" charset="0"/>
              </a:rPr>
              <a:t>"Seek first the Kingdom."</a:t>
            </a:r>
          </a:p>
        </p:txBody>
      </p:sp>
    </p:spTree>
    <p:extLst>
      <p:ext uri="{BB962C8B-B14F-4D97-AF65-F5344CB8AC3E}">
        <p14:creationId xmlns:p14="http://schemas.microsoft.com/office/powerpoint/2010/main" val="1235176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o photo description available.">
            <a:extLst>
              <a:ext uri="{FF2B5EF4-FFF2-40B4-BE49-F238E27FC236}">
                <a16:creationId xmlns:a16="http://schemas.microsoft.com/office/drawing/2014/main" id="{0E52B74C-C3D5-1766-E706-6FD762477003}"/>
              </a:ext>
            </a:extLst>
          </p:cNvPr>
          <p:cNvPicPr>
            <a:picLocks noChangeAspect="1"/>
          </p:cNvPicPr>
          <p:nvPr/>
        </p:nvPicPr>
        <p:blipFill>
          <a:blip r:embed="rId2"/>
          <a:stretch>
            <a:fillRect/>
          </a:stretch>
        </p:blipFill>
        <p:spPr>
          <a:xfrm rot="21359472">
            <a:off x="435769" y="950119"/>
            <a:ext cx="2902744" cy="2902744"/>
          </a:xfrm>
          <a:prstGeom prst="rect">
            <a:avLst/>
          </a:prstGeom>
          <a:ln>
            <a:noFill/>
          </a:ln>
          <a:effectLst>
            <a:outerShdw blurRad="190500" algn="tl" rotWithShape="0">
              <a:srgbClr val="000000">
                <a:alpha val="70000"/>
              </a:srgbClr>
            </a:outerShdw>
          </a:effectLst>
        </p:spPr>
      </p:pic>
      <p:sp>
        <p:nvSpPr>
          <p:cNvPr id="3" name="Text Placeholder 2">
            <a:extLst>
              <a:ext uri="{FF2B5EF4-FFF2-40B4-BE49-F238E27FC236}">
                <a16:creationId xmlns:a16="http://schemas.microsoft.com/office/drawing/2014/main" id="{79ED28C8-7B64-DB04-868D-C9BC8EEEBE91}"/>
              </a:ext>
            </a:extLst>
          </p:cNvPr>
          <p:cNvSpPr>
            <a:spLocks noGrp="1"/>
          </p:cNvSpPr>
          <p:nvPr>
            <p:ph type="body" sz="quarter" idx="13"/>
          </p:nvPr>
        </p:nvSpPr>
        <p:spPr>
          <a:xfrm>
            <a:off x="3595688" y="889129"/>
            <a:ext cx="3504002" cy="2204115"/>
          </a:xfrm>
        </p:spPr>
        <p:txBody>
          <a:bodyPr>
            <a:normAutofit/>
          </a:bodyPr>
          <a:lstStyle/>
          <a:p>
            <a:r>
              <a:rPr lang="en-US" sz="4000" dirty="0">
                <a:solidFill>
                  <a:schemeClr val="tx1"/>
                </a:solidFill>
                <a:effectLst>
                  <a:outerShdw blurRad="38100" dist="38100" dir="2700000" algn="tl">
                    <a:srgbClr val="000000">
                      <a:alpha val="43137"/>
                    </a:srgbClr>
                  </a:outerShdw>
                </a:effectLst>
                <a:latin typeface="Cooper Black" panose="0208090404030B020404" pitchFamily="18" charset="0"/>
              </a:rPr>
              <a:t>Welcome </a:t>
            </a:r>
          </a:p>
          <a:p>
            <a:r>
              <a:rPr lang="en-US" sz="4000" dirty="0">
                <a:solidFill>
                  <a:schemeClr val="tx1"/>
                </a:solidFill>
                <a:effectLst>
                  <a:outerShdw blurRad="38100" dist="38100" dir="2700000" algn="tl">
                    <a:srgbClr val="000000">
                      <a:alpha val="43137"/>
                    </a:srgbClr>
                  </a:outerShdw>
                </a:effectLst>
                <a:latin typeface="Cooper Black" panose="0208090404030B020404" pitchFamily="18" charset="0"/>
              </a:rPr>
              <a:t>Val Ash! </a:t>
            </a:r>
          </a:p>
        </p:txBody>
      </p:sp>
    </p:spTree>
    <p:extLst>
      <p:ext uri="{BB962C8B-B14F-4D97-AF65-F5344CB8AC3E}">
        <p14:creationId xmlns:p14="http://schemas.microsoft.com/office/powerpoint/2010/main" val="1290803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F371D7-5E70-CEA8-F5DD-F744E5ECF9A4}"/>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A39AE499-CB81-20DA-3BE5-712B5C0C9A8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43055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2F0EBD75-979D-6B83-F315-5AF6406DFCD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44258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4267-D605-1F6C-6A88-68D8244F3F0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C856E06-8F84-9C90-52BA-E212538D40D9}"/>
              </a:ext>
            </a:extLst>
          </p:cNvPr>
          <p:cNvSpPr>
            <a:spLocks noGrp="1"/>
          </p:cNvSpPr>
          <p:nvPr>
            <p:ph type="body" sz="quarter" idx="14"/>
          </p:nvPr>
        </p:nvSpPr>
        <p:spPr/>
        <p:txBody>
          <a:bodyPr>
            <a:normAutofit/>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DA6A69A4-7922-45E6-371B-F80EB08A3EBF}"/>
              </a:ext>
            </a:extLst>
          </p:cNvPr>
          <p:cNvSpPr>
            <a:spLocks noGrp="1"/>
          </p:cNvSpPr>
          <p:nvPr>
            <p:ph type="body" sz="quarter" idx="10"/>
          </p:nvPr>
        </p:nvSpPr>
        <p:spPr/>
        <p:txBody>
          <a:bodyPr>
            <a:normAutofit lnSpcReduction="10000"/>
          </a:bodyPr>
          <a:lstStyle/>
          <a:p>
            <a:r>
              <a:rPr lang="en-US" b="1" baseline="30000" dirty="0">
                <a:effectLst>
                  <a:outerShdw blurRad="38100" dist="38100" dir="2700000" algn="tl">
                    <a:srgbClr val="000000">
                      <a:alpha val="43137"/>
                    </a:srgbClr>
                  </a:outerShdw>
                </a:effectLst>
                <a:latin typeface="Georgia" panose="02040502050405020303" pitchFamily="18" charset="0"/>
              </a:rPr>
              <a:t>4 </a:t>
            </a:r>
            <a:r>
              <a:rPr lang="en-US" dirty="0">
                <a:effectLst>
                  <a:outerShdw blurRad="38100" dist="38100" dir="2700000" algn="tl">
                    <a:srgbClr val="000000">
                      <a:alpha val="43137"/>
                    </a:srgbClr>
                  </a:outerShdw>
                </a:effectLst>
                <a:latin typeface="Georgia" panose="02040502050405020303" pitchFamily="18" charset="0"/>
              </a:rPr>
              <a:t>Now the king went to Gibeon to sacrifice there, for that </a:t>
            </a:r>
            <a:r>
              <a:rPr lang="en-US" i="1" dirty="0">
                <a:effectLst>
                  <a:outerShdw blurRad="38100" dist="38100" dir="2700000" algn="tl">
                    <a:srgbClr val="000000">
                      <a:alpha val="43137"/>
                    </a:srgbClr>
                  </a:outerShdw>
                </a:effectLst>
                <a:latin typeface="Georgia" panose="02040502050405020303" pitchFamily="18" charset="0"/>
              </a:rPr>
              <a:t>was</a:t>
            </a:r>
            <a:r>
              <a:rPr lang="en-US" dirty="0">
                <a:effectLst>
                  <a:outerShdw blurRad="38100" dist="38100" dir="2700000" algn="tl">
                    <a:srgbClr val="000000">
                      <a:alpha val="43137"/>
                    </a:srgbClr>
                  </a:outerShdw>
                </a:effectLst>
                <a:latin typeface="Georgia" panose="02040502050405020303" pitchFamily="18" charset="0"/>
              </a:rPr>
              <a:t> the great high place: </a:t>
            </a:r>
          </a:p>
          <a:p>
            <a:r>
              <a:rPr lang="en-US" dirty="0">
                <a:effectLst>
                  <a:outerShdw blurRad="38100" dist="38100" dir="2700000" algn="tl">
                    <a:srgbClr val="000000">
                      <a:alpha val="43137"/>
                    </a:srgbClr>
                  </a:outerShdw>
                </a:effectLst>
                <a:latin typeface="Georgia" panose="02040502050405020303" pitchFamily="18" charset="0"/>
              </a:rPr>
              <a:t>Solomon offered a thousand burnt offerings on that altar. </a:t>
            </a:r>
            <a:r>
              <a:rPr lang="en-US" b="1" baseline="30000" dirty="0">
                <a:effectLst>
                  <a:outerShdw blurRad="38100" dist="38100" dir="2700000" algn="tl">
                    <a:srgbClr val="000000">
                      <a:alpha val="43137"/>
                    </a:srgbClr>
                  </a:outerShdw>
                </a:effectLst>
                <a:latin typeface="Georgia" panose="02040502050405020303" pitchFamily="18" charset="0"/>
              </a:rPr>
              <a:t>5 </a:t>
            </a:r>
            <a:r>
              <a:rPr lang="en-US" dirty="0">
                <a:effectLst>
                  <a:outerShdw blurRad="38100" dist="38100" dir="2700000" algn="tl">
                    <a:srgbClr val="000000">
                      <a:alpha val="43137"/>
                    </a:srgbClr>
                  </a:outerShdw>
                </a:effectLst>
                <a:latin typeface="Georgia" panose="02040502050405020303" pitchFamily="18" charset="0"/>
              </a:rPr>
              <a:t>At Gibeon the </a:t>
            </a:r>
            <a:r>
              <a:rPr lang="en-US" cap="small" dirty="0">
                <a:effectLst>
                  <a:outerShdw blurRad="38100" dist="38100" dir="2700000" algn="tl">
                    <a:srgbClr val="000000">
                      <a:alpha val="43137"/>
                    </a:srgbClr>
                  </a:outerShdw>
                </a:effectLst>
                <a:latin typeface="Georgia" panose="02040502050405020303" pitchFamily="18" charset="0"/>
              </a:rPr>
              <a:t>Lord</a:t>
            </a:r>
            <a:r>
              <a:rPr lang="en-US" dirty="0">
                <a:effectLst>
                  <a:outerShdw blurRad="38100" dist="38100" dir="2700000" algn="tl">
                    <a:srgbClr val="000000">
                      <a:alpha val="43137"/>
                    </a:srgbClr>
                  </a:outerShdw>
                </a:effectLst>
                <a:latin typeface="Georgia" panose="02040502050405020303" pitchFamily="18" charset="0"/>
              </a:rPr>
              <a:t> appeared to Solomon in a dream by night; and God said, </a:t>
            </a:r>
            <a:r>
              <a:rPr lang="en-US" b="1" dirty="0">
                <a:effectLst>
                  <a:outerShdw blurRad="38100" dist="38100" dir="2700000" algn="tl">
                    <a:srgbClr val="000000">
                      <a:alpha val="43137"/>
                    </a:srgbClr>
                  </a:outerShdw>
                </a:effectLst>
                <a:latin typeface="Georgia" panose="02040502050405020303" pitchFamily="18" charset="0"/>
              </a:rPr>
              <a:t>“Ask! What shall I give you?”</a:t>
            </a:r>
          </a:p>
        </p:txBody>
      </p:sp>
    </p:spTree>
    <p:extLst>
      <p:ext uri="{BB962C8B-B14F-4D97-AF65-F5344CB8AC3E}">
        <p14:creationId xmlns:p14="http://schemas.microsoft.com/office/powerpoint/2010/main" val="1751676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A591D-4551-89B6-22B7-AC3543EB3F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A6CAB5-F58B-AF7F-E0F9-175F8DAE99B7}"/>
              </a:ext>
            </a:extLst>
          </p:cNvPr>
          <p:cNvSpPr>
            <a:spLocks noGrp="1"/>
          </p:cNvSpPr>
          <p:nvPr>
            <p:ph type="body" sz="quarter" idx="14"/>
          </p:nvPr>
        </p:nvSpPr>
        <p:spPr/>
        <p:txBody>
          <a:bodyPr>
            <a:normAutofit/>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F8C148F6-86D3-F285-62FB-B6BEF1733BD7}"/>
              </a:ext>
            </a:extLst>
          </p:cNvPr>
          <p:cNvSpPr>
            <a:spLocks noGrp="1"/>
          </p:cNvSpPr>
          <p:nvPr>
            <p:ph type="body" sz="quarter" idx="10"/>
          </p:nvPr>
        </p:nvSpPr>
        <p:spPr/>
        <p:txBody>
          <a:bodyPr>
            <a:noAutofit/>
          </a:bodyPr>
          <a:lstStyle/>
          <a:p>
            <a:r>
              <a:rPr lang="en-US" sz="2800" b="1" baseline="30000" dirty="0">
                <a:effectLst>
                  <a:outerShdw blurRad="38100" dist="38100" dir="2700000" algn="tl">
                    <a:srgbClr val="000000">
                      <a:alpha val="43137"/>
                    </a:srgbClr>
                  </a:outerShdw>
                </a:effectLst>
                <a:latin typeface="Georgia" panose="02040502050405020303" pitchFamily="18" charset="0"/>
              </a:rPr>
              <a:t>6 </a:t>
            </a:r>
            <a:r>
              <a:rPr lang="en-US" sz="2800" dirty="0">
                <a:effectLst>
                  <a:outerShdw blurRad="38100" dist="38100" dir="2700000" algn="tl">
                    <a:srgbClr val="000000">
                      <a:alpha val="43137"/>
                    </a:srgbClr>
                  </a:outerShdw>
                </a:effectLst>
                <a:latin typeface="Georgia" panose="02040502050405020303" pitchFamily="18" charset="0"/>
              </a:rPr>
              <a:t>And Solomon said: “You have shown great mercy to Your servant David my father, because he walked before You in truth, in righteousness, and in uprightness of heart with You; You have continued this great kindness for him, and You have given him a son to sit on his throne, </a:t>
            </a:r>
          </a:p>
          <a:p>
            <a:r>
              <a:rPr lang="en-US" sz="2800" dirty="0">
                <a:effectLst>
                  <a:outerShdw blurRad="38100" dist="38100" dir="2700000" algn="tl">
                    <a:srgbClr val="000000">
                      <a:alpha val="43137"/>
                    </a:srgbClr>
                  </a:outerShdw>
                </a:effectLst>
                <a:latin typeface="Georgia" panose="02040502050405020303" pitchFamily="18" charset="0"/>
              </a:rPr>
              <a:t>as </a:t>
            </a:r>
            <a:r>
              <a:rPr lang="en-US" sz="2800" i="1" dirty="0">
                <a:effectLst>
                  <a:outerShdw blurRad="38100" dist="38100" dir="2700000" algn="tl">
                    <a:srgbClr val="000000">
                      <a:alpha val="43137"/>
                    </a:srgbClr>
                  </a:outerShdw>
                </a:effectLst>
                <a:latin typeface="Georgia" panose="02040502050405020303" pitchFamily="18" charset="0"/>
              </a:rPr>
              <a:t>it is</a:t>
            </a:r>
            <a:r>
              <a:rPr lang="en-US" sz="2800" dirty="0">
                <a:effectLst>
                  <a:outerShdw blurRad="38100" dist="38100" dir="2700000" algn="tl">
                    <a:srgbClr val="000000">
                      <a:alpha val="43137"/>
                    </a:srgbClr>
                  </a:outerShdw>
                </a:effectLst>
                <a:latin typeface="Georgia" panose="02040502050405020303" pitchFamily="18" charset="0"/>
              </a:rPr>
              <a:t> this day. </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330123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771BE-816B-E752-B8A1-58B46605A60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3F3DADB-86A8-5F1E-9DF6-13632A997C0C}"/>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8ADEB09A-12DE-376E-1AAE-6636C96A4BC4}"/>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7 </a:t>
            </a:r>
            <a:r>
              <a:rPr lang="en-US" dirty="0">
                <a:latin typeface="Georgia" panose="02040502050405020303" pitchFamily="18" charset="0"/>
              </a:rPr>
              <a:t>Now, O </a:t>
            </a:r>
            <a:r>
              <a:rPr lang="en-US" cap="small" dirty="0">
                <a:latin typeface="Georgia" panose="02040502050405020303" pitchFamily="18" charset="0"/>
              </a:rPr>
              <a:t>Lord</a:t>
            </a:r>
            <a:r>
              <a:rPr lang="en-US" dirty="0">
                <a:latin typeface="Georgia" panose="02040502050405020303" pitchFamily="18" charset="0"/>
              </a:rPr>
              <a:t> my God, You have made Your servant king instead of my father David, </a:t>
            </a:r>
          </a:p>
          <a:p>
            <a:r>
              <a:rPr lang="en-US" dirty="0">
                <a:latin typeface="Georgia" panose="02040502050405020303" pitchFamily="18" charset="0"/>
              </a:rPr>
              <a:t>but I </a:t>
            </a:r>
            <a:r>
              <a:rPr lang="en-US" i="1" dirty="0">
                <a:latin typeface="Georgia" panose="02040502050405020303" pitchFamily="18" charset="0"/>
              </a:rPr>
              <a:t>am</a:t>
            </a:r>
            <a:r>
              <a:rPr lang="en-US" dirty="0">
                <a:latin typeface="Georgia" panose="02040502050405020303" pitchFamily="18" charset="0"/>
              </a:rPr>
              <a:t> a little child; I do not know </a:t>
            </a:r>
            <a:r>
              <a:rPr lang="en-US" i="1" dirty="0">
                <a:latin typeface="Georgia" panose="02040502050405020303" pitchFamily="18" charset="0"/>
              </a:rPr>
              <a:t>how</a:t>
            </a:r>
            <a:r>
              <a:rPr lang="en-US" dirty="0">
                <a:latin typeface="Georgia" panose="02040502050405020303" pitchFamily="18" charset="0"/>
              </a:rPr>
              <a:t> to go out or come in. </a:t>
            </a:r>
            <a:r>
              <a:rPr lang="en-US" b="1" baseline="30000" dirty="0">
                <a:latin typeface="Georgia" panose="02040502050405020303" pitchFamily="18" charset="0"/>
              </a:rPr>
              <a:t>8 </a:t>
            </a:r>
            <a:r>
              <a:rPr lang="en-US" dirty="0">
                <a:latin typeface="Georgia" panose="02040502050405020303" pitchFamily="18" charset="0"/>
              </a:rPr>
              <a:t>And Your servant </a:t>
            </a:r>
            <a:r>
              <a:rPr lang="en-US" i="1" dirty="0">
                <a:latin typeface="Georgia" panose="02040502050405020303" pitchFamily="18" charset="0"/>
              </a:rPr>
              <a:t>is</a:t>
            </a:r>
            <a:r>
              <a:rPr lang="en-US" dirty="0">
                <a:latin typeface="Georgia" panose="02040502050405020303" pitchFamily="18" charset="0"/>
              </a:rPr>
              <a:t> in the midst of Your people whom You have chosen, a great people, too numerous to be numbered or counted.</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409563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D62CE-44A1-91F6-FDB6-585355ADE4B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B8B6833-CD15-8A48-FACA-B108BAF4814C}"/>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D5FD568B-BC3F-130C-CDD1-D5DB07D1AFE7}"/>
              </a:ext>
            </a:extLst>
          </p:cNvPr>
          <p:cNvSpPr>
            <a:spLocks noGrp="1"/>
          </p:cNvSpPr>
          <p:nvPr>
            <p:ph type="body" sz="quarter" idx="10"/>
          </p:nvPr>
        </p:nvSpPr>
        <p:spPr>
          <a:xfrm>
            <a:off x="372619" y="433161"/>
            <a:ext cx="6448064" cy="3512731"/>
          </a:xfrm>
        </p:spPr>
        <p:txBody>
          <a:bodyPr>
            <a:noAutofit/>
          </a:bodyPr>
          <a:lstStyle/>
          <a:p>
            <a:r>
              <a:rPr lang="en-US" b="1" baseline="30000" dirty="0">
                <a:effectLst>
                  <a:outerShdw blurRad="38100" dist="38100" dir="2700000" algn="tl">
                    <a:srgbClr val="000000">
                      <a:alpha val="43137"/>
                    </a:srgbClr>
                  </a:outerShdw>
                </a:effectLst>
                <a:latin typeface="Georgia" panose="02040502050405020303" pitchFamily="18" charset="0"/>
              </a:rPr>
              <a:t>9 </a:t>
            </a:r>
            <a:r>
              <a:rPr lang="en-US" dirty="0">
                <a:effectLst>
                  <a:outerShdw blurRad="38100" dist="38100" dir="2700000" algn="tl">
                    <a:srgbClr val="000000">
                      <a:alpha val="43137"/>
                    </a:srgbClr>
                  </a:outerShdw>
                </a:effectLst>
                <a:latin typeface="Georgia" panose="02040502050405020303" pitchFamily="18" charset="0"/>
              </a:rPr>
              <a:t>Therefore </a:t>
            </a:r>
            <a:r>
              <a:rPr lang="en-US" b="1" dirty="0">
                <a:effectLst>
                  <a:outerShdw blurRad="38100" dist="38100" dir="2700000" algn="tl">
                    <a:srgbClr val="000000">
                      <a:alpha val="43137"/>
                    </a:srgbClr>
                  </a:outerShdw>
                </a:effectLst>
                <a:latin typeface="Georgia" panose="02040502050405020303" pitchFamily="18" charset="0"/>
              </a:rPr>
              <a:t>give to Your servant an understanding heart </a:t>
            </a:r>
          </a:p>
          <a:p>
            <a:r>
              <a:rPr lang="en-US" dirty="0">
                <a:effectLst>
                  <a:outerShdw blurRad="38100" dist="38100" dir="2700000" algn="tl">
                    <a:srgbClr val="000000">
                      <a:alpha val="43137"/>
                    </a:srgbClr>
                  </a:outerShdw>
                </a:effectLst>
                <a:latin typeface="Georgia" panose="02040502050405020303" pitchFamily="18" charset="0"/>
              </a:rPr>
              <a:t>to judge Your people, </a:t>
            </a:r>
          </a:p>
          <a:p>
            <a:r>
              <a:rPr lang="en-US" b="1" dirty="0">
                <a:effectLst>
                  <a:outerShdw blurRad="38100" dist="38100" dir="2700000" algn="tl">
                    <a:srgbClr val="000000">
                      <a:alpha val="43137"/>
                    </a:srgbClr>
                  </a:outerShdw>
                </a:effectLst>
                <a:latin typeface="Georgia" panose="02040502050405020303" pitchFamily="18" charset="0"/>
              </a:rPr>
              <a:t>that I may discern between good and evil</a:t>
            </a:r>
            <a:r>
              <a:rPr lang="en-US" dirty="0">
                <a:effectLst>
                  <a:outerShdw blurRad="38100" dist="38100" dir="2700000" algn="tl">
                    <a:srgbClr val="000000">
                      <a:alpha val="43137"/>
                    </a:srgbClr>
                  </a:outerShdw>
                </a:effectLst>
                <a:latin typeface="Georgia" panose="02040502050405020303" pitchFamily="18" charset="0"/>
              </a:rPr>
              <a:t>. </a:t>
            </a:r>
          </a:p>
          <a:p>
            <a:r>
              <a:rPr lang="en-US" dirty="0">
                <a:effectLst>
                  <a:outerShdw blurRad="38100" dist="38100" dir="2700000" algn="tl">
                    <a:srgbClr val="000000">
                      <a:alpha val="43137"/>
                    </a:srgbClr>
                  </a:outerShdw>
                </a:effectLst>
                <a:latin typeface="Georgia" panose="02040502050405020303" pitchFamily="18" charset="0"/>
              </a:rPr>
              <a:t>For who is able to judge </a:t>
            </a:r>
          </a:p>
          <a:p>
            <a:r>
              <a:rPr lang="en-US" dirty="0">
                <a:effectLst>
                  <a:outerShdw blurRad="38100" dist="38100" dir="2700000" algn="tl">
                    <a:srgbClr val="000000">
                      <a:alpha val="43137"/>
                    </a:srgbClr>
                  </a:outerShdw>
                </a:effectLst>
                <a:latin typeface="Georgia" panose="02040502050405020303" pitchFamily="18" charset="0"/>
              </a:rPr>
              <a:t>this great people of Yours?</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009632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36942-0A49-E52B-D44C-A41AD83EB94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0C5741D-E0AC-D806-BC03-9E57E3BFD059}"/>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408FA902-4F00-CDD7-F251-2DF29E82FD17}"/>
              </a:ext>
            </a:extLst>
          </p:cNvPr>
          <p:cNvSpPr>
            <a:spLocks noGrp="1"/>
          </p:cNvSpPr>
          <p:nvPr>
            <p:ph type="body" sz="quarter" idx="10"/>
          </p:nvPr>
        </p:nvSpPr>
        <p:spPr>
          <a:xfrm>
            <a:off x="372619" y="433161"/>
            <a:ext cx="6448064" cy="3512731"/>
          </a:xfrm>
        </p:spPr>
        <p:txBody>
          <a:bodyPr>
            <a:noAutofit/>
          </a:bodyPr>
          <a:lstStyle/>
          <a:p>
            <a:r>
              <a:rPr lang="en-US" b="1" baseline="30000" dirty="0">
                <a:effectLst>
                  <a:outerShdw blurRad="38100" dist="38100" dir="2700000" algn="tl">
                    <a:srgbClr val="000000">
                      <a:alpha val="43137"/>
                    </a:srgbClr>
                  </a:outerShdw>
                </a:effectLst>
                <a:latin typeface="Georgia" panose="02040502050405020303" pitchFamily="18" charset="0"/>
              </a:rPr>
              <a:t>10 </a:t>
            </a:r>
            <a:r>
              <a:rPr lang="en-US" b="1" dirty="0">
                <a:effectLst>
                  <a:outerShdw blurRad="38100" dist="38100" dir="2700000" algn="tl">
                    <a:srgbClr val="000000">
                      <a:alpha val="43137"/>
                    </a:srgbClr>
                  </a:outerShdw>
                </a:effectLst>
                <a:latin typeface="Georgia" panose="02040502050405020303" pitchFamily="18" charset="0"/>
              </a:rPr>
              <a:t>The speech pleased the Lord, </a:t>
            </a:r>
          </a:p>
          <a:p>
            <a:r>
              <a:rPr lang="en-US" dirty="0">
                <a:effectLst>
                  <a:outerShdw blurRad="38100" dist="38100" dir="2700000" algn="tl">
                    <a:srgbClr val="000000">
                      <a:alpha val="43137"/>
                    </a:srgbClr>
                  </a:outerShdw>
                </a:effectLst>
                <a:latin typeface="Georgia" panose="02040502050405020303" pitchFamily="18" charset="0"/>
              </a:rPr>
              <a:t>that Solomon had asked this thing.</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62229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448AC-0EEF-F951-71B1-0BEAE3CE189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4C68B64-A156-ADA8-10A5-541891818C2F}"/>
              </a:ext>
            </a:extLst>
          </p:cNvPr>
          <p:cNvSpPr>
            <a:spLocks noGrp="1"/>
          </p:cNvSpPr>
          <p:nvPr>
            <p:ph type="body" sz="quarter" idx="14"/>
          </p:nvPr>
        </p:nvSpPr>
        <p:spPr>
          <a:xfrm>
            <a:off x="436035" y="4473921"/>
            <a:ext cx="6121207" cy="472835"/>
          </a:xfrm>
        </p:spPr>
        <p:txBody>
          <a:bodyPr>
            <a:normAutofit fontScale="92500" lnSpcReduction="20000"/>
          </a:bodyPr>
          <a:lstStyle/>
          <a:p>
            <a:r>
              <a:rPr lang="en-US" sz="3200" dirty="0">
                <a:latin typeface="Georgia" panose="02040502050405020303" pitchFamily="18" charset="0"/>
              </a:rPr>
              <a:t>1 Kings 3:3-14 NKJV </a:t>
            </a:r>
          </a:p>
        </p:txBody>
      </p:sp>
      <p:sp>
        <p:nvSpPr>
          <p:cNvPr id="2" name="Text Placeholder 1">
            <a:extLst>
              <a:ext uri="{FF2B5EF4-FFF2-40B4-BE49-F238E27FC236}">
                <a16:creationId xmlns:a16="http://schemas.microsoft.com/office/drawing/2014/main" id="{5E26E968-3C87-559F-33CA-F654BB193BB5}"/>
              </a:ext>
            </a:extLst>
          </p:cNvPr>
          <p:cNvSpPr>
            <a:spLocks noGrp="1"/>
          </p:cNvSpPr>
          <p:nvPr>
            <p:ph type="body" sz="quarter" idx="10"/>
          </p:nvPr>
        </p:nvSpPr>
        <p:spPr>
          <a:xfrm>
            <a:off x="372619" y="433161"/>
            <a:ext cx="6448064" cy="3512731"/>
          </a:xfrm>
        </p:spPr>
        <p:txBody>
          <a:bodyPr>
            <a:noAutofit/>
          </a:bodyPr>
          <a:lstStyle/>
          <a:p>
            <a:r>
              <a:rPr lang="en-US" b="1" baseline="30000" dirty="0">
                <a:latin typeface="Georgia" panose="02040502050405020303" pitchFamily="18" charset="0"/>
              </a:rPr>
              <a:t>11 </a:t>
            </a:r>
            <a:r>
              <a:rPr lang="en-US" dirty="0">
                <a:latin typeface="Georgia" panose="02040502050405020303" pitchFamily="18" charset="0"/>
              </a:rPr>
              <a:t>Then God said to him: </a:t>
            </a:r>
          </a:p>
          <a:p>
            <a:r>
              <a:rPr lang="en-US" dirty="0">
                <a:latin typeface="Georgia" panose="02040502050405020303" pitchFamily="18" charset="0"/>
              </a:rPr>
              <a:t>“Because you have asked this thing, and have not asked long life for yourself, nor have asked riches for yourself, nor have asked the life of your enemies, but have asked for yourself understanding to discern justice,</a:t>
            </a:r>
            <a:endParaRPr lang="en-US" sz="2800" b="1"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540715932"/>
      </p:ext>
    </p:extLst>
  </p:cSld>
  <p:clrMapOvr>
    <a:masterClrMapping/>
  </p:clrMapOvr>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1399</TotalTime>
  <Words>1267</Words>
  <Application>Microsoft Office PowerPoint</Application>
  <PresentationFormat>On-screen Show (16:9)</PresentationFormat>
  <Paragraphs>117</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Amasis MT Pro Black</vt:lpstr>
      <vt:lpstr>Arial</vt:lpstr>
      <vt:lpstr>Cooper Black</vt:lpstr>
      <vt:lpstr>Georgia</vt:lpstr>
      <vt:lpstr>Trebuchet MS</vt:lpstr>
      <vt:lpstr>Default</vt:lpstr>
      <vt:lpstr>PowerPoint Presentation</vt:lpstr>
      <vt:lpstr>The Divided Heart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Divided Heart</vt:lpstr>
      <vt:lpstr>PowerPoint Presentation</vt:lpstr>
      <vt:lpstr>PowerPoint Presentation</vt:lpstr>
      <vt:lpstr>PowerPoint Presentation</vt:lpstr>
      <vt:lpstr>PowerPoint Presentation</vt:lpstr>
      <vt:lpstr>PowerPoint Presentation</vt:lpstr>
      <vt:lpstr>PowerPoint Presentation</vt:lpstr>
      <vt:lpstr>The Divided Heart</vt:lpstr>
      <vt:lpstr>PowerPoint Presentation</vt:lpstr>
      <vt:lpstr>PowerPoint Presentation</vt:lpstr>
      <vt:lpstr>PowerPoint Presentation</vt:lpstr>
      <vt:lpstr>PowerPoint Presentation</vt:lpstr>
      <vt:lpstr>PowerPoint Presentation</vt:lpstr>
      <vt:lpstr>PowerPoint Presentation</vt:lpstr>
      <vt:lpstr>The Divided Heart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Karrie Landsverk</cp:lastModifiedBy>
  <cp:revision>50</cp:revision>
  <dcterms:created xsi:type="dcterms:W3CDTF">2014-03-26T14:03:34Z</dcterms:created>
  <dcterms:modified xsi:type="dcterms:W3CDTF">2026-07-24T16:41:32Z</dcterms:modified>
</cp:coreProperties>
</file>