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BB_65EC6DF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369" r:id="rId2"/>
    <p:sldId id="260" r:id="rId3"/>
    <p:sldId id="373" r:id="rId4"/>
    <p:sldId id="421" r:id="rId5"/>
    <p:sldId id="431" r:id="rId6"/>
    <p:sldId id="430" r:id="rId7"/>
    <p:sldId id="432" r:id="rId8"/>
    <p:sldId id="429" r:id="rId9"/>
    <p:sldId id="427" r:id="rId10"/>
    <p:sldId id="267" r:id="rId11"/>
    <p:sldId id="422" r:id="rId12"/>
    <p:sldId id="374" r:id="rId13"/>
    <p:sldId id="433" r:id="rId14"/>
    <p:sldId id="434" r:id="rId15"/>
    <p:sldId id="438" r:id="rId16"/>
    <p:sldId id="448" r:id="rId17"/>
    <p:sldId id="428" r:id="rId18"/>
    <p:sldId id="423" r:id="rId19"/>
    <p:sldId id="375" r:id="rId20"/>
    <p:sldId id="388" r:id="rId21"/>
    <p:sldId id="444" r:id="rId22"/>
    <p:sldId id="446" r:id="rId23"/>
    <p:sldId id="435" r:id="rId24"/>
    <p:sldId id="443" r:id="rId25"/>
    <p:sldId id="442" r:id="rId26"/>
    <p:sldId id="43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ECF1EF-584A-1031-FD01-961AD8643C56}" name="Winnie Lou" initials="WL" userId="S::wlou@mst.edu.au::352e4d63-67bf-415c-98c5-0e023200eb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B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1"/>
    <p:restoredTop sz="94658"/>
  </p:normalViewPr>
  <p:slideViewPr>
    <p:cSldViewPr snapToGrid="0">
      <p:cViewPr varScale="1">
        <p:scale>
          <a:sx n="111" d="100"/>
          <a:sy n="111" d="100"/>
        </p:scale>
        <p:origin x="23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omments/modernComment_1BB_65EC6D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527E91D-60B4-034B-9FF0-734278A73B72}" authorId="{BAECF1EF-584A-1031-FD01-961AD8643C56}" created="2026-07-21T02:04:06.763">
    <pc:sldMkLst xmlns:pc="http://schemas.microsoft.com/office/powerpoint/2013/main/command">
      <pc:docMk/>
      <pc:sldMk cId="1709993456" sldId="443"/>
    </pc:sldMkLst>
    <p188:txBody>
      <a:bodyPr/>
      <a:lstStyle/>
      <a:p>
        <a:r>
          <a:rPr lang="en-US"/>
          <a:t>竭尽所能行善，
用尽一切方式，
在每个地方、每个时刻，
向每一个需要的人，
持续一生如此。
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0DFA3-20F3-6447-9A5A-83A6ECBA16A1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2DF5B-E78D-CC4A-820B-A92730CA44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78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A3C74-55FD-CDA2-886D-8820E1C8A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5BD114-D1A6-0D2A-F918-0EA13EB8B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B7CB9-D7A7-D971-84A6-067628B1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D09B0-6002-2C6B-AD74-9E5BDAA8C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033C7-B3C1-DD22-FC6E-CE2D2E68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7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6DA3E-35D0-E916-5202-F01F375B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17C8BC-76FB-15B7-A3C4-4F2B24CBF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6AB6B-7178-C709-B7CA-D9D522EF0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0EC5E-962D-E1E9-F403-E90C84C79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F757E-1AD5-546F-46EB-3857CC026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45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ED5BF9-3407-1D0B-F13A-93239C62FB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41450-C778-AC85-4EF5-55DD33D41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BDA1B-66A5-15B0-EE04-F1146DAF4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02182-A7EA-2F61-0AF2-89BA6814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9A3C9-7081-AB5D-B3DC-A031D5E8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6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D767-FE0A-E037-91BC-82F287727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B6BB-52F0-F580-016E-BE09082FB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F491-5314-4D07-2E40-7530B44A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FEF9E-0DC0-0AEC-E4FD-596D4426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CCA58-FBCC-7635-14D5-F64FBEFE2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83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464A-A965-91AB-6E86-60DA7B51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3BF16F-B0C6-1559-DCD8-5CEA4CE25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E0E4C-FD36-36D2-DF52-5AB711D65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A01B4-5BF9-17B8-A992-B740AE4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7B937-85EF-345C-AD11-22762A7F9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5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51775-A827-67AE-E197-2B4C99123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DE5A3-B525-95E9-02FB-14A65DF07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09802-8E92-2BD6-86F3-F19079E01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B24BB-005E-5CBF-1708-F99B6A96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2822A-7C36-73A4-7194-6AA8E829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91C90-2AA2-8008-7B6A-757AB356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4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9F918-DAFC-B5D0-67F9-00E5075E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68E83-7CD4-2C9A-6936-FF003A36E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8483-06D8-F7F2-FC69-B1AECB985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01AB7D-E5EF-8BCC-00D9-C2B73F540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0B093-9B51-E951-46E7-59098822F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E771CB-197E-516A-0EE8-67B30C67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B5D630-951D-6950-4216-D1A3F96B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F8C714-5092-109F-1887-93EC15B10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52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638C-4C14-B4AC-73D2-4691433C7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A56C42-16D1-9276-0BA9-5D959332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125CF-8D26-4147-0501-AF5C84E3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3980D-FC8F-EA05-CF5C-B69C1BF65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2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C9C6CF-FB13-2523-213F-EABA834CB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E4FF7-4201-6BD1-0FA1-C143ABC3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00E23-F6BF-B27C-C5A5-5A0A51A9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24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AFB2-B8E1-A94B-FAAD-BBA0C53EB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B0C2E-D699-BAB0-0689-DC3A0C297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D32FD6-DE29-D654-F738-131139CC2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EE27E-0C70-F9EC-1A79-B4459AFA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111CD-402C-50EE-A382-677C306B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190B1-5A6C-1C4C-B1DB-B8F8159A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6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BB5F-B1E3-FF62-1368-64C60FE5F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6965F-7A42-8B57-D245-943A01B9B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E9FA7-DC53-A3AC-064A-F60CCBBFA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9B011-B471-1F54-A199-18112D17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5080A-5A13-93C3-48C3-85CA4EEA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6BBA6-4A19-E01B-6BAC-FDF60710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40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1DD76-5399-BE6C-16B5-0727F74C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98EFB-AADC-F1CD-3E52-21ED7070C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7E781-26A7-934A-0771-0EFAAEC78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3541A-E1BB-B74E-9D75-EB964D4E11CF}" type="datetimeFigureOut">
              <a:rPr lang="en-US" smtClean="0"/>
              <a:t>7/21/26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72BFE-8CCA-068C-2A61-8CF4F31C9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1A246-CFC0-4DEB-D2D6-175F2D9BA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ACA73E-2F68-7844-A5C2-59D98999D7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88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microsoft.com/office/2018/10/relationships/comments" Target="../comments/modernComment_1BB_65EC6DF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4873A-D00D-4648-A801-6ACA16396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83" r="-1" b="21538"/>
          <a:stretch/>
        </p:blipFill>
        <p:spPr>
          <a:xfrm>
            <a:off x="4547937" y="3681405"/>
            <a:ext cx="7644062" cy="31765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98F5AF-E5C5-79A4-FAD4-8D125B20DD03}"/>
              </a:ext>
            </a:extLst>
          </p:cNvPr>
          <p:cNvSpPr txBox="1"/>
          <p:nvPr/>
        </p:nvSpPr>
        <p:spPr>
          <a:xfrm>
            <a:off x="241593" y="2189127"/>
            <a:ext cx="7118131" cy="32778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Kingdom Lifestyle: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Church on Mission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天国生活方式：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8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800">
                <a:solidFill>
                  <a:schemeClr val="bg1"/>
                </a:solidFill>
              </a:rPr>
              <a:t>践行宣教使命的</a:t>
            </a:r>
            <a:r>
              <a:rPr lang="ja-JP" alt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教会</a:t>
            </a:r>
            <a:endParaRPr lang="en-US" sz="4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4390A21-ACEB-0A4F-C4CA-D54D22D73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0924302" y="258399"/>
            <a:ext cx="1047253" cy="700781"/>
          </a:xfrm>
          <a:prstGeom prst="rect">
            <a:avLst/>
          </a:prstGeom>
        </p:spPr>
      </p:pic>
      <p:pic>
        <p:nvPicPr>
          <p:cNvPr id="7" name="Picture 6" descr="A gold crown with diamonds&#10;&#10;Description automatically generated">
            <a:extLst>
              <a:ext uri="{FF2B5EF4-FFF2-40B4-BE49-F238E27FC236}">
                <a16:creationId xmlns:a16="http://schemas.microsoft.com/office/drawing/2014/main" id="{B3AFC681-6634-1BA7-F957-CFAA430810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" contras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5165" y="479597"/>
            <a:ext cx="3681394" cy="368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34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11422" y="4125470"/>
            <a:ext cx="1036915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</a:rPr>
              <a:t>Ken Teo - Based on our calculations you will die on: Monday, 3rd November 2042</a:t>
            </a:r>
          </a:p>
          <a:p>
            <a:pPr algn="ctr"/>
            <a:endParaRPr lang="en-AU" sz="1200" b="1" dirty="0">
              <a:solidFill>
                <a:schemeClr val="bg1"/>
              </a:solidFill>
            </a:endParaRPr>
          </a:p>
          <a:p>
            <a:pPr algn="ctr"/>
            <a:r>
              <a:rPr lang="en-AU" sz="3200" b="1" dirty="0">
                <a:solidFill>
                  <a:schemeClr val="bg1"/>
                </a:solidFill>
              </a:rPr>
              <a:t>You will live to be 82 years, 3 months and 23 days old!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0E563B-3374-88DB-3A37-62EA3A75F17A}"/>
              </a:ext>
            </a:extLst>
          </p:cNvPr>
          <p:cNvGrpSpPr/>
          <p:nvPr/>
        </p:nvGrpSpPr>
        <p:grpSpPr>
          <a:xfrm>
            <a:off x="1481500" y="1324961"/>
            <a:ext cx="4243341" cy="2504509"/>
            <a:chOff x="3974329" y="1440054"/>
            <a:chExt cx="4243341" cy="2504509"/>
          </a:xfrm>
        </p:grpSpPr>
        <p:pic>
          <p:nvPicPr>
            <p:cNvPr id="9" name="Picture 8" descr="Death clock title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51850" y="1440054"/>
              <a:ext cx="2295525" cy="485775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1263856-F5BF-2A43-BC2E-4925E340B998}"/>
                </a:ext>
              </a:extLst>
            </p:cNvPr>
            <p:cNvGrpSpPr/>
            <p:nvPr/>
          </p:nvGrpSpPr>
          <p:grpSpPr>
            <a:xfrm>
              <a:off x="5185236" y="2172749"/>
              <a:ext cx="1428751" cy="1221575"/>
              <a:chOff x="3929058" y="2098480"/>
              <a:chExt cx="1071563" cy="916181"/>
            </a:xfrm>
          </p:grpSpPr>
          <p:pic>
            <p:nvPicPr>
              <p:cNvPr id="8" name="Picture 7" descr="clockface.gif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29058" y="2250280"/>
                <a:ext cx="1071563" cy="764381"/>
              </a:xfrm>
              <a:prstGeom prst="rect">
                <a:avLst/>
              </a:prstGeom>
            </p:spPr>
          </p:pic>
          <p:pic>
            <p:nvPicPr>
              <p:cNvPr id="10" name="Picture 9" descr="home.gi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9058" y="2098480"/>
                <a:ext cx="1071563" cy="150019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2" name="Rectangle 11"/>
            <p:cNvSpPr/>
            <p:nvPr/>
          </p:nvSpPr>
          <p:spPr>
            <a:xfrm>
              <a:off x="3974329" y="3575231"/>
              <a:ext cx="42433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solidFill>
                    <a:schemeClr val="bg1"/>
                  </a:solidFill>
                </a:rPr>
                <a:t>https://</a:t>
              </a:r>
              <a:r>
                <a:rPr lang="en-AU" dirty="0" err="1">
                  <a:solidFill>
                    <a:schemeClr val="bg1"/>
                  </a:solidFill>
                </a:rPr>
                <a:t>www.death-clock.org</a:t>
              </a:r>
              <a:r>
                <a:rPr lang="en-AU" dirty="0">
                  <a:solidFill>
                    <a:schemeClr val="bg1"/>
                  </a:solidFill>
                </a:rPr>
                <a:t>/</a:t>
              </a:r>
              <a:r>
                <a:rPr lang="en-AU" dirty="0" err="1">
                  <a:solidFill>
                    <a:schemeClr val="bg1"/>
                  </a:solidFill>
                </a:rPr>
                <a:t>results.php</a:t>
              </a:r>
              <a:endParaRPr lang="en-A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488FE03-AE05-9AF9-3A7F-B030D81B1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3081" y="1324961"/>
            <a:ext cx="2295525" cy="25713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F51D7-9984-29E9-5EF4-92833A98D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61F4E4-9B29-C5B5-8654-102446DE6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452"/>
          <a:stretch/>
        </p:blipFill>
        <p:spPr>
          <a:xfrm>
            <a:off x="0" y="4732637"/>
            <a:ext cx="12212241" cy="2125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35B4A-DAF4-C39F-B94E-ECE8DB27F3CB}"/>
              </a:ext>
            </a:extLst>
          </p:cNvPr>
          <p:cNvSpPr txBox="1"/>
          <p:nvPr/>
        </p:nvSpPr>
        <p:spPr>
          <a:xfrm>
            <a:off x="3152589" y="2125363"/>
            <a:ext cx="5407441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en-US" sz="3200" b="1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nd</a:t>
            </a:r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Principle:</a:t>
            </a:r>
          </a:p>
          <a:p>
            <a:pPr algn="ctr"/>
            <a:endParaRPr lang="en-US" sz="12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Stewardship of the Kingdom</a:t>
            </a:r>
          </a:p>
          <a:p>
            <a:pPr algn="ctr"/>
            <a:endParaRPr lang="en-US" sz="12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第二原则：</a:t>
            </a:r>
          </a:p>
          <a:p>
            <a:pPr algn="ctr"/>
            <a:endParaRPr lang="ja-JP" altLang="en-US" sz="1200" b="1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天国的管家职分</a:t>
            </a:r>
            <a:endParaRPr lang="en-US" sz="32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FAF072-48A9-2D13-A0B2-95DC9085D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53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7D9-C19D-9823-48FE-49FC6501F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799"/>
          <a:stretch/>
        </p:blipFill>
        <p:spPr>
          <a:xfrm>
            <a:off x="0" y="5449329"/>
            <a:ext cx="12212241" cy="14086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141B2D-8E6B-51BA-178F-1313229D748B}"/>
              </a:ext>
            </a:extLst>
          </p:cNvPr>
          <p:cNvSpPr txBox="1"/>
          <p:nvPr/>
        </p:nvSpPr>
        <p:spPr>
          <a:xfrm>
            <a:off x="1357184" y="1273760"/>
            <a:ext cx="9477632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But He said to them, “I must preach the </a:t>
            </a:r>
            <a:r>
              <a:rPr lang="en-AU" sz="32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Kingdom of God </a:t>
            </a:r>
            <a:r>
              <a:rPr lang="en-AU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to the </a:t>
            </a:r>
            <a:r>
              <a:rPr lang="en-AU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other cities </a:t>
            </a:r>
            <a:r>
              <a:rPr lang="en-AU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also, for </a:t>
            </a:r>
            <a:r>
              <a:rPr lang="en-AU" sz="3200" b="1" u="sng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 was sent for this purpose</a:t>
            </a:r>
            <a:r>
              <a:rPr lang="en-AU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.”  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Luke 4:43 NASB</a:t>
            </a:r>
          </a:p>
          <a:p>
            <a:pPr algn="ctr"/>
            <a:endParaRPr lang="en-AU" sz="1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32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但 耶 稣 对 他 们 说 ： 我 也 必 须 在 别 城 传 神 国 的 福 音 ， 因 我 奉 差 原 是 为 此 。</a:t>
            </a:r>
            <a:endParaRPr lang="en-AU" altLang="ja-JP" sz="3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路 加 福 音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4:43 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CUVS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44D4D-52E2-A112-9B99-AAEE910DD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43114" y="805512"/>
            <a:ext cx="1047253" cy="7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9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5EB0F5-6B95-31E1-CF9D-1833FA3C330F}"/>
              </a:ext>
            </a:extLst>
          </p:cNvPr>
          <p:cNvSpPr txBox="1"/>
          <p:nvPr/>
        </p:nvSpPr>
        <p:spPr>
          <a:xfrm>
            <a:off x="1005800" y="1659285"/>
            <a:ext cx="102006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As long as it is day, we must do the works of him who sent me.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Night is coming, when no one can work</a:t>
            </a: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John 9:4 niv</a:t>
            </a:r>
          </a:p>
          <a:p>
            <a:pPr algn="ctr"/>
            <a:endParaRPr lang="en-US" sz="3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 </a:t>
            </a:r>
            <a:r>
              <a:rPr lang="ja-JP" altLang="en-US" sz="32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趁 着 白 日 ， 我 们 必 须 做 那 差 我 来 者 的 工 ； 黑 夜 将 到 ， 就 没 有 人 能 做 工 了 。</a:t>
            </a:r>
            <a:endParaRPr lang="en-AU" altLang="ja-JP" sz="3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32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約 翰 福 音 </a:t>
            </a:r>
            <a:r>
              <a:rPr lang="en-US" altLang="ja-JP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9:4 CUVS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C6210D-AFE8-C3CD-B362-B1376FBA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C1D35B-6FF2-CC50-534E-E0BEB78576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1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92A092-CACB-5BBC-7927-F5A18F62410B}"/>
              </a:ext>
            </a:extLst>
          </p:cNvPr>
          <p:cNvSpPr txBox="1"/>
          <p:nvPr/>
        </p:nvSpPr>
        <p:spPr>
          <a:xfrm>
            <a:off x="883880" y="2563642"/>
            <a:ext cx="1044448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Each of you should use whatever gift you have received to serve others, as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faithful stewards of God’s grace in its various forms</a:t>
            </a: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1 Peter 4:10 niv</a:t>
            </a:r>
          </a:p>
          <a:p>
            <a:pPr algn="ctr"/>
            <a:endParaRPr lang="en-US" sz="1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32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各 人 要 照 所 得 的 恩 赐 彼 此 服 事 ， 作 神 百 般 恩 赐 的 好 管 家 。彼 得 前 書 </a:t>
            </a:r>
            <a:r>
              <a:rPr lang="en-US" altLang="ja-JP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4:10 CUVS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F26093-9FD7-73CB-EBE2-C3FE51C60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E01EB4-6D52-0273-797C-3B7305FAEB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02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1E372-FF48-8EA3-D0E9-B1D00E750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835104-A2E4-FF57-A05D-8245626952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EECAC0-63A7-5A73-F42D-3CE84C3C47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A2E43C-32DE-35B0-47CE-27E23A016474}"/>
              </a:ext>
            </a:extLst>
          </p:cNvPr>
          <p:cNvSpPr txBox="1"/>
          <p:nvPr/>
        </p:nvSpPr>
        <p:spPr>
          <a:xfrm>
            <a:off x="787400" y="2528293"/>
            <a:ext cx="10617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For </a:t>
            </a:r>
            <a:r>
              <a:rPr lang="en-US" sz="30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we must all appear </a:t>
            </a:r>
            <a:r>
              <a:rPr lang="en-US" sz="3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before the judgment seat of Christ, so that each of us may </a:t>
            </a:r>
            <a:r>
              <a:rPr lang="en-US" sz="30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receive what is due us for the things done while in the body</a:t>
            </a:r>
            <a:r>
              <a:rPr lang="en-US" sz="3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whether good or bad. 2 Corinthians 5:10 niv</a:t>
            </a:r>
          </a:p>
          <a:p>
            <a:endParaRPr lang="en-US" sz="30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ja-JP" altLang="en-US" sz="3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因 为 我 们 众 人 必 要 在 基 督 台</a:t>
            </a:r>
            <a:r>
              <a:rPr lang="en-US" altLang="ja-JP" sz="3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30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前 显 露 出 来 ， 叫 各 人 按 着 本 身 所 行 的 ， 或 善 或 恶 受 报 。哥 林 多 後 書 </a:t>
            </a:r>
            <a:r>
              <a:rPr lang="en-US" altLang="ja-JP" sz="3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5:10 CUVS</a:t>
            </a:r>
          </a:p>
        </p:txBody>
      </p:sp>
    </p:spTree>
    <p:extLst>
      <p:ext uri="{BB962C8B-B14F-4D97-AF65-F5344CB8AC3E}">
        <p14:creationId xmlns:p14="http://schemas.microsoft.com/office/powerpoint/2010/main" val="3274866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CA72-1148-5A11-39FC-CA9E07E12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E61311-C362-3E33-6CEF-652CE27C31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ACF94D-802E-3E8B-3813-C3602B349D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17E371-1B8A-B3DD-E757-4966DC2ED8A3}"/>
              </a:ext>
            </a:extLst>
          </p:cNvPr>
          <p:cNvSpPr txBox="1"/>
          <p:nvPr/>
        </p:nvSpPr>
        <p:spPr>
          <a:xfrm>
            <a:off x="1041398" y="2373257"/>
            <a:ext cx="963506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Nothing in all creation is hidden from God’s sight. Everything is uncovered and laid bare before the eyes of him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to whom we must give account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Hebrews 4:13 niv</a:t>
            </a:r>
          </a:p>
          <a:p>
            <a:pPr algn="ctr"/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并 且 被 造 的 没 有 一 样 在 他 面 前 不 显 然 的 ； 原 来 万 物 在 那 与 我 们 有 关 系 的 主 眼 前 ， 都 是 赤 露 敞 开 的 。希 伯 來 書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4:13 CUVS</a:t>
            </a:r>
          </a:p>
        </p:txBody>
      </p:sp>
    </p:spTree>
    <p:extLst>
      <p:ext uri="{BB962C8B-B14F-4D97-AF65-F5344CB8AC3E}">
        <p14:creationId xmlns:p14="http://schemas.microsoft.com/office/powerpoint/2010/main" val="3283004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16717-11FA-1F0E-5E39-C59AD892F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BF260D-4527-FDCC-A8D2-83126755C0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98C66-B67E-6ECF-6187-3E7471D56A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AB7925-E865-485B-18F2-1B3D9DF78AEA}"/>
              </a:ext>
            </a:extLst>
          </p:cNvPr>
          <p:cNvSpPr txBox="1"/>
          <p:nvPr/>
        </p:nvSpPr>
        <p:spPr>
          <a:xfrm>
            <a:off x="1747165" y="1060059"/>
            <a:ext cx="897961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b="1" dirty="0">
                <a:solidFill>
                  <a:schemeClr val="bg1"/>
                </a:solidFill>
              </a:rPr>
              <a:t>C S Lewis observed, “All that is not eternal is </a:t>
            </a:r>
            <a:r>
              <a:rPr lang="en-AU" sz="2800" b="1" u="sng" dirty="0">
                <a:solidFill>
                  <a:srgbClr val="FFFF00"/>
                </a:solidFill>
              </a:rPr>
              <a:t>eternally useless</a:t>
            </a:r>
            <a:r>
              <a:rPr lang="en-AU" sz="2800" b="1" dirty="0">
                <a:solidFill>
                  <a:srgbClr val="FFFF00"/>
                </a:solidFill>
              </a:rPr>
              <a:t>.”</a:t>
            </a:r>
          </a:p>
          <a:p>
            <a:r>
              <a:rPr lang="en-AU" sz="2800" dirty="0">
                <a:solidFill>
                  <a:srgbClr val="FFFF00"/>
                </a:solidFill>
              </a:rPr>
              <a:t>C·S·</a:t>
            </a:r>
            <a:r>
              <a:rPr lang="ja-JP" altLang="en-US" sz="2800">
                <a:solidFill>
                  <a:srgbClr val="FFFF00"/>
                </a:solidFill>
              </a:rPr>
              <a:t>路易斯曾说过：“凡不是永恒的，都是永远无用的。”</a:t>
            </a:r>
            <a:endParaRPr lang="en-AU" sz="2800" dirty="0">
              <a:solidFill>
                <a:srgbClr val="FFFF00"/>
              </a:solidFill>
            </a:endParaRPr>
          </a:p>
          <a:p>
            <a:r>
              <a:rPr lang="en-AU" sz="1200" b="1" dirty="0">
                <a:solidFill>
                  <a:schemeClr val="bg1"/>
                </a:solidFill>
              </a:rPr>
              <a:t> </a:t>
            </a:r>
            <a:endParaRPr lang="en-AU" sz="1200" dirty="0">
              <a:solidFill>
                <a:schemeClr val="bg1"/>
              </a:solidFill>
            </a:endParaRPr>
          </a:p>
          <a:p>
            <a:r>
              <a:rPr lang="en-AU" sz="2800" b="1" dirty="0">
                <a:solidFill>
                  <a:schemeClr val="bg1"/>
                </a:solidFill>
              </a:rPr>
              <a:t>“Only eternal values can give meaning to temporal ones. </a:t>
            </a:r>
            <a:r>
              <a:rPr lang="en-AU" sz="2800" b="1" u="sng" dirty="0">
                <a:solidFill>
                  <a:srgbClr val="FFFF00"/>
                </a:solidFill>
              </a:rPr>
              <a:t>Time must be the servant of eternity</a:t>
            </a:r>
            <a:r>
              <a:rPr lang="en-AU" sz="2800" b="1" dirty="0">
                <a:solidFill>
                  <a:schemeClr val="bg1"/>
                </a:solidFill>
              </a:rPr>
              <a:t>.” Erwin W. Lutzer</a:t>
            </a:r>
          </a:p>
          <a:p>
            <a:endParaRPr lang="en-AU" sz="1400" b="1" dirty="0">
              <a:solidFill>
                <a:schemeClr val="bg1"/>
              </a:solidFill>
            </a:endParaRPr>
          </a:p>
          <a:p>
            <a:r>
              <a:rPr lang="ja-JP" altLang="en-US" sz="2800">
                <a:solidFill>
                  <a:schemeClr val="bg1"/>
                </a:solidFill>
              </a:rPr>
              <a:t>唯有永恒的价值</a:t>
            </a:r>
            <a:r>
              <a:rPr lang="zh-CN" altLang="en-US" sz="2800" dirty="0">
                <a:solidFill>
                  <a:schemeClr val="bg1"/>
                </a:solidFill>
              </a:rPr>
              <a:t>，</a:t>
            </a:r>
            <a:r>
              <a:rPr lang="ja-JP" altLang="en-US" sz="2800">
                <a:solidFill>
                  <a:schemeClr val="bg1"/>
                </a:solidFill>
              </a:rPr>
              <a:t>才能赋予短暂之事真正的意义。时间</a:t>
            </a:r>
            <a:r>
              <a:rPr lang="zh-CN" altLang="en-AU" sz="2800" dirty="0">
                <a:solidFill>
                  <a:schemeClr val="bg1"/>
                </a:solidFill>
              </a:rPr>
              <a:t>当为</a:t>
            </a:r>
            <a:r>
              <a:rPr lang="ja-JP" altLang="en-US" sz="2800">
                <a:solidFill>
                  <a:schemeClr val="bg1"/>
                </a:solidFill>
              </a:rPr>
              <a:t>永恒效力。</a:t>
            </a:r>
            <a:r>
              <a:rPr lang="en-US" altLang="ja-JP" sz="2800" dirty="0">
                <a:solidFill>
                  <a:schemeClr val="bg1"/>
                </a:solidFill>
              </a:rPr>
              <a:t>——</a:t>
            </a:r>
            <a:r>
              <a:rPr lang="ja-JP" altLang="en-US" sz="2800">
                <a:solidFill>
                  <a:schemeClr val="bg1"/>
                </a:solidFill>
              </a:rPr>
              <a:t>欧文</a:t>
            </a:r>
            <a:r>
              <a:rPr lang="en-US" altLang="ja-JP" sz="2800" dirty="0">
                <a:solidFill>
                  <a:schemeClr val="bg1"/>
                </a:solidFill>
              </a:rPr>
              <a:t>·</a:t>
            </a:r>
            <a:r>
              <a:rPr lang="en-AU" sz="2800" dirty="0">
                <a:solidFill>
                  <a:schemeClr val="bg1"/>
                </a:solidFill>
              </a:rPr>
              <a:t>W·</a:t>
            </a:r>
            <a:r>
              <a:rPr lang="ja-JP" altLang="en-US" sz="2800">
                <a:solidFill>
                  <a:schemeClr val="bg1"/>
                </a:solidFill>
              </a:rPr>
              <a:t>卢策</a:t>
            </a:r>
            <a:endParaRPr lang="en-A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56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6D50C-ADF9-CAB9-3927-504B87C39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51294C-D077-CA14-DEEF-FFF3F5E0A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452"/>
          <a:stretch/>
        </p:blipFill>
        <p:spPr>
          <a:xfrm>
            <a:off x="0" y="4732637"/>
            <a:ext cx="12212241" cy="2125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580CF2-093F-DD31-A92A-D563D412543C}"/>
              </a:ext>
            </a:extLst>
          </p:cNvPr>
          <p:cNvSpPr txBox="1"/>
          <p:nvPr/>
        </p:nvSpPr>
        <p:spPr>
          <a:xfrm>
            <a:off x="3254040" y="2548140"/>
            <a:ext cx="4508798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3</a:t>
            </a:r>
            <a:r>
              <a:rPr lang="en-US" sz="3200" b="1" baseline="30000" dirty="0">
                <a:solidFill>
                  <a:schemeClr val="bg1"/>
                </a:solidFill>
              </a:rPr>
              <a:t>rd</a:t>
            </a:r>
            <a:r>
              <a:rPr lang="en-US" sz="3200" b="1" dirty="0">
                <a:solidFill>
                  <a:schemeClr val="bg1"/>
                </a:solidFill>
              </a:rPr>
              <a:t> Principle:</a:t>
            </a:r>
          </a:p>
          <a:p>
            <a:pPr algn="ctr"/>
            <a:endParaRPr lang="en-US" sz="8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Posture of the Kingdom</a:t>
            </a:r>
          </a:p>
          <a:p>
            <a:pPr algn="ctr"/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</a:rPr>
              <a:t>第三原则：</a:t>
            </a:r>
          </a:p>
          <a:p>
            <a:pPr algn="ctr"/>
            <a:r>
              <a:rPr lang="ja-JP" altLang="en-US" sz="3200" b="1">
                <a:solidFill>
                  <a:schemeClr val="bg1"/>
                </a:solidFill>
              </a:rPr>
              <a:t>天国的生命姿态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43A597-AA1A-E73D-02FB-0C1DDDE75D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75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4BD7D9-C19D-9823-48FE-49FC6501F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572"/>
          <a:stretch/>
        </p:blipFill>
        <p:spPr>
          <a:xfrm>
            <a:off x="4547938" y="4904728"/>
            <a:ext cx="7644062" cy="19532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BF22597-06C7-CF1F-9A63-4DEA53532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8A5009-929D-69F1-AA22-AE72BE6DA954}"/>
              </a:ext>
            </a:extLst>
          </p:cNvPr>
          <p:cNvSpPr txBox="1"/>
          <p:nvPr/>
        </p:nvSpPr>
        <p:spPr>
          <a:xfrm>
            <a:off x="838200" y="2123445"/>
            <a:ext cx="979932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Son though he was, </a:t>
            </a:r>
            <a:r>
              <a:rPr lang="en-US" sz="2800" b="1" dirty="0">
                <a:solidFill>
                  <a:srgbClr val="FFFF00"/>
                </a:solidFill>
              </a:rPr>
              <a:t>he learned obedience from what he suffered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baseline="30000" dirty="0">
                <a:solidFill>
                  <a:schemeClr val="bg1"/>
                </a:solidFill>
              </a:rPr>
              <a:t>9</a:t>
            </a:r>
            <a:r>
              <a:rPr lang="en-US" sz="2800" dirty="0">
                <a:solidFill>
                  <a:schemeClr val="bg1"/>
                </a:solidFill>
              </a:rPr>
              <a:t> and, once made perfect, he became the source of eternal salvation for all who obey him Hebrews 5:8-9 niv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ja-JP" altLang="en-US" sz="2800">
                <a:solidFill>
                  <a:schemeClr val="bg1"/>
                </a:solidFill>
              </a:rPr>
              <a:t>他 虽 然 为 儿 子 ， 还 是 因 所 受 的 苦 难 学 了 顺 从 。</a:t>
            </a:r>
          </a:p>
          <a:p>
            <a:r>
              <a:rPr lang="en-US" altLang="ja-JP" sz="2800" baseline="30000" dirty="0">
                <a:solidFill>
                  <a:schemeClr val="bg1"/>
                </a:solidFill>
              </a:rPr>
              <a:t>9</a:t>
            </a:r>
            <a:r>
              <a:rPr lang="en-US" altLang="ja-JP" sz="2800" dirty="0">
                <a:solidFill>
                  <a:schemeClr val="bg1"/>
                </a:solidFill>
              </a:rPr>
              <a:t> </a:t>
            </a:r>
            <a:r>
              <a:rPr lang="ja-JP" altLang="en-US" sz="2800">
                <a:solidFill>
                  <a:schemeClr val="bg1"/>
                </a:solidFill>
              </a:rPr>
              <a:t>他 既 得 以 完 全 ， 就 为 凡 顺 从 他 的 人 成 了 永 远 得 救 的 根 源 </a:t>
            </a:r>
            <a:r>
              <a:rPr lang="zh-CN" altLang="en-US" sz="2800" dirty="0">
                <a:solidFill>
                  <a:schemeClr val="bg1"/>
                </a:solidFill>
              </a:rPr>
              <a:t>。</a:t>
            </a:r>
            <a:r>
              <a:rPr lang="ja-JP" altLang="en-US" sz="2800">
                <a:solidFill>
                  <a:schemeClr val="bg1"/>
                </a:solidFill>
              </a:rPr>
              <a:t>希 伯 來 書 </a:t>
            </a:r>
            <a:r>
              <a:rPr lang="en-US" altLang="ja-JP" sz="2800" dirty="0">
                <a:solidFill>
                  <a:schemeClr val="bg1"/>
                </a:solidFill>
              </a:rPr>
              <a:t>5:8-9 CUVS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11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7D9-C19D-9823-48FE-49FC6501F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283"/>
          <a:stretch/>
        </p:blipFill>
        <p:spPr>
          <a:xfrm>
            <a:off x="0" y="5523469"/>
            <a:ext cx="12212241" cy="1334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ECE49-E0A2-422E-17D2-8F7FD4E84A18}"/>
              </a:ext>
            </a:extLst>
          </p:cNvPr>
          <p:cNvSpPr txBox="1"/>
          <p:nvPr/>
        </p:nvSpPr>
        <p:spPr>
          <a:xfrm>
            <a:off x="1275840" y="1425553"/>
            <a:ext cx="1001085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" The seventh angel sounded his trumpet, and there were loud voices in heaven, which said: “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 kingdom of the world has become the kingdom of our Lord and of his Messiah</a:t>
            </a:r>
            <a:r>
              <a:rPr lang="en-GB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and he will reign for ever and ever</a:t>
            </a:r>
            <a:r>
              <a:rPr lang="en-GB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.” </a:t>
            </a:r>
            <a:r>
              <a:rPr lang="en-GB" sz="24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Revelation 11:15 niv</a:t>
            </a:r>
          </a:p>
          <a:p>
            <a:pPr algn="ctr"/>
            <a:endParaRPr lang="en-GB" sz="24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第 七 位 天 使 吹 号 ， 天 上 就 有 大 声 音 说 ： 世 上 的 国 成 了 我 主 和 主 基 督 的 国 ； 他 要 作 王 ， 直 到 永 永 远 远 。</a:t>
            </a:r>
            <a:endParaRPr lang="en-AU" altLang="ja-JP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啟 示 錄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11:15 </a:t>
            </a:r>
            <a:r>
              <a:rPr lang="en-GB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CUVS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6B5B3-1926-F701-D1D4-CF9A33B4A1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0" y="104731"/>
            <a:ext cx="1047253" cy="7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3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7D9-C19D-9823-48FE-49FC6501F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73926"/>
          <a:stretch>
            <a:fillRect/>
          </a:stretch>
        </p:blipFill>
        <p:spPr>
          <a:xfrm rot="10800000">
            <a:off x="0" y="1147"/>
            <a:ext cx="12212241" cy="13024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B9D669-8594-8D35-83E7-B845356F0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0" y="205847"/>
            <a:ext cx="772101" cy="516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6918D5-A535-F264-D91A-2CEFEC57B17A}"/>
              </a:ext>
            </a:extLst>
          </p:cNvPr>
          <p:cNvSpPr txBox="1"/>
          <p:nvPr/>
        </p:nvSpPr>
        <p:spPr>
          <a:xfrm>
            <a:off x="1530626" y="2178195"/>
            <a:ext cx="941235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Therefore go and make disciples of all nations, baptizing them in the name of the Father and of the Son and of the Holy Spirit, </a:t>
            </a:r>
            <a:r>
              <a:rPr lang="en-US" sz="26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20</a:t>
            </a:r>
            <a:r>
              <a:rPr lang="en-US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and </a:t>
            </a:r>
            <a:r>
              <a:rPr lang="en-US" sz="26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teaching them to obey everything I have commanded you</a:t>
            </a:r>
            <a:r>
              <a:rPr lang="en-US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And surely I am with you always, to the very end of the age.” Matthew 28:19-20 niv</a:t>
            </a:r>
          </a:p>
          <a:p>
            <a:pPr algn="ctr"/>
            <a:endParaRPr lang="en-US" sz="1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6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所 以 ， 你 们 要 去 ， 使 万 民 作 我 的 门</a:t>
            </a:r>
            <a:r>
              <a:rPr lang="zh-CN" altLang="en-US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26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徒 ， 奉 父 、 子 、 圣 灵 的 名 给 他 们 施 洗 （ 或 作 ： 给 他 们 施 洗 ， 归 於 父 、 子 、 圣 灵 的 名 ） 。</a:t>
            </a:r>
            <a:r>
              <a:rPr lang="en-US" altLang="ja-JP" sz="26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20</a:t>
            </a:r>
            <a:r>
              <a:rPr lang="en-US" altLang="ja-JP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26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凡 我 所 吩 咐 你 们 的 ， 都 教 训 他 们 遵 守 ， 我 就 常 与 你 们 同 在 ， 直 到 世 界 的 末 了</a:t>
            </a:r>
            <a:endParaRPr lang="en-AU" altLang="ja-JP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6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馬 太 福 音 </a:t>
            </a:r>
            <a:r>
              <a:rPr lang="en-US" altLang="ja-JP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28:19-20 CUVS</a:t>
            </a:r>
          </a:p>
        </p:txBody>
      </p:sp>
    </p:spTree>
    <p:extLst>
      <p:ext uri="{BB962C8B-B14F-4D97-AF65-F5344CB8AC3E}">
        <p14:creationId xmlns:p14="http://schemas.microsoft.com/office/powerpoint/2010/main" val="188748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E21A2-E925-E381-CF02-F9CA4C9E9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9267EA-B452-1022-65E9-D80F2B1D97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73926"/>
          <a:stretch>
            <a:fillRect/>
          </a:stretch>
        </p:blipFill>
        <p:spPr>
          <a:xfrm rot="10800000">
            <a:off x="0" y="1147"/>
            <a:ext cx="12212241" cy="13024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562671-E57D-A231-EB7B-77CA2891CE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0" y="205847"/>
            <a:ext cx="772101" cy="5166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15903D-72AC-E6FC-9F47-E0431CAF8FCE}"/>
              </a:ext>
            </a:extLst>
          </p:cNvPr>
          <p:cNvSpPr txBox="1"/>
          <p:nvPr/>
        </p:nvSpPr>
        <p:spPr>
          <a:xfrm>
            <a:off x="457200" y="2436612"/>
            <a:ext cx="1145981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For all the nations of the world seek after these things, and your Father knows that you need them. </a:t>
            </a:r>
            <a:r>
              <a:rPr lang="en-US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31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Instead, seek His [God’s] kingdom, and these things will be added to you. </a:t>
            </a:r>
            <a:r>
              <a:rPr lang="en-US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32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“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Fear not, little flock, for it is your Father's good pleasure to give you the kingdom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Luke 12:30-32 ESV</a:t>
            </a:r>
          </a:p>
          <a:p>
            <a:pPr algn="ctr"/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这 都 是 外 邦 人 所 求 的 。 你 们 必 须 用 这 些 东 西 ， 你 们 的 父 是 知 道 的 。</a:t>
            </a:r>
            <a:r>
              <a:rPr lang="en-US" altLang="ja-JP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31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你 们 只 要 求 他 的 国 ， 这 些 东 西 就 必 加 给 你 们 了 。</a:t>
            </a:r>
            <a:r>
              <a:rPr lang="en-US" altLang="ja-JP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32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你 们 这 小 群 ， 不 要 惧 怕 ， 因 为 你 们 的 父 乐 意 把 国 赐 给 你 们 。</a:t>
            </a:r>
            <a:endParaRPr lang="en-AU" altLang="ja-JP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路 加 福 音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12:30-32 CUVS</a:t>
            </a:r>
          </a:p>
        </p:txBody>
      </p:sp>
    </p:spTree>
    <p:extLst>
      <p:ext uri="{BB962C8B-B14F-4D97-AF65-F5344CB8AC3E}">
        <p14:creationId xmlns:p14="http://schemas.microsoft.com/office/powerpoint/2010/main" val="2866103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7B3593-86DE-DAAC-B7B3-C39336974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73926"/>
          <a:stretch>
            <a:fillRect/>
          </a:stretch>
        </p:blipFill>
        <p:spPr>
          <a:xfrm rot="10800000">
            <a:off x="0" y="1147"/>
            <a:ext cx="12212241" cy="13024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632D2D-58DA-AB98-9552-D090EBA45D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0" y="205847"/>
            <a:ext cx="772101" cy="5166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F9A3C3-50A2-31C0-904C-8F840B35DB05}"/>
              </a:ext>
            </a:extLst>
          </p:cNvPr>
          <p:cNvSpPr txBox="1"/>
          <p:nvPr/>
        </p:nvSpPr>
        <p:spPr>
          <a:xfrm>
            <a:off x="888076" y="3786807"/>
            <a:ext cx="1043608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And this gospel (Good News) of the Kingdom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will be proclaimed throughout the whole world as a testimony to all nations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and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then the end will come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Matthew 24:14 ESV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这 天 国 的 福 音 要 传 遍 天 下 ， 对 万 民 作 见 证 ， 然 後 末 期 才 来 到 。馬 太 福 音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24:14 CUVS</a:t>
            </a:r>
          </a:p>
        </p:txBody>
      </p:sp>
    </p:spTree>
    <p:extLst>
      <p:ext uri="{BB962C8B-B14F-4D97-AF65-F5344CB8AC3E}">
        <p14:creationId xmlns:p14="http://schemas.microsoft.com/office/powerpoint/2010/main" val="3110364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84AB7-7B33-FE11-5C84-3E8F954B5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7F2CD3-4F56-37D6-A68E-41A6AF19AB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893"/>
          <a:stretch>
            <a:fillRect/>
          </a:stretch>
        </p:blipFill>
        <p:spPr>
          <a:xfrm>
            <a:off x="0" y="5453997"/>
            <a:ext cx="12212241" cy="1404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0372EE-C8EA-850F-419A-F9EA8E64EF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152709-908A-939F-FCA0-982CFEA6E066}"/>
              </a:ext>
            </a:extLst>
          </p:cNvPr>
          <p:cNvSpPr txBox="1"/>
          <p:nvPr/>
        </p:nvSpPr>
        <p:spPr>
          <a:xfrm>
            <a:off x="577855" y="4053244"/>
            <a:ext cx="52478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schemeClr val="tx1">
                      <a:alpha val="40000"/>
                    </a:schemeClr>
                  </a:outerShdw>
                </a:effectLst>
              </a:rPr>
              <a:t>PRAY FOR THE NATIONS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schemeClr val="tx1">
                      <a:alpha val="40000"/>
                    </a:schemeClr>
                  </a:outerShdw>
                </a:effectLst>
              </a:rPr>
              <a:t>GIVE AS YOU RECEIVED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schemeClr val="tx1">
                      <a:alpha val="40000"/>
                    </a:schemeClr>
                  </a:outerShdw>
                </a:effectLst>
              </a:rPr>
              <a:t>GO ON A MISSION TRIP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DF6CC-E2FA-1309-96FE-E26E2A1007B0}"/>
              </a:ext>
            </a:extLst>
          </p:cNvPr>
          <p:cNvSpPr txBox="1"/>
          <p:nvPr/>
        </p:nvSpPr>
        <p:spPr>
          <a:xfrm>
            <a:off x="6366285" y="4042489"/>
            <a:ext cx="55027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b="1">
                <a:solidFill>
                  <a:schemeClr val="bg1"/>
                </a:solidFill>
              </a:rPr>
              <a:t>为万国代祷</a:t>
            </a:r>
            <a:endParaRPr lang="en-AU" altLang="ja-JP" sz="3200" b="1" dirty="0">
              <a:solidFill>
                <a:schemeClr val="bg1"/>
              </a:solidFill>
            </a:endParaRPr>
          </a:p>
          <a:p>
            <a:r>
              <a:rPr lang="ja-JP" altLang="en-AU" sz="3200" b="1">
                <a:solidFill>
                  <a:schemeClr val="bg1"/>
                </a:solidFill>
              </a:rPr>
              <a:t>按</a:t>
            </a:r>
            <a:r>
              <a:rPr lang="ja-JP" altLang="en-US" sz="3200" b="1">
                <a:solidFill>
                  <a:schemeClr val="bg1"/>
                </a:solidFill>
              </a:rPr>
              <a:t>所得到的慷慨给予</a:t>
            </a:r>
            <a:endParaRPr lang="en-AU" altLang="ja-JP" sz="3200" b="1" dirty="0">
              <a:solidFill>
                <a:schemeClr val="bg1"/>
              </a:solidFill>
            </a:endParaRPr>
          </a:p>
          <a:p>
            <a:r>
              <a:rPr lang="ja-JP" altLang="en-US" sz="3200" b="1">
                <a:solidFill>
                  <a:schemeClr val="bg1"/>
                </a:solidFill>
              </a:rPr>
              <a:t>参加宣教之旅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63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FA4783-8A6D-C1F8-461A-648551A0E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10" y="561562"/>
            <a:ext cx="7043738" cy="3314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A79ECA-F0CD-E896-E599-C35102BA6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192" y="3788822"/>
            <a:ext cx="6522003" cy="30691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683CB2-4D5F-EF8A-ADED-C96B4BD5237D}"/>
              </a:ext>
            </a:extLst>
          </p:cNvPr>
          <p:cNvSpPr txBox="1"/>
          <p:nvPr/>
        </p:nvSpPr>
        <p:spPr>
          <a:xfrm>
            <a:off x="7995908" y="4404836"/>
            <a:ext cx="3319792" cy="178510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</a:rPr>
              <a:t>竭尽所能行善</a:t>
            </a:r>
            <a:r>
              <a:rPr lang="en-US" sz="2200" dirty="0">
                <a:solidFill>
                  <a:schemeClr val="bg1"/>
                </a:solidFill>
              </a:rPr>
              <a:t>，</a:t>
            </a:r>
          </a:p>
          <a:p>
            <a:r>
              <a:rPr lang="en-US" sz="2200" dirty="0" err="1">
                <a:solidFill>
                  <a:schemeClr val="bg1"/>
                </a:solidFill>
              </a:rPr>
              <a:t>用尽一切方式</a:t>
            </a:r>
            <a:r>
              <a:rPr lang="en-US" sz="2200" dirty="0">
                <a:solidFill>
                  <a:schemeClr val="bg1"/>
                </a:solidFill>
              </a:rPr>
              <a:t>，</a:t>
            </a:r>
          </a:p>
          <a:p>
            <a:r>
              <a:rPr lang="en-US" sz="2200" dirty="0" err="1">
                <a:solidFill>
                  <a:schemeClr val="bg1"/>
                </a:solidFill>
              </a:rPr>
              <a:t>在每个地方、每个时刻</a:t>
            </a:r>
            <a:r>
              <a:rPr lang="en-US" sz="2200" dirty="0">
                <a:solidFill>
                  <a:schemeClr val="bg1"/>
                </a:solidFill>
              </a:rPr>
              <a:t>，</a:t>
            </a:r>
          </a:p>
          <a:p>
            <a:r>
              <a:rPr lang="en-US" sz="2200" dirty="0" err="1">
                <a:solidFill>
                  <a:schemeClr val="bg1"/>
                </a:solidFill>
              </a:rPr>
              <a:t>向每一个需要的人</a:t>
            </a:r>
            <a:r>
              <a:rPr lang="en-US" sz="2200" dirty="0">
                <a:solidFill>
                  <a:schemeClr val="bg1"/>
                </a:solidFill>
              </a:rPr>
              <a:t>，</a:t>
            </a:r>
          </a:p>
          <a:p>
            <a:r>
              <a:rPr lang="en-US" sz="2200" dirty="0" err="1">
                <a:solidFill>
                  <a:schemeClr val="bg1"/>
                </a:solidFill>
              </a:rPr>
              <a:t>持续一生如此</a:t>
            </a:r>
            <a:r>
              <a:rPr lang="en-US" sz="2200" dirty="0">
                <a:solidFill>
                  <a:schemeClr val="bg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0999345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6C9CA9-E490-E9FE-27FF-C94D3CD4D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12" y="105367"/>
            <a:ext cx="7305593" cy="34379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7EF04D-185B-D3FB-66A4-89B0CB10B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330" y="3323567"/>
            <a:ext cx="7510670" cy="35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58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1DEF1-C5CA-DB68-5F36-F46353574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883796C-9CFA-51FC-ACE3-07FAAF99AEA7}"/>
              </a:ext>
            </a:extLst>
          </p:cNvPr>
          <p:cNvSpPr txBox="1"/>
          <p:nvPr/>
        </p:nvSpPr>
        <p:spPr>
          <a:xfrm>
            <a:off x="299204" y="1869408"/>
            <a:ext cx="7118131" cy="30429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Kingdom Lifestyle: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Church on Mission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天国生活方式：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践行宣教使命的教会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621FAE-E66F-DC61-A79D-A54909A1D5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" r="933" b="49999"/>
          <a:stretch/>
        </p:blipFill>
        <p:spPr>
          <a:xfrm>
            <a:off x="10924302" y="258399"/>
            <a:ext cx="1047253" cy="700781"/>
          </a:xfrm>
          <a:prstGeom prst="rect">
            <a:avLst/>
          </a:prstGeom>
        </p:spPr>
      </p:pic>
      <p:pic>
        <p:nvPicPr>
          <p:cNvPr id="7" name="Picture 6" descr="A gold crown with diamonds&#10;&#10;Description automatically generated">
            <a:extLst>
              <a:ext uri="{FF2B5EF4-FFF2-40B4-BE49-F238E27FC236}">
                <a16:creationId xmlns:a16="http://schemas.microsoft.com/office/drawing/2014/main" id="{914B7748-76F1-7FAA-105D-32A3F74C53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 contras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7245" y="1322877"/>
            <a:ext cx="3681394" cy="36813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865FFA-C665-AD99-5997-0C94D9559F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7452"/>
          <a:stretch/>
        </p:blipFill>
        <p:spPr>
          <a:xfrm>
            <a:off x="0" y="4732637"/>
            <a:ext cx="12212241" cy="212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92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7D9-C19D-9823-48FE-49FC6501F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563"/>
          <a:stretch/>
        </p:blipFill>
        <p:spPr>
          <a:xfrm>
            <a:off x="0" y="5387545"/>
            <a:ext cx="12212241" cy="14704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8B4324-A39E-EB5F-1765-C2673783FE28}"/>
              </a:ext>
            </a:extLst>
          </p:cNvPr>
          <p:cNvSpPr txBox="1"/>
          <p:nvPr/>
        </p:nvSpPr>
        <p:spPr>
          <a:xfrm>
            <a:off x="1404374" y="1448123"/>
            <a:ext cx="9403492" cy="194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</a:rPr>
              <a:t>“This, then, is how you should pray: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</a:rPr>
              <a:t>“‘</a:t>
            </a:r>
            <a:r>
              <a:rPr lang="en-US" sz="3200" b="1" dirty="0">
                <a:solidFill>
                  <a:schemeClr val="bg1"/>
                </a:solidFill>
              </a:rPr>
              <a:t>Our Father in heaven</a:t>
            </a:r>
            <a:r>
              <a:rPr lang="en-US" sz="3200" dirty="0">
                <a:solidFill>
                  <a:schemeClr val="bg1"/>
                </a:solidFill>
              </a:rPr>
              <a:t>, hallowed be your name, </a:t>
            </a:r>
            <a:r>
              <a:rPr lang="en-US" sz="3200" baseline="30000" dirty="0">
                <a:solidFill>
                  <a:schemeClr val="bg1"/>
                </a:solidFill>
              </a:rPr>
              <a:t>10</a:t>
            </a:r>
            <a:r>
              <a:rPr lang="en-US" sz="3200" dirty="0">
                <a:solidFill>
                  <a:schemeClr val="bg1"/>
                </a:solidFill>
              </a:rPr>
              <a:t> your </a:t>
            </a:r>
            <a:r>
              <a:rPr lang="en-US" sz="3200" b="1" dirty="0">
                <a:solidFill>
                  <a:srgbClr val="FFFF00"/>
                </a:solidFill>
              </a:rPr>
              <a:t>kingdom come, your will be done, on earth as it is in heaven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2800" dirty="0">
                <a:solidFill>
                  <a:schemeClr val="bg1"/>
                </a:solidFill>
              </a:rPr>
              <a:t>Matthew 6:9-10</a:t>
            </a:r>
            <a:endParaRPr lang="en-AU" sz="2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46A5D-A9E4-D9C7-C603-3D9C56788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0" y="0"/>
            <a:ext cx="1047253" cy="700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85CE7D-D406-80A3-251C-545BA451CA35}"/>
              </a:ext>
            </a:extLst>
          </p:cNvPr>
          <p:cNvSpPr txBox="1"/>
          <p:nvPr/>
        </p:nvSpPr>
        <p:spPr>
          <a:xfrm>
            <a:off x="1394254" y="3608249"/>
            <a:ext cx="940349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所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以</a:t>
            </a:r>
            <a:r>
              <a:rPr lang="en-US" sz="3200" dirty="0">
                <a:solidFill>
                  <a:schemeClr val="bg1"/>
                </a:solidFill>
              </a:rPr>
              <a:t> ， </a:t>
            </a:r>
            <a:r>
              <a:rPr lang="en-US" sz="3200" dirty="0" err="1">
                <a:solidFill>
                  <a:schemeClr val="bg1"/>
                </a:solidFill>
              </a:rPr>
              <a:t>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们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祷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告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要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这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样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说</a:t>
            </a:r>
            <a:r>
              <a:rPr lang="en-US" sz="3200" dirty="0">
                <a:solidFill>
                  <a:schemeClr val="bg1"/>
                </a:solidFill>
              </a:rPr>
              <a:t> ： </a:t>
            </a:r>
            <a:r>
              <a:rPr lang="en-US" sz="3200" dirty="0" err="1">
                <a:solidFill>
                  <a:schemeClr val="bg1"/>
                </a:solidFill>
              </a:rPr>
              <a:t>我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们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在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天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上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的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父</a:t>
            </a:r>
            <a:r>
              <a:rPr lang="en-US" sz="3200" dirty="0">
                <a:solidFill>
                  <a:schemeClr val="bg1"/>
                </a:solidFill>
              </a:rPr>
              <a:t> ： </a:t>
            </a:r>
            <a:r>
              <a:rPr lang="en-US" sz="3200" dirty="0" err="1">
                <a:solidFill>
                  <a:schemeClr val="bg1"/>
                </a:solidFill>
              </a:rPr>
              <a:t>愿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人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都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尊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的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名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为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圣</a:t>
            </a:r>
            <a:r>
              <a:rPr lang="en-US" sz="3200" dirty="0">
                <a:solidFill>
                  <a:schemeClr val="bg1"/>
                </a:solidFill>
              </a:rPr>
              <a:t> 。</a:t>
            </a:r>
            <a:r>
              <a:rPr lang="en-US" sz="2600" baseline="30000" dirty="0">
                <a:solidFill>
                  <a:schemeClr val="bg1"/>
                </a:solidFill>
              </a:rPr>
              <a:t>10 </a:t>
            </a:r>
            <a:r>
              <a:rPr lang="en-US" sz="3200" dirty="0" err="1">
                <a:solidFill>
                  <a:schemeClr val="bg1"/>
                </a:solidFill>
              </a:rPr>
              <a:t>愿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的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国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降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临</a:t>
            </a:r>
            <a:r>
              <a:rPr lang="en-US" sz="3200" dirty="0">
                <a:solidFill>
                  <a:schemeClr val="bg1"/>
                </a:solidFill>
              </a:rPr>
              <a:t> ； </a:t>
            </a:r>
            <a:r>
              <a:rPr lang="en-US" sz="3200" dirty="0" err="1">
                <a:solidFill>
                  <a:schemeClr val="bg1"/>
                </a:solidFill>
              </a:rPr>
              <a:t>愿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的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旨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意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在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地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上</a:t>
            </a:r>
            <a:r>
              <a:rPr lang="en-US" sz="3200" dirty="0">
                <a:solidFill>
                  <a:schemeClr val="bg1"/>
                </a:solidFill>
              </a:rPr>
              <a:t> ， </a:t>
            </a:r>
            <a:r>
              <a:rPr lang="en-US" sz="3200" dirty="0" err="1">
                <a:solidFill>
                  <a:schemeClr val="bg1"/>
                </a:solidFill>
              </a:rPr>
              <a:t>如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在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天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上</a:t>
            </a:r>
            <a:r>
              <a:rPr lang="en-US" sz="3200" dirty="0">
                <a:solidFill>
                  <a:schemeClr val="bg1"/>
                </a:solidFill>
              </a:rPr>
              <a:t> 。 </a:t>
            </a:r>
            <a:r>
              <a:rPr lang="en-US" sz="2800" dirty="0" err="1">
                <a:solidFill>
                  <a:schemeClr val="bg1"/>
                </a:solidFill>
              </a:rPr>
              <a:t>馬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太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福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音</a:t>
            </a:r>
            <a:r>
              <a:rPr lang="en-US" sz="2800" dirty="0">
                <a:solidFill>
                  <a:schemeClr val="bg1"/>
                </a:solidFill>
              </a:rPr>
              <a:t> 6:9-10 CUVS</a:t>
            </a:r>
          </a:p>
        </p:txBody>
      </p:sp>
    </p:spTree>
    <p:extLst>
      <p:ext uri="{BB962C8B-B14F-4D97-AF65-F5344CB8AC3E}">
        <p14:creationId xmlns:p14="http://schemas.microsoft.com/office/powerpoint/2010/main" val="61932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AA24B-99F4-4D04-269B-595140B87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CC6E2C-017F-B882-31BC-9D7ABFD62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452"/>
          <a:stretch/>
        </p:blipFill>
        <p:spPr>
          <a:xfrm>
            <a:off x="0" y="4732637"/>
            <a:ext cx="12212241" cy="2125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C7A49A-7B66-36DE-0522-FD1BDD86A4AD}"/>
              </a:ext>
            </a:extLst>
          </p:cNvPr>
          <p:cNvSpPr txBox="1"/>
          <p:nvPr/>
        </p:nvSpPr>
        <p:spPr>
          <a:xfrm>
            <a:off x="3261787" y="2217934"/>
            <a:ext cx="5268558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</a:t>
            </a:r>
            <a:r>
              <a:rPr lang="en-US" sz="3200" b="1" baseline="30000" dirty="0">
                <a:solidFill>
                  <a:schemeClr val="bg1"/>
                </a:solidFill>
              </a:rPr>
              <a:t>st</a:t>
            </a:r>
            <a:r>
              <a:rPr lang="en-US" sz="3200" b="1" dirty="0">
                <a:solidFill>
                  <a:schemeClr val="bg1"/>
                </a:solidFill>
              </a:rPr>
              <a:t> Principle:</a:t>
            </a:r>
          </a:p>
          <a:p>
            <a:pPr algn="ctr"/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Perspective of the Kingdom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</a:rPr>
              <a:t>第一原则：</a:t>
            </a:r>
          </a:p>
          <a:p>
            <a:pPr algn="ctr"/>
            <a:endParaRPr lang="ja-JP" altLang="en-US" sz="800" b="1">
              <a:solidFill>
                <a:schemeClr val="bg1"/>
              </a:solidFill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</a:rPr>
              <a:t>天国的眼光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C33E77-EE3B-5B31-8EFA-D0CF052F8D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6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D733-D5A2-2552-07E3-69CD5FE3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6FBA3-1682-2603-E1A5-5D1E83AD3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25FB31-0D79-8414-9199-C581389A6F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331816" y="77154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25BE25-25F3-AD80-60DF-C099D1F58034}"/>
              </a:ext>
            </a:extLst>
          </p:cNvPr>
          <p:cNvSpPr txBox="1"/>
          <p:nvPr/>
        </p:nvSpPr>
        <p:spPr>
          <a:xfrm>
            <a:off x="1033669" y="1623023"/>
            <a:ext cx="9919252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800" b="1" dirty="0">
                <a:solidFill>
                  <a:schemeClr val="bg1"/>
                </a:solidFill>
              </a:rPr>
              <a:t>David asked God to help him properly gauge his life here, and these are the words he used:</a:t>
            </a:r>
          </a:p>
          <a:p>
            <a:pPr algn="ctr"/>
            <a:endParaRPr lang="en-AU" sz="1000" b="1" dirty="0">
              <a:solidFill>
                <a:schemeClr val="bg1"/>
              </a:solidFill>
            </a:endParaRPr>
          </a:p>
          <a:p>
            <a:pPr algn="ctr"/>
            <a:r>
              <a:rPr lang="en-AU" sz="2800" dirty="0">
                <a:solidFill>
                  <a:schemeClr val="bg1"/>
                </a:solidFill>
              </a:rPr>
              <a:t> </a:t>
            </a:r>
            <a:r>
              <a:rPr lang="ja-JP" altLang="en-US" sz="2800">
                <a:solidFill>
                  <a:schemeClr val="bg1"/>
                </a:solidFill>
              </a:rPr>
              <a:t>大卫向上帝祈求帮助他正确衡量自己在世的生活，他用了以下这些话：</a:t>
            </a:r>
            <a:endParaRPr lang="en-AU" sz="2800" dirty="0">
              <a:solidFill>
                <a:schemeClr val="bg1"/>
              </a:solidFill>
            </a:endParaRPr>
          </a:p>
          <a:p>
            <a:pPr algn="ctr"/>
            <a:r>
              <a:rPr lang="en-AU" sz="2800" dirty="0">
                <a:solidFill>
                  <a:schemeClr val="bg1"/>
                </a:solidFill>
              </a:rPr>
              <a:t>My days are </a:t>
            </a:r>
            <a:r>
              <a:rPr lang="en-AU" sz="2800" b="1" dirty="0">
                <a:solidFill>
                  <a:srgbClr val="FFFF00"/>
                </a:solidFill>
              </a:rPr>
              <a:t>like a shadow </a:t>
            </a:r>
            <a:r>
              <a:rPr lang="en-AU" sz="2800" dirty="0">
                <a:solidFill>
                  <a:schemeClr val="bg1"/>
                </a:solidFill>
              </a:rPr>
              <a:t>that lengthens, And I wither away </a:t>
            </a:r>
            <a:r>
              <a:rPr lang="en-AU" sz="2800" b="1" dirty="0">
                <a:solidFill>
                  <a:srgbClr val="FFFF00"/>
                </a:solidFill>
              </a:rPr>
              <a:t>like grass</a:t>
            </a:r>
            <a:r>
              <a:rPr lang="en-AU" sz="2800" dirty="0">
                <a:solidFill>
                  <a:schemeClr val="bg1"/>
                </a:solidFill>
              </a:rPr>
              <a:t>.  Psalm 102:11 nkjv</a:t>
            </a:r>
          </a:p>
          <a:p>
            <a:pPr algn="ctr"/>
            <a:endParaRPr lang="en-AU" sz="1200" dirty="0">
              <a:solidFill>
                <a:schemeClr val="bg1"/>
              </a:solidFill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</a:rPr>
              <a:t>我 的 年 日 如 日 影 偏 斜 ； 我 也 如 草 枯 乾 。</a:t>
            </a:r>
            <a:endParaRPr lang="en-AU" altLang="ja-JP" sz="2800" dirty="0">
              <a:solidFill>
                <a:schemeClr val="bg1"/>
              </a:solidFill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</a:rPr>
              <a:t>詩 篇 </a:t>
            </a:r>
            <a:r>
              <a:rPr lang="en-US" altLang="ja-JP" sz="2800" dirty="0">
                <a:solidFill>
                  <a:schemeClr val="bg1"/>
                </a:solidFill>
              </a:rPr>
              <a:t>102:11 CUVS</a:t>
            </a:r>
          </a:p>
        </p:txBody>
      </p:sp>
    </p:spTree>
    <p:extLst>
      <p:ext uri="{BB962C8B-B14F-4D97-AF65-F5344CB8AC3E}">
        <p14:creationId xmlns:p14="http://schemas.microsoft.com/office/powerpoint/2010/main" val="2789845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1669-88DE-3E23-AC5D-DB28F5A27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55843B-B465-09B9-5824-7BB5DF123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94D79D-DB6B-E386-2D5C-9D06F31C85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331816" y="77154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DE1F21-0487-2F49-28CB-359CA0691079}"/>
              </a:ext>
            </a:extLst>
          </p:cNvPr>
          <p:cNvSpPr txBox="1"/>
          <p:nvPr/>
        </p:nvSpPr>
        <p:spPr>
          <a:xfrm>
            <a:off x="692794" y="957102"/>
            <a:ext cx="1049866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“</a:t>
            </a:r>
            <a:r>
              <a:rPr lang="en-AU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Show me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Lord, my life’s end and the number of my days; let me know how </a:t>
            </a:r>
            <a:r>
              <a:rPr lang="en-AU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fleeting my life is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AU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You have made my days a mere handbreadth; the </a:t>
            </a:r>
            <a:r>
              <a:rPr lang="en-AU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span of my years is as nothing before you</a:t>
            </a:r>
            <a:r>
              <a:rPr lang="en-AU" sz="2800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AU" sz="2800" b="1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Everyone is but a breath, even those who seem secure.</a:t>
            </a:r>
            <a:r>
              <a:rPr lang="en-AU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      Psalm 39:4-5 niv</a:t>
            </a:r>
          </a:p>
          <a:p>
            <a:pPr algn="ctr"/>
            <a:endParaRPr lang="en-AU" sz="1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耶 和 华 啊 ， 求 你 叫 我 晓 得 我 身 之 终 ！ 我 的 寿 数 几 何 ？ 叫 我 知 道 我 的 生 命 不 长 ！</a:t>
            </a:r>
            <a:r>
              <a:rPr lang="en-US" altLang="ja-JP" sz="2800" baseline="30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你 使 我 的 年 日 窄 如 手 掌 ； 我 一 生 的 年 数 ， 在 你 面 前 如 同 无 有 。 各 人 最 稳 妥 的 时 候 ， 真 是 全 然 虚 幻 。 （ 细 拉 ）</a:t>
            </a:r>
            <a:endParaRPr lang="en-AU" altLang="ja-JP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詩 篇 </a:t>
            </a:r>
            <a:r>
              <a:rPr lang="en-US" altLang="ja-JP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39:4-5 CUVS</a:t>
            </a:r>
          </a:p>
        </p:txBody>
      </p:sp>
    </p:spTree>
    <p:extLst>
      <p:ext uri="{BB962C8B-B14F-4D97-AF65-F5344CB8AC3E}">
        <p14:creationId xmlns:p14="http://schemas.microsoft.com/office/powerpoint/2010/main" val="87864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09B23-1BB9-AFA6-0169-247E2040F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62DC9C-662D-4815-0955-844E58FABB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868DED-2E71-07F8-A4FD-55A3389096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331816" y="77154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EE7A0-9C94-6042-241D-DB656BA27EE0}"/>
              </a:ext>
            </a:extLst>
          </p:cNvPr>
          <p:cNvSpPr txBox="1"/>
          <p:nvPr/>
        </p:nvSpPr>
        <p:spPr>
          <a:xfrm>
            <a:off x="992638" y="3056084"/>
            <a:ext cx="104986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So teach us to number our days, That we may gain a heart of wisdom. Psalm 90:12 nkjv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ja-JP" altLang="en-US" sz="3200">
                <a:solidFill>
                  <a:schemeClr val="bg1"/>
                </a:solidFill>
              </a:rPr>
              <a:t>求 你 指 教 我 们 怎 样 数 算 自 己 的 日 子 ， 好 叫 我 们 得 着 智 慧 的 心 。詩 篇 </a:t>
            </a:r>
            <a:r>
              <a:rPr lang="en-US" altLang="ja-JP" sz="3200" dirty="0">
                <a:solidFill>
                  <a:schemeClr val="bg1"/>
                </a:solidFill>
              </a:rPr>
              <a:t>90:12 CUVS</a:t>
            </a:r>
          </a:p>
        </p:txBody>
      </p:sp>
    </p:spTree>
    <p:extLst>
      <p:ext uri="{BB962C8B-B14F-4D97-AF65-F5344CB8AC3E}">
        <p14:creationId xmlns:p14="http://schemas.microsoft.com/office/powerpoint/2010/main" val="100092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857E4B-4C89-B049-96FB-49B013D89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5558">
            <a:off x="316546" y="4498358"/>
            <a:ext cx="4253464" cy="239257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178" y="452669"/>
            <a:ext cx="10233587" cy="3175113"/>
          </a:xfrm>
        </p:spPr>
        <p:txBody>
          <a:bodyPr>
            <a:noAutofit/>
          </a:bodyPr>
          <a:lstStyle/>
          <a:p>
            <a:r>
              <a:rPr lang="en-AU" sz="2800" dirty="0">
                <a:solidFill>
                  <a:schemeClr val="bg1"/>
                </a:solidFill>
              </a:rPr>
              <a:t>For everything in the world-the cravings of sinful man, the lust of his eyes and the boasting of what he has and does-comes not from the Father but from the world. </a:t>
            </a:r>
            <a:r>
              <a:rPr lang="en-AU" sz="2800" baseline="30000" dirty="0">
                <a:solidFill>
                  <a:schemeClr val="bg1"/>
                </a:solidFill>
              </a:rPr>
              <a:t>17</a:t>
            </a:r>
            <a:r>
              <a:rPr lang="en-AU" sz="2800" dirty="0">
                <a:solidFill>
                  <a:schemeClr val="bg1"/>
                </a:solidFill>
              </a:rPr>
              <a:t> </a:t>
            </a:r>
            <a:r>
              <a:rPr lang="en-AU" sz="2800" b="1" dirty="0">
                <a:solidFill>
                  <a:srgbClr val="FFFF00"/>
                </a:solidFill>
              </a:rPr>
              <a:t>The world and its desires pass away, but the man who does the will of God lives forever</a:t>
            </a:r>
            <a:r>
              <a:rPr lang="en-AU" sz="2800" dirty="0">
                <a:solidFill>
                  <a:schemeClr val="bg1"/>
                </a:solidFill>
              </a:rPr>
              <a:t>.                  1 John 2:16-17 niv</a:t>
            </a:r>
          </a:p>
          <a:p>
            <a:endParaRPr lang="en-AU" sz="1200" dirty="0">
              <a:solidFill>
                <a:schemeClr val="bg1"/>
              </a:solidFill>
            </a:endParaRPr>
          </a:p>
          <a:p>
            <a:r>
              <a:rPr lang="ja-JP" altLang="en-US" sz="2800">
                <a:solidFill>
                  <a:schemeClr val="bg1"/>
                </a:solidFill>
              </a:rPr>
              <a:t>因 为 凡 世 界 上 的 事 ， 就 像 肉 体 的 情 欲 ， 眼 目 的 情 欲 ， 并 今 生 的 骄 傲 ， 都 不 是 从 父 来 的 ， 乃 是 从 世 界 来 的 。</a:t>
            </a:r>
          </a:p>
          <a:p>
            <a:r>
              <a:rPr lang="en-US" altLang="ja-JP" sz="2800" baseline="30000" dirty="0">
                <a:solidFill>
                  <a:schemeClr val="bg1"/>
                </a:solidFill>
              </a:rPr>
              <a:t>17</a:t>
            </a:r>
            <a:r>
              <a:rPr lang="en-US" altLang="ja-JP" sz="2800" dirty="0">
                <a:solidFill>
                  <a:schemeClr val="bg1"/>
                </a:solidFill>
              </a:rPr>
              <a:t> </a:t>
            </a:r>
            <a:r>
              <a:rPr lang="ja-JP" altLang="en-US" sz="2800">
                <a:solidFill>
                  <a:schemeClr val="bg1"/>
                </a:solidFill>
              </a:rPr>
              <a:t>这 世 界 和 其 上 的 情 欲 都 要 过 去 ， 惟 独 遵 行 神 旨 意 的 ， 是 永 远 常 存 。約 翰 一 書 </a:t>
            </a:r>
            <a:r>
              <a:rPr lang="en-US" altLang="ja-JP" sz="2800" dirty="0">
                <a:solidFill>
                  <a:schemeClr val="bg1"/>
                </a:solidFill>
              </a:rPr>
              <a:t>2:16-17 CUVS</a:t>
            </a:r>
          </a:p>
          <a:p>
            <a:endParaRPr lang="en-AU" sz="28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3144C3-2237-5A4B-A586-BC0262F6D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87" y="4012155"/>
            <a:ext cx="4642652" cy="347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8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9D5DC-EE42-8997-DED5-3AF5417C9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F34548-B6A4-FB7B-9ABE-0ABF9A6525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67"/>
          <a:stretch>
            <a:fillRect/>
          </a:stretch>
        </p:blipFill>
        <p:spPr>
          <a:xfrm>
            <a:off x="0" y="5302853"/>
            <a:ext cx="12212241" cy="155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F729A2-EB43-9E1D-AA68-1685767F24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" r="933" b="49999"/>
          <a:stretch/>
        </p:blipFill>
        <p:spPr>
          <a:xfrm>
            <a:off x="11156288" y="246487"/>
            <a:ext cx="772101" cy="516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33991F-8454-4719-FC31-D74F46F71F89}"/>
              </a:ext>
            </a:extLst>
          </p:cNvPr>
          <p:cNvSpPr txBox="1"/>
          <p:nvPr/>
        </p:nvSpPr>
        <p:spPr>
          <a:xfrm>
            <a:off x="1737226" y="2341838"/>
            <a:ext cx="897961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For what will it profit a man if he gains the whole world, and loses his own soul? </a:t>
            </a:r>
            <a:r>
              <a:rPr lang="en-US" sz="2800" baseline="30000" dirty="0">
                <a:solidFill>
                  <a:schemeClr val="bg1"/>
                </a:solidFill>
              </a:rPr>
              <a:t>37</a:t>
            </a:r>
            <a:r>
              <a:rPr lang="en-US" sz="2800" dirty="0">
                <a:solidFill>
                  <a:schemeClr val="bg1"/>
                </a:solidFill>
              </a:rPr>
              <a:t> Or what will a man give in exchange for his soul? Mark 8:36-37 nkjv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</a:rPr>
              <a:t>人 就 是 赚 得 全 世 界 ， 赔 上 自 己 的 生 命 ， 有 甚 麽 益 处 呢 ？</a:t>
            </a:r>
            <a:r>
              <a:rPr lang="en-US" altLang="ja-JP" sz="2800" dirty="0">
                <a:solidFill>
                  <a:schemeClr val="bg1"/>
                </a:solidFill>
              </a:rPr>
              <a:t> </a:t>
            </a:r>
            <a:r>
              <a:rPr lang="en-US" altLang="ja-JP" sz="2800" baseline="30000" dirty="0">
                <a:solidFill>
                  <a:schemeClr val="bg1"/>
                </a:solidFill>
              </a:rPr>
              <a:t>37</a:t>
            </a:r>
            <a:r>
              <a:rPr lang="en-US" altLang="ja-JP" sz="2800" dirty="0">
                <a:solidFill>
                  <a:schemeClr val="bg1"/>
                </a:solidFill>
              </a:rPr>
              <a:t> </a:t>
            </a:r>
            <a:r>
              <a:rPr lang="ja-JP" altLang="en-US" sz="2800">
                <a:solidFill>
                  <a:schemeClr val="bg1"/>
                </a:solidFill>
              </a:rPr>
              <a:t>人 还 能 拿 甚 麽 换 生 命 呢 ？</a:t>
            </a:r>
            <a:endParaRPr lang="en-AU" altLang="ja-JP" sz="2800" dirty="0">
              <a:solidFill>
                <a:schemeClr val="bg1"/>
              </a:solidFill>
            </a:endParaRPr>
          </a:p>
          <a:p>
            <a:pPr algn="ctr"/>
            <a:r>
              <a:rPr lang="ja-JP" altLang="en-US" sz="2800">
                <a:solidFill>
                  <a:schemeClr val="bg1"/>
                </a:solidFill>
              </a:rPr>
              <a:t>馬 可 福 音 </a:t>
            </a:r>
            <a:r>
              <a:rPr lang="en-US" altLang="ja-JP" sz="2800" dirty="0">
                <a:solidFill>
                  <a:schemeClr val="bg1"/>
                </a:solidFill>
              </a:rPr>
              <a:t>8:36-37 CUVS</a:t>
            </a:r>
          </a:p>
        </p:txBody>
      </p:sp>
    </p:spTree>
    <p:extLst>
      <p:ext uri="{BB962C8B-B14F-4D97-AF65-F5344CB8AC3E}">
        <p14:creationId xmlns:p14="http://schemas.microsoft.com/office/powerpoint/2010/main" val="222070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1819</Words>
  <Application>Microsoft Macintosh PowerPoint</Application>
  <PresentationFormat>Widescreen</PresentationFormat>
  <Paragraphs>113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 Teo</dc:creator>
  <cp:lastModifiedBy>Ken Teo</cp:lastModifiedBy>
  <cp:revision>38</cp:revision>
  <cp:lastPrinted>2024-07-20T11:39:44Z</cp:lastPrinted>
  <dcterms:created xsi:type="dcterms:W3CDTF">2024-07-16T12:13:57Z</dcterms:created>
  <dcterms:modified xsi:type="dcterms:W3CDTF">2026-07-21T02:33:50Z</dcterms:modified>
</cp:coreProperties>
</file>