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84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2DCE04-5D58-42A3-878B-C48748C7EEBB}" v="2" dt="2026-07-13T00:50:54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 Fang" userId="a349bf32b3c98127" providerId="LiveId" clId="{A21441A6-B656-4DEE-8F71-47ECCF459B70}"/>
    <pc:docChg chg="modSld">
      <pc:chgData name="R Fang" userId="a349bf32b3c98127" providerId="LiveId" clId="{A21441A6-B656-4DEE-8F71-47ECCF459B70}" dt="2026-07-13T00:51:42.604" v="2" actId="1076"/>
      <pc:docMkLst>
        <pc:docMk/>
      </pc:docMkLst>
      <pc:sldChg chg="addSp modSp mod">
        <pc:chgData name="R Fang" userId="a349bf32b3c98127" providerId="LiveId" clId="{A21441A6-B656-4DEE-8F71-47ECCF459B70}" dt="2026-07-13T00:51:42.604" v="2" actId="1076"/>
        <pc:sldMkLst>
          <pc:docMk/>
          <pc:sldMk cId="0" sldId="256"/>
        </pc:sldMkLst>
        <pc:spChg chg="mod">
          <ac:chgData name="R Fang" userId="a349bf32b3c98127" providerId="LiveId" clId="{A21441A6-B656-4DEE-8F71-47ECCF459B70}" dt="2026-07-13T00:50:50.208" v="0"/>
          <ac:spMkLst>
            <pc:docMk/>
            <pc:sldMk cId="0" sldId="256"/>
            <ac:spMk id="13" creationId="{87823C41-A370-DEF4-1709-59B3CA6F9031}"/>
          </ac:spMkLst>
        </pc:spChg>
        <pc:spChg chg="mod">
          <ac:chgData name="R Fang" userId="a349bf32b3c98127" providerId="LiveId" clId="{A21441A6-B656-4DEE-8F71-47ECCF459B70}" dt="2026-07-13T00:50:50.208" v="0"/>
          <ac:spMkLst>
            <pc:docMk/>
            <pc:sldMk cId="0" sldId="256"/>
            <ac:spMk id="14" creationId="{B9B0DB65-D78F-688C-222C-6AC63997D4FA}"/>
          </ac:spMkLst>
        </pc:spChg>
        <pc:spChg chg="mod">
          <ac:chgData name="R Fang" userId="a349bf32b3c98127" providerId="LiveId" clId="{A21441A6-B656-4DEE-8F71-47ECCF459B70}" dt="2026-07-13T00:50:50.208" v="0"/>
          <ac:spMkLst>
            <pc:docMk/>
            <pc:sldMk cId="0" sldId="256"/>
            <ac:spMk id="15" creationId="{44228371-77F0-C1AD-A968-08175192FEA8}"/>
          </ac:spMkLst>
        </pc:spChg>
        <pc:spChg chg="mod">
          <ac:chgData name="R Fang" userId="a349bf32b3c98127" providerId="LiveId" clId="{A21441A6-B656-4DEE-8F71-47ECCF459B70}" dt="2026-07-13T00:50:50.208" v="0"/>
          <ac:spMkLst>
            <pc:docMk/>
            <pc:sldMk cId="0" sldId="256"/>
            <ac:spMk id="16" creationId="{9D6EF63C-BF28-E3DF-B9F8-3312980E92F3}"/>
          </ac:spMkLst>
        </pc:spChg>
        <pc:spChg chg="mod">
          <ac:chgData name="R Fang" userId="a349bf32b3c98127" providerId="LiveId" clId="{A21441A6-B656-4DEE-8F71-47ECCF459B70}" dt="2026-07-13T00:50:50.208" v="0"/>
          <ac:spMkLst>
            <pc:docMk/>
            <pc:sldMk cId="0" sldId="256"/>
            <ac:spMk id="17" creationId="{852490CA-9D53-08D3-B8CE-14080832E75A}"/>
          </ac:spMkLst>
        </pc:spChg>
        <pc:grpChg chg="add mod">
          <ac:chgData name="R Fang" userId="a349bf32b3c98127" providerId="LiveId" clId="{A21441A6-B656-4DEE-8F71-47ECCF459B70}" dt="2026-07-13T00:50:50.208" v="0"/>
          <ac:grpSpMkLst>
            <pc:docMk/>
            <pc:sldMk cId="0" sldId="256"/>
            <ac:grpSpMk id="12" creationId="{8E7C9654-5661-3C86-8B23-53B50CDCBCF0}"/>
          </ac:grpSpMkLst>
        </pc:grpChg>
        <pc:picChg chg="add mod">
          <ac:chgData name="R Fang" userId="a349bf32b3c98127" providerId="LiveId" clId="{A21441A6-B656-4DEE-8F71-47ECCF459B70}" dt="2026-07-13T00:51:42.604" v="2" actId="1076"/>
          <ac:picMkLst>
            <pc:docMk/>
            <pc:sldMk cId="0" sldId="256"/>
            <ac:picMk id="19" creationId="{B24BE9CE-542C-1716-97CD-2736DA8F9DD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271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29917-37CA-3A5F-1CD3-E2A142E09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07C1F1-C8D8-CEA4-4D08-687978740A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061B28-47FB-8560-B18E-BD7FBCCEE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A9DFC-2540-3BBC-3F1B-552F236A23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28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3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3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91295" y="914400"/>
            <a:ext cx="2194560" cy="219456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408262" y="1331366"/>
            <a:ext cx="1360627" cy="1360627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4663440"/>
            <a:ext cx="1554480" cy="155448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35431" y="4958791"/>
            <a:ext cx="963778" cy="963778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0" y="914399"/>
            <a:ext cx="12191695" cy="9144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kern="0" spc="8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以弗所书 5:31–33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0" y="1965960"/>
            <a:ext cx="1219169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夫妻之约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0" y="3383279"/>
            <a:ext cx="12191695" cy="822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从地上婚姻看见天上盟约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592928" y="4224528"/>
            <a:ext cx="1005840" cy="45720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0" y="4434839"/>
            <a:ext cx="12191695" cy="12112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「二人成为一体……我是指着基督和教会说的」</a:t>
            </a:r>
            <a:endParaRPr lang="en-US" sz="32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4BE9CE-542C-1716-97CD-2736DA8F9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928" y="315926"/>
            <a:ext cx="920576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9560" y="182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旧约的见证——婚姻是「神的盟约」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07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2057400"/>
            <a:ext cx="5120640" cy="3520440"/>
          </a:xfrm>
          <a:prstGeom prst="roundRect">
            <a:avLst>
              <a:gd name="adj" fmla="val 2338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200" b="1" dirty="0" err="1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箴言</a:t>
            </a:r>
            <a:r>
              <a:rPr lang="en-US" sz="32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2:16–17</a:t>
            </a:r>
            <a:endParaRPr lang="en-US" sz="3200" dirty="0"/>
          </a:p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97280" y="23774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77240" y="3017520"/>
            <a:ext cx="5074920" cy="2418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36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「智慧要救你脱离淫妇……她离弃幼年的配偶，忘了神的盟约。」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6309360" y="2057400"/>
            <a:ext cx="5074920" cy="3520440"/>
          </a:xfrm>
          <a:prstGeom prst="roundRect">
            <a:avLst>
              <a:gd name="adj" fmla="val 2338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200" b="1" dirty="0" err="1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玛拉基书</a:t>
            </a:r>
            <a:r>
              <a:rPr lang="en-US" sz="32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2:14</a:t>
            </a:r>
            <a:endParaRPr lang="en-US" sz="3200" dirty="0"/>
          </a:p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629400" y="23774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629400" y="3017520"/>
            <a:ext cx="4480560" cy="229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36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「她虽是你的配偶，又是你盟约的妻，你却以诡诈待她。」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777240" y="5715000"/>
            <a:ext cx="10998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三千年前，圣经已宣告：婚姻是神的盟约，不是人的约定。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939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神是立约的见证人与担保人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1965960"/>
            <a:ext cx="10607040" cy="3566160"/>
          </a:xfrm>
          <a:prstGeom prst="roundRect">
            <a:avLst>
              <a:gd name="adj" fmla="val 2308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448495" y="2286000"/>
            <a:ext cx="1737360" cy="173736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778594" y="2616098"/>
            <a:ext cx="1077163" cy="1077163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009140"/>
            <a:ext cx="8884920" cy="3416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spcAft>
                <a:spcPts val="800"/>
              </a:spcAft>
              <a:buNone/>
            </a:pPr>
            <a:r>
              <a:rPr lang="en-US" sz="3200" i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「耶和华在你和你幼年所娶的妻中间作见证。」</a:t>
            </a:r>
            <a:endParaRPr lang="en-US" sz="3200" dirty="0"/>
          </a:p>
          <a:p>
            <a:pPr marL="0" indent="0">
              <a:lnSpc>
                <a:spcPct val="140000"/>
              </a:lnSpc>
              <a:spcAft>
                <a:spcPts val="2000"/>
              </a:spcAft>
              <a:buNone/>
            </a:pPr>
            <a:r>
              <a:rPr lang="en-US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玛拉基书 2:14</a:t>
            </a:r>
            <a:endParaRPr lang="en-US" sz="28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婚礼上你说「我愿意」，不只是对配偶说，更是对神说。背弃婚姻，不只是伤害对方，更是得罪那见证这约的神。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信息纲要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本讲三大要点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2194560"/>
            <a:ext cx="3429000" cy="3200400"/>
          </a:xfrm>
          <a:prstGeom prst="roundRect">
            <a:avLst>
              <a:gd name="adj" fmla="val 2571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125980" y="2651760"/>
            <a:ext cx="731520" cy="731520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25980" y="26517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32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05840" y="365760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盟约的起点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1005840" y="420624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离开与连合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4590288" y="2194560"/>
            <a:ext cx="3429000" cy="3200400"/>
          </a:xfrm>
          <a:prstGeom prst="roundRect">
            <a:avLst>
              <a:gd name="adj" fmla="val 2571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939028" y="2651760"/>
            <a:ext cx="731520" cy="731520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939028" y="26517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32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818888" y="365760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盟约的异象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4818888" y="420624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基督与教会</a:t>
            </a:r>
            <a:endParaRPr lang="en-US" sz="3600" dirty="0"/>
          </a:p>
        </p:txBody>
      </p:sp>
      <p:sp>
        <p:nvSpPr>
          <p:cNvPr id="16" name="Shape 14"/>
          <p:cNvSpPr/>
          <p:nvPr/>
        </p:nvSpPr>
        <p:spPr>
          <a:xfrm>
            <a:off x="8403336" y="2194560"/>
            <a:ext cx="3429000" cy="3200400"/>
          </a:xfrm>
          <a:prstGeom prst="roundRect">
            <a:avLst>
              <a:gd name="adj" fmla="val 2571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752076" y="2651760"/>
            <a:ext cx="731520" cy="731520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752076" y="26517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32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631936" y="365760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盟约的落地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8631936" y="420624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爱与敬重</a:t>
            </a:r>
            <a:endParaRPr 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3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3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265615" y="1097280"/>
            <a:ext cx="2011680" cy="201168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647834" y="1479499"/>
            <a:ext cx="1247242" cy="124724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2331720"/>
            <a:ext cx="914400" cy="914400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32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盟约的起点</a:t>
            </a:r>
            <a:endParaRPr lang="en-US" sz="4800" dirty="0"/>
          </a:p>
        </p:txBody>
      </p:sp>
      <p:sp>
        <p:nvSpPr>
          <p:cNvPr id="8" name="Shape 6"/>
          <p:cNvSpPr/>
          <p:nvPr/>
        </p:nvSpPr>
        <p:spPr>
          <a:xfrm>
            <a:off x="868680" y="4434840"/>
            <a:ext cx="914400" cy="45720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46177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kern="0" spc="2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离开与连合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22960" y="5257800"/>
            <a:ext cx="10759440" cy="1399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</a:t>
            </a:r>
            <a:r>
              <a:rPr lang="en-US" sz="36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人要离开父母，与妻子连合，二人成为一体。」</a:t>
            </a:r>
            <a:r>
              <a:rPr lang="en-US" sz="24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 以弗所书 5:31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8920" y="237744"/>
            <a:ext cx="5486400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盟约的起点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「离开」——优先次序的重置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7966" y="1882648"/>
            <a:ext cx="5229860" cy="4774184"/>
          </a:xfrm>
          <a:prstGeom prst="roundRect">
            <a:avLst>
              <a:gd name="adj" fmla="val 245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5460" y="2034540"/>
            <a:ext cx="5229860" cy="1196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不是不孝，而是心理脐带的割断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320345" y="3154680"/>
            <a:ext cx="5237481" cy="35021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结婚那天，优先次序要彻底改变：</a:t>
            </a:r>
            <a:endParaRPr lang="en-US" sz="3200" dirty="0"/>
          </a:p>
          <a:p>
            <a:pPr marL="0" indent="0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从前——我是父母的儿子。</a:t>
            </a:r>
            <a:endParaRPr lang="en-US" sz="3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现在——我先是妻子的丈夫，然后才是父母的儿子。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6228080" y="1882648"/>
            <a:ext cx="5156200" cy="4774184"/>
          </a:xfrm>
          <a:prstGeom prst="roundRect">
            <a:avLst>
              <a:gd name="adj" fmla="val 2250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r>
              <a:rPr lang="en-US" sz="3200" b="1" dirty="0" err="1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离开」不是抛弃</a:t>
            </a:r>
            <a:r>
              <a:rPr lang="en-US" sz="32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，</a:t>
            </a:r>
            <a:endParaRPr lang="en-US" sz="3200" dirty="0"/>
          </a:p>
          <a:p>
            <a:pPr>
              <a:lnSpc>
                <a:spcPct val="125000"/>
              </a:lnSpc>
            </a:pPr>
            <a:r>
              <a:rPr lang="en-US" sz="3200" b="1" dirty="0" err="1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而是建立新的合一</a:t>
            </a:r>
            <a:r>
              <a:rPr lang="en-US" sz="32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。</a:t>
            </a:r>
            <a:endParaRPr lang="en-US" sz="3200" dirty="0"/>
          </a:p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675120" y="2468880"/>
            <a:ext cx="4389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228080" y="3230880"/>
            <a:ext cx="5156200" cy="35021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「妈只有一个，老婆可以再换」——这不是圣经的价值观。我必须先保护我的妻子，因为她是神与我立的盟约</a:t>
            </a:r>
            <a:r>
              <a:rPr lang="en-US" sz="20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8120" y="12573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盟约的起点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3255" y="64008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「连合」——不可逆的胶合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345" y="2211832"/>
            <a:ext cx="11328400" cy="4445000"/>
          </a:xfrm>
          <a:prstGeom prst="roundRect">
            <a:avLst>
              <a:gd name="adj" fmla="val 225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234440" y="2743200"/>
            <a:ext cx="1554480" cy="155448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529791" y="3038551"/>
            <a:ext cx="963778" cy="963778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895600" y="2103120"/>
            <a:ext cx="8859520" cy="2736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希伯来文 dabaq </a:t>
            </a: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原意是「胶合、紧紧黏住」。</a:t>
            </a:r>
            <a:r>
              <a:rPr lang="en-US" sz="20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
</a:t>
            </a:r>
            <a:endParaRPr lang="en-US" sz="2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就像两块木板用强力胶粘在一起，强行撕开，两边都会掉皮、碎裂。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1234440" y="5134559"/>
            <a:ext cx="105206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3600" b="1" i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神设计的婚姻是「不可逆」的——不是「试婚」，而是「至死方休」。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280" y="86868"/>
            <a:ext cx="6182360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盟约的起点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「成为一体」——命运共同体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79" y="1737360"/>
            <a:ext cx="112315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不只是性关系，更是生命、财产、情感、使命的完全合一。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777240" y="2743200"/>
            <a:ext cx="5074920" cy="1234440"/>
          </a:xfrm>
          <a:prstGeom prst="roundRect">
            <a:avLst>
              <a:gd name="adj" fmla="val 6667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97280" y="3278124"/>
            <a:ext cx="164592" cy="164592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463040" y="2743200"/>
            <a:ext cx="4160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你的痛苦，就是我的痛苦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6309360" y="2743200"/>
            <a:ext cx="5074920" cy="1234440"/>
          </a:xfrm>
          <a:prstGeom prst="roundRect">
            <a:avLst>
              <a:gd name="adj" fmla="val 6667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629400" y="3278124"/>
            <a:ext cx="164592" cy="164592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995160" y="2743200"/>
            <a:ext cx="4160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我的喜乐，就是你的喜乐</a:t>
            </a:r>
            <a:endParaRPr lang="en-US" sz="3200" dirty="0"/>
          </a:p>
        </p:txBody>
      </p:sp>
      <p:sp>
        <p:nvSpPr>
          <p:cNvPr id="13" name="Shape 11"/>
          <p:cNvSpPr/>
          <p:nvPr/>
        </p:nvSpPr>
        <p:spPr>
          <a:xfrm>
            <a:off x="777240" y="4297680"/>
            <a:ext cx="5074920" cy="1234440"/>
          </a:xfrm>
          <a:prstGeom prst="roundRect">
            <a:avLst>
              <a:gd name="adj" fmla="val 6667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097280" y="4832604"/>
            <a:ext cx="164592" cy="164592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463040" y="4297680"/>
            <a:ext cx="4160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你的债，就是我的债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6309360" y="4297680"/>
            <a:ext cx="5074920" cy="1234440"/>
          </a:xfrm>
          <a:prstGeom prst="roundRect">
            <a:avLst>
              <a:gd name="adj" fmla="val 6667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629400" y="4832604"/>
            <a:ext cx="164592" cy="164592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995160" y="4297680"/>
            <a:ext cx="4160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我的神，就是你的神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8280" y="229270"/>
            <a:ext cx="5486400" cy="6453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</a:t>
            </a:r>
            <a:r>
              <a:rPr lang="en-US" sz="2800" kern="0" spc="600" dirty="0" err="1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盟约的起点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停下来，问自己两个问题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2148840"/>
            <a:ext cx="5120640" cy="3291840"/>
          </a:xfrm>
          <a:prstGeom prst="roundRect">
            <a:avLst>
              <a:gd name="adj" fmla="val 2500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24560" y="2560320"/>
            <a:ext cx="465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你真的「离开」了吗？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822960" y="3383280"/>
            <a:ext cx="492760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你生命中最依赖的，是配偶，还是父母、事业、孩子？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6309360" y="2148840"/>
            <a:ext cx="5074920" cy="3291840"/>
          </a:xfrm>
          <a:prstGeom prst="roundRect">
            <a:avLst>
              <a:gd name="adj" fmla="val 2500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629400" y="256032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你真的「连合」了吗？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6461760" y="3383280"/>
            <a:ext cx="490728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还是只是「同居」——身体在一起，心却各自为政？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7960" y="237744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盟约的起点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为什么婚姻必须是不可逆的盟约？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965960"/>
            <a:ext cx="11196320" cy="4108704"/>
          </a:xfrm>
          <a:prstGeom prst="roundRect">
            <a:avLst>
              <a:gd name="adj" fmla="val 2308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448495" y="2286000"/>
            <a:ext cx="1737360" cy="173736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778594" y="2616098"/>
            <a:ext cx="1077163" cy="1077163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38481" y="2331720"/>
            <a:ext cx="8910014" cy="3703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因为——神是见证人。</a:t>
            </a:r>
            <a:endParaRPr lang="en-US" sz="3600" dirty="0"/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「耶和华在你和你幼年所娶的妻中间作见证。」（玛 2:14）</a:t>
            </a:r>
            <a:endParaRPr lang="en-US" sz="4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这约不是你与配偶的私下协议，而是有神亲自签署、亲自守望的圣约。</a:t>
            </a:r>
            <a:endParaRPr lang="en-US" sz="4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13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322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9265615" y="1097280"/>
            <a:ext cx="2011680" cy="201168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647834" y="1479499"/>
            <a:ext cx="1247242" cy="124724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09600" y="1111301"/>
            <a:ext cx="914400" cy="914400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800" dirty="0"/>
              <a:t>2</a:t>
            </a:r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32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02640" y="267980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盟约的异象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868680" y="4434840"/>
            <a:ext cx="914400" cy="45720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46177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kern="0" spc="2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基督与教会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22960" y="5257800"/>
            <a:ext cx="10058400" cy="1399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「这是极大的奥秘，但我是指着基督和教会说的。」— </a:t>
            </a:r>
            <a:r>
              <a:rPr lang="en-US" sz="24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以弗所书 5:32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32080"/>
            <a:ext cx="7401560" cy="10022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主题经文  |  以弗所书 5:31–33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0088575" y="502920"/>
            <a:ext cx="1371600" cy="137160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349179" y="763524"/>
            <a:ext cx="850392" cy="85039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371600"/>
            <a:ext cx="10607040" cy="4663440"/>
          </a:xfrm>
          <a:prstGeom prst="roundRect">
            <a:avLst>
              <a:gd name="adj" fmla="val 1765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01345" y="1476756"/>
            <a:ext cx="10758830" cy="4558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31 </a:t>
            </a:r>
            <a:r>
              <a:rPr lang="en-US" sz="40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为这个缘故，人要离开父母，与妻子连合，二人成为一体。</a:t>
            </a: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32 </a:t>
            </a:r>
            <a:r>
              <a:rPr lang="en-US" sz="40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这是极大的奥秘，但我是指着基督和教会说的。</a:t>
            </a: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33 </a:t>
            </a:r>
            <a:r>
              <a:rPr lang="en-US" sz="40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然而，你们各人都当爱妻子，如同爱自己一样。妻子也当敬重她的丈夫。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58520" y="6272276"/>
            <a:ext cx="9692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4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EPHESIANS 5 : 31 – 33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9720" y="1143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 · 盟约的异象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丈夫——基督的代言人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22960" y="1792224"/>
            <a:ext cx="1042416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基督怎样爱教会，丈夫就当怎样爱妻子。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777240" y="265176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2727452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舍己的爱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1069848" y="3547872"/>
            <a:ext cx="502920" cy="32004"/>
          </a:xfrm>
          <a:prstGeom prst="rect">
            <a:avLst/>
          </a:prstGeom>
          <a:solidFill>
            <a:srgbClr val="9C7C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3703320"/>
            <a:ext cx="3383280" cy="22062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不是在她可爱时才爱，而是在她软弱、失败、甚至背叛时仍然爱她。「惟有基督在我们还作罪人的时候为我们死。」（罗 5:8）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4480560" y="265176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600" b="1" dirty="0" err="1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洗净的爱</a:t>
            </a:r>
            <a:endParaRPr lang="en-US" sz="3600" dirty="0"/>
          </a:p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864608" y="29718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4882896" y="3547872"/>
            <a:ext cx="502920" cy="32004"/>
          </a:xfrm>
          <a:prstGeom prst="rect">
            <a:avLst/>
          </a:prstGeom>
          <a:solidFill>
            <a:srgbClr val="9C7C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480560" y="3703320"/>
            <a:ext cx="3264408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「用水借着道把教会洗净」（弗 5:26）。你每天用什么「洗」妻子——是用真理安慰她，还是用沉默伤害她？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8403336" y="265176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600" b="1" dirty="0" err="1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供给的爱</a:t>
            </a:r>
            <a:endParaRPr lang="en-US" sz="3600" dirty="0"/>
          </a:p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677656" y="29718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8695944" y="3547872"/>
            <a:ext cx="502920" cy="32004"/>
          </a:xfrm>
          <a:prstGeom prst="rect">
            <a:avLst/>
          </a:prstGeom>
          <a:solidFill>
            <a:srgbClr val="9C7C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403336" y="3703320"/>
            <a:ext cx="34290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基督「保养顾惜」教会（弗 5:29）。你顾惜她吗？你知道她今天累不累、怕什么、渴望什么吗？</a:t>
            </a:r>
            <a:endParaRPr lang="en-US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7160" y="114300"/>
            <a:ext cx="548640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 · 盟约的异象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妻子——教会的代表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22960" y="1783080"/>
            <a:ext cx="10424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教会怎样回应基督，妻子就当怎样回应丈夫。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777240" y="2606040"/>
            <a:ext cx="5120640" cy="3200400"/>
          </a:xfrm>
          <a:prstGeom prst="roundRect">
            <a:avLst>
              <a:gd name="adj" fmla="val 2571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600" b="1" dirty="0" err="1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顺服</a:t>
            </a:r>
            <a:endParaRPr lang="en-US" sz="3600" dirty="0"/>
          </a:p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97280" y="2971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77240" y="3406140"/>
            <a:ext cx="5120640" cy="24003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不是懦弱，而是「我知道这个人替我死了，所以我信任他的带领」。顺服，是把生命交托给可靠的人</a:t>
            </a:r>
            <a:r>
              <a:rPr lang="en-US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309360" y="2606040"/>
            <a:ext cx="5074920" cy="3200400"/>
          </a:xfrm>
          <a:prstGeom prst="roundRect">
            <a:avLst>
              <a:gd name="adj" fmla="val 2571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600" b="1" dirty="0" err="1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敬重</a:t>
            </a:r>
            <a:endParaRPr lang="en-US" sz="3600" dirty="0"/>
          </a:p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629400" y="2971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309360" y="3406140"/>
            <a:ext cx="4937760" cy="2171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不取决于丈夫的表现，而是因为他是与你一同承受生命之恩的人。（</a:t>
            </a: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彼前 3:7）</a:t>
            </a: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520" y="137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 · </a:t>
            </a:r>
            <a:r>
              <a:rPr lang="en-US" sz="2400" kern="0" spc="600" dirty="0" err="1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盟约的异象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请思想三个「婚礼」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19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2148840"/>
            <a:ext cx="3429000" cy="3886200"/>
          </a:xfrm>
          <a:prstGeom prst="roundRect">
            <a:avLst>
              <a:gd name="adj" fmla="val 24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0016" y="2153412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400" dirty="0"/>
              <a:t>1</a:t>
            </a:r>
          </a:p>
        </p:txBody>
      </p:sp>
      <p:sp>
        <p:nvSpPr>
          <p:cNvPr id="8" name="Text 6"/>
          <p:cNvSpPr/>
          <p:nvPr/>
        </p:nvSpPr>
        <p:spPr>
          <a:xfrm>
            <a:off x="1097280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36320" y="2823464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第一个婚礼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890016" y="3291840"/>
            <a:ext cx="3316224" cy="2526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亚当的肋骨被抽出，夏娃诞生——人类第一场婚礼。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4526280" y="2148840"/>
            <a:ext cx="3493008" cy="3886200"/>
          </a:xfrm>
          <a:prstGeom prst="roundRect">
            <a:avLst>
              <a:gd name="adj" fmla="val 24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26864" y="2161032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400" dirty="0"/>
              <a:t>2</a:t>
            </a:r>
          </a:p>
        </p:txBody>
      </p:sp>
      <p:sp>
        <p:nvSpPr>
          <p:cNvPr id="13" name="Text 11"/>
          <p:cNvSpPr/>
          <p:nvPr/>
        </p:nvSpPr>
        <p:spPr>
          <a:xfrm>
            <a:off x="4910328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640580" y="272034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第二个婚礼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4626864" y="3287268"/>
            <a:ext cx="3392424" cy="24277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基督的肋旁被枪刺透，血和水流下——教会从祂的伤口诞生，那是救赎的婚礼。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8375904" y="2164588"/>
            <a:ext cx="3392424" cy="3886200"/>
          </a:xfrm>
          <a:prstGeom prst="roundRect">
            <a:avLst>
              <a:gd name="adj" fmla="val 2400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508492" y="2189988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400" dirty="0"/>
              <a:t>3</a:t>
            </a:r>
          </a:p>
        </p:txBody>
      </p:sp>
      <p:sp>
        <p:nvSpPr>
          <p:cNvPr id="18" name="Text 16"/>
          <p:cNvSpPr/>
          <p:nvPr/>
        </p:nvSpPr>
        <p:spPr>
          <a:xfrm>
            <a:off x="8723376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616391" y="2823464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第三个婚礼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8375904" y="3223260"/>
            <a:ext cx="3392424" cy="2688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你和我，每天在柴米油盐中选择舍己、选择饶恕——盟约在生活中的婚礼，每天发生。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13716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 · 盟约的异象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地上婚姻是「副本」，基督与教会是「原件」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02285" y="1828089"/>
            <a:ext cx="11484610" cy="4169054"/>
          </a:xfrm>
          <a:prstGeom prst="roundRect">
            <a:avLst>
              <a:gd name="adj" fmla="val 2308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2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玛拉基书称妻子为「盟约的妻</a:t>
            </a: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」——</a:t>
            </a:r>
            <a:r>
              <a:rPr lang="en-US" sz="32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神用婚姻，训练以色列人明白什么叫「约</a:t>
            </a: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」。</a:t>
            </a:r>
            <a:endParaRPr lang="en-US" sz="3200" dirty="0"/>
          </a:p>
          <a:p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9605" y="4498847"/>
            <a:ext cx="1463040" cy="146304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22960" y="4776825"/>
            <a:ext cx="907085" cy="907085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897834" y="2865119"/>
            <a:ext cx="8593125" cy="30967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3200" dirty="0" err="1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当你在婚姻中感到痛苦，请抬头看十字架：基督为你受了多大的苦，就为你存了多大的爱。你的婚姻不必成为「完美的婚姻</a:t>
            </a: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」，而要成为「反映基督的婚姻</a:t>
            </a:r>
            <a:r>
              <a:rPr lang="en-US" sz="28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」。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D13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3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265615" y="1097280"/>
            <a:ext cx="2011680" cy="201168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647834" y="1479499"/>
            <a:ext cx="1247242" cy="124724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90880" y="941019"/>
            <a:ext cx="914400" cy="914400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800" dirty="0"/>
              <a:t>3</a:t>
            </a:r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盟约的落地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868680" y="4434840"/>
            <a:ext cx="914400" cy="45720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46177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kern="0" spc="2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爱与敬重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06401" y="5257800"/>
            <a:ext cx="1146525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「你们各人都当爱妻子……妻子也当敬重她的丈夫。」— </a:t>
            </a:r>
            <a:r>
              <a:rPr lang="en-US" sz="24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以弗所书 5:33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21</a:t>
            </a:r>
            <a:endParaRPr lang="en-US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0360" y="2971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 · 盟约的落地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对丈夫：爱不是供养，而是靠近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1965960"/>
            <a:ext cx="6583680" cy="4594860"/>
          </a:xfrm>
          <a:prstGeom prst="roundRect">
            <a:avLst>
              <a:gd name="adj" fmla="val 225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24560" y="2072640"/>
            <a:ext cx="6436360" cy="4318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28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很多丈夫说：「我赚钱养家，还不是爱她吗？」</a:t>
            </a:r>
            <a:r>
              <a:rPr lang="en-US" sz="2800" dirty="0" err="1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但圣经的爱，比这深得多</a:t>
            </a:r>
            <a:r>
              <a:rPr lang="en-US" sz="28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</a:t>
            </a:r>
            <a:endParaRPr lang="en-US" sz="15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28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爱是「舍己」</a:t>
            </a: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——不是「我给钱」，</a:t>
            </a:r>
            <a:r>
              <a:rPr lang="en-US" sz="24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而是「我给时间、给倾听、给陪伴</a:t>
            </a: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」。</a:t>
            </a:r>
            <a:endParaRPr lang="en-US" sz="20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28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爱是「如同爱自己」</a:t>
            </a: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——你饿了会吃、累了会歇、受伤会痛；那么她的需要，你看见了吗？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7620000" y="1965960"/>
            <a:ext cx="3764280" cy="4594860"/>
          </a:xfrm>
          <a:prstGeom prst="roundRect">
            <a:avLst>
              <a:gd name="adj" fmla="val 2250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863840" y="22860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本周挑战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7691120" y="2880360"/>
            <a:ext cx="3576320" cy="351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每天问妻子一句话：</a:t>
            </a:r>
            <a:endParaRPr lang="en-US" sz="2400" dirty="0"/>
          </a:p>
          <a:p>
            <a:pPr marL="0" indent="0">
              <a:lnSpc>
                <a:spcPct val="130000"/>
              </a:lnSpc>
              <a:buNone/>
            </a:pPr>
            <a:endParaRPr lang="en-US" sz="2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「今天有什么我能为你分担的？」</a:t>
            </a:r>
            <a:endParaRPr lang="en-US" sz="2400" dirty="0"/>
          </a:p>
          <a:p>
            <a:pPr marL="0" indent="0">
              <a:lnSpc>
                <a:spcPct val="130000"/>
              </a:lnSpc>
              <a:buNone/>
            </a:pPr>
            <a:endParaRPr lang="en-US" sz="2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然后闭嘴，听她说。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2600" y="237744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 · 盟约的落地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对妻子：敬重不是感觉，而是选择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1965960"/>
            <a:ext cx="6583680" cy="3657600"/>
          </a:xfrm>
          <a:prstGeom prst="roundRect">
            <a:avLst>
              <a:gd name="adj" fmla="val 225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062480"/>
            <a:ext cx="6537960" cy="3332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spcAft>
                <a:spcPts val="1400"/>
              </a:spcAft>
              <a:buNone/>
            </a:pPr>
            <a:r>
              <a:rPr lang="en-US" sz="24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很多妻子说：「他值得我尊重吗？」但圣经说「当敬重」——</a:t>
            </a:r>
            <a:r>
              <a:rPr lang="en-US" sz="2400" dirty="0" err="1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不是因为他配得，而是因为这是神对你的命令</a:t>
            </a:r>
            <a:r>
              <a:rPr lang="en-US" sz="24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2400" dirty="0"/>
          </a:p>
          <a:p>
            <a:pPr marL="0" indent="0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28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敬重，是在孩子面前不贬低他</a:t>
            </a: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；</a:t>
            </a:r>
            <a:endParaRPr lang="en-US" sz="2400" dirty="0"/>
          </a:p>
          <a:p>
            <a:pPr marL="0" indent="0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28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敬重，是在外人面前不纠正他</a:t>
            </a: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；</a:t>
            </a:r>
            <a:endParaRPr lang="en-US" sz="2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敬重，是管住舌头，用言语建造他。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543800" y="1965960"/>
            <a:ext cx="3840480" cy="3657600"/>
          </a:xfrm>
          <a:prstGeom prst="roundRect">
            <a:avLst>
              <a:gd name="adj" fmla="val 2250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82560" y="2135124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本周挑战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7650480" y="2880360"/>
            <a:ext cx="36169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每天对丈夫说一句肯定的话——</a:t>
            </a:r>
            <a:r>
              <a:rPr lang="en-US" sz="24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哪怕你觉得「他不配</a:t>
            </a: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」。</a:t>
            </a:r>
            <a:endParaRPr lang="en-US" sz="2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因为你也不配得基督的爱，但祂仍然爱了你。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77240" y="5742432"/>
            <a:ext cx="10607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</a:t>
            </a:r>
            <a:r>
              <a:rPr lang="en-US" sz="3200" i="1" dirty="0" err="1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智慧妇人建立家室，愚妄妇人亲手拆毁</a:t>
            </a:r>
            <a:r>
              <a:rPr lang="en-US" sz="32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。」  </a:t>
            </a:r>
            <a:r>
              <a:rPr lang="en-US" sz="24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（箴 14:1）</a:t>
            </a:r>
            <a:endParaRPr lang="en-US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9080" y="237744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 · 盟约的落地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当你觉得做不到——这正是福音的入口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47040" y="1802892"/>
            <a:ext cx="10937240" cy="4853940"/>
          </a:xfrm>
          <a:prstGeom prst="roundRect">
            <a:avLst>
              <a:gd name="adj" fmla="val 225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448495" y="2286000"/>
            <a:ext cx="1737360" cy="173736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778594" y="2616098"/>
            <a:ext cx="1077163" cy="1077163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0719" y="3180080"/>
            <a:ext cx="9977121" cy="1657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3200" b="1" dirty="0" err="1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旧约的约，人守不住；但新约的约，基督替你守了</a:t>
            </a: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。</a:t>
            </a:r>
            <a:r>
              <a:rPr lang="en-US" sz="20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
</a:t>
            </a:r>
            <a:r>
              <a:rPr lang="en-US" sz="28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你做不到永远爱她？基督替你爱了</a:t>
            </a: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</a:t>
            </a:r>
            <a:r>
              <a:rPr lang="en-US" sz="2800" dirty="0" err="1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祂在十字架上爱到死</a:t>
            </a: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3600" dirty="0"/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你做不到一直敬重他？基督替你敬重了——祂顺从父神以至于死。</a:t>
            </a:r>
            <a:r>
              <a:rPr lang="en-US" sz="165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
</a:t>
            </a:r>
            <a:endParaRPr lang="en-US" sz="20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28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不是靠「努力」守约，而是圣灵把基督的爱浇灌在你心里（罗 5:5），让你从「我应该爱」变成「我甘心爱」。</a:t>
            </a:r>
            <a:endParaRPr lang="en-US" sz="3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9880" y="21717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结语 · 呼召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呼召与回应——对三种人说话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25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94080" y="2148840"/>
            <a:ext cx="3312160" cy="4301744"/>
          </a:xfrm>
          <a:prstGeom prst="roundRect">
            <a:avLst>
              <a:gd name="adj" fmla="val 24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950976" y="2238756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400" dirty="0"/>
              <a:t>1</a:t>
            </a:r>
          </a:p>
        </p:txBody>
      </p:sp>
      <p:sp>
        <p:nvSpPr>
          <p:cNvPr id="8" name="Text 6"/>
          <p:cNvSpPr/>
          <p:nvPr/>
        </p:nvSpPr>
        <p:spPr>
          <a:xfrm>
            <a:off x="1097280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51560" y="2909316"/>
            <a:ext cx="2880360" cy="6522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3200" b="1" dirty="0" err="1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若你已经结婚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822960" y="3476244"/>
            <a:ext cx="3429000" cy="2974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看着配偶的眼睛说：「无论你如何，我选择效法基督爱你/敬重你。」若婚姻正面临危机——今天就是拯救的日子</a:t>
            </a:r>
            <a:r>
              <a:rPr lang="en-US" sz="16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526280" y="2148840"/>
            <a:ext cx="3493008" cy="4301744"/>
          </a:xfrm>
          <a:prstGeom prst="roundRect">
            <a:avLst>
              <a:gd name="adj" fmla="val 24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700016" y="2255012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400" dirty="0"/>
              <a:t>2</a:t>
            </a:r>
          </a:p>
        </p:txBody>
      </p:sp>
      <p:sp>
        <p:nvSpPr>
          <p:cNvPr id="13" name="Text 11"/>
          <p:cNvSpPr/>
          <p:nvPr/>
        </p:nvSpPr>
        <p:spPr>
          <a:xfrm>
            <a:off x="4910328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0016" y="2821940"/>
            <a:ext cx="3319272" cy="739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若你正预备婚姻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4636008" y="3447288"/>
            <a:ext cx="3319272" cy="3003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不要只问「他有什么条件」，要问：「我是否预备好守一个『神作见证、死都不分开』的约？」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8513062" y="2148840"/>
            <a:ext cx="3319273" cy="4301744"/>
          </a:xfrm>
          <a:prstGeom prst="roundRect">
            <a:avLst>
              <a:gd name="adj" fmla="val 24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495792" y="2221992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2800" dirty="0"/>
              <a:t>3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723376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495792" y="2909316"/>
            <a:ext cx="3493007" cy="6751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若你已离婚或丧偶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8677655" y="3561588"/>
            <a:ext cx="3193999" cy="25953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神的恩典仍然够你用。基督与你的「新约」没有失效，祂仍然爱你到底。</a:t>
            </a:r>
            <a:endParaRPr lang="en-US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D13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3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090008" y="777240"/>
            <a:ext cx="2011680" cy="201168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472227" y="1159459"/>
            <a:ext cx="1247242" cy="124724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2880360"/>
            <a:ext cx="1219169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地上的婚姻有终结，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0" y="352044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但基督的爱永不终结。</a:t>
            </a:r>
            <a:endParaRPr lang="en-US" sz="4400" dirty="0"/>
          </a:p>
        </p:txBody>
      </p:sp>
      <p:sp>
        <p:nvSpPr>
          <p:cNvPr id="7" name="Shape 5"/>
          <p:cNvSpPr/>
          <p:nvPr/>
        </p:nvSpPr>
        <p:spPr>
          <a:xfrm>
            <a:off x="5592928" y="4526280"/>
            <a:ext cx="1005840" cy="45720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0" y="480060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kern="0" spc="4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以弗所书 5:31–33  ·  夫妻之约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20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685800"/>
            <a:ext cx="10607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引言：你的婚姻是合同，还是盟约？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20345" y="1910588"/>
            <a:ext cx="7497775" cy="46273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36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弟兄姊妹，我想先问一个问题——</a:t>
            </a:r>
            <a:endParaRPr lang="en-US" sz="3600" dirty="0"/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40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你觉得婚姻是什么？</a:t>
            </a:r>
            <a:endParaRPr lang="en-US" sz="3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36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结婚那天，新人在结婚证上签名。但那一纸证书，究竟代表一份「合同」，还是一份「盟约」？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092440" y="2011680"/>
            <a:ext cx="3566160" cy="3657600"/>
          </a:xfrm>
          <a:prstGeom prst="roundRect">
            <a:avLst>
              <a:gd name="adj" fmla="val 2308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915400" y="2514600"/>
            <a:ext cx="1371600" cy="137160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76004" y="2775204"/>
            <a:ext cx="850392" cy="85039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92440" y="3977640"/>
            <a:ext cx="30175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0200" y="137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594360"/>
            <a:ext cx="10607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人们眼中的婚姻——三种误解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2103120"/>
            <a:ext cx="3429000" cy="3291840"/>
          </a:xfrm>
          <a:prstGeom prst="roundRect">
            <a:avLst>
              <a:gd name="adj" fmla="val 25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50976" y="2212848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3200" dirty="0"/>
              <a:t>1</a:t>
            </a:r>
          </a:p>
        </p:txBody>
      </p:sp>
      <p:sp>
        <p:nvSpPr>
          <p:cNvPr id="8" name="Text 6"/>
          <p:cNvSpPr/>
          <p:nvPr/>
        </p:nvSpPr>
        <p:spPr>
          <a:xfrm>
            <a:off x="1097280" y="24688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76960" y="2807208"/>
            <a:ext cx="2788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合伙开公司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777240" y="3374136"/>
            <a:ext cx="3429000" cy="2020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两个人资源整合、风险共担、利润分成——把家当成生意。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4466844" y="2148840"/>
            <a:ext cx="3429000" cy="3291840"/>
          </a:xfrm>
          <a:prstGeom prst="roundRect">
            <a:avLst>
              <a:gd name="adj" fmla="val 25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42104" y="2185416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3200" dirty="0"/>
              <a:t>2</a:t>
            </a:r>
          </a:p>
        </p:txBody>
      </p:sp>
      <p:sp>
        <p:nvSpPr>
          <p:cNvPr id="13" name="Text 11"/>
          <p:cNvSpPr/>
          <p:nvPr/>
        </p:nvSpPr>
        <p:spPr>
          <a:xfrm>
            <a:off x="4910328" y="24688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13732" y="2779776"/>
            <a:ext cx="278892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爱情的坟墓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4526280" y="3355848"/>
            <a:ext cx="3296920" cy="1947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浪漫一结束，现实就开始——把婚姻当成激情的终点。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8403336" y="2103120"/>
            <a:ext cx="3429000" cy="3291840"/>
          </a:xfrm>
          <a:prstGeom prst="roundRect">
            <a:avLst>
              <a:gd name="adj" fmla="val 250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599932" y="2185416"/>
            <a:ext cx="566928" cy="566928"/>
          </a:xfrm>
          <a:prstGeom prst="ellipse">
            <a:avLst/>
          </a:prstGeom>
          <a:solidFill>
            <a:srgbClr val="C9A96A"/>
          </a:solidFill>
          <a:ln/>
        </p:spPr>
        <p:txBody>
          <a:bodyPr/>
          <a:lstStyle/>
          <a:p>
            <a:r>
              <a:rPr lang="en-US" sz="3200" dirty="0"/>
              <a:t>3</a:t>
            </a:r>
          </a:p>
        </p:txBody>
      </p:sp>
      <p:sp>
        <p:nvSpPr>
          <p:cNvPr id="18" name="Text 16"/>
          <p:cNvSpPr/>
          <p:nvPr/>
        </p:nvSpPr>
        <p:spPr>
          <a:xfrm>
            <a:off x="8723376" y="24688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599932" y="2880360"/>
            <a:ext cx="2788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一张纸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8403336" y="3447288"/>
            <a:ext cx="3429000" cy="1856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随时可以撕掉——把承诺当成可作废的文件。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737921" y="5431536"/>
            <a:ext cx="11094415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i="1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但保罗要告诉我们：这些，都误解了婚姻的本质。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A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B981BA-BE8E-9B60-2953-6187CA954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27AC0E3-48DF-BF92-0897-79F892E479C5}"/>
              </a:ext>
            </a:extLst>
          </p:cNvPr>
          <p:cNvSpPr/>
          <p:nvPr/>
        </p:nvSpPr>
        <p:spPr>
          <a:xfrm>
            <a:off x="777240" y="320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09B3A0D-FC63-CDAD-C94B-DA8599399465}"/>
              </a:ext>
            </a:extLst>
          </p:cNvPr>
          <p:cNvSpPr/>
          <p:nvPr/>
        </p:nvSpPr>
        <p:spPr>
          <a:xfrm>
            <a:off x="777240" y="685800"/>
            <a:ext cx="10607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引言：你的婚姻是合同，还是盟约？</a:t>
            </a:r>
            <a:endParaRPr lang="en-US" sz="36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106DC74-29E4-62F9-E321-4CD53548502D}"/>
              </a:ext>
            </a:extLst>
          </p:cNvPr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D8A341A-E83A-D8C2-2529-20D77CB2C3DD}"/>
              </a:ext>
            </a:extLst>
          </p:cNvPr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838C13B-C534-B9D2-284A-AC509F147F54}"/>
              </a:ext>
            </a:extLst>
          </p:cNvPr>
          <p:cNvSpPr/>
          <p:nvPr/>
        </p:nvSpPr>
        <p:spPr>
          <a:xfrm>
            <a:off x="167945" y="1544828"/>
            <a:ext cx="7497775" cy="46273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36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弟兄姊妹，我想先问一个问题——</a:t>
            </a:r>
            <a:endParaRPr lang="en-US" sz="3600" dirty="0"/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40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你觉得婚姻是什么？</a:t>
            </a:r>
            <a:endParaRPr lang="en-US" sz="3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36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结婚那天，新人在结婚证上签名。但那一纸证书，究竟代表一份「合同」，还是一份「盟约」？</a:t>
            </a:r>
            <a:endParaRPr lang="en-US" sz="36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C401873-E390-7A26-6756-CCF22D83565E}"/>
              </a:ext>
            </a:extLst>
          </p:cNvPr>
          <p:cNvSpPr/>
          <p:nvPr/>
        </p:nvSpPr>
        <p:spPr>
          <a:xfrm>
            <a:off x="7579360" y="1828800"/>
            <a:ext cx="4612639" cy="4160520"/>
          </a:xfrm>
          <a:prstGeom prst="roundRect">
            <a:avLst>
              <a:gd name="adj" fmla="val 2308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831075FE-226D-F7F3-21C1-663C1BE17302}"/>
              </a:ext>
            </a:extLst>
          </p:cNvPr>
          <p:cNvSpPr/>
          <p:nvPr/>
        </p:nvSpPr>
        <p:spPr>
          <a:xfrm>
            <a:off x="9890760" y="71120"/>
            <a:ext cx="1371600" cy="137160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D1C445BD-5351-686F-5590-53DB3A1DB32E}"/>
              </a:ext>
            </a:extLst>
          </p:cNvPr>
          <p:cNvSpPr/>
          <p:nvPr/>
        </p:nvSpPr>
        <p:spPr>
          <a:xfrm>
            <a:off x="10151364" y="331724"/>
            <a:ext cx="850392" cy="85039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0FCC8FE-7BD3-2E5B-9A6A-0C034B7CD6CC}"/>
              </a:ext>
            </a:extLst>
          </p:cNvPr>
          <p:cNvSpPr/>
          <p:nvPr/>
        </p:nvSpPr>
        <p:spPr>
          <a:xfrm>
            <a:off x="7487920" y="1796796"/>
            <a:ext cx="4704080" cy="41925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3600" i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婚姻不是人的发明，</a:t>
            </a:r>
            <a:endParaRPr lang="en-US" sz="36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3600" i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不是社会的制度，</a:t>
            </a:r>
            <a:endParaRPr lang="en-US" sz="36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3600" i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而是神在创造天地之前</a:t>
            </a:r>
            <a:endParaRPr lang="en-US" sz="36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3600" i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就设计的「盟约」。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83471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96596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62000" y="653796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婚姻不是人的发明，而是神的设计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1965960"/>
            <a:ext cx="10607040" cy="3566160"/>
          </a:xfrm>
          <a:prstGeom prst="roundRect">
            <a:avLst>
              <a:gd name="adj" fmla="val 2308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188720" y="2468880"/>
            <a:ext cx="1371600" cy="137160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49324" y="2729484"/>
            <a:ext cx="850392" cy="850392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578100" y="1818640"/>
            <a:ext cx="8747760" cy="3713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3600" b="1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神不是婚礼的「观礼嘉宾」，</a:t>
            </a:r>
            <a:endParaRPr lang="en-US" sz="3600" dirty="0"/>
          </a:p>
          <a:p>
            <a:pPr marL="0" indent="0">
              <a:lnSpc>
                <a:spcPct val="135000"/>
              </a:lnSpc>
              <a:spcAft>
                <a:spcPts val="1800"/>
              </a:spcAft>
              <a:buNone/>
            </a:pPr>
            <a:r>
              <a:rPr lang="en-US" sz="36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祂是立约的见证人，也是担保人。</a:t>
            </a:r>
            <a:endParaRPr lang="en-US" sz="3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今天许多人的婚姻出问题，不是因为不够相爱，而是从一开始就弄错了婚姻的本质——把「盟约」当成了「合同」。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1500" y="1143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55320" y="576072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合同 vs 盟约——本质的分别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77240" y="2103120"/>
            <a:ext cx="5074920" cy="3383280"/>
          </a:xfrm>
          <a:prstGeom prst="roundRect">
            <a:avLst>
              <a:gd name="adj" fmla="val 2432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995680" y="2144268"/>
            <a:ext cx="4480560" cy="6263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合  同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777240" y="2770632"/>
            <a:ext cx="5074920" cy="2715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你做到 A，我就给你 B。</a:t>
            </a:r>
            <a:endParaRPr lang="en-US" sz="3200" dirty="0"/>
          </a:p>
          <a:p>
            <a:pPr marL="0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以利益交换为基础。</a:t>
            </a:r>
            <a:endParaRPr lang="en-US" sz="3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一旦违约，大家一拍两散。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6233160" y="2103120"/>
            <a:ext cx="5029200" cy="3383280"/>
          </a:xfrm>
          <a:prstGeom prst="roundRect">
            <a:avLst>
              <a:gd name="adj" fmla="val 2432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600" b="1" dirty="0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  约</a:t>
            </a:r>
            <a:endParaRPr lang="en-US" sz="3600" dirty="0"/>
          </a:p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675120" y="242316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271259" y="2697480"/>
            <a:ext cx="4953001" cy="281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我用生命向你保证。</a:t>
            </a:r>
            <a:endParaRPr lang="en-US" sz="3200" dirty="0"/>
          </a:p>
          <a:p>
            <a:pPr marL="0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以忠诚委身为基础。</a:t>
            </a:r>
            <a:endParaRPr lang="en-US" sz="3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无论你如何，我都守约到底。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5760720" y="3383280"/>
            <a:ext cx="685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1160" y="1143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74040" y="54864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盟约的仪式——劈开牲畜（创世记 15 章）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05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22960" y="1965959"/>
            <a:ext cx="5212080" cy="4346143"/>
          </a:xfrm>
          <a:prstGeom prst="roundRect">
            <a:avLst>
              <a:gd name="adj" fmla="val 225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r>
              <a:rPr lang="en-US" sz="3600" b="1" dirty="0" err="1">
                <a:solidFill>
                  <a:srgbClr val="C9A9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古代立约的方式</a:t>
            </a:r>
            <a:endParaRPr lang="en-US" sz="3600" dirty="0"/>
          </a:p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97280" y="22860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07720" y="2743200"/>
            <a:ext cx="5120640" cy="35689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2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将动物劈成两半，立约双方从中间走过。</a:t>
            </a:r>
            <a:endParaRPr lang="en-US" sz="3200" dirty="0"/>
          </a:p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r>
              <a:rPr lang="en-US" sz="32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意思是：</a:t>
            </a:r>
            <a:endParaRPr lang="en-US" sz="32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3200" i="1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「若我背约，愿我如此被劈开。」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6309360" y="1965960"/>
            <a:ext cx="5074920" cy="4343400"/>
          </a:xfrm>
          <a:prstGeom prst="roundRect">
            <a:avLst>
              <a:gd name="adj" fmla="val 2250"/>
            </a:avLst>
          </a:prstGeom>
          <a:solidFill>
            <a:srgbClr val="232F4C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720840" y="2423160"/>
            <a:ext cx="1188720" cy="118872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946697" y="2649017"/>
            <a:ext cx="737006" cy="737006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909560" y="2082800"/>
            <a:ext cx="3611880" cy="1730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i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这是一份用生命作抵押的承诺——立约，是把性命押上去</a:t>
            </a:r>
            <a:r>
              <a:rPr lang="en-US" sz="1600" i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675120" y="4160520"/>
            <a:ext cx="459232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旧约的婚姻，正是这样一份「以生命起誓」的约。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1143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600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 · 引言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04520" y="43434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EE9DC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盟约指向基督——祂独自走过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822960" cy="41148"/>
          </a:xfrm>
          <a:prstGeom prst="rect">
            <a:avLst/>
          </a:prstGeom>
          <a:solidFill>
            <a:srgbClr val="C9A9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140135" y="6291072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C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06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07720" y="1709928"/>
            <a:ext cx="11201400" cy="4467352"/>
          </a:xfrm>
          <a:prstGeom prst="roundRect">
            <a:avLst>
              <a:gd name="adj" fmla="val 2250"/>
            </a:avLst>
          </a:prstGeom>
          <a:solidFill>
            <a:srgbClr val="1C2740"/>
          </a:solidFill>
          <a:ln w="12700">
            <a:solidFill>
              <a:srgbClr val="232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234440" y="2743200"/>
            <a:ext cx="1554480" cy="1554480"/>
          </a:xfrm>
          <a:prstGeom prst="ellipse">
            <a:avLst/>
          </a:prstGeom>
          <a:ln w="15875">
            <a:solidFill>
              <a:srgbClr val="C9A9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529791" y="3038551"/>
            <a:ext cx="963778" cy="963778"/>
          </a:xfrm>
          <a:prstGeom prst="ellipse">
            <a:avLst/>
          </a:prstGeom>
          <a:ln w="9525">
            <a:solidFill>
              <a:srgbClr val="9C7C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875280" y="1751076"/>
            <a:ext cx="9133840" cy="4467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3200" dirty="0">
                <a:solidFill>
                  <a:srgbClr val="EEE9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在创世记 15 章，神没有让双方一同走过，</a:t>
            </a:r>
            <a:endParaRPr lang="en-US" sz="3200" dirty="0"/>
          </a:p>
          <a:p>
            <a:pPr marL="0" indent="0">
              <a:lnSpc>
                <a:spcPct val="135000"/>
              </a:lnSpc>
              <a:spcAft>
                <a:spcPts val="1800"/>
              </a:spcAft>
              <a:buNone/>
            </a:pPr>
            <a:r>
              <a:rPr lang="en-US" sz="3600" b="1" dirty="0">
                <a:solidFill>
                  <a:srgbClr val="C9A9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而是祂自己——单方面走过那燃烧的火把。</a:t>
            </a:r>
            <a:endParaRPr lang="en-US" sz="32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3200" dirty="0">
                <a:solidFill>
                  <a:srgbClr val="9AA6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神亲自替人承担了违约的代价。基督的身体在十字架上被「劈开」，祂承担了我们背约的咒诅。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970</Words>
  <Application>Microsoft Office PowerPoint</Application>
  <PresentationFormat>Widescreen</PresentationFormat>
  <Paragraphs>256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Microsoft YaHei</vt:lpstr>
      <vt:lpstr>SimSun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 Fang</cp:lastModifiedBy>
  <cp:revision>2</cp:revision>
  <dcterms:created xsi:type="dcterms:W3CDTF">2026-07-11T02:14:59Z</dcterms:created>
  <dcterms:modified xsi:type="dcterms:W3CDTF">2026-07-13T00:51:46Z</dcterms:modified>
</cp:coreProperties>
</file>