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77" r:id="rId14"/>
    <p:sldId id="274" r:id="rId15"/>
    <p:sldId id="275" r:id="rId16"/>
    <p:sldId id="276" r:id="rId17"/>
    <p:sldId id="272" r:id="rId18"/>
    <p:sldId id="278" r:id="rId19"/>
    <p:sldId id="279" r:id="rId20"/>
    <p:sldId id="280" r:id="rId21"/>
    <p:sldId id="281" r:id="rId22"/>
    <p:sldId id="282" r:id="rId23"/>
    <p:sldId id="273" r:id="rId24"/>
    <p:sldId id="283" r:id="rId25"/>
    <p:sldId id="286" r:id="rId26"/>
    <p:sldId id="284" r:id="rId27"/>
    <p:sldId id="263" r:id="rId28"/>
    <p:sldId id="289" r:id="rId29"/>
    <p:sldId id="287" r:id="rId30"/>
    <p:sldId id="290" r:id="rId31"/>
    <p:sldId id="288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85846" y="1678090"/>
            <a:ext cx="2200731" cy="29832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1352" y="1027452"/>
            <a:ext cx="3702907" cy="56553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85846" y="1678090"/>
            <a:ext cx="2200731" cy="29832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7345" y="121296"/>
            <a:ext cx="5408098" cy="4866124"/>
          </a:xfrm>
        </p:spPr>
        <p:txBody>
          <a:bodyPr anchor="ctr"/>
          <a:lstStyle>
            <a:lvl1pPr algn="ctr">
              <a:defRPr baseline="0">
                <a:solidFill>
                  <a:srgbClr val="404040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7345" y="121296"/>
            <a:ext cx="5408098" cy="4866124"/>
          </a:xfrm>
        </p:spPr>
        <p:txBody>
          <a:bodyPr anchor="ctr"/>
          <a:lstStyle>
            <a:lvl1pPr algn="ctr">
              <a:defRPr baseline="0">
                <a:solidFill>
                  <a:srgbClr val="404040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987" y="2918247"/>
            <a:ext cx="2290235" cy="4209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7345" y="121296"/>
            <a:ext cx="5408098" cy="4866124"/>
          </a:xfrm>
        </p:spPr>
        <p:txBody>
          <a:bodyPr anchor="ctr"/>
          <a:lstStyle>
            <a:lvl1pPr algn="ctr">
              <a:defRPr baseline="0">
                <a:solidFill>
                  <a:srgbClr val="404040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4098" y="185512"/>
            <a:ext cx="8747133" cy="360097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64097" y="4021137"/>
            <a:ext cx="8747133" cy="86639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5446" y="228323"/>
            <a:ext cx="8668650" cy="471628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3F2B5-A5D5-C2FE-EEA0-670F332B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0E89A-BA53-23F0-BAD7-B48951351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05C24-9FBF-D066-D270-A4161FA7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2BD76-CE18-C341-6624-7A432ADE5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22  </a:t>
            </a:r>
            <a:r>
              <a:rPr lang="en-US" b="1" dirty="0">
                <a:latin typeface="Georgia" panose="02040502050405020303" pitchFamily="18" charset="0"/>
              </a:rPr>
              <a:t>I will become even more undignified than this, and I will be humiliated in my own eyes. </a:t>
            </a:r>
          </a:p>
          <a:p>
            <a:r>
              <a:rPr lang="en-US" dirty="0">
                <a:latin typeface="Georgia" panose="02040502050405020303" pitchFamily="18" charset="0"/>
              </a:rPr>
              <a:t>But by these slave girls you spoke of, </a:t>
            </a:r>
          </a:p>
          <a:p>
            <a:r>
              <a:rPr lang="en-US" dirty="0">
                <a:latin typeface="Georgia" panose="02040502050405020303" pitchFamily="18" charset="0"/>
              </a:rPr>
              <a:t>I will be held in honor.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F1DE7-6D68-61FB-C295-C79FEDA64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389074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0D8FD-988D-ABC4-5A18-9AEC556C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B689E-57C8-7D48-68CA-B260DFBD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23 </a:t>
            </a:r>
            <a:r>
              <a:rPr lang="en-US" dirty="0">
                <a:latin typeface="Georgia" panose="02040502050405020303" pitchFamily="18" charset="0"/>
              </a:rPr>
              <a:t>And Michal daughter of Saul </a:t>
            </a:r>
          </a:p>
          <a:p>
            <a:r>
              <a:rPr lang="en-US" dirty="0">
                <a:latin typeface="Georgia" panose="02040502050405020303" pitchFamily="18" charset="0"/>
              </a:rPr>
              <a:t>had no children to the day of her death.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0B475-2FB2-8368-C93B-7AA37003C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283506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Free to Worship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Freedom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Centers on God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8E86D-B26C-3ECB-FDEF-42F427A8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BC91-DBB7-B4CE-F319-98FEBF6F1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12 </a:t>
            </a:r>
            <a:r>
              <a:rPr lang="en-US" dirty="0">
                <a:latin typeface="Georgia" panose="02040502050405020303" pitchFamily="18" charset="0"/>
              </a:rPr>
              <a:t>Now King David was told,</a:t>
            </a:r>
          </a:p>
          <a:p>
            <a:r>
              <a:rPr lang="en-US" dirty="0">
                <a:latin typeface="Georgia" panose="02040502050405020303" pitchFamily="18" charset="0"/>
              </a:rPr>
              <a:t> “The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has blessed the household of Obed-Edom and everything he has, </a:t>
            </a:r>
          </a:p>
          <a:p>
            <a:r>
              <a:rPr lang="en-US" dirty="0">
                <a:latin typeface="Georgia" panose="02040502050405020303" pitchFamily="18" charset="0"/>
              </a:rPr>
              <a:t>because of the ark of God.” </a:t>
            </a:r>
          </a:p>
          <a:p>
            <a:r>
              <a:rPr lang="en-US" b="1" dirty="0">
                <a:latin typeface="Georgia" panose="02040502050405020303" pitchFamily="18" charset="0"/>
              </a:rPr>
              <a:t>So David went to bring up the ark of God from the house of Obed-Edom to the City of David with rejoicing. 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B16C-25D6-5148-7315-45E8BD603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 NIV </a:t>
            </a:r>
          </a:p>
        </p:txBody>
      </p:sp>
    </p:spTree>
    <p:extLst>
      <p:ext uri="{BB962C8B-B14F-4D97-AF65-F5344CB8AC3E}">
        <p14:creationId xmlns:p14="http://schemas.microsoft.com/office/powerpoint/2010/main" val="238614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9BC0B-6CD9-EFB3-3006-212F9D04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CAF8-D15B-6CAC-E0E0-CA763F8CF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/>
              <a:t> </a:t>
            </a:r>
            <a:r>
              <a:rPr lang="en-US" dirty="0">
                <a:latin typeface="Georgia" panose="02040502050405020303" pitchFamily="18" charset="0"/>
              </a:rPr>
              <a:t>Then Moses said to him, </a:t>
            </a: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If your Presence does not go with us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do not send us up from here.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93428-B545-23F1-8CD5-BAD9CF2176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Exodus 33:15 NIV </a:t>
            </a:r>
          </a:p>
        </p:txBody>
      </p:sp>
    </p:spTree>
    <p:extLst>
      <p:ext uri="{BB962C8B-B14F-4D97-AF65-F5344CB8AC3E}">
        <p14:creationId xmlns:p14="http://schemas.microsoft.com/office/powerpoint/2010/main" val="264956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08C5-EA96-82F2-DAEC-EB22B122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805D1-CED7-91F7-4237-F6F305B45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You make known to me the path of life;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</a:t>
            </a:r>
            <a:r>
              <a:rPr lang="en-US" b="1" dirty="0">
                <a:latin typeface="Georgia" panose="02040502050405020303" pitchFamily="18" charset="0"/>
              </a:rPr>
              <a:t>you will fill me with joy in your presence,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with eternal pleasures at your right hand.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84A7B-C90B-AA02-6D7A-79585219C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Psalm 16:11 NIV </a:t>
            </a:r>
          </a:p>
        </p:txBody>
      </p:sp>
    </p:spTree>
    <p:extLst>
      <p:ext uri="{BB962C8B-B14F-4D97-AF65-F5344CB8AC3E}">
        <p14:creationId xmlns:p14="http://schemas.microsoft.com/office/powerpoint/2010/main" val="293904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FD9F-0D6F-240A-CA00-CFEB6F1E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3D36-C2B4-70AC-4940-7664805F5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26 </a:t>
            </a:r>
            <a:r>
              <a:rPr lang="en-US" dirty="0">
                <a:latin typeface="Georgia" panose="02040502050405020303" pitchFamily="18" charset="0"/>
              </a:rPr>
              <a:t>My flesh and my heart may fail,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</a:t>
            </a:r>
            <a:r>
              <a:rPr lang="en-US" b="1" dirty="0">
                <a:latin typeface="Georgia" panose="02040502050405020303" pitchFamily="18" charset="0"/>
              </a:rPr>
              <a:t>but God is the strength of my heart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    and my portion forever.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28AA0-7CD8-7FE1-8CC6-9FDAB37A7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Psalm 73:26 NIV </a:t>
            </a:r>
          </a:p>
        </p:txBody>
      </p:sp>
    </p:spTree>
    <p:extLst>
      <p:ext uri="{BB962C8B-B14F-4D97-AF65-F5344CB8AC3E}">
        <p14:creationId xmlns:p14="http://schemas.microsoft.com/office/powerpoint/2010/main" val="222618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B867-69C3-1C70-188F-0225AAF7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C81C0-D39A-7FD5-BE4A-38E1545D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Free to Worship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E359B-1EDC-EC4D-B497-EE611E580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Freedom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Worships Boldly</a:t>
            </a:r>
          </a:p>
        </p:txBody>
      </p:sp>
    </p:spTree>
    <p:extLst>
      <p:ext uri="{BB962C8B-B14F-4D97-AF65-F5344CB8AC3E}">
        <p14:creationId xmlns:p14="http://schemas.microsoft.com/office/powerpoint/2010/main" val="58386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A37B-F4C8-6C72-C327-2002E127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C036B-EFA2-CD59-763C-756E3830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893569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14 </a:t>
            </a:r>
            <a:r>
              <a:rPr lang="en-US" dirty="0">
                <a:latin typeface="Georgia" panose="02040502050405020303" pitchFamily="18" charset="0"/>
              </a:rPr>
              <a:t>Wearing a linen ephod, </a:t>
            </a:r>
          </a:p>
          <a:p>
            <a:r>
              <a:rPr lang="en-US" b="1" dirty="0">
                <a:latin typeface="Georgia" panose="02040502050405020303" pitchFamily="18" charset="0"/>
              </a:rPr>
              <a:t>David was dancing 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b="1" dirty="0">
                <a:latin typeface="Georgia" panose="02040502050405020303" pitchFamily="18" charset="0"/>
              </a:rPr>
              <a:t> </a:t>
            </a:r>
          </a:p>
          <a:p>
            <a:r>
              <a:rPr lang="en-US" b="1" dirty="0">
                <a:latin typeface="Georgia" panose="02040502050405020303" pitchFamily="18" charset="0"/>
              </a:rPr>
              <a:t>with all his might,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15 </a:t>
            </a:r>
            <a:r>
              <a:rPr lang="en-US" dirty="0">
                <a:latin typeface="Georgia" panose="02040502050405020303" pitchFamily="18" charset="0"/>
              </a:rPr>
              <a:t>while he and all Israel were bringing up the ark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</a:t>
            </a:r>
          </a:p>
          <a:p>
            <a:r>
              <a:rPr lang="en-US" b="1" dirty="0">
                <a:latin typeface="Georgia" panose="02040502050405020303" pitchFamily="18" charset="0"/>
              </a:rPr>
              <a:t>with shouts and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sound of trumpets.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6CDBA-173C-F52E-A4EC-40753A599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6:14-15 NIV </a:t>
            </a:r>
          </a:p>
        </p:txBody>
      </p:sp>
    </p:spTree>
    <p:extLst>
      <p:ext uri="{BB962C8B-B14F-4D97-AF65-F5344CB8AC3E}">
        <p14:creationId xmlns:p14="http://schemas.microsoft.com/office/powerpoint/2010/main" val="256673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9DC09-C39A-AB62-D10D-A57D1C5EA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EA73-89CD-227E-E80A-9D47872AF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20 </a:t>
            </a:r>
            <a:r>
              <a:rPr lang="en-US" dirty="0">
                <a:latin typeface="Georgia" panose="02040502050405020303" pitchFamily="18" charset="0"/>
              </a:rPr>
              <a:t>When David returned home to bless his household, Michal daughter of Saul came out to meet him and said, </a:t>
            </a:r>
          </a:p>
          <a:p>
            <a:r>
              <a:rPr lang="en-US" dirty="0">
                <a:latin typeface="Georgia" panose="02040502050405020303" pitchFamily="18" charset="0"/>
              </a:rPr>
              <a:t>“How the king of Israel has distinguished himself today, going around half-naked in full view of the slave girls of his servants </a:t>
            </a:r>
          </a:p>
          <a:p>
            <a:r>
              <a:rPr lang="en-US" dirty="0">
                <a:latin typeface="Georgia" panose="02040502050405020303" pitchFamily="18" charset="0"/>
              </a:rPr>
              <a:t>as any vulgar fellow would!”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B7A5B-D2D4-A2A4-D2F1-4CF46D9964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6:20 NIV </a:t>
            </a:r>
          </a:p>
        </p:txBody>
      </p:sp>
    </p:spTree>
    <p:extLst>
      <p:ext uri="{BB962C8B-B14F-4D97-AF65-F5344CB8AC3E}">
        <p14:creationId xmlns:p14="http://schemas.microsoft.com/office/powerpoint/2010/main" val="266291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Free to Worship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4259" y="3815319"/>
            <a:ext cx="2200731" cy="298327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2 Samuel 6:12-23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EDE40-6516-3C18-1672-6139FCEA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512D-9378-C8BD-94E0-83B8B4CB3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It is for freedom that Christ has set us free. </a:t>
            </a:r>
          </a:p>
          <a:p>
            <a:r>
              <a:rPr lang="en-US" b="1" dirty="0">
                <a:latin typeface="Georgia" panose="02040502050405020303" pitchFamily="18" charset="0"/>
              </a:rPr>
              <a:t>Stand firm, then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and do not let yourselves be burdened again </a:t>
            </a:r>
          </a:p>
          <a:p>
            <a:r>
              <a:rPr lang="en-US" dirty="0">
                <a:latin typeface="Georgia" panose="02040502050405020303" pitchFamily="18" charset="0"/>
              </a:rPr>
              <a:t>by a yoke of slavery.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0F029-3492-A511-7917-DFB1DA171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Galatians 5:1 NIV </a:t>
            </a:r>
          </a:p>
        </p:txBody>
      </p:sp>
    </p:spTree>
    <p:extLst>
      <p:ext uri="{BB962C8B-B14F-4D97-AF65-F5344CB8AC3E}">
        <p14:creationId xmlns:p14="http://schemas.microsoft.com/office/powerpoint/2010/main" val="328661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F217-A775-44DE-2452-BBD5AF6A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8E652-93CC-0F53-0F7D-1C9404536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36 </a:t>
            </a:r>
            <a:r>
              <a:rPr lang="en-US" dirty="0">
                <a:latin typeface="Georgia" panose="02040502050405020303" pitchFamily="18" charset="0"/>
              </a:rPr>
              <a:t>So if the Son sets you free, </a:t>
            </a:r>
          </a:p>
          <a:p>
            <a:r>
              <a:rPr lang="en-US" b="1" dirty="0">
                <a:latin typeface="Georgia" panose="02040502050405020303" pitchFamily="18" charset="0"/>
              </a:rPr>
              <a:t>you will be free indeed.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2CF1-AC93-EFBC-597A-827BAFCC8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John 8:36 NIV </a:t>
            </a:r>
          </a:p>
        </p:txBody>
      </p:sp>
    </p:spTree>
    <p:extLst>
      <p:ext uri="{BB962C8B-B14F-4D97-AF65-F5344CB8AC3E}">
        <p14:creationId xmlns:p14="http://schemas.microsoft.com/office/powerpoint/2010/main" val="48946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347F-C642-536C-D620-DF1E479B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A055-9C25-042B-9E17-2DCB99918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17 </a:t>
            </a:r>
            <a:r>
              <a:rPr lang="en-US" dirty="0">
                <a:latin typeface="Georgia" panose="02040502050405020303" pitchFamily="18" charset="0"/>
              </a:rPr>
              <a:t>Now the Lord is the Spirit, </a:t>
            </a:r>
          </a:p>
          <a:p>
            <a:r>
              <a:rPr lang="en-US" dirty="0">
                <a:latin typeface="Georgia" panose="02040502050405020303" pitchFamily="18" charset="0"/>
              </a:rPr>
              <a:t>and where the Spirit of the Lord is,</a:t>
            </a:r>
          </a:p>
          <a:p>
            <a:r>
              <a:rPr lang="en-US" b="1" dirty="0">
                <a:latin typeface="Georgia" panose="02040502050405020303" pitchFamily="18" charset="0"/>
              </a:rPr>
              <a:t> there is freedom</a:t>
            </a:r>
            <a:r>
              <a:rPr lang="en-US" dirty="0">
                <a:latin typeface="Georgia" panose="02040502050405020303" pitchFamily="18" charset="0"/>
              </a:rPr>
              <a:t>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F89B2-E97A-A870-0C48-ADDCDB569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Corinthians 3:17 NIV </a:t>
            </a:r>
          </a:p>
        </p:txBody>
      </p:sp>
    </p:spTree>
    <p:extLst>
      <p:ext uri="{BB962C8B-B14F-4D97-AF65-F5344CB8AC3E}">
        <p14:creationId xmlns:p14="http://schemas.microsoft.com/office/powerpoint/2010/main" val="27223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0C17-1930-7E29-35CF-349C4B8F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6473BC-01BA-D997-C568-0F0F29B8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Free to Worship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150D4-BA95-0FD3-67DD-85BFF28A9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Freedom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Fears God,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Over People</a:t>
            </a:r>
          </a:p>
        </p:txBody>
      </p:sp>
    </p:spTree>
    <p:extLst>
      <p:ext uri="{BB962C8B-B14F-4D97-AF65-F5344CB8AC3E}">
        <p14:creationId xmlns:p14="http://schemas.microsoft.com/office/powerpoint/2010/main" val="52113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E051-6782-3C84-5960-6F156F43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C451B-8B5B-A687-771E-3D40A03CC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21 </a:t>
            </a:r>
            <a:r>
              <a:rPr lang="en-US" dirty="0">
                <a:latin typeface="Georgia" panose="02040502050405020303" pitchFamily="18" charset="0"/>
              </a:rPr>
              <a:t>David said to Michal, </a:t>
            </a: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It was 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b="1" dirty="0">
                <a:latin typeface="Georgia" panose="02040502050405020303" pitchFamily="18" charset="0"/>
              </a:rPr>
              <a:t>who chose me </a:t>
            </a:r>
            <a:r>
              <a:rPr lang="en-US" dirty="0">
                <a:latin typeface="Georgia" panose="02040502050405020303" pitchFamily="18" charset="0"/>
              </a:rPr>
              <a:t>rather than your father or anyone from his house when he appointed me ruler over </a:t>
            </a:r>
          </a:p>
          <a:p>
            <a:r>
              <a:rPr lang="en-US" dirty="0">
                <a:latin typeface="Georgia" panose="02040502050405020303" pitchFamily="18" charset="0"/>
              </a:rPr>
              <a:t>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’s people Israel—</a:t>
            </a:r>
          </a:p>
          <a:p>
            <a:r>
              <a:rPr lang="en-US" b="1" dirty="0">
                <a:latin typeface="Georgia" panose="02040502050405020303" pitchFamily="18" charset="0"/>
              </a:rPr>
              <a:t>I will celebrate 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. 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862A9-51FD-1B22-002C-C481D3DB28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6:21 NIV </a:t>
            </a:r>
          </a:p>
        </p:txBody>
      </p:sp>
    </p:spTree>
    <p:extLst>
      <p:ext uri="{BB962C8B-B14F-4D97-AF65-F5344CB8AC3E}">
        <p14:creationId xmlns:p14="http://schemas.microsoft.com/office/powerpoint/2010/main" val="50549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8226-A645-6556-36B3-926158EC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7BD5E-7652-0397-56EB-EC27C8518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22  </a:t>
            </a:r>
            <a:r>
              <a:rPr lang="en-US" b="1" dirty="0">
                <a:latin typeface="Georgia" panose="02040502050405020303" pitchFamily="18" charset="0"/>
              </a:rPr>
              <a:t>I will become even more </a:t>
            </a:r>
          </a:p>
          <a:p>
            <a:r>
              <a:rPr lang="en-US" b="1" dirty="0">
                <a:latin typeface="Georgia" panose="02040502050405020303" pitchFamily="18" charset="0"/>
              </a:rPr>
              <a:t>undignified than this, </a:t>
            </a:r>
          </a:p>
          <a:p>
            <a:r>
              <a:rPr lang="en-US" dirty="0">
                <a:latin typeface="Georgia" panose="02040502050405020303" pitchFamily="18" charset="0"/>
              </a:rPr>
              <a:t>and I will be humiliated in my own eyes.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8DAB-1563-35E9-89F9-F7444FE76B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6:22 NIV </a:t>
            </a:r>
          </a:p>
        </p:txBody>
      </p:sp>
    </p:spTree>
    <p:extLst>
      <p:ext uri="{BB962C8B-B14F-4D97-AF65-F5344CB8AC3E}">
        <p14:creationId xmlns:p14="http://schemas.microsoft.com/office/powerpoint/2010/main" val="47743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A2D98-9255-F022-3EDD-F655C79C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6D1B4-C5FC-B49A-FCB2-B14CBA12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10 </a:t>
            </a:r>
            <a:r>
              <a:rPr lang="en-US" b="1" dirty="0">
                <a:latin typeface="Georgia" panose="02040502050405020303" pitchFamily="18" charset="0"/>
              </a:rPr>
              <a:t>Am I now trying to win the approval of human beings, or of God? </a:t>
            </a:r>
          </a:p>
          <a:p>
            <a:r>
              <a:rPr lang="en-US" dirty="0">
                <a:latin typeface="Georgia" panose="02040502050405020303" pitchFamily="18" charset="0"/>
              </a:rPr>
              <a:t>Or am I trying to please people? </a:t>
            </a:r>
          </a:p>
          <a:p>
            <a:r>
              <a:rPr lang="en-US" dirty="0">
                <a:latin typeface="Georgia" panose="02040502050405020303" pitchFamily="18" charset="0"/>
              </a:rPr>
              <a:t>If I were still trying to please people, </a:t>
            </a:r>
          </a:p>
          <a:p>
            <a:r>
              <a:rPr lang="en-US" dirty="0">
                <a:latin typeface="Georgia" panose="02040502050405020303" pitchFamily="18" charset="0"/>
              </a:rPr>
              <a:t>I would not be a servant of Christ.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F91CE-AE03-5134-46AC-33A1A46C3C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Galatians 1:10 NIV </a:t>
            </a:r>
          </a:p>
        </p:txBody>
      </p:sp>
    </p:spTree>
    <p:extLst>
      <p:ext uri="{BB962C8B-B14F-4D97-AF65-F5344CB8AC3E}">
        <p14:creationId xmlns:p14="http://schemas.microsoft.com/office/powerpoint/2010/main" val="114150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5446" y="228324"/>
            <a:ext cx="8668650" cy="4207946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latin typeface="Georgia" panose="02040502050405020303" pitchFamily="18" charset="0"/>
              </a:rPr>
              <a:t>The greatest expression of freedom is not </a:t>
            </a:r>
          </a:p>
          <a:p>
            <a:r>
              <a:rPr lang="en-US" dirty="0">
                <a:latin typeface="Georgia" panose="02040502050405020303" pitchFamily="18" charset="0"/>
              </a:rPr>
              <a:t>doing whatever we want; </a:t>
            </a:r>
          </a:p>
          <a:p>
            <a:r>
              <a:rPr lang="en-US" dirty="0">
                <a:latin typeface="Georgia" panose="02040502050405020303" pitchFamily="18" charset="0"/>
              </a:rPr>
              <a:t>it is delighting in the God who </a:t>
            </a:r>
          </a:p>
          <a:p>
            <a:r>
              <a:rPr lang="en-US" dirty="0">
                <a:latin typeface="Georgia" panose="02040502050405020303" pitchFamily="18" charset="0"/>
              </a:rPr>
              <a:t>has made His dwelling among us.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64A80C-1DF0-06F5-5097-8C6CDC29C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6516E-1F1B-F79D-9A2C-108B8D213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5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B7EFB-B59C-4B4C-14D9-3BDC1E63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EE386-5F3B-0DBB-5A65-9E9E268126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5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12 </a:t>
            </a:r>
            <a:r>
              <a:rPr lang="en-US" dirty="0">
                <a:latin typeface="Georgia" panose="02040502050405020303" pitchFamily="18" charset="0"/>
              </a:rPr>
              <a:t>Now King David was told,</a:t>
            </a:r>
          </a:p>
          <a:p>
            <a:r>
              <a:rPr lang="en-US" dirty="0">
                <a:latin typeface="Georgia" panose="02040502050405020303" pitchFamily="18" charset="0"/>
              </a:rPr>
              <a:t> “The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has blessed the household of Obed-Edom and everything he has, because of the ark of God.” So David went to bring up the ark of God from the house of Obed-Edom to the City of David with rejoicing. </a:t>
            </a:r>
            <a:r>
              <a:rPr lang="en-US" b="1" baseline="30000" dirty="0">
                <a:latin typeface="Georgia" panose="02040502050405020303" pitchFamily="18" charset="0"/>
              </a:rPr>
              <a:t>13 </a:t>
            </a:r>
            <a:r>
              <a:rPr lang="en-US" dirty="0">
                <a:latin typeface="Georgia" panose="02040502050405020303" pitchFamily="18" charset="0"/>
              </a:rPr>
              <a:t>When those who were carrying the ark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had taken six steps, he sacrificed a bull and a fattened calf.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DF2D0-A4E3-4DF5-D980-3919206BD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56801-3290-80A9-DA20-5CA44B68D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2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8D25B-07EA-D7B5-4CB7-98D4C0AC2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C8986-B910-8BA1-ED9F-4A330D20A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1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9953-E975-B4EE-22AD-22AED6DE2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11189-04ED-FA6D-80E7-3D753189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14 </a:t>
            </a:r>
            <a:r>
              <a:rPr lang="en-US" dirty="0">
                <a:latin typeface="Georgia" panose="02040502050405020303" pitchFamily="18" charset="0"/>
              </a:rPr>
              <a:t>Wearing a linen ephod, </a:t>
            </a:r>
          </a:p>
          <a:p>
            <a:r>
              <a:rPr lang="en-US" b="1" dirty="0">
                <a:latin typeface="Georgia" panose="02040502050405020303" pitchFamily="18" charset="0"/>
              </a:rPr>
              <a:t>David was dancing 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b="1" dirty="0">
                <a:latin typeface="Georgia" panose="02040502050405020303" pitchFamily="18" charset="0"/>
              </a:rPr>
              <a:t> </a:t>
            </a:r>
          </a:p>
          <a:p>
            <a:r>
              <a:rPr lang="en-US" b="1" dirty="0">
                <a:latin typeface="Georgia" panose="02040502050405020303" pitchFamily="18" charset="0"/>
              </a:rPr>
              <a:t>with all his might,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15 </a:t>
            </a:r>
            <a:r>
              <a:rPr lang="en-US" dirty="0">
                <a:latin typeface="Georgia" panose="02040502050405020303" pitchFamily="18" charset="0"/>
              </a:rPr>
              <a:t>while he and all Israel were bringing up the ark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b="1" dirty="0">
                <a:latin typeface="Georgia" panose="02040502050405020303" pitchFamily="18" charset="0"/>
              </a:rPr>
              <a:t>with shouts and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sound of trumpets.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1E47-DC77-8AD1-0ED9-327531A71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162836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957A5-D3C4-BACC-EC27-04F84291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A404E-AEAF-1A7E-C440-1E18C65F5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16 </a:t>
            </a:r>
            <a:r>
              <a:rPr lang="en-US" dirty="0">
                <a:latin typeface="Georgia" panose="02040502050405020303" pitchFamily="18" charset="0"/>
              </a:rPr>
              <a:t>As the ark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was entering </a:t>
            </a:r>
          </a:p>
          <a:p>
            <a:r>
              <a:rPr lang="en-US" dirty="0">
                <a:latin typeface="Georgia" panose="02040502050405020303" pitchFamily="18" charset="0"/>
              </a:rPr>
              <a:t>the City of David, </a:t>
            </a:r>
          </a:p>
          <a:p>
            <a:r>
              <a:rPr lang="en-US" dirty="0">
                <a:latin typeface="Georgia" panose="02040502050405020303" pitchFamily="18" charset="0"/>
              </a:rPr>
              <a:t>Michal daughter of Saul watched from a window. And when she saw King David </a:t>
            </a:r>
          </a:p>
          <a:p>
            <a:r>
              <a:rPr lang="en-US" dirty="0">
                <a:latin typeface="Georgia" panose="02040502050405020303" pitchFamily="18" charset="0"/>
              </a:rPr>
              <a:t>leaping and dancing before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she despised him in her heart.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56271-417B-8DD4-2425-E157B8526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26911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B9A4-3CEB-7B46-0882-37A8ECD9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5D05-DF5C-7EE4-C011-9AEB05CC2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17 </a:t>
            </a:r>
            <a:r>
              <a:rPr lang="en-US" dirty="0">
                <a:latin typeface="Georgia" panose="02040502050405020303" pitchFamily="18" charset="0"/>
              </a:rPr>
              <a:t>They brought the ark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and </a:t>
            </a:r>
          </a:p>
          <a:p>
            <a:r>
              <a:rPr lang="en-US" dirty="0">
                <a:latin typeface="Georgia" panose="02040502050405020303" pitchFamily="18" charset="0"/>
              </a:rPr>
              <a:t>set it in its place inside the tent that David </a:t>
            </a:r>
          </a:p>
          <a:p>
            <a:r>
              <a:rPr lang="en-US" dirty="0">
                <a:latin typeface="Georgia" panose="02040502050405020303" pitchFamily="18" charset="0"/>
              </a:rPr>
              <a:t>had pitched for it, </a:t>
            </a:r>
          </a:p>
          <a:p>
            <a:r>
              <a:rPr lang="en-US" dirty="0">
                <a:latin typeface="Georgia" panose="02040502050405020303" pitchFamily="18" charset="0"/>
              </a:rPr>
              <a:t>and David sacrificed burnt offerings and fellowship offerings before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6FA67-C72B-76BC-7209-F02F8ECC2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31437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500FE-9B05-FBE8-8F00-321F8333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CE7E-4C6D-6986-F620-CF0B3BC93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18 </a:t>
            </a:r>
            <a:r>
              <a:rPr lang="en-US" dirty="0">
                <a:latin typeface="Georgia" panose="02040502050405020303" pitchFamily="18" charset="0"/>
              </a:rPr>
              <a:t>After he had finished sacrificing the burnt offerings and fellowship offerings, </a:t>
            </a:r>
          </a:p>
          <a:p>
            <a:r>
              <a:rPr lang="en-US" dirty="0">
                <a:latin typeface="Georgia" panose="02040502050405020303" pitchFamily="18" charset="0"/>
              </a:rPr>
              <a:t>he blessed the people in the name of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Almighty.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19 </a:t>
            </a:r>
            <a:r>
              <a:rPr lang="en-US" dirty="0">
                <a:latin typeface="Georgia" panose="02040502050405020303" pitchFamily="18" charset="0"/>
              </a:rPr>
              <a:t>Then he gave a loaf of bread, a cake of dates and a cake of raisins to each person in the whole crowd of Israelites, both men and women. </a:t>
            </a:r>
          </a:p>
          <a:p>
            <a:r>
              <a:rPr lang="en-US" dirty="0">
                <a:latin typeface="Georgia" panose="02040502050405020303" pitchFamily="18" charset="0"/>
              </a:rPr>
              <a:t>And all the people went to their homes.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637AD-A98D-0DA1-F5B6-16626CAB4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321420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0CF34-9CEC-F12C-F453-6C6EF98B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E65B-852E-BAB9-1267-77C0A68FB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20 </a:t>
            </a:r>
            <a:r>
              <a:rPr lang="en-US" dirty="0">
                <a:latin typeface="Georgia" panose="02040502050405020303" pitchFamily="18" charset="0"/>
              </a:rPr>
              <a:t>When David returned home to bless his household, Michal daughter of Saul came out to meet him and said, </a:t>
            </a:r>
          </a:p>
          <a:p>
            <a:r>
              <a:rPr lang="en-US" dirty="0">
                <a:latin typeface="Georgia" panose="02040502050405020303" pitchFamily="18" charset="0"/>
              </a:rPr>
              <a:t>“How the king of Israel has distinguished himself today, going around half-naked in full view of the slave girls of his servants </a:t>
            </a:r>
          </a:p>
          <a:p>
            <a:r>
              <a:rPr lang="en-US" dirty="0">
                <a:latin typeface="Georgia" panose="02040502050405020303" pitchFamily="18" charset="0"/>
              </a:rPr>
              <a:t>as any vulgar fellow would!”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24211-49E6-2CD2-4F54-EA01D026B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147624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443FB-DF77-F2D9-B99E-12F707C2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1EC3-BF3E-BCAF-30AC-6A96657DB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098" y="185511"/>
            <a:ext cx="8747133" cy="3965007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21 </a:t>
            </a:r>
            <a:r>
              <a:rPr lang="en-US" dirty="0">
                <a:latin typeface="Georgia" panose="02040502050405020303" pitchFamily="18" charset="0"/>
              </a:rPr>
              <a:t>David said to Michal, </a:t>
            </a: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It was 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, who chose me rather than your father or anyone from his house when he appointed me ruler over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’s people Israel—</a:t>
            </a:r>
            <a:r>
              <a:rPr lang="en-US" b="1" dirty="0">
                <a:latin typeface="Georgia" panose="02040502050405020303" pitchFamily="18" charset="0"/>
              </a:rPr>
              <a:t>I will celebrate before the </a:t>
            </a:r>
            <a:r>
              <a:rPr lang="en-US" b="1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. 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9715F-8001-66CF-507A-DCEE878057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 Samuel 6:12-23 NIV </a:t>
            </a:r>
          </a:p>
        </p:txBody>
      </p:sp>
    </p:spTree>
    <p:extLst>
      <p:ext uri="{BB962C8B-B14F-4D97-AF65-F5344CB8AC3E}">
        <p14:creationId xmlns:p14="http://schemas.microsoft.com/office/powerpoint/2010/main" val="3064590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258</TotalTime>
  <Words>942</Words>
  <Application>Microsoft Office PowerPoint</Application>
  <PresentationFormat>On-screen Show (16:9)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Amasis MT Pro Black</vt:lpstr>
      <vt:lpstr>Arial</vt:lpstr>
      <vt:lpstr>Georgia</vt:lpstr>
      <vt:lpstr>Trebuchet MS</vt:lpstr>
      <vt:lpstr>Default</vt:lpstr>
      <vt:lpstr>PowerPoint Presentation</vt:lpstr>
      <vt:lpstr>Free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to Worship</vt:lpstr>
      <vt:lpstr>PowerPoint Presentation</vt:lpstr>
      <vt:lpstr>PowerPoint Presentation</vt:lpstr>
      <vt:lpstr>PowerPoint Presentation</vt:lpstr>
      <vt:lpstr>PowerPoint Presentation</vt:lpstr>
      <vt:lpstr>Free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23</cp:revision>
  <dcterms:created xsi:type="dcterms:W3CDTF">2014-03-26T14:03:34Z</dcterms:created>
  <dcterms:modified xsi:type="dcterms:W3CDTF">2026-07-01T21:51:03Z</dcterms:modified>
</cp:coreProperties>
</file>