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6" r:id="rId4"/>
    <p:sldId id="265" r:id="rId5"/>
    <p:sldId id="259" r:id="rId6"/>
    <p:sldId id="260" r:id="rId7"/>
    <p:sldId id="261" r:id="rId8"/>
    <p:sldId id="262" r:id="rId9"/>
    <p:sldId id="267" r:id="rId10"/>
    <p:sldId id="268" r:id="rId11"/>
    <p:sldId id="269" r:id="rId12"/>
    <p:sldId id="270" r:id="rId13"/>
    <p:sldId id="272" r:id="rId14"/>
    <p:sldId id="271" r:id="rId15"/>
    <p:sldId id="263" r:id="rId16"/>
    <p:sldId id="264" r:id="rId1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44" autoAdjust="0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110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598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1FFD3-BBC9-C80F-6F96-D6CC4A467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06F2AF-CA80-0870-8327-FEEC5ACDBA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63A493-E13E-E002-4CF2-5C140ED247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AF2D9-65B9-9270-FE69-0ABEF5E2B9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94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277FD-B2C4-975A-06C2-B7A027AC6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6C7328-30EA-2F61-E120-F1B201CE5B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6BDDBA-838D-2803-57F9-AD81552586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914757-C5CC-5B45-9992-534D8F8EA1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27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27805-514A-5F5C-8264-D81AE21CF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4442FE-5032-75D0-E41E-42AA543671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60B30B-0398-839C-F3EA-DC16DDA9E3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3DA818-1A1C-0373-AB7E-4F4C5015EB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253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2970E-D4F2-193B-3D46-F45F766BA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ABAB36-0C50-34E4-519D-0D3F7738C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46DBBC-7BEA-3D85-40E3-8443912A17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F7028D-611F-EAB7-737C-C0505BEA87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903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00E39-1D18-80EC-CF1F-FC7BF31D4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37A48D-3DCA-B406-FF4A-8087068929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AC67C3-CF53-00E4-97A9-40BB037202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8750B-820F-78E7-D75E-FE2A6687D1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556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13A79-3E13-2C9C-B62E-F835FB135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880D4B-48C7-3834-C0FB-710FCC5BA8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320BA7-C489-E835-108B-45E9ADC9D4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ADE36-42DD-C08B-CE00-29ADD48D8B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21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4F9ED-3279-2616-3C18-8E9FBE326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41678F-EC06-EF58-FBCC-8DC523B148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A847FB-8643-7BA6-AC61-E3AFDF8A1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D4E12-4F13-F275-CFB3-F7E05E3C7A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03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1EC6F-076D-90C1-2145-6B8E7FAE2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43CD25-6CF7-F908-9651-6B60919D28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452696-444D-0BAD-50DF-A8E76F4150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60F27-D5D1-AD19-6425-C77BDD1956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93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biblegateway.com/passage/?search=Genesis%2021%3A1-5&amp;version=NIV#fen-NIV-517a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biblegateway.com/passage/?search=Genesis%2017%3A15-22&amp;version=NIV#fen-NIV-417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4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5486400" cy="5486400"/>
          </a:xfrm>
          <a:prstGeom prst="ellipse">
            <a:avLst/>
          </a:prstGeom>
          <a:solidFill>
            <a:srgbClr val="D9A441">
              <a:alpha val="12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" name="Shape 1"/>
          <p:cNvSpPr/>
          <p:nvPr/>
        </p:nvSpPr>
        <p:spPr>
          <a:xfrm>
            <a:off x="9692640" y="-1097280"/>
            <a:ext cx="3657600" cy="3657600"/>
          </a:xfrm>
          <a:prstGeom prst="ellipse">
            <a:avLst/>
          </a:prstGeom>
          <a:solidFill>
            <a:srgbClr val="D9A441">
              <a:alpha val="18000"/>
            </a:srgbClr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777240"/>
            <a:ext cx="73152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77240" y="214884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 PEACE IN WAITING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731520" y="2514600"/>
            <a:ext cx="10058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Waiting Room</a:t>
            </a:r>
            <a:endParaRPr lang="en-US" sz="6000" dirty="0"/>
          </a:p>
        </p:txBody>
      </p:sp>
      <p:sp>
        <p:nvSpPr>
          <p:cNvPr id="7" name="Text 4"/>
          <p:cNvSpPr/>
          <p:nvPr/>
        </p:nvSpPr>
        <p:spPr>
          <a:xfrm>
            <a:off x="777240" y="397764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</a:t>
            </a:r>
            <a:r>
              <a:rPr lang="en-US" i="1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sermon </a:t>
            </a:r>
            <a:r>
              <a:rPr lang="en-US" sz="1800" i="1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waiting for God's promises — Genesis 17:15–22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777240" y="4709160"/>
            <a:ext cx="1280160" cy="0"/>
          </a:xfrm>
          <a:prstGeom prst="line">
            <a:avLst/>
          </a:prstGeom>
          <a:noFill/>
          <a:ln w="25400">
            <a:solidFill>
              <a:srgbClr val="D9A441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9" name="Text 6"/>
          <p:cNvSpPr/>
          <p:nvPr/>
        </p:nvSpPr>
        <p:spPr>
          <a:xfrm>
            <a:off x="777240" y="48920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8B87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Andrew Pham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BAD74-F4A1-96DA-8C0F-069D82B6C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4EE717D1-D1F9-9CD5-AECA-9D684ED26716}"/>
              </a:ext>
            </a:extLst>
          </p:cNvPr>
          <p:cNvSpPr/>
          <p:nvPr/>
        </p:nvSpPr>
        <p:spPr>
          <a:xfrm>
            <a:off x="822960" y="54864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Finding Peace in the Waiting Room</a:t>
            </a:r>
            <a:endParaRPr lang="en-US" sz="3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FEF84EFF-9F9E-E61D-6F43-92E3AC41EDCC}"/>
              </a:ext>
            </a:extLst>
          </p:cNvPr>
          <p:cNvSpPr/>
          <p:nvPr/>
        </p:nvSpPr>
        <p:spPr>
          <a:xfrm>
            <a:off x="822960" y="11887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practices while we wait for the promise</a:t>
            </a:r>
            <a:endParaRPr lang="en-US" sz="15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A53EAB44-78C5-2226-FF0A-78E69954FD6D}"/>
              </a:ext>
            </a:extLst>
          </p:cNvPr>
          <p:cNvSpPr/>
          <p:nvPr/>
        </p:nvSpPr>
        <p:spPr>
          <a:xfrm>
            <a:off x="82296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D2FBDC32-C70C-4202-6CAE-7C9B01C14184}"/>
              </a:ext>
            </a:extLst>
          </p:cNvPr>
          <p:cNvSpPr/>
          <p:nvPr/>
        </p:nvSpPr>
        <p:spPr>
          <a:xfrm>
            <a:off x="147675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4FB41649-BFCA-EE67-7244-2754E3F35C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6776" y="2491740"/>
            <a:ext cx="365760" cy="365760"/>
          </a:xfrm>
          <a:prstGeom prst="rect">
            <a:avLst/>
          </a:prstGeom>
        </p:spPr>
      </p:pic>
      <p:sp>
        <p:nvSpPr>
          <p:cNvPr id="7" name="Text 4">
            <a:extLst>
              <a:ext uri="{FF2B5EF4-FFF2-40B4-BE49-F238E27FC236}">
                <a16:creationId xmlns:a16="http://schemas.microsoft.com/office/drawing/2014/main" id="{3DEA75BA-3BC1-E4E9-CF77-B8F840CC5DA8}"/>
              </a:ext>
            </a:extLst>
          </p:cNvPr>
          <p:cNvSpPr/>
          <p:nvPr/>
        </p:nvSpPr>
        <p:spPr>
          <a:xfrm>
            <a:off x="82296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D0B452EE-173D-B663-DCE1-A4B61B3E96DD}"/>
              </a:ext>
            </a:extLst>
          </p:cNvPr>
          <p:cNvSpPr/>
          <p:nvPr/>
        </p:nvSpPr>
        <p:spPr>
          <a:xfrm>
            <a:off x="91440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Process</a:t>
            </a:r>
            <a:endParaRPr lang="en-US" sz="17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1DE54F64-BE2F-4E99-CA21-38190F98A1DB}"/>
              </a:ext>
            </a:extLst>
          </p:cNvPr>
          <p:cNvSpPr/>
          <p:nvPr/>
        </p:nvSpPr>
        <p:spPr>
          <a:xfrm>
            <a:off x="96012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your doubt &amp; disappointment honestly to God.</a:t>
            </a:r>
            <a:endParaRPr lang="en-US" sz="1150" dirty="0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09363364-1047-EC67-60C9-852D05F024CE}"/>
              </a:ext>
            </a:extLst>
          </p:cNvPr>
          <p:cNvSpPr/>
          <p:nvPr/>
        </p:nvSpPr>
        <p:spPr>
          <a:xfrm>
            <a:off x="301752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1" name="Shape 8">
            <a:extLst>
              <a:ext uri="{FF2B5EF4-FFF2-40B4-BE49-F238E27FC236}">
                <a16:creationId xmlns:a16="http://schemas.microsoft.com/office/drawing/2014/main" id="{3B847841-DCC2-4E15-C65E-DDDE5586EBC8}"/>
              </a:ext>
            </a:extLst>
          </p:cNvPr>
          <p:cNvSpPr/>
          <p:nvPr/>
        </p:nvSpPr>
        <p:spPr>
          <a:xfrm>
            <a:off x="367131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2" name="Image 1" descr="preencoded.png">
            <a:extLst>
              <a:ext uri="{FF2B5EF4-FFF2-40B4-BE49-F238E27FC236}">
                <a16:creationId xmlns:a16="http://schemas.microsoft.com/office/drawing/2014/main" id="{C6E21622-0781-EF3D-9C8F-6FF619D088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1336" y="2491740"/>
            <a:ext cx="365760" cy="365760"/>
          </a:xfrm>
          <a:prstGeom prst="rect">
            <a:avLst/>
          </a:prstGeom>
        </p:spPr>
      </p:pic>
      <p:sp>
        <p:nvSpPr>
          <p:cNvPr id="13" name="Text 9">
            <a:extLst>
              <a:ext uri="{FF2B5EF4-FFF2-40B4-BE49-F238E27FC236}">
                <a16:creationId xmlns:a16="http://schemas.microsoft.com/office/drawing/2014/main" id="{36DAFEF4-6FAD-76F9-6C6C-0602B3189EC4}"/>
              </a:ext>
            </a:extLst>
          </p:cNvPr>
          <p:cNvSpPr/>
          <p:nvPr/>
        </p:nvSpPr>
        <p:spPr>
          <a:xfrm>
            <a:off x="301752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0">
            <a:extLst>
              <a:ext uri="{FF2B5EF4-FFF2-40B4-BE49-F238E27FC236}">
                <a16:creationId xmlns:a16="http://schemas.microsoft.com/office/drawing/2014/main" id="{AE720D8E-8319-316F-D384-321ED3F25F27}"/>
              </a:ext>
            </a:extLst>
          </p:cNvPr>
          <p:cNvSpPr/>
          <p:nvPr/>
        </p:nvSpPr>
        <p:spPr>
          <a:xfrm>
            <a:off x="310896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Pacify</a:t>
            </a:r>
            <a:endParaRPr lang="en-US" sz="1700" dirty="0"/>
          </a:p>
        </p:txBody>
      </p:sp>
      <p:sp>
        <p:nvSpPr>
          <p:cNvPr id="15" name="Text 11">
            <a:extLst>
              <a:ext uri="{FF2B5EF4-FFF2-40B4-BE49-F238E27FC236}">
                <a16:creationId xmlns:a16="http://schemas.microsoft.com/office/drawing/2014/main" id="{D3AF16B2-F19C-F07F-8A9F-286255FDE119}"/>
              </a:ext>
            </a:extLst>
          </p:cNvPr>
          <p:cNvSpPr/>
          <p:nvPr/>
        </p:nvSpPr>
        <p:spPr>
          <a:xfrm>
            <a:off x="315468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 your need to control what you cannot change.</a:t>
            </a:r>
            <a:endParaRPr lang="en-US" sz="1150" dirty="0"/>
          </a:p>
        </p:txBody>
      </p:sp>
      <p:sp>
        <p:nvSpPr>
          <p:cNvPr id="16" name="Shape 12">
            <a:extLst>
              <a:ext uri="{FF2B5EF4-FFF2-40B4-BE49-F238E27FC236}">
                <a16:creationId xmlns:a16="http://schemas.microsoft.com/office/drawing/2014/main" id="{D9D87860-BE7A-88CF-E844-290873D6CA06}"/>
              </a:ext>
            </a:extLst>
          </p:cNvPr>
          <p:cNvSpPr/>
          <p:nvPr/>
        </p:nvSpPr>
        <p:spPr>
          <a:xfrm>
            <a:off x="521208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Shape 13">
            <a:extLst>
              <a:ext uri="{FF2B5EF4-FFF2-40B4-BE49-F238E27FC236}">
                <a16:creationId xmlns:a16="http://schemas.microsoft.com/office/drawing/2014/main" id="{24BFAD36-9D66-A05A-5A5F-D7DF272DD2B0}"/>
              </a:ext>
            </a:extLst>
          </p:cNvPr>
          <p:cNvSpPr/>
          <p:nvPr/>
        </p:nvSpPr>
        <p:spPr>
          <a:xfrm>
            <a:off x="586587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8" name="Image 2" descr="preencoded.png">
            <a:extLst>
              <a:ext uri="{FF2B5EF4-FFF2-40B4-BE49-F238E27FC236}">
                <a16:creationId xmlns:a16="http://schemas.microsoft.com/office/drawing/2014/main" id="{FA9E5786-F146-094E-3C55-AA9534EF2F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5896" y="2491740"/>
            <a:ext cx="365760" cy="365760"/>
          </a:xfrm>
          <a:prstGeom prst="rect">
            <a:avLst/>
          </a:prstGeom>
        </p:spPr>
      </p:pic>
      <p:sp>
        <p:nvSpPr>
          <p:cNvPr id="19" name="Text 14">
            <a:extLst>
              <a:ext uri="{FF2B5EF4-FFF2-40B4-BE49-F238E27FC236}">
                <a16:creationId xmlns:a16="http://schemas.microsoft.com/office/drawing/2014/main" id="{99D656EF-8BC5-3352-02D0-2594066DBA2C}"/>
              </a:ext>
            </a:extLst>
          </p:cNvPr>
          <p:cNvSpPr/>
          <p:nvPr/>
        </p:nvSpPr>
        <p:spPr>
          <a:xfrm>
            <a:off x="521208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20" name="Text 15">
            <a:extLst>
              <a:ext uri="{FF2B5EF4-FFF2-40B4-BE49-F238E27FC236}">
                <a16:creationId xmlns:a16="http://schemas.microsoft.com/office/drawing/2014/main" id="{EFB938E4-581F-4232-682C-F82713D70D23}"/>
              </a:ext>
            </a:extLst>
          </p:cNvPr>
          <p:cNvSpPr/>
          <p:nvPr/>
        </p:nvSpPr>
        <p:spPr>
          <a:xfrm>
            <a:off x="530352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Protect</a:t>
            </a:r>
            <a:endParaRPr lang="en-US" sz="1700" dirty="0"/>
          </a:p>
        </p:txBody>
      </p:sp>
      <p:sp>
        <p:nvSpPr>
          <p:cNvPr id="21" name="Text 16">
            <a:extLst>
              <a:ext uri="{FF2B5EF4-FFF2-40B4-BE49-F238E27FC236}">
                <a16:creationId xmlns:a16="http://schemas.microsoft.com/office/drawing/2014/main" id="{D57C6021-0386-638D-FDEF-E8E9A467B659}"/>
              </a:ext>
            </a:extLst>
          </p:cNvPr>
          <p:cNvSpPr/>
          <p:nvPr/>
        </p:nvSpPr>
        <p:spPr>
          <a:xfrm>
            <a:off x="534924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 your heart from comparison with others.</a:t>
            </a:r>
            <a:endParaRPr lang="en-US" sz="1150" dirty="0"/>
          </a:p>
        </p:txBody>
      </p:sp>
      <p:sp>
        <p:nvSpPr>
          <p:cNvPr id="22" name="Shape 17">
            <a:extLst>
              <a:ext uri="{FF2B5EF4-FFF2-40B4-BE49-F238E27FC236}">
                <a16:creationId xmlns:a16="http://schemas.microsoft.com/office/drawing/2014/main" id="{5EC2EDF0-8BDD-58A9-5E91-298CA7F45262}"/>
              </a:ext>
            </a:extLst>
          </p:cNvPr>
          <p:cNvSpPr/>
          <p:nvPr/>
        </p:nvSpPr>
        <p:spPr>
          <a:xfrm>
            <a:off x="740664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3" name="Shape 18">
            <a:extLst>
              <a:ext uri="{FF2B5EF4-FFF2-40B4-BE49-F238E27FC236}">
                <a16:creationId xmlns:a16="http://schemas.microsoft.com/office/drawing/2014/main" id="{A530A799-E96E-E705-42D2-3C805CD2CBB4}"/>
              </a:ext>
            </a:extLst>
          </p:cNvPr>
          <p:cNvSpPr/>
          <p:nvPr/>
        </p:nvSpPr>
        <p:spPr>
          <a:xfrm>
            <a:off x="806043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24" name="Image 3" descr="preencoded.png">
            <a:extLst>
              <a:ext uri="{FF2B5EF4-FFF2-40B4-BE49-F238E27FC236}">
                <a16:creationId xmlns:a16="http://schemas.microsoft.com/office/drawing/2014/main" id="{3A9A1556-F814-5214-B122-8D0D4EDF14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0456" y="2491740"/>
            <a:ext cx="365760" cy="365760"/>
          </a:xfrm>
          <a:prstGeom prst="rect">
            <a:avLst/>
          </a:prstGeom>
        </p:spPr>
      </p:pic>
      <p:sp>
        <p:nvSpPr>
          <p:cNvPr id="25" name="Text 19">
            <a:extLst>
              <a:ext uri="{FF2B5EF4-FFF2-40B4-BE49-F238E27FC236}">
                <a16:creationId xmlns:a16="http://schemas.microsoft.com/office/drawing/2014/main" id="{FDD8A2C7-48B8-2C82-D975-AFD7FE912232}"/>
              </a:ext>
            </a:extLst>
          </p:cNvPr>
          <p:cNvSpPr/>
          <p:nvPr/>
        </p:nvSpPr>
        <p:spPr>
          <a:xfrm>
            <a:off x="740664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6" name="Text 20">
            <a:extLst>
              <a:ext uri="{FF2B5EF4-FFF2-40B4-BE49-F238E27FC236}">
                <a16:creationId xmlns:a16="http://schemas.microsoft.com/office/drawing/2014/main" id="{306B6E35-7083-EF63-6579-3989C600E501}"/>
              </a:ext>
            </a:extLst>
          </p:cNvPr>
          <p:cNvSpPr/>
          <p:nvPr/>
        </p:nvSpPr>
        <p:spPr>
          <a:xfrm>
            <a:off x="749808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Persevere</a:t>
            </a:r>
            <a:endParaRPr lang="en-US" sz="1700" dirty="0"/>
          </a:p>
        </p:txBody>
      </p:sp>
      <p:sp>
        <p:nvSpPr>
          <p:cNvPr id="27" name="Text 21">
            <a:extLst>
              <a:ext uri="{FF2B5EF4-FFF2-40B4-BE49-F238E27FC236}">
                <a16:creationId xmlns:a16="http://schemas.microsoft.com/office/drawing/2014/main" id="{53D2DFA6-9F4C-F1C4-FEB2-597D500C1EFD}"/>
              </a:ext>
            </a:extLst>
          </p:cNvPr>
          <p:cNvSpPr/>
          <p:nvPr/>
        </p:nvSpPr>
        <p:spPr>
          <a:xfrm>
            <a:off x="754380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give up in prayer — like the persistent widow.</a:t>
            </a:r>
            <a:endParaRPr lang="en-US" sz="1150" dirty="0"/>
          </a:p>
        </p:txBody>
      </p:sp>
      <p:sp>
        <p:nvSpPr>
          <p:cNvPr id="28" name="Shape 22">
            <a:extLst>
              <a:ext uri="{FF2B5EF4-FFF2-40B4-BE49-F238E27FC236}">
                <a16:creationId xmlns:a16="http://schemas.microsoft.com/office/drawing/2014/main" id="{B2B0F59F-BA90-83DF-355A-EDAA7C296BDB}"/>
              </a:ext>
            </a:extLst>
          </p:cNvPr>
          <p:cNvSpPr/>
          <p:nvPr/>
        </p:nvSpPr>
        <p:spPr>
          <a:xfrm>
            <a:off x="960120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9" name="Shape 23">
            <a:extLst>
              <a:ext uri="{FF2B5EF4-FFF2-40B4-BE49-F238E27FC236}">
                <a16:creationId xmlns:a16="http://schemas.microsoft.com/office/drawing/2014/main" id="{EF74A020-173C-41E5-AEF6-80447B9986E0}"/>
              </a:ext>
            </a:extLst>
          </p:cNvPr>
          <p:cNvSpPr/>
          <p:nvPr/>
        </p:nvSpPr>
        <p:spPr>
          <a:xfrm>
            <a:off x="1025499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0" name="Image 4" descr="preencoded.png">
            <a:extLst>
              <a:ext uri="{FF2B5EF4-FFF2-40B4-BE49-F238E27FC236}">
                <a16:creationId xmlns:a16="http://schemas.microsoft.com/office/drawing/2014/main" id="{A12B7443-2312-10FC-2F3F-CB60E931D1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15016" y="2491740"/>
            <a:ext cx="365760" cy="365760"/>
          </a:xfrm>
          <a:prstGeom prst="rect">
            <a:avLst/>
          </a:prstGeom>
        </p:spPr>
      </p:pic>
      <p:sp>
        <p:nvSpPr>
          <p:cNvPr id="31" name="Text 24">
            <a:extLst>
              <a:ext uri="{FF2B5EF4-FFF2-40B4-BE49-F238E27FC236}">
                <a16:creationId xmlns:a16="http://schemas.microsoft.com/office/drawing/2014/main" id="{73C9AD2B-B1F8-245B-33F2-50B8A2AD76D6}"/>
              </a:ext>
            </a:extLst>
          </p:cNvPr>
          <p:cNvSpPr/>
          <p:nvPr/>
        </p:nvSpPr>
        <p:spPr>
          <a:xfrm>
            <a:off x="960120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32" name="Text 25">
            <a:extLst>
              <a:ext uri="{FF2B5EF4-FFF2-40B4-BE49-F238E27FC236}">
                <a16:creationId xmlns:a16="http://schemas.microsoft.com/office/drawing/2014/main" id="{A8B50D5A-86F6-64C7-AEAE-02D5456FD922}"/>
              </a:ext>
            </a:extLst>
          </p:cNvPr>
          <p:cNvSpPr/>
          <p:nvPr/>
        </p:nvSpPr>
        <p:spPr>
          <a:xfrm>
            <a:off x="969264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Promises</a:t>
            </a:r>
            <a:endParaRPr lang="en-US" sz="1700" dirty="0"/>
          </a:p>
        </p:txBody>
      </p:sp>
      <p:sp>
        <p:nvSpPr>
          <p:cNvPr id="33" name="Text 26">
            <a:extLst>
              <a:ext uri="{FF2B5EF4-FFF2-40B4-BE49-F238E27FC236}">
                <a16:creationId xmlns:a16="http://schemas.microsoft.com/office/drawing/2014/main" id="{B1B633A9-D1FE-6056-B5C3-73F15FD8BBDF}"/>
              </a:ext>
            </a:extLst>
          </p:cNvPr>
          <p:cNvSpPr/>
          <p:nvPr/>
        </p:nvSpPr>
        <p:spPr>
          <a:xfrm>
            <a:off x="973836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— they will be delivered at the appointed time.</a:t>
            </a:r>
            <a:endParaRPr lang="en-US" sz="1150" dirty="0"/>
          </a:p>
        </p:txBody>
      </p:sp>
    </p:spTree>
    <p:extLst>
      <p:ext uri="{BB962C8B-B14F-4D97-AF65-F5344CB8AC3E}">
        <p14:creationId xmlns:p14="http://schemas.microsoft.com/office/powerpoint/2010/main" val="2510920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E0EDC-BCAE-F67A-915F-17201A7F5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8E29A66-83F7-6B90-B445-C78CF7833E21}"/>
              </a:ext>
            </a:extLst>
          </p:cNvPr>
          <p:cNvSpPr/>
          <p:nvPr/>
        </p:nvSpPr>
        <p:spPr>
          <a:xfrm>
            <a:off x="-1645920" y="4206240"/>
            <a:ext cx="4572000" cy="4572000"/>
          </a:xfrm>
          <a:prstGeom prst="ellipse">
            <a:avLst/>
          </a:prstGeom>
          <a:solidFill>
            <a:srgbClr val="D9A441">
              <a:alpha val="10000"/>
            </a:srgbClr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B856113C-18DF-CE0F-AA09-1EFA73B830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685800"/>
            <a:ext cx="640080" cy="64008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512AF55A-81C7-071E-D39E-43558C29C94C}"/>
              </a:ext>
            </a:extLst>
          </p:cNvPr>
          <p:cNvSpPr/>
          <p:nvPr/>
        </p:nvSpPr>
        <p:spPr>
          <a:xfrm>
            <a:off x="1600200" y="7772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TEXT</a:t>
            </a:r>
            <a:endParaRPr lang="en-US" sz="14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8FC84C01-4BB6-4105-7913-E76B17E60167}"/>
              </a:ext>
            </a:extLst>
          </p:cNvPr>
          <p:cNvSpPr/>
          <p:nvPr/>
        </p:nvSpPr>
        <p:spPr>
          <a:xfrm>
            <a:off x="1157929" y="1351539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latin typeface="Cambria" pitchFamily="34" charset="0"/>
                <a:ea typeface="Cambria" pitchFamily="34" charset="-122"/>
                <a:cs typeface="Cambria" pitchFamily="34" charset="-120"/>
              </a:rPr>
              <a:t>Genesis 16:1–4</a:t>
            </a:r>
            <a:endParaRPr lang="en-US" sz="320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CC2C9D4D-2DB2-961A-25CD-4559E64A5675}"/>
              </a:ext>
            </a:extLst>
          </p:cNvPr>
          <p:cNvSpPr/>
          <p:nvPr/>
        </p:nvSpPr>
        <p:spPr>
          <a:xfrm>
            <a:off x="1119673" y="2108718"/>
            <a:ext cx="9807407" cy="3926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AU" sz="2800" dirty="0"/>
              <a:t>Now Sarai, Abram’s wife, had borne him no children. But she had an Egyptian slave named Hagar; </a:t>
            </a:r>
            <a:r>
              <a:rPr lang="en-AU" sz="2800" b="1" baseline="30000" dirty="0"/>
              <a:t>2 </a:t>
            </a:r>
            <a:r>
              <a:rPr lang="en-AU" sz="2800" dirty="0"/>
              <a:t>so she said to Abram, “</a:t>
            </a:r>
            <a:r>
              <a:rPr lang="en-AU" sz="2800" dirty="0">
                <a:solidFill>
                  <a:srgbClr val="00B0F0"/>
                </a:solidFill>
              </a:rPr>
              <a:t>The </a:t>
            </a:r>
            <a:r>
              <a:rPr lang="en-AU" sz="2800" cap="small" dirty="0">
                <a:solidFill>
                  <a:srgbClr val="00B0F0"/>
                </a:solidFill>
              </a:rPr>
              <a:t>Lord</a:t>
            </a:r>
            <a:r>
              <a:rPr lang="en-AU" sz="2800" dirty="0">
                <a:solidFill>
                  <a:srgbClr val="00B0F0"/>
                </a:solidFill>
              </a:rPr>
              <a:t> has kept me from having children. Go, sleep with my slave; perhaps I can build a family through her.”</a:t>
            </a:r>
          </a:p>
          <a:p>
            <a:r>
              <a:rPr lang="en-AU" sz="2800" dirty="0"/>
              <a:t>Abram agreed to what Sarai said. </a:t>
            </a:r>
            <a:r>
              <a:rPr lang="en-AU" sz="2800" b="1" baseline="30000" dirty="0"/>
              <a:t>3 </a:t>
            </a:r>
            <a:r>
              <a:rPr lang="en-AU" sz="2800" dirty="0"/>
              <a:t>So after Abram had been living in Canaan ten years, Sarai his wife took her Egyptian slave Hagar and gave her to her husband to be his wife. </a:t>
            </a:r>
            <a:r>
              <a:rPr lang="en-AU" sz="2800" b="1" baseline="30000" dirty="0">
                <a:solidFill>
                  <a:srgbClr val="00B0F0"/>
                </a:solidFill>
              </a:rPr>
              <a:t>4 </a:t>
            </a:r>
            <a:r>
              <a:rPr lang="en-AU" sz="2800" dirty="0">
                <a:solidFill>
                  <a:srgbClr val="00B0F0"/>
                </a:solidFill>
              </a:rPr>
              <a:t>He slept with Hagar, and she conceived.</a:t>
            </a:r>
          </a:p>
          <a:p>
            <a:r>
              <a:rPr lang="en-AU" sz="2800" dirty="0"/>
              <a:t>When she knew she was pregnant, she began to despise her mistress.</a:t>
            </a:r>
          </a:p>
        </p:txBody>
      </p:sp>
    </p:spTree>
    <p:extLst>
      <p:ext uri="{BB962C8B-B14F-4D97-AF65-F5344CB8AC3E}">
        <p14:creationId xmlns:p14="http://schemas.microsoft.com/office/powerpoint/2010/main" val="3969666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E4411-01C8-BB48-6B47-AED74F9B9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1A29640-5DC0-D3FE-3AF2-613188EAB1B6}"/>
              </a:ext>
            </a:extLst>
          </p:cNvPr>
          <p:cNvSpPr/>
          <p:nvPr/>
        </p:nvSpPr>
        <p:spPr>
          <a:xfrm>
            <a:off x="822960" y="54864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Finding Peace in the Waiting Room</a:t>
            </a:r>
            <a:endParaRPr lang="en-US" sz="3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169BBDF-F9D6-920E-6F20-1623E59DC8D5}"/>
              </a:ext>
            </a:extLst>
          </p:cNvPr>
          <p:cNvSpPr/>
          <p:nvPr/>
        </p:nvSpPr>
        <p:spPr>
          <a:xfrm>
            <a:off x="822960" y="11887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practices while we wait for the promise</a:t>
            </a:r>
            <a:endParaRPr lang="en-US" sz="15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E10BD3F8-EB7B-9F28-AB24-AD58DB836D8C}"/>
              </a:ext>
            </a:extLst>
          </p:cNvPr>
          <p:cNvSpPr/>
          <p:nvPr/>
        </p:nvSpPr>
        <p:spPr>
          <a:xfrm>
            <a:off x="82296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8DFD4EA1-71A3-ABB7-FF0D-91832E52CF71}"/>
              </a:ext>
            </a:extLst>
          </p:cNvPr>
          <p:cNvSpPr/>
          <p:nvPr/>
        </p:nvSpPr>
        <p:spPr>
          <a:xfrm>
            <a:off x="147675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CE855C0F-D4E1-3EA0-69D8-B2118ECFC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6776" y="2491740"/>
            <a:ext cx="365760" cy="365760"/>
          </a:xfrm>
          <a:prstGeom prst="rect">
            <a:avLst/>
          </a:prstGeom>
        </p:spPr>
      </p:pic>
      <p:sp>
        <p:nvSpPr>
          <p:cNvPr id="7" name="Text 4">
            <a:extLst>
              <a:ext uri="{FF2B5EF4-FFF2-40B4-BE49-F238E27FC236}">
                <a16:creationId xmlns:a16="http://schemas.microsoft.com/office/drawing/2014/main" id="{13EFAB5A-F2AB-41BD-ED71-5DDFF8C730A8}"/>
              </a:ext>
            </a:extLst>
          </p:cNvPr>
          <p:cNvSpPr/>
          <p:nvPr/>
        </p:nvSpPr>
        <p:spPr>
          <a:xfrm>
            <a:off x="82296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32083619-A1E5-0652-6A3B-CD05C56572AC}"/>
              </a:ext>
            </a:extLst>
          </p:cNvPr>
          <p:cNvSpPr/>
          <p:nvPr/>
        </p:nvSpPr>
        <p:spPr>
          <a:xfrm>
            <a:off x="91440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Process</a:t>
            </a:r>
            <a:endParaRPr lang="en-US" sz="17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6BCE2227-90AF-08E8-2B77-FE3636E20D7B}"/>
              </a:ext>
            </a:extLst>
          </p:cNvPr>
          <p:cNvSpPr/>
          <p:nvPr/>
        </p:nvSpPr>
        <p:spPr>
          <a:xfrm>
            <a:off x="96012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your doubt &amp; disappointment honestly to God.</a:t>
            </a:r>
            <a:endParaRPr lang="en-US" sz="1150" dirty="0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74B49C95-A982-E128-3B47-90C32269C9F6}"/>
              </a:ext>
            </a:extLst>
          </p:cNvPr>
          <p:cNvSpPr/>
          <p:nvPr/>
        </p:nvSpPr>
        <p:spPr>
          <a:xfrm>
            <a:off x="301752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1" name="Shape 8">
            <a:extLst>
              <a:ext uri="{FF2B5EF4-FFF2-40B4-BE49-F238E27FC236}">
                <a16:creationId xmlns:a16="http://schemas.microsoft.com/office/drawing/2014/main" id="{68EDD5F4-85F9-76EA-941B-BA4C994D093E}"/>
              </a:ext>
            </a:extLst>
          </p:cNvPr>
          <p:cNvSpPr/>
          <p:nvPr/>
        </p:nvSpPr>
        <p:spPr>
          <a:xfrm>
            <a:off x="367131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2" name="Image 1" descr="preencoded.png">
            <a:extLst>
              <a:ext uri="{FF2B5EF4-FFF2-40B4-BE49-F238E27FC236}">
                <a16:creationId xmlns:a16="http://schemas.microsoft.com/office/drawing/2014/main" id="{ACB30BB3-328A-E63D-D7E5-7FD16C5B59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1336" y="2491740"/>
            <a:ext cx="365760" cy="365760"/>
          </a:xfrm>
          <a:prstGeom prst="rect">
            <a:avLst/>
          </a:prstGeom>
        </p:spPr>
      </p:pic>
      <p:sp>
        <p:nvSpPr>
          <p:cNvPr id="13" name="Text 9">
            <a:extLst>
              <a:ext uri="{FF2B5EF4-FFF2-40B4-BE49-F238E27FC236}">
                <a16:creationId xmlns:a16="http://schemas.microsoft.com/office/drawing/2014/main" id="{59254721-0FEB-9D2C-4B55-34A55D783EC9}"/>
              </a:ext>
            </a:extLst>
          </p:cNvPr>
          <p:cNvSpPr/>
          <p:nvPr/>
        </p:nvSpPr>
        <p:spPr>
          <a:xfrm>
            <a:off x="301752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0">
            <a:extLst>
              <a:ext uri="{FF2B5EF4-FFF2-40B4-BE49-F238E27FC236}">
                <a16:creationId xmlns:a16="http://schemas.microsoft.com/office/drawing/2014/main" id="{F9077EC9-2DAE-B484-921B-2B4BC1A5107C}"/>
              </a:ext>
            </a:extLst>
          </p:cNvPr>
          <p:cNvSpPr/>
          <p:nvPr/>
        </p:nvSpPr>
        <p:spPr>
          <a:xfrm>
            <a:off x="310896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Pacify</a:t>
            </a:r>
            <a:endParaRPr lang="en-US" sz="1700" dirty="0"/>
          </a:p>
        </p:txBody>
      </p:sp>
      <p:sp>
        <p:nvSpPr>
          <p:cNvPr id="15" name="Text 11">
            <a:extLst>
              <a:ext uri="{FF2B5EF4-FFF2-40B4-BE49-F238E27FC236}">
                <a16:creationId xmlns:a16="http://schemas.microsoft.com/office/drawing/2014/main" id="{1847CB37-52AD-C871-1864-C44D3267C4A5}"/>
              </a:ext>
            </a:extLst>
          </p:cNvPr>
          <p:cNvSpPr/>
          <p:nvPr/>
        </p:nvSpPr>
        <p:spPr>
          <a:xfrm>
            <a:off x="315468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 your need to control what you cannot change.</a:t>
            </a:r>
            <a:endParaRPr lang="en-US" sz="1150" dirty="0"/>
          </a:p>
        </p:txBody>
      </p:sp>
      <p:sp>
        <p:nvSpPr>
          <p:cNvPr id="16" name="Shape 12">
            <a:extLst>
              <a:ext uri="{FF2B5EF4-FFF2-40B4-BE49-F238E27FC236}">
                <a16:creationId xmlns:a16="http://schemas.microsoft.com/office/drawing/2014/main" id="{C8B32E53-3B54-2B2D-836F-D849C08C6C09}"/>
              </a:ext>
            </a:extLst>
          </p:cNvPr>
          <p:cNvSpPr/>
          <p:nvPr/>
        </p:nvSpPr>
        <p:spPr>
          <a:xfrm>
            <a:off x="521208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Shape 13">
            <a:extLst>
              <a:ext uri="{FF2B5EF4-FFF2-40B4-BE49-F238E27FC236}">
                <a16:creationId xmlns:a16="http://schemas.microsoft.com/office/drawing/2014/main" id="{15B611C7-9CF9-C172-FF1B-B76AACDC9301}"/>
              </a:ext>
            </a:extLst>
          </p:cNvPr>
          <p:cNvSpPr/>
          <p:nvPr/>
        </p:nvSpPr>
        <p:spPr>
          <a:xfrm>
            <a:off x="586587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8" name="Image 2" descr="preencoded.png">
            <a:extLst>
              <a:ext uri="{FF2B5EF4-FFF2-40B4-BE49-F238E27FC236}">
                <a16:creationId xmlns:a16="http://schemas.microsoft.com/office/drawing/2014/main" id="{A2B3F469-E017-FE10-5CDE-C2340348AD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5896" y="2491740"/>
            <a:ext cx="365760" cy="365760"/>
          </a:xfrm>
          <a:prstGeom prst="rect">
            <a:avLst/>
          </a:prstGeom>
        </p:spPr>
      </p:pic>
      <p:sp>
        <p:nvSpPr>
          <p:cNvPr id="19" name="Text 14">
            <a:extLst>
              <a:ext uri="{FF2B5EF4-FFF2-40B4-BE49-F238E27FC236}">
                <a16:creationId xmlns:a16="http://schemas.microsoft.com/office/drawing/2014/main" id="{B58CA1CB-1BF5-8742-5B12-540367FEE4F1}"/>
              </a:ext>
            </a:extLst>
          </p:cNvPr>
          <p:cNvSpPr/>
          <p:nvPr/>
        </p:nvSpPr>
        <p:spPr>
          <a:xfrm>
            <a:off x="521208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20" name="Text 15">
            <a:extLst>
              <a:ext uri="{FF2B5EF4-FFF2-40B4-BE49-F238E27FC236}">
                <a16:creationId xmlns:a16="http://schemas.microsoft.com/office/drawing/2014/main" id="{302A8BF6-DEF2-B4F7-A737-238897D5E067}"/>
              </a:ext>
            </a:extLst>
          </p:cNvPr>
          <p:cNvSpPr/>
          <p:nvPr/>
        </p:nvSpPr>
        <p:spPr>
          <a:xfrm>
            <a:off x="530352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Protect</a:t>
            </a:r>
            <a:endParaRPr lang="en-US" sz="1700" dirty="0"/>
          </a:p>
        </p:txBody>
      </p:sp>
      <p:sp>
        <p:nvSpPr>
          <p:cNvPr id="21" name="Text 16">
            <a:extLst>
              <a:ext uri="{FF2B5EF4-FFF2-40B4-BE49-F238E27FC236}">
                <a16:creationId xmlns:a16="http://schemas.microsoft.com/office/drawing/2014/main" id="{4A1DE1AF-303F-4F13-3DC0-37C140924CB3}"/>
              </a:ext>
            </a:extLst>
          </p:cNvPr>
          <p:cNvSpPr/>
          <p:nvPr/>
        </p:nvSpPr>
        <p:spPr>
          <a:xfrm>
            <a:off x="534924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 your heart from comparison with others.</a:t>
            </a:r>
            <a:endParaRPr lang="en-US" sz="1150" dirty="0"/>
          </a:p>
        </p:txBody>
      </p:sp>
      <p:sp>
        <p:nvSpPr>
          <p:cNvPr id="22" name="Shape 17">
            <a:extLst>
              <a:ext uri="{FF2B5EF4-FFF2-40B4-BE49-F238E27FC236}">
                <a16:creationId xmlns:a16="http://schemas.microsoft.com/office/drawing/2014/main" id="{BF31FB38-ABD4-7E81-B01F-8DF863C61A61}"/>
              </a:ext>
            </a:extLst>
          </p:cNvPr>
          <p:cNvSpPr/>
          <p:nvPr/>
        </p:nvSpPr>
        <p:spPr>
          <a:xfrm>
            <a:off x="740664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3" name="Shape 18">
            <a:extLst>
              <a:ext uri="{FF2B5EF4-FFF2-40B4-BE49-F238E27FC236}">
                <a16:creationId xmlns:a16="http://schemas.microsoft.com/office/drawing/2014/main" id="{9B0C7D6F-4FAF-8088-32F7-3B4C9B56F8F6}"/>
              </a:ext>
            </a:extLst>
          </p:cNvPr>
          <p:cNvSpPr/>
          <p:nvPr/>
        </p:nvSpPr>
        <p:spPr>
          <a:xfrm>
            <a:off x="806043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24" name="Image 3" descr="preencoded.png">
            <a:extLst>
              <a:ext uri="{FF2B5EF4-FFF2-40B4-BE49-F238E27FC236}">
                <a16:creationId xmlns:a16="http://schemas.microsoft.com/office/drawing/2014/main" id="{5946115D-4047-C3E8-F645-75BD86A7FD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0456" y="2491740"/>
            <a:ext cx="365760" cy="365760"/>
          </a:xfrm>
          <a:prstGeom prst="rect">
            <a:avLst/>
          </a:prstGeom>
        </p:spPr>
      </p:pic>
      <p:sp>
        <p:nvSpPr>
          <p:cNvPr id="25" name="Text 19">
            <a:extLst>
              <a:ext uri="{FF2B5EF4-FFF2-40B4-BE49-F238E27FC236}">
                <a16:creationId xmlns:a16="http://schemas.microsoft.com/office/drawing/2014/main" id="{03315928-BD8A-231C-9BC4-9EBB2F234056}"/>
              </a:ext>
            </a:extLst>
          </p:cNvPr>
          <p:cNvSpPr/>
          <p:nvPr/>
        </p:nvSpPr>
        <p:spPr>
          <a:xfrm>
            <a:off x="740664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6" name="Text 20">
            <a:extLst>
              <a:ext uri="{FF2B5EF4-FFF2-40B4-BE49-F238E27FC236}">
                <a16:creationId xmlns:a16="http://schemas.microsoft.com/office/drawing/2014/main" id="{229C3A65-85CC-4807-6528-DD15F87D8064}"/>
              </a:ext>
            </a:extLst>
          </p:cNvPr>
          <p:cNvSpPr/>
          <p:nvPr/>
        </p:nvSpPr>
        <p:spPr>
          <a:xfrm>
            <a:off x="749808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Persevere</a:t>
            </a:r>
            <a:endParaRPr lang="en-US" sz="1700" dirty="0"/>
          </a:p>
        </p:txBody>
      </p:sp>
      <p:sp>
        <p:nvSpPr>
          <p:cNvPr id="27" name="Text 21">
            <a:extLst>
              <a:ext uri="{FF2B5EF4-FFF2-40B4-BE49-F238E27FC236}">
                <a16:creationId xmlns:a16="http://schemas.microsoft.com/office/drawing/2014/main" id="{E0CD04E6-576C-23F7-1691-57D9551D3335}"/>
              </a:ext>
            </a:extLst>
          </p:cNvPr>
          <p:cNvSpPr/>
          <p:nvPr/>
        </p:nvSpPr>
        <p:spPr>
          <a:xfrm>
            <a:off x="754380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give up in prayer — like the persistent widow.</a:t>
            </a:r>
            <a:endParaRPr lang="en-US" sz="1150" dirty="0"/>
          </a:p>
        </p:txBody>
      </p:sp>
      <p:sp>
        <p:nvSpPr>
          <p:cNvPr id="28" name="Shape 22">
            <a:extLst>
              <a:ext uri="{FF2B5EF4-FFF2-40B4-BE49-F238E27FC236}">
                <a16:creationId xmlns:a16="http://schemas.microsoft.com/office/drawing/2014/main" id="{C79E37AA-44DB-5070-8621-58130FC2E357}"/>
              </a:ext>
            </a:extLst>
          </p:cNvPr>
          <p:cNvSpPr/>
          <p:nvPr/>
        </p:nvSpPr>
        <p:spPr>
          <a:xfrm>
            <a:off x="960120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9" name="Shape 23">
            <a:extLst>
              <a:ext uri="{FF2B5EF4-FFF2-40B4-BE49-F238E27FC236}">
                <a16:creationId xmlns:a16="http://schemas.microsoft.com/office/drawing/2014/main" id="{319F8D7A-000A-C9F2-C5AA-1885EBE68C2A}"/>
              </a:ext>
            </a:extLst>
          </p:cNvPr>
          <p:cNvSpPr/>
          <p:nvPr/>
        </p:nvSpPr>
        <p:spPr>
          <a:xfrm>
            <a:off x="1025499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0" name="Image 4" descr="preencoded.png">
            <a:extLst>
              <a:ext uri="{FF2B5EF4-FFF2-40B4-BE49-F238E27FC236}">
                <a16:creationId xmlns:a16="http://schemas.microsoft.com/office/drawing/2014/main" id="{AF691028-11CC-C4BE-A53B-35D9EA3DFAC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15016" y="2491740"/>
            <a:ext cx="365760" cy="365760"/>
          </a:xfrm>
          <a:prstGeom prst="rect">
            <a:avLst/>
          </a:prstGeom>
        </p:spPr>
      </p:pic>
      <p:sp>
        <p:nvSpPr>
          <p:cNvPr id="31" name="Text 24">
            <a:extLst>
              <a:ext uri="{FF2B5EF4-FFF2-40B4-BE49-F238E27FC236}">
                <a16:creationId xmlns:a16="http://schemas.microsoft.com/office/drawing/2014/main" id="{D42A7837-517F-9C02-5CBB-AB0267834B9E}"/>
              </a:ext>
            </a:extLst>
          </p:cNvPr>
          <p:cNvSpPr/>
          <p:nvPr/>
        </p:nvSpPr>
        <p:spPr>
          <a:xfrm>
            <a:off x="960120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32" name="Text 25">
            <a:extLst>
              <a:ext uri="{FF2B5EF4-FFF2-40B4-BE49-F238E27FC236}">
                <a16:creationId xmlns:a16="http://schemas.microsoft.com/office/drawing/2014/main" id="{41546531-7388-331A-BBF9-E751CC5B341E}"/>
              </a:ext>
            </a:extLst>
          </p:cNvPr>
          <p:cNvSpPr/>
          <p:nvPr/>
        </p:nvSpPr>
        <p:spPr>
          <a:xfrm>
            <a:off x="969264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Promises</a:t>
            </a:r>
            <a:endParaRPr lang="en-US" sz="1700" dirty="0"/>
          </a:p>
        </p:txBody>
      </p:sp>
      <p:sp>
        <p:nvSpPr>
          <p:cNvPr id="33" name="Text 26">
            <a:extLst>
              <a:ext uri="{FF2B5EF4-FFF2-40B4-BE49-F238E27FC236}">
                <a16:creationId xmlns:a16="http://schemas.microsoft.com/office/drawing/2014/main" id="{4BC12B37-5357-B1FA-CF9D-C88F05B03AF6}"/>
              </a:ext>
            </a:extLst>
          </p:cNvPr>
          <p:cNvSpPr/>
          <p:nvPr/>
        </p:nvSpPr>
        <p:spPr>
          <a:xfrm>
            <a:off x="973836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— they will be delivered at the appointed time.</a:t>
            </a:r>
            <a:endParaRPr lang="en-US" sz="1150" dirty="0"/>
          </a:p>
        </p:txBody>
      </p:sp>
    </p:spTree>
    <p:extLst>
      <p:ext uri="{BB962C8B-B14F-4D97-AF65-F5344CB8AC3E}">
        <p14:creationId xmlns:p14="http://schemas.microsoft.com/office/powerpoint/2010/main" val="3926670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F5FC6-8B0E-8060-432F-A946E8DBD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74BB2C2-920B-79E3-4CE6-67BDD759DD11}"/>
              </a:ext>
            </a:extLst>
          </p:cNvPr>
          <p:cNvSpPr/>
          <p:nvPr/>
        </p:nvSpPr>
        <p:spPr>
          <a:xfrm>
            <a:off x="-1645920" y="4206240"/>
            <a:ext cx="4572000" cy="4572000"/>
          </a:xfrm>
          <a:prstGeom prst="ellipse">
            <a:avLst/>
          </a:prstGeom>
          <a:solidFill>
            <a:srgbClr val="D9A441">
              <a:alpha val="10000"/>
            </a:srgbClr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F0E0455D-BEF0-42C6-FFC7-FC3311556A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685800"/>
            <a:ext cx="640080" cy="64008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3D376E67-2840-CFEB-AA7B-9A0FDA5E4661}"/>
              </a:ext>
            </a:extLst>
          </p:cNvPr>
          <p:cNvSpPr/>
          <p:nvPr/>
        </p:nvSpPr>
        <p:spPr>
          <a:xfrm>
            <a:off x="1600200" y="7772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TEXT</a:t>
            </a:r>
            <a:endParaRPr lang="en-US" sz="14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21A68269-944C-D876-2996-361CFF8488EE}"/>
              </a:ext>
            </a:extLst>
          </p:cNvPr>
          <p:cNvSpPr/>
          <p:nvPr/>
        </p:nvSpPr>
        <p:spPr>
          <a:xfrm>
            <a:off x="1157929" y="1351539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latin typeface="Cambria" pitchFamily="34" charset="0"/>
                <a:ea typeface="Cambria" pitchFamily="34" charset="-122"/>
                <a:cs typeface="Cambria" pitchFamily="34" charset="-120"/>
              </a:rPr>
              <a:t>Genesis 21:1-5</a:t>
            </a:r>
            <a:endParaRPr lang="en-US" sz="320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470FA584-63C5-7C75-9AE4-EEC6061F9F09}"/>
              </a:ext>
            </a:extLst>
          </p:cNvPr>
          <p:cNvSpPr/>
          <p:nvPr/>
        </p:nvSpPr>
        <p:spPr>
          <a:xfrm>
            <a:off x="1119673" y="2108718"/>
            <a:ext cx="9807407" cy="3926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AU" sz="2800" dirty="0"/>
              <a:t>Now the </a:t>
            </a:r>
            <a:r>
              <a:rPr lang="en-AU" sz="2800" cap="small" dirty="0"/>
              <a:t>Lord</a:t>
            </a:r>
            <a:r>
              <a:rPr lang="en-AU" sz="2800" dirty="0"/>
              <a:t> was gracious to Sarah as he had said, and the </a:t>
            </a:r>
            <a:r>
              <a:rPr lang="en-AU" sz="2800" cap="small" dirty="0"/>
              <a:t>Lord</a:t>
            </a:r>
            <a:r>
              <a:rPr lang="en-AU" sz="2800" dirty="0"/>
              <a:t> did for Sarah what he had promised. </a:t>
            </a:r>
            <a:r>
              <a:rPr lang="en-AU" sz="2800" b="1" baseline="30000" dirty="0">
                <a:solidFill>
                  <a:srgbClr val="00B0F0"/>
                </a:solidFill>
              </a:rPr>
              <a:t>2 </a:t>
            </a:r>
            <a:r>
              <a:rPr lang="en-AU" sz="2800" dirty="0">
                <a:solidFill>
                  <a:srgbClr val="00B0F0"/>
                </a:solidFill>
              </a:rPr>
              <a:t>Sarah became pregnant and bore a son to Abraham in his old age, </a:t>
            </a:r>
            <a:r>
              <a:rPr lang="en-AU" sz="2800" b="1" dirty="0">
                <a:solidFill>
                  <a:srgbClr val="00B0F0"/>
                </a:solidFill>
              </a:rPr>
              <a:t>at the very time God had promised him</a:t>
            </a:r>
            <a:r>
              <a:rPr lang="en-AU" sz="2800" dirty="0"/>
              <a:t>. </a:t>
            </a:r>
            <a:r>
              <a:rPr lang="en-AU" sz="2800" b="1" baseline="30000" dirty="0"/>
              <a:t>3 </a:t>
            </a:r>
            <a:r>
              <a:rPr lang="en-AU" sz="2800" dirty="0"/>
              <a:t>Abraham gave the name Isaac</a:t>
            </a:r>
            <a:r>
              <a:rPr lang="en-AU" sz="2800" baseline="30000" dirty="0"/>
              <a:t>[</a:t>
            </a:r>
            <a:r>
              <a:rPr lang="en-AU" sz="2800" baseline="30000" dirty="0">
                <a:hlinkClick r:id="rId4" tooltip="See footnote a"/>
              </a:rPr>
              <a:t>a</a:t>
            </a:r>
            <a:r>
              <a:rPr lang="en-AU" sz="2800" baseline="30000" dirty="0"/>
              <a:t>]</a:t>
            </a:r>
            <a:r>
              <a:rPr lang="en-AU" sz="2800" dirty="0"/>
              <a:t> to the son Sarah bore him. </a:t>
            </a:r>
            <a:r>
              <a:rPr lang="en-AU" sz="2800" b="1" baseline="30000" dirty="0"/>
              <a:t>4 </a:t>
            </a:r>
            <a:r>
              <a:rPr lang="en-AU" sz="2800" dirty="0"/>
              <a:t>When his son Isaac was eight days old, Abraham circumcised him, as God commanded him. </a:t>
            </a:r>
            <a:r>
              <a:rPr lang="en-AU" sz="2800" b="1" baseline="30000" dirty="0"/>
              <a:t>5 </a:t>
            </a:r>
            <a:r>
              <a:rPr lang="en-AU" sz="2800" dirty="0"/>
              <a:t>Abraham was a hundred years old when his son Isaac was born to him.</a:t>
            </a:r>
          </a:p>
        </p:txBody>
      </p:sp>
    </p:spTree>
    <p:extLst>
      <p:ext uri="{BB962C8B-B14F-4D97-AF65-F5344CB8AC3E}">
        <p14:creationId xmlns:p14="http://schemas.microsoft.com/office/powerpoint/2010/main" val="2579019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8B4A7-9D84-6ABF-3A2C-501B67C41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705B1C79-C234-4737-D774-24667025E98B}"/>
              </a:ext>
            </a:extLst>
          </p:cNvPr>
          <p:cNvSpPr/>
          <p:nvPr/>
        </p:nvSpPr>
        <p:spPr>
          <a:xfrm>
            <a:off x="822960" y="54864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Finding Peace in the Waiting Room</a:t>
            </a:r>
            <a:endParaRPr lang="en-US" sz="3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4530F64-AFC9-9337-D16E-EFD551F2A726}"/>
              </a:ext>
            </a:extLst>
          </p:cNvPr>
          <p:cNvSpPr/>
          <p:nvPr/>
        </p:nvSpPr>
        <p:spPr>
          <a:xfrm>
            <a:off x="822960" y="11887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practices while we wait for the promise</a:t>
            </a:r>
            <a:endParaRPr lang="en-US" sz="15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DE2BE84B-034E-5EB0-DC16-30F37A7C7B4C}"/>
              </a:ext>
            </a:extLst>
          </p:cNvPr>
          <p:cNvSpPr/>
          <p:nvPr/>
        </p:nvSpPr>
        <p:spPr>
          <a:xfrm>
            <a:off x="82296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F4BAC018-5663-A3A1-FADA-F6FBF8E768D1}"/>
              </a:ext>
            </a:extLst>
          </p:cNvPr>
          <p:cNvSpPr/>
          <p:nvPr/>
        </p:nvSpPr>
        <p:spPr>
          <a:xfrm>
            <a:off x="147675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EFF949BC-4DB2-D7A7-2B11-19F9DD6E3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6776" y="2491740"/>
            <a:ext cx="365760" cy="365760"/>
          </a:xfrm>
          <a:prstGeom prst="rect">
            <a:avLst/>
          </a:prstGeom>
        </p:spPr>
      </p:pic>
      <p:sp>
        <p:nvSpPr>
          <p:cNvPr id="7" name="Text 4">
            <a:extLst>
              <a:ext uri="{FF2B5EF4-FFF2-40B4-BE49-F238E27FC236}">
                <a16:creationId xmlns:a16="http://schemas.microsoft.com/office/drawing/2014/main" id="{D9CEF90B-C044-5C03-BF8F-6605FFA5AECE}"/>
              </a:ext>
            </a:extLst>
          </p:cNvPr>
          <p:cNvSpPr/>
          <p:nvPr/>
        </p:nvSpPr>
        <p:spPr>
          <a:xfrm>
            <a:off x="82296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D736D22C-9781-0BFF-799C-6A9D6E95567A}"/>
              </a:ext>
            </a:extLst>
          </p:cNvPr>
          <p:cNvSpPr/>
          <p:nvPr/>
        </p:nvSpPr>
        <p:spPr>
          <a:xfrm>
            <a:off x="91440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Process</a:t>
            </a:r>
            <a:endParaRPr lang="en-US" sz="17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6D5D75E5-9EFC-A487-61DA-1CFD669FC92D}"/>
              </a:ext>
            </a:extLst>
          </p:cNvPr>
          <p:cNvSpPr/>
          <p:nvPr/>
        </p:nvSpPr>
        <p:spPr>
          <a:xfrm>
            <a:off x="96012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your doubt &amp; disappointment honestly to God.</a:t>
            </a:r>
            <a:endParaRPr lang="en-US" sz="1150" dirty="0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F55A3448-AAFA-78A3-C5F2-31E751A6C24F}"/>
              </a:ext>
            </a:extLst>
          </p:cNvPr>
          <p:cNvSpPr/>
          <p:nvPr/>
        </p:nvSpPr>
        <p:spPr>
          <a:xfrm>
            <a:off x="301752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1" name="Shape 8">
            <a:extLst>
              <a:ext uri="{FF2B5EF4-FFF2-40B4-BE49-F238E27FC236}">
                <a16:creationId xmlns:a16="http://schemas.microsoft.com/office/drawing/2014/main" id="{D13ED23C-48D6-9408-A012-C8EE285683C7}"/>
              </a:ext>
            </a:extLst>
          </p:cNvPr>
          <p:cNvSpPr/>
          <p:nvPr/>
        </p:nvSpPr>
        <p:spPr>
          <a:xfrm>
            <a:off x="367131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2" name="Image 1" descr="preencoded.png">
            <a:extLst>
              <a:ext uri="{FF2B5EF4-FFF2-40B4-BE49-F238E27FC236}">
                <a16:creationId xmlns:a16="http://schemas.microsoft.com/office/drawing/2014/main" id="{59ED6FA9-9CFC-02A4-4861-AEE13ABB09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1336" y="2491740"/>
            <a:ext cx="365760" cy="365760"/>
          </a:xfrm>
          <a:prstGeom prst="rect">
            <a:avLst/>
          </a:prstGeom>
        </p:spPr>
      </p:pic>
      <p:sp>
        <p:nvSpPr>
          <p:cNvPr id="13" name="Text 9">
            <a:extLst>
              <a:ext uri="{FF2B5EF4-FFF2-40B4-BE49-F238E27FC236}">
                <a16:creationId xmlns:a16="http://schemas.microsoft.com/office/drawing/2014/main" id="{3A856BF4-130D-0D0C-D2AC-A0A240F3866A}"/>
              </a:ext>
            </a:extLst>
          </p:cNvPr>
          <p:cNvSpPr/>
          <p:nvPr/>
        </p:nvSpPr>
        <p:spPr>
          <a:xfrm>
            <a:off x="301752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0">
            <a:extLst>
              <a:ext uri="{FF2B5EF4-FFF2-40B4-BE49-F238E27FC236}">
                <a16:creationId xmlns:a16="http://schemas.microsoft.com/office/drawing/2014/main" id="{7EEB07DE-09C7-6C85-9D05-5E421EB7F2FC}"/>
              </a:ext>
            </a:extLst>
          </p:cNvPr>
          <p:cNvSpPr/>
          <p:nvPr/>
        </p:nvSpPr>
        <p:spPr>
          <a:xfrm>
            <a:off x="310896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Pacify</a:t>
            </a:r>
            <a:endParaRPr lang="en-US" sz="1700" dirty="0"/>
          </a:p>
        </p:txBody>
      </p:sp>
      <p:sp>
        <p:nvSpPr>
          <p:cNvPr id="15" name="Text 11">
            <a:extLst>
              <a:ext uri="{FF2B5EF4-FFF2-40B4-BE49-F238E27FC236}">
                <a16:creationId xmlns:a16="http://schemas.microsoft.com/office/drawing/2014/main" id="{4115A3CD-F004-1075-47FC-D5CE1FB8BE34}"/>
              </a:ext>
            </a:extLst>
          </p:cNvPr>
          <p:cNvSpPr/>
          <p:nvPr/>
        </p:nvSpPr>
        <p:spPr>
          <a:xfrm>
            <a:off x="315468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 your need to control what you cannot change.</a:t>
            </a:r>
            <a:endParaRPr lang="en-US" sz="1150" dirty="0"/>
          </a:p>
        </p:txBody>
      </p:sp>
      <p:sp>
        <p:nvSpPr>
          <p:cNvPr id="16" name="Shape 12">
            <a:extLst>
              <a:ext uri="{FF2B5EF4-FFF2-40B4-BE49-F238E27FC236}">
                <a16:creationId xmlns:a16="http://schemas.microsoft.com/office/drawing/2014/main" id="{2D301CDE-7BC9-069E-49F9-544D08CE3299}"/>
              </a:ext>
            </a:extLst>
          </p:cNvPr>
          <p:cNvSpPr/>
          <p:nvPr/>
        </p:nvSpPr>
        <p:spPr>
          <a:xfrm>
            <a:off x="521208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Shape 13">
            <a:extLst>
              <a:ext uri="{FF2B5EF4-FFF2-40B4-BE49-F238E27FC236}">
                <a16:creationId xmlns:a16="http://schemas.microsoft.com/office/drawing/2014/main" id="{55F832B6-3AA6-D3C4-29CB-A9C5CF942C52}"/>
              </a:ext>
            </a:extLst>
          </p:cNvPr>
          <p:cNvSpPr/>
          <p:nvPr/>
        </p:nvSpPr>
        <p:spPr>
          <a:xfrm>
            <a:off x="586587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8" name="Image 2" descr="preencoded.png">
            <a:extLst>
              <a:ext uri="{FF2B5EF4-FFF2-40B4-BE49-F238E27FC236}">
                <a16:creationId xmlns:a16="http://schemas.microsoft.com/office/drawing/2014/main" id="{E5EDBDA3-E4BB-B5B6-02B6-E2B4375AE1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5896" y="2491740"/>
            <a:ext cx="365760" cy="365760"/>
          </a:xfrm>
          <a:prstGeom prst="rect">
            <a:avLst/>
          </a:prstGeom>
        </p:spPr>
      </p:pic>
      <p:sp>
        <p:nvSpPr>
          <p:cNvPr id="19" name="Text 14">
            <a:extLst>
              <a:ext uri="{FF2B5EF4-FFF2-40B4-BE49-F238E27FC236}">
                <a16:creationId xmlns:a16="http://schemas.microsoft.com/office/drawing/2014/main" id="{4F00EC52-72BA-8CCD-86E7-F663C4200FF1}"/>
              </a:ext>
            </a:extLst>
          </p:cNvPr>
          <p:cNvSpPr/>
          <p:nvPr/>
        </p:nvSpPr>
        <p:spPr>
          <a:xfrm>
            <a:off x="521208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20" name="Text 15">
            <a:extLst>
              <a:ext uri="{FF2B5EF4-FFF2-40B4-BE49-F238E27FC236}">
                <a16:creationId xmlns:a16="http://schemas.microsoft.com/office/drawing/2014/main" id="{A4CABA1F-6DB4-6E49-B035-06D9C55E25E3}"/>
              </a:ext>
            </a:extLst>
          </p:cNvPr>
          <p:cNvSpPr/>
          <p:nvPr/>
        </p:nvSpPr>
        <p:spPr>
          <a:xfrm>
            <a:off x="530352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Protect</a:t>
            </a:r>
            <a:endParaRPr lang="en-US" sz="1700" dirty="0"/>
          </a:p>
        </p:txBody>
      </p:sp>
      <p:sp>
        <p:nvSpPr>
          <p:cNvPr id="21" name="Text 16">
            <a:extLst>
              <a:ext uri="{FF2B5EF4-FFF2-40B4-BE49-F238E27FC236}">
                <a16:creationId xmlns:a16="http://schemas.microsoft.com/office/drawing/2014/main" id="{39201BE2-090C-89FA-F102-C20A598B3F7C}"/>
              </a:ext>
            </a:extLst>
          </p:cNvPr>
          <p:cNvSpPr/>
          <p:nvPr/>
        </p:nvSpPr>
        <p:spPr>
          <a:xfrm>
            <a:off x="534924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 your heart from comparison with others.</a:t>
            </a:r>
            <a:endParaRPr lang="en-US" sz="1150" dirty="0"/>
          </a:p>
        </p:txBody>
      </p:sp>
      <p:sp>
        <p:nvSpPr>
          <p:cNvPr id="22" name="Shape 17">
            <a:extLst>
              <a:ext uri="{FF2B5EF4-FFF2-40B4-BE49-F238E27FC236}">
                <a16:creationId xmlns:a16="http://schemas.microsoft.com/office/drawing/2014/main" id="{71182A75-D9A7-9B88-6761-551CC388E900}"/>
              </a:ext>
            </a:extLst>
          </p:cNvPr>
          <p:cNvSpPr/>
          <p:nvPr/>
        </p:nvSpPr>
        <p:spPr>
          <a:xfrm>
            <a:off x="740664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3" name="Shape 18">
            <a:extLst>
              <a:ext uri="{FF2B5EF4-FFF2-40B4-BE49-F238E27FC236}">
                <a16:creationId xmlns:a16="http://schemas.microsoft.com/office/drawing/2014/main" id="{E8BF847A-72E2-A8E2-3B83-B1B6EDFF4350}"/>
              </a:ext>
            </a:extLst>
          </p:cNvPr>
          <p:cNvSpPr/>
          <p:nvPr/>
        </p:nvSpPr>
        <p:spPr>
          <a:xfrm>
            <a:off x="806043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24" name="Image 3" descr="preencoded.png">
            <a:extLst>
              <a:ext uri="{FF2B5EF4-FFF2-40B4-BE49-F238E27FC236}">
                <a16:creationId xmlns:a16="http://schemas.microsoft.com/office/drawing/2014/main" id="{BF96FEEC-8FBC-E97A-9336-7FB075516C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0456" y="2491740"/>
            <a:ext cx="365760" cy="365760"/>
          </a:xfrm>
          <a:prstGeom prst="rect">
            <a:avLst/>
          </a:prstGeom>
        </p:spPr>
      </p:pic>
      <p:sp>
        <p:nvSpPr>
          <p:cNvPr id="25" name="Text 19">
            <a:extLst>
              <a:ext uri="{FF2B5EF4-FFF2-40B4-BE49-F238E27FC236}">
                <a16:creationId xmlns:a16="http://schemas.microsoft.com/office/drawing/2014/main" id="{F376A3F3-879C-A0AE-A6C6-C5DC030D43B0}"/>
              </a:ext>
            </a:extLst>
          </p:cNvPr>
          <p:cNvSpPr/>
          <p:nvPr/>
        </p:nvSpPr>
        <p:spPr>
          <a:xfrm>
            <a:off x="740664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6" name="Text 20">
            <a:extLst>
              <a:ext uri="{FF2B5EF4-FFF2-40B4-BE49-F238E27FC236}">
                <a16:creationId xmlns:a16="http://schemas.microsoft.com/office/drawing/2014/main" id="{88F7652F-8CC5-2A57-7800-1C6B1D6CC348}"/>
              </a:ext>
            </a:extLst>
          </p:cNvPr>
          <p:cNvSpPr/>
          <p:nvPr/>
        </p:nvSpPr>
        <p:spPr>
          <a:xfrm>
            <a:off x="749808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Persevere</a:t>
            </a:r>
            <a:endParaRPr lang="en-US" sz="1700" dirty="0"/>
          </a:p>
        </p:txBody>
      </p:sp>
      <p:sp>
        <p:nvSpPr>
          <p:cNvPr id="27" name="Text 21">
            <a:extLst>
              <a:ext uri="{FF2B5EF4-FFF2-40B4-BE49-F238E27FC236}">
                <a16:creationId xmlns:a16="http://schemas.microsoft.com/office/drawing/2014/main" id="{9FF452C0-E3E7-1377-7AFD-0217A97AA332}"/>
              </a:ext>
            </a:extLst>
          </p:cNvPr>
          <p:cNvSpPr/>
          <p:nvPr/>
        </p:nvSpPr>
        <p:spPr>
          <a:xfrm>
            <a:off x="754380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give up in prayer — like the persistent widow.</a:t>
            </a:r>
            <a:endParaRPr lang="en-US" sz="1150" dirty="0"/>
          </a:p>
        </p:txBody>
      </p:sp>
      <p:sp>
        <p:nvSpPr>
          <p:cNvPr id="28" name="Shape 22">
            <a:extLst>
              <a:ext uri="{FF2B5EF4-FFF2-40B4-BE49-F238E27FC236}">
                <a16:creationId xmlns:a16="http://schemas.microsoft.com/office/drawing/2014/main" id="{76ED990A-CD52-F1DE-3830-CA7BF247108E}"/>
              </a:ext>
            </a:extLst>
          </p:cNvPr>
          <p:cNvSpPr/>
          <p:nvPr/>
        </p:nvSpPr>
        <p:spPr>
          <a:xfrm>
            <a:off x="960120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9" name="Shape 23">
            <a:extLst>
              <a:ext uri="{FF2B5EF4-FFF2-40B4-BE49-F238E27FC236}">
                <a16:creationId xmlns:a16="http://schemas.microsoft.com/office/drawing/2014/main" id="{389F4ECE-5590-2A7F-8D43-B3EFF51CCD73}"/>
              </a:ext>
            </a:extLst>
          </p:cNvPr>
          <p:cNvSpPr/>
          <p:nvPr/>
        </p:nvSpPr>
        <p:spPr>
          <a:xfrm>
            <a:off x="1025499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0" name="Image 4" descr="preencoded.png">
            <a:extLst>
              <a:ext uri="{FF2B5EF4-FFF2-40B4-BE49-F238E27FC236}">
                <a16:creationId xmlns:a16="http://schemas.microsoft.com/office/drawing/2014/main" id="{8A737D53-31F7-92D5-7A48-F69FFC79E8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15016" y="2491740"/>
            <a:ext cx="365760" cy="365760"/>
          </a:xfrm>
          <a:prstGeom prst="rect">
            <a:avLst/>
          </a:prstGeom>
        </p:spPr>
      </p:pic>
      <p:sp>
        <p:nvSpPr>
          <p:cNvPr id="31" name="Text 24">
            <a:extLst>
              <a:ext uri="{FF2B5EF4-FFF2-40B4-BE49-F238E27FC236}">
                <a16:creationId xmlns:a16="http://schemas.microsoft.com/office/drawing/2014/main" id="{B1AC74D8-4400-9A8F-DF15-4435D694B80E}"/>
              </a:ext>
            </a:extLst>
          </p:cNvPr>
          <p:cNvSpPr/>
          <p:nvPr/>
        </p:nvSpPr>
        <p:spPr>
          <a:xfrm>
            <a:off x="960120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32" name="Text 25">
            <a:extLst>
              <a:ext uri="{FF2B5EF4-FFF2-40B4-BE49-F238E27FC236}">
                <a16:creationId xmlns:a16="http://schemas.microsoft.com/office/drawing/2014/main" id="{81C495F2-0E1E-AA05-0128-6EB51A830CD3}"/>
              </a:ext>
            </a:extLst>
          </p:cNvPr>
          <p:cNvSpPr/>
          <p:nvPr/>
        </p:nvSpPr>
        <p:spPr>
          <a:xfrm>
            <a:off x="969264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Promises</a:t>
            </a:r>
            <a:endParaRPr lang="en-US" sz="1700" dirty="0"/>
          </a:p>
        </p:txBody>
      </p:sp>
      <p:sp>
        <p:nvSpPr>
          <p:cNvPr id="33" name="Text 26">
            <a:extLst>
              <a:ext uri="{FF2B5EF4-FFF2-40B4-BE49-F238E27FC236}">
                <a16:creationId xmlns:a16="http://schemas.microsoft.com/office/drawing/2014/main" id="{227ADBDE-0F20-89D1-FC6F-EB7B45B79C76}"/>
              </a:ext>
            </a:extLst>
          </p:cNvPr>
          <p:cNvSpPr/>
          <p:nvPr/>
        </p:nvSpPr>
        <p:spPr>
          <a:xfrm>
            <a:off x="973836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— they will be delivered at the appointed time.</a:t>
            </a:r>
            <a:endParaRPr lang="en-US" sz="1150" dirty="0"/>
          </a:p>
        </p:txBody>
      </p:sp>
    </p:spTree>
    <p:extLst>
      <p:ext uri="{BB962C8B-B14F-4D97-AF65-F5344CB8AC3E}">
        <p14:creationId xmlns:p14="http://schemas.microsoft.com/office/powerpoint/2010/main" val="3139186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8580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Conclusion: Three Truths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4173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B6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we wait on God to fulfil His promises, remember: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822960" y="2240280"/>
            <a:ext cx="1051560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1143000" y="2537460"/>
            <a:ext cx="548640" cy="548640"/>
          </a:xfrm>
          <a:prstGeom prst="ellipse">
            <a:avLst/>
          </a:prstGeom>
          <a:solidFill>
            <a:srgbClr val="C1613F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1143000" y="25374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965960" y="2240280"/>
            <a:ext cx="90525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F2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waiting room is essential for Christ-like growth.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822960" y="3611880"/>
            <a:ext cx="1051560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9" name="Shape 7"/>
          <p:cNvSpPr/>
          <p:nvPr/>
        </p:nvSpPr>
        <p:spPr>
          <a:xfrm>
            <a:off x="1143000" y="3909060"/>
            <a:ext cx="548640" cy="548640"/>
          </a:xfrm>
          <a:prstGeom prst="ellipse">
            <a:avLst/>
          </a:prstGeom>
          <a:solidFill>
            <a:srgbClr val="1F2444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0" name="Text 8"/>
          <p:cNvSpPr/>
          <p:nvPr/>
        </p:nvSpPr>
        <p:spPr>
          <a:xfrm>
            <a:off x="1143000" y="39090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965960" y="3611880"/>
            <a:ext cx="90525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F2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waiting room is exactly where God wants you to be.</a:t>
            </a:r>
            <a:endParaRPr lang="en-US" sz="1900" dirty="0"/>
          </a:p>
        </p:txBody>
      </p:sp>
      <p:sp>
        <p:nvSpPr>
          <p:cNvPr id="12" name="Shape 10"/>
          <p:cNvSpPr/>
          <p:nvPr/>
        </p:nvSpPr>
        <p:spPr>
          <a:xfrm>
            <a:off x="822960" y="4983480"/>
            <a:ext cx="1051560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3" name="Shape 11"/>
          <p:cNvSpPr/>
          <p:nvPr/>
        </p:nvSpPr>
        <p:spPr>
          <a:xfrm>
            <a:off x="1143000" y="5280660"/>
            <a:ext cx="548640" cy="548640"/>
          </a:xfrm>
          <a:prstGeom prst="ellipse">
            <a:avLst/>
          </a:prstGeom>
          <a:solidFill>
            <a:srgbClr val="C1613F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4" name="Text 12"/>
          <p:cNvSpPr/>
          <p:nvPr/>
        </p:nvSpPr>
        <p:spPr>
          <a:xfrm>
            <a:off x="1143000" y="52806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965960" y="4983480"/>
            <a:ext cx="90525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F2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waiting room lasts only for a period God Himself appoints.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F24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D9A441">
              <a:alpha val="1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" name="Shape 1"/>
          <p:cNvSpPr/>
          <p:nvPr/>
        </p:nvSpPr>
        <p:spPr>
          <a:xfrm>
            <a:off x="8961120" y="3657600"/>
            <a:ext cx="5029200" cy="5029200"/>
          </a:xfrm>
          <a:prstGeom prst="ellipse">
            <a:avLst/>
          </a:prstGeom>
          <a:solidFill>
            <a:srgbClr val="D9A441">
              <a:alpha val="8000"/>
            </a:srgbClr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960" y="100584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371600" y="2651760"/>
            <a:ext cx="9418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2600" i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“The Lord did for Sarah what He had promised — at the very time God had promised him.”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1371600" y="3977640"/>
            <a:ext cx="9418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21:1–2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371600" y="5120640"/>
            <a:ext cx="9418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us pray.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418320" y="548640"/>
            <a:ext cx="2103120" cy="2103120"/>
          </a:xfrm>
          <a:prstGeom prst="ellipse">
            <a:avLst/>
          </a:prstGeom>
          <a:solidFill>
            <a:srgbClr val="1F2444">
              <a:alpha val="8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" name="Text 1"/>
          <p:cNvSpPr/>
          <p:nvPr/>
        </p:nvSpPr>
        <p:spPr>
          <a:xfrm>
            <a:off x="822960" y="7772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C16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 QUESTION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1234440"/>
            <a:ext cx="89611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F2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Does anyone actually like waiting?</a:t>
            </a:r>
            <a:endParaRPr lang="en-US" sz="4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9800" y="914400"/>
            <a:ext cx="1280160" cy="12801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88720" y="3566160"/>
            <a:ext cx="97840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8D596-15EC-AF5E-CB41-976748641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615C3AE-AB0D-07FD-F498-083E16F89694}"/>
              </a:ext>
            </a:extLst>
          </p:cNvPr>
          <p:cNvSpPr/>
          <p:nvPr/>
        </p:nvSpPr>
        <p:spPr>
          <a:xfrm>
            <a:off x="-1645920" y="4206240"/>
            <a:ext cx="4572000" cy="4572000"/>
          </a:xfrm>
          <a:prstGeom prst="ellipse">
            <a:avLst/>
          </a:prstGeom>
          <a:solidFill>
            <a:srgbClr val="D9A441">
              <a:alpha val="10000"/>
            </a:srgbClr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83D2953B-1197-8C52-4CEE-1FF8CDC9DA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685800"/>
            <a:ext cx="640080" cy="64008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75D1FF1D-AE86-B9D3-AE4A-C72D2892819D}"/>
              </a:ext>
            </a:extLst>
          </p:cNvPr>
          <p:cNvSpPr/>
          <p:nvPr/>
        </p:nvSpPr>
        <p:spPr>
          <a:xfrm>
            <a:off x="1600200" y="7772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TEXT</a:t>
            </a:r>
            <a:endParaRPr lang="en-US" sz="14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4B5675FB-566C-7F80-7275-74F008FBCF56}"/>
              </a:ext>
            </a:extLst>
          </p:cNvPr>
          <p:cNvSpPr/>
          <p:nvPr/>
        </p:nvSpPr>
        <p:spPr>
          <a:xfrm>
            <a:off x="1157929" y="1351539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latin typeface="Cambria" pitchFamily="34" charset="0"/>
                <a:ea typeface="Cambria" pitchFamily="34" charset="-122"/>
                <a:cs typeface="Cambria" pitchFamily="34" charset="-120"/>
              </a:rPr>
              <a:t>Genesis 17:15–22</a:t>
            </a:r>
            <a:endParaRPr lang="en-US" sz="320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B4D51E17-8CF6-DC6C-B33A-7C0380806B0F}"/>
              </a:ext>
            </a:extLst>
          </p:cNvPr>
          <p:cNvSpPr/>
          <p:nvPr/>
        </p:nvSpPr>
        <p:spPr>
          <a:xfrm>
            <a:off x="1119673" y="2108718"/>
            <a:ext cx="9807407" cy="3926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AU" sz="2800" b="1" baseline="30000" dirty="0"/>
              <a:t>15 </a:t>
            </a:r>
            <a:r>
              <a:rPr lang="en-AU" sz="2800" dirty="0"/>
              <a:t>God also said to Abraham, “As for Sarai your wife, you are no longer to call her Sarai; her name will be Sarah. </a:t>
            </a:r>
            <a:r>
              <a:rPr lang="en-AU" sz="2800" b="1" baseline="30000" dirty="0"/>
              <a:t>16 </a:t>
            </a:r>
            <a:r>
              <a:rPr lang="en-AU" sz="2800" dirty="0"/>
              <a:t>I will bless her and will surely give you a son by her. I will bless her so that she will be the mother of nations; kings of peoples will come from her.”</a:t>
            </a:r>
          </a:p>
          <a:p>
            <a:r>
              <a:rPr lang="en-AU" sz="2800" b="1" baseline="30000" dirty="0"/>
              <a:t>17 </a:t>
            </a:r>
            <a:r>
              <a:rPr lang="en-AU" sz="2800" dirty="0"/>
              <a:t>Abraham fell facedown; he laughed and said to himself, “Will a son be born to a man a hundred years old? Will Sarah bear a child at the age of ninety?” </a:t>
            </a:r>
            <a:r>
              <a:rPr lang="en-AU" sz="2800" b="1" baseline="30000" dirty="0"/>
              <a:t>18 </a:t>
            </a:r>
            <a:r>
              <a:rPr lang="en-AU" sz="2800" dirty="0"/>
              <a:t>And Abraham said to God, “If only Ishmael might live under your blessing!”</a:t>
            </a:r>
          </a:p>
        </p:txBody>
      </p:sp>
    </p:spTree>
    <p:extLst>
      <p:ext uri="{BB962C8B-B14F-4D97-AF65-F5344CB8AC3E}">
        <p14:creationId xmlns:p14="http://schemas.microsoft.com/office/powerpoint/2010/main" val="4228520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725ED-79D5-023C-8A3D-A94B98D50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D226B78-4397-2548-0FDC-E5834EC0BA68}"/>
              </a:ext>
            </a:extLst>
          </p:cNvPr>
          <p:cNvSpPr/>
          <p:nvPr/>
        </p:nvSpPr>
        <p:spPr>
          <a:xfrm>
            <a:off x="-1645920" y="4206240"/>
            <a:ext cx="4572000" cy="4572000"/>
          </a:xfrm>
          <a:prstGeom prst="ellipse">
            <a:avLst/>
          </a:prstGeom>
          <a:solidFill>
            <a:srgbClr val="D9A441">
              <a:alpha val="10000"/>
            </a:srgbClr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9DD9E0CE-FACC-1C74-3558-D47A469CC8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685800"/>
            <a:ext cx="640080" cy="64008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0BA64848-F104-1647-1632-C14EFC1CF8F6}"/>
              </a:ext>
            </a:extLst>
          </p:cNvPr>
          <p:cNvSpPr/>
          <p:nvPr/>
        </p:nvSpPr>
        <p:spPr>
          <a:xfrm>
            <a:off x="1600200" y="7772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TEXT</a:t>
            </a:r>
            <a:endParaRPr lang="en-US" sz="14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51D7EF22-B05E-760C-0B3D-62770A6CE7BB}"/>
              </a:ext>
            </a:extLst>
          </p:cNvPr>
          <p:cNvSpPr/>
          <p:nvPr/>
        </p:nvSpPr>
        <p:spPr>
          <a:xfrm>
            <a:off x="1157929" y="1351539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latin typeface="Cambria" pitchFamily="34" charset="0"/>
                <a:ea typeface="Cambria" pitchFamily="34" charset="-122"/>
                <a:cs typeface="Cambria" pitchFamily="34" charset="-120"/>
              </a:rPr>
              <a:t>Genesis 17:15–22</a:t>
            </a:r>
            <a:endParaRPr lang="en-US" sz="320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B22DB251-B436-9CFD-A986-FCC901043D12}"/>
              </a:ext>
            </a:extLst>
          </p:cNvPr>
          <p:cNvSpPr/>
          <p:nvPr/>
        </p:nvSpPr>
        <p:spPr>
          <a:xfrm>
            <a:off x="1119673" y="2108718"/>
            <a:ext cx="9807407" cy="3926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AU" sz="2800" b="1" baseline="30000" dirty="0"/>
              <a:t>19 </a:t>
            </a:r>
            <a:r>
              <a:rPr lang="en-AU" sz="2800" dirty="0"/>
              <a:t>Then God said, “Yes, but your wife Sarah will bear you a son, and you will call him Isaac.</a:t>
            </a:r>
            <a:r>
              <a:rPr lang="en-AU" sz="2800" baseline="30000" dirty="0"/>
              <a:t>[</a:t>
            </a:r>
            <a:r>
              <a:rPr lang="en-AU" sz="2800" baseline="30000" dirty="0">
                <a:hlinkClick r:id="rId4" tooltip="See footnote a"/>
              </a:rPr>
              <a:t>a</a:t>
            </a:r>
            <a:r>
              <a:rPr lang="en-AU" sz="2800" baseline="30000" dirty="0"/>
              <a:t>]</a:t>
            </a:r>
            <a:r>
              <a:rPr lang="en-AU" sz="2800" dirty="0"/>
              <a:t> I will establish my covenant with him as an everlasting covenant for his descendants after him. </a:t>
            </a:r>
            <a:r>
              <a:rPr lang="en-AU" sz="2800" b="1" baseline="30000" dirty="0"/>
              <a:t>20 </a:t>
            </a:r>
            <a:r>
              <a:rPr lang="en-AU" sz="2800" dirty="0"/>
              <a:t>And as for Ishmael, I have heard you: I will surely bless him; I will make him fruitful and will greatly increase his numbers. He will be the father of twelve rulers, and I will make him into a great nation. </a:t>
            </a:r>
            <a:r>
              <a:rPr lang="en-AU" sz="2800" b="1" baseline="30000" dirty="0"/>
              <a:t>21 </a:t>
            </a:r>
            <a:r>
              <a:rPr lang="en-AU" sz="2800" dirty="0"/>
              <a:t>But my covenant I will establish with Isaac, whom Sarah will bear to you by this time next year.” </a:t>
            </a:r>
            <a:r>
              <a:rPr lang="en-AU" sz="2800" b="1" baseline="30000" dirty="0"/>
              <a:t>22 </a:t>
            </a:r>
            <a:r>
              <a:rPr lang="en-AU" sz="2800" dirty="0"/>
              <a:t>When he had finished speaking with Abraham, God went up from him.</a:t>
            </a:r>
          </a:p>
        </p:txBody>
      </p:sp>
    </p:spTree>
    <p:extLst>
      <p:ext uri="{BB962C8B-B14F-4D97-AF65-F5344CB8AC3E}">
        <p14:creationId xmlns:p14="http://schemas.microsoft.com/office/powerpoint/2010/main" val="3979247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E4DC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822960" y="1417320"/>
            <a:ext cx="9601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Desires &amp; Promises of God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2377440"/>
            <a:ext cx="10056534" cy="3840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B2A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Genesis 12:2–3, God promises Abraham and Sarah they will </a:t>
            </a:r>
            <a:r>
              <a:rPr lang="en-US" sz="3200" i="1" dirty="0">
                <a:solidFill>
                  <a:srgbClr val="C16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“be a great nation, have a great name, and all people will be blessed through them.”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200" i="1" dirty="0">
              <a:solidFill>
                <a:srgbClr val="C1613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B2A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has God put on your heart?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B2A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has God promised you that has yet to come to fruition?</a:t>
            </a:r>
          </a:p>
        </p:txBody>
      </p:sp>
      <p:sp>
        <p:nvSpPr>
          <p:cNvPr id="9" name="Text 6"/>
          <p:cNvSpPr/>
          <p:nvPr/>
        </p:nvSpPr>
        <p:spPr>
          <a:xfrm>
            <a:off x="7589520" y="3611880"/>
            <a:ext cx="34747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i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“If you, though you are evil, know how to give good gifts to your children, how much more will your Father in heaven give good gifts to those who ask him!”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F24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052560" y="-1828800"/>
            <a:ext cx="5486400" cy="5486400"/>
          </a:xfrm>
          <a:prstGeom prst="ellipse">
            <a:avLst/>
          </a:prstGeom>
          <a:solidFill>
            <a:srgbClr val="D9A441">
              <a:alpha val="1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" name="Text 1"/>
          <p:cNvSpPr/>
          <p:nvPr/>
        </p:nvSpPr>
        <p:spPr>
          <a:xfrm>
            <a:off x="822960" y="54864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3237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822960" y="128016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Waiting Room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822960" y="2057400"/>
            <a:ext cx="5394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Abraham left Haran for the promised land at 75. Isaac was born when he was 100.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822960" y="4153989"/>
            <a:ext cx="5394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God gave no timeline — only the promise. No due date, like a pregnancy. Just faith, held open-ended.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6720840" y="1965960"/>
            <a:ext cx="4617720" cy="3931920"/>
          </a:xfrm>
          <a:prstGeom prst="roundRect">
            <a:avLst>
              <a:gd name="adj" fmla="val 2326"/>
            </a:avLst>
          </a:prstGeom>
          <a:solidFill>
            <a:srgbClr val="323768"/>
          </a:solidFill>
          <a:ln/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8" name="Text 6"/>
          <p:cNvSpPr/>
          <p:nvPr/>
        </p:nvSpPr>
        <p:spPr>
          <a:xfrm>
            <a:off x="6720840" y="2331720"/>
            <a:ext cx="4617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25</a:t>
            </a:r>
            <a:endParaRPr lang="en-US" sz="10000" dirty="0"/>
          </a:p>
        </p:txBody>
      </p:sp>
      <p:sp>
        <p:nvSpPr>
          <p:cNvPr id="9" name="Text 7"/>
          <p:cNvSpPr/>
          <p:nvPr/>
        </p:nvSpPr>
        <p:spPr>
          <a:xfrm>
            <a:off x="6720840" y="4160520"/>
            <a:ext cx="4617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kern="0" spc="200" dirty="0">
                <a:solidFill>
                  <a:srgbClr val="F6F1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OF WAITING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086600" y="4709160"/>
            <a:ext cx="3886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300" i="1" dirty="0">
                <a:solidFill>
                  <a:srgbClr val="9E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promise at age 75 to Isaac's birth at age 100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does God make us wait?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822960" y="2148840"/>
            <a:ext cx="3291840" cy="356616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1188720" y="2514600"/>
            <a:ext cx="777240" cy="777240"/>
          </a:xfrm>
          <a:prstGeom prst="ellipse">
            <a:avLst/>
          </a:prstGeom>
          <a:solidFill>
            <a:srgbClr val="C1613F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0744" y="2706624"/>
            <a:ext cx="393192" cy="39319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352044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F2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God Loves Us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1188720" y="4023360"/>
            <a:ext cx="2560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B2A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knows the perfect timing for the gift — giving it too soon could hurt us or others.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434840" y="2148840"/>
            <a:ext cx="3291840" cy="356616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0" name="Shape 7"/>
          <p:cNvSpPr/>
          <p:nvPr/>
        </p:nvSpPr>
        <p:spPr>
          <a:xfrm>
            <a:off x="4800600" y="2514600"/>
            <a:ext cx="777240" cy="777240"/>
          </a:xfrm>
          <a:prstGeom prst="ellipse">
            <a:avLst/>
          </a:prstGeom>
          <a:solidFill>
            <a:srgbClr val="1F244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2624" y="2706624"/>
            <a:ext cx="393192" cy="39319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800600" y="352044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F2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Increases Our Faith</a:t>
            </a:r>
            <a:endParaRPr lang="en-US" sz="1900" dirty="0"/>
          </a:p>
        </p:txBody>
      </p:sp>
      <p:sp>
        <p:nvSpPr>
          <p:cNvPr id="13" name="Text 9"/>
          <p:cNvSpPr/>
          <p:nvPr/>
        </p:nvSpPr>
        <p:spPr>
          <a:xfrm>
            <a:off x="4800600" y="4023360"/>
            <a:ext cx="2560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B2A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teaches us to trust Him rather than take control.</a:t>
            </a:r>
            <a:endParaRPr lang="en-US" sz="1400" dirty="0"/>
          </a:p>
        </p:txBody>
      </p:sp>
      <p:sp>
        <p:nvSpPr>
          <p:cNvPr id="14" name="Shape 10"/>
          <p:cNvSpPr/>
          <p:nvPr/>
        </p:nvSpPr>
        <p:spPr>
          <a:xfrm>
            <a:off x="8046720" y="2148840"/>
            <a:ext cx="3291840" cy="356616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5" name="Shape 11"/>
          <p:cNvSpPr/>
          <p:nvPr/>
        </p:nvSpPr>
        <p:spPr>
          <a:xfrm>
            <a:off x="8412480" y="2514600"/>
            <a:ext cx="777240" cy="777240"/>
          </a:xfrm>
          <a:prstGeom prst="ellipse">
            <a:avLst/>
          </a:prstGeom>
          <a:solidFill>
            <a:srgbClr val="C1613F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4504" y="2706624"/>
            <a:ext cx="393192" cy="39319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412480" y="352044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F2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Removes Our Idols</a:t>
            </a:r>
            <a:endParaRPr lang="en-US" sz="1900" dirty="0"/>
          </a:p>
        </p:txBody>
      </p:sp>
      <p:sp>
        <p:nvSpPr>
          <p:cNvPr id="18" name="Text 13"/>
          <p:cNvSpPr/>
          <p:nvPr/>
        </p:nvSpPr>
        <p:spPr>
          <a:xfrm>
            <a:off x="8412480" y="4023360"/>
            <a:ext cx="2560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B2A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exposes when a godly desire has quietly become more important than God Himself.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4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Finding Peace in the Waiting Room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822960" y="11887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practices while we wait for the promise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82296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147675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6776" y="249174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91440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Process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96012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your doubt &amp; disappointment honestly to God.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301752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1" name="Shape 8"/>
          <p:cNvSpPr/>
          <p:nvPr/>
        </p:nvSpPr>
        <p:spPr>
          <a:xfrm>
            <a:off x="367131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1336" y="2491740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01752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310896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Pacify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315468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 your need to control what you cannot change.</a:t>
            </a:r>
            <a:endParaRPr lang="en-US" sz="1150" dirty="0"/>
          </a:p>
        </p:txBody>
      </p:sp>
      <p:sp>
        <p:nvSpPr>
          <p:cNvPr id="16" name="Shape 12"/>
          <p:cNvSpPr/>
          <p:nvPr/>
        </p:nvSpPr>
        <p:spPr>
          <a:xfrm>
            <a:off x="521208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Shape 13"/>
          <p:cNvSpPr/>
          <p:nvPr/>
        </p:nvSpPr>
        <p:spPr>
          <a:xfrm>
            <a:off x="586587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5896" y="2491740"/>
            <a:ext cx="365760" cy="36576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21208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20" name="Text 15"/>
          <p:cNvSpPr/>
          <p:nvPr/>
        </p:nvSpPr>
        <p:spPr>
          <a:xfrm>
            <a:off x="530352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Protect</a:t>
            </a:r>
            <a:endParaRPr lang="en-US" sz="1700" dirty="0"/>
          </a:p>
        </p:txBody>
      </p:sp>
      <p:sp>
        <p:nvSpPr>
          <p:cNvPr id="21" name="Text 16"/>
          <p:cNvSpPr/>
          <p:nvPr/>
        </p:nvSpPr>
        <p:spPr>
          <a:xfrm>
            <a:off x="534924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 your heart from comparison with others.</a:t>
            </a:r>
            <a:endParaRPr lang="en-US" sz="1150" dirty="0"/>
          </a:p>
        </p:txBody>
      </p:sp>
      <p:sp>
        <p:nvSpPr>
          <p:cNvPr id="22" name="Shape 17"/>
          <p:cNvSpPr/>
          <p:nvPr/>
        </p:nvSpPr>
        <p:spPr>
          <a:xfrm>
            <a:off x="740664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3" name="Shape 18"/>
          <p:cNvSpPr/>
          <p:nvPr/>
        </p:nvSpPr>
        <p:spPr>
          <a:xfrm>
            <a:off x="806043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0456" y="2491740"/>
            <a:ext cx="365760" cy="36576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740664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6" name="Text 20"/>
          <p:cNvSpPr/>
          <p:nvPr/>
        </p:nvSpPr>
        <p:spPr>
          <a:xfrm>
            <a:off x="749808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Persevere</a:t>
            </a:r>
            <a:endParaRPr lang="en-US" sz="1700" dirty="0"/>
          </a:p>
        </p:txBody>
      </p:sp>
      <p:sp>
        <p:nvSpPr>
          <p:cNvPr id="27" name="Text 21"/>
          <p:cNvSpPr/>
          <p:nvPr/>
        </p:nvSpPr>
        <p:spPr>
          <a:xfrm>
            <a:off x="754380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give up in prayer — like the persistent widow.</a:t>
            </a:r>
            <a:endParaRPr lang="en-US" sz="1150" dirty="0"/>
          </a:p>
        </p:txBody>
      </p:sp>
      <p:sp>
        <p:nvSpPr>
          <p:cNvPr id="28" name="Shape 22"/>
          <p:cNvSpPr/>
          <p:nvPr/>
        </p:nvSpPr>
        <p:spPr>
          <a:xfrm>
            <a:off x="9601200" y="1965960"/>
            <a:ext cx="1993392" cy="4160520"/>
          </a:xfrm>
          <a:prstGeom prst="roundRect">
            <a:avLst>
              <a:gd name="adj" fmla="val 3670"/>
            </a:avLst>
          </a:prstGeom>
          <a:solidFill>
            <a:srgbClr val="32376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9" name="Shape 23"/>
          <p:cNvSpPr/>
          <p:nvPr/>
        </p:nvSpPr>
        <p:spPr>
          <a:xfrm>
            <a:off x="10254996" y="2331720"/>
            <a:ext cx="685800" cy="685800"/>
          </a:xfrm>
          <a:prstGeom prst="ellipse">
            <a:avLst/>
          </a:prstGeom>
          <a:solidFill>
            <a:srgbClr val="D9A441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15016" y="2491740"/>
            <a:ext cx="365760" cy="365760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9601200" y="32004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32" name="Text 25"/>
          <p:cNvSpPr/>
          <p:nvPr/>
        </p:nvSpPr>
        <p:spPr>
          <a:xfrm>
            <a:off x="9692640" y="3474720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6F1E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Promises</a:t>
            </a:r>
            <a:endParaRPr lang="en-US" sz="1700" dirty="0"/>
          </a:p>
        </p:txBody>
      </p:sp>
      <p:sp>
        <p:nvSpPr>
          <p:cNvPr id="33" name="Text 26"/>
          <p:cNvSpPr/>
          <p:nvPr/>
        </p:nvSpPr>
        <p:spPr>
          <a:xfrm>
            <a:off x="9738360" y="3977640"/>
            <a:ext cx="1719072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50" dirty="0">
                <a:solidFill>
                  <a:srgbClr val="C7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— they will be delivered at the appointed time.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FF4D5-6A0A-6481-CF46-8DB1F219D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7214923-ED36-03C5-625F-1F611D9D8440}"/>
              </a:ext>
            </a:extLst>
          </p:cNvPr>
          <p:cNvSpPr/>
          <p:nvPr/>
        </p:nvSpPr>
        <p:spPr>
          <a:xfrm>
            <a:off x="-1645920" y="4206240"/>
            <a:ext cx="4572000" cy="4572000"/>
          </a:xfrm>
          <a:prstGeom prst="ellipse">
            <a:avLst/>
          </a:prstGeom>
          <a:solidFill>
            <a:srgbClr val="D9A441">
              <a:alpha val="10000"/>
            </a:srgbClr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63A3B36F-A92C-CD88-924C-88382AF7CA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685800"/>
            <a:ext cx="640080" cy="64008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550EB221-CC2D-C92C-6E62-8CE4B5989890}"/>
              </a:ext>
            </a:extLst>
          </p:cNvPr>
          <p:cNvSpPr/>
          <p:nvPr/>
        </p:nvSpPr>
        <p:spPr>
          <a:xfrm>
            <a:off x="1600200" y="7772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TEXT</a:t>
            </a:r>
            <a:endParaRPr lang="en-US" sz="14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005ECBC9-FF98-5D27-346A-BA00206EA928}"/>
              </a:ext>
            </a:extLst>
          </p:cNvPr>
          <p:cNvSpPr/>
          <p:nvPr/>
        </p:nvSpPr>
        <p:spPr>
          <a:xfrm>
            <a:off x="1157929" y="1351539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latin typeface="Cambria" pitchFamily="34" charset="0"/>
                <a:ea typeface="Cambria" pitchFamily="34" charset="-122"/>
                <a:cs typeface="Cambria" pitchFamily="34" charset="-120"/>
              </a:rPr>
              <a:t>Genesis 17:15–22</a:t>
            </a:r>
            <a:endParaRPr lang="en-US" sz="320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E4086257-0009-F018-0187-87986EEC2817}"/>
              </a:ext>
            </a:extLst>
          </p:cNvPr>
          <p:cNvSpPr/>
          <p:nvPr/>
        </p:nvSpPr>
        <p:spPr>
          <a:xfrm>
            <a:off x="1119673" y="2108718"/>
            <a:ext cx="9807407" cy="3926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AU" sz="2800" b="1" baseline="30000" dirty="0"/>
              <a:t>15 </a:t>
            </a:r>
            <a:r>
              <a:rPr lang="en-AU" sz="2800" dirty="0"/>
              <a:t>God also said to Abraham, “As for Sarai your wife, you are no longer to call her Sarai; her name will be Sarah. </a:t>
            </a:r>
            <a:r>
              <a:rPr lang="en-AU" sz="2800" b="1" baseline="30000" dirty="0"/>
              <a:t>16 </a:t>
            </a:r>
            <a:r>
              <a:rPr lang="en-AU" sz="2800" dirty="0"/>
              <a:t>I will bless her and will surely give you a son by her. I will bless her so that she will be the mother of nations; kings of peoples will come from her.”</a:t>
            </a:r>
          </a:p>
          <a:p>
            <a:r>
              <a:rPr lang="en-AU" sz="2800" b="1" baseline="30000" dirty="0">
                <a:solidFill>
                  <a:srgbClr val="00B0F0"/>
                </a:solidFill>
              </a:rPr>
              <a:t>17 </a:t>
            </a:r>
            <a:r>
              <a:rPr lang="en-AU" sz="2800" dirty="0">
                <a:solidFill>
                  <a:srgbClr val="00B0F0"/>
                </a:solidFill>
              </a:rPr>
              <a:t>Abraham fell facedown; he laughed and said to himself, “Will a son be born to a man a hundred years old? Will Sarah bear a child at the age of ninety?” </a:t>
            </a:r>
            <a:r>
              <a:rPr lang="en-AU" sz="2800" b="1" baseline="30000" dirty="0">
                <a:solidFill>
                  <a:srgbClr val="00B0F0"/>
                </a:solidFill>
              </a:rPr>
              <a:t>18 </a:t>
            </a:r>
            <a:r>
              <a:rPr lang="en-AU" sz="2800" dirty="0">
                <a:solidFill>
                  <a:srgbClr val="00B0F0"/>
                </a:solidFill>
              </a:rPr>
              <a:t>And Abraham said to God, “If only Ishmael might live under your blessing!”</a:t>
            </a:r>
          </a:p>
        </p:txBody>
      </p:sp>
    </p:spTree>
    <p:extLst>
      <p:ext uri="{BB962C8B-B14F-4D97-AF65-F5344CB8AC3E}">
        <p14:creationId xmlns:p14="http://schemas.microsoft.com/office/powerpoint/2010/main" val="1802373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1233</Words>
  <Application>Microsoft Office PowerPoint</Application>
  <PresentationFormat>Widescreen</PresentationFormat>
  <Paragraphs>141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Waiting Room</dc:title>
  <dc:subject>PptxGenJS Presentation</dc:subject>
  <dc:creator>Sermon</dc:creator>
  <cp:lastModifiedBy>R Fang</cp:lastModifiedBy>
  <cp:revision>20</cp:revision>
  <dcterms:created xsi:type="dcterms:W3CDTF">2026-07-09T10:35:29Z</dcterms:created>
  <dcterms:modified xsi:type="dcterms:W3CDTF">2026-07-10T05:44:06Z</dcterms:modified>
</cp:coreProperties>
</file>