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08" r:id="rId2"/>
    <p:sldId id="257" r:id="rId3"/>
    <p:sldId id="258" r:id="rId4"/>
    <p:sldId id="291" r:id="rId5"/>
    <p:sldId id="299" r:id="rId6"/>
    <p:sldId id="304" r:id="rId7"/>
    <p:sldId id="300" r:id="rId8"/>
    <p:sldId id="295" r:id="rId9"/>
    <p:sldId id="305" r:id="rId10"/>
    <p:sldId id="301" r:id="rId11"/>
    <p:sldId id="306" r:id="rId12"/>
    <p:sldId id="302" r:id="rId13"/>
    <p:sldId id="307" r:id="rId14"/>
    <p:sldId id="303"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3779A-9CDA-4355-B94B-863CC30BDF5A}" v="1" dt="2026-05-13T17:48:30.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57" autoAdjust="0"/>
  </p:normalViewPr>
  <p:slideViewPr>
    <p:cSldViewPr>
      <p:cViewPr varScale="1">
        <p:scale>
          <a:sx n="35" d="100"/>
          <a:sy n="35" d="100"/>
        </p:scale>
        <p:origin x="56"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D5FF8-BCDB-4E65-877D-BDA2AD3C23B2}" type="datetimeFigureOut">
              <a:rPr lang="en-CA" smtClean="0"/>
              <a:t>2026-07-04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80CC-5D5E-475C-B9C2-86623C2F3D7E}" type="slidenum">
              <a:rPr lang="en-CA" smtClean="0"/>
              <a:t>‹#›</a:t>
            </a:fld>
            <a:endParaRPr lang="en-CA"/>
          </a:p>
        </p:txBody>
      </p:sp>
    </p:spTree>
    <p:extLst>
      <p:ext uri="{BB962C8B-B14F-4D97-AF65-F5344CB8AC3E}">
        <p14:creationId xmlns:p14="http://schemas.microsoft.com/office/powerpoint/2010/main" val="81519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780CC-5D5E-475C-B9C2-86623C2F3D7E}" type="slidenum">
              <a:rPr lang="en-CA" smtClean="0"/>
              <a:t>3</a:t>
            </a:fld>
            <a:endParaRPr lang="en-CA"/>
          </a:p>
        </p:txBody>
      </p:sp>
    </p:spTree>
    <p:extLst>
      <p:ext uri="{BB962C8B-B14F-4D97-AF65-F5344CB8AC3E}">
        <p14:creationId xmlns:p14="http://schemas.microsoft.com/office/powerpoint/2010/main" val="403032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B8F1-CC4F-AF4D-1407-8AD037854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B2696-8DD0-AD4E-A130-3316D6612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6D359-AACA-7D13-3B26-1471FD3C510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D49EAD6-5F4E-829F-88E3-9C84337584E6}"/>
              </a:ext>
            </a:extLst>
          </p:cNvPr>
          <p:cNvSpPr>
            <a:spLocks noGrp="1"/>
          </p:cNvSpPr>
          <p:nvPr>
            <p:ph type="sldNum" sz="quarter" idx="5"/>
          </p:nvPr>
        </p:nvSpPr>
        <p:spPr/>
        <p:txBody>
          <a:bodyPr/>
          <a:lstStyle/>
          <a:p>
            <a:fld id="{62B780CC-5D5E-475C-B9C2-86623C2F3D7E}" type="slidenum">
              <a:rPr lang="en-CA" smtClean="0"/>
              <a:t>12</a:t>
            </a:fld>
            <a:endParaRPr lang="en-CA"/>
          </a:p>
        </p:txBody>
      </p:sp>
    </p:spTree>
    <p:extLst>
      <p:ext uri="{BB962C8B-B14F-4D97-AF65-F5344CB8AC3E}">
        <p14:creationId xmlns:p14="http://schemas.microsoft.com/office/powerpoint/2010/main" val="68985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B8F1-CC4F-AF4D-1407-8AD037854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B2696-8DD0-AD4E-A130-3316D6612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6D359-AACA-7D13-3B26-1471FD3C510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D49EAD6-5F4E-829F-88E3-9C84337584E6}"/>
              </a:ext>
            </a:extLst>
          </p:cNvPr>
          <p:cNvSpPr>
            <a:spLocks noGrp="1"/>
          </p:cNvSpPr>
          <p:nvPr>
            <p:ph type="sldNum" sz="quarter" idx="5"/>
          </p:nvPr>
        </p:nvSpPr>
        <p:spPr/>
        <p:txBody>
          <a:bodyPr/>
          <a:lstStyle/>
          <a:p>
            <a:fld id="{62B780CC-5D5E-475C-B9C2-86623C2F3D7E}" type="slidenum">
              <a:rPr lang="en-CA" smtClean="0"/>
              <a:t>13</a:t>
            </a:fld>
            <a:endParaRPr lang="en-CA"/>
          </a:p>
        </p:txBody>
      </p:sp>
    </p:spTree>
    <p:extLst>
      <p:ext uri="{BB962C8B-B14F-4D97-AF65-F5344CB8AC3E}">
        <p14:creationId xmlns:p14="http://schemas.microsoft.com/office/powerpoint/2010/main" val="833588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CB7A7-7373-318D-1383-0C3413C82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7604B-90AE-BD46-BBF7-BC0172E8F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3EFAA-4175-FC18-3EF1-B02D68160B9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824A282-28B1-3D26-6112-E61374C6A72B}"/>
              </a:ext>
            </a:extLst>
          </p:cNvPr>
          <p:cNvSpPr>
            <a:spLocks noGrp="1"/>
          </p:cNvSpPr>
          <p:nvPr>
            <p:ph type="sldNum" sz="quarter" idx="5"/>
          </p:nvPr>
        </p:nvSpPr>
        <p:spPr/>
        <p:txBody>
          <a:bodyPr/>
          <a:lstStyle/>
          <a:p>
            <a:fld id="{62B780CC-5D5E-475C-B9C2-86623C2F3D7E}" type="slidenum">
              <a:rPr lang="en-CA" smtClean="0"/>
              <a:t>14</a:t>
            </a:fld>
            <a:endParaRPr lang="en-CA"/>
          </a:p>
        </p:txBody>
      </p:sp>
    </p:spTree>
    <p:extLst>
      <p:ext uri="{BB962C8B-B14F-4D97-AF65-F5344CB8AC3E}">
        <p14:creationId xmlns:p14="http://schemas.microsoft.com/office/powerpoint/2010/main" val="186480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332B-6107-6F23-7DA7-89D32C4EA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97185-7E6E-DE51-0FDD-47A5174F0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4B5AB-83EA-9F2F-0099-5FCD5D755B5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2A1CC98-CB7D-EAFE-E53B-645DF9A21509}"/>
              </a:ext>
            </a:extLst>
          </p:cNvPr>
          <p:cNvSpPr>
            <a:spLocks noGrp="1"/>
          </p:cNvSpPr>
          <p:nvPr>
            <p:ph type="sldNum" sz="quarter" idx="5"/>
          </p:nvPr>
        </p:nvSpPr>
        <p:spPr/>
        <p:txBody>
          <a:bodyPr/>
          <a:lstStyle/>
          <a:p>
            <a:fld id="{62B780CC-5D5E-475C-B9C2-86623C2F3D7E}" type="slidenum">
              <a:rPr lang="en-CA" smtClean="0"/>
              <a:t>4</a:t>
            </a:fld>
            <a:endParaRPr lang="en-CA"/>
          </a:p>
        </p:txBody>
      </p:sp>
    </p:spTree>
    <p:extLst>
      <p:ext uri="{BB962C8B-B14F-4D97-AF65-F5344CB8AC3E}">
        <p14:creationId xmlns:p14="http://schemas.microsoft.com/office/powerpoint/2010/main" val="286392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ACCE-B881-C492-9B13-538018539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1497C-B1F8-92C1-AD73-DACE58426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2A89B-F802-5D96-09B2-E5056C28D03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0A6DCCA-8303-7833-F219-3F7CCFFB5B6A}"/>
              </a:ext>
            </a:extLst>
          </p:cNvPr>
          <p:cNvSpPr>
            <a:spLocks noGrp="1"/>
          </p:cNvSpPr>
          <p:nvPr>
            <p:ph type="sldNum" sz="quarter" idx="5"/>
          </p:nvPr>
        </p:nvSpPr>
        <p:spPr/>
        <p:txBody>
          <a:bodyPr/>
          <a:lstStyle/>
          <a:p>
            <a:fld id="{62B780CC-5D5E-475C-B9C2-86623C2F3D7E}" type="slidenum">
              <a:rPr lang="en-CA" smtClean="0"/>
              <a:t>5</a:t>
            </a:fld>
            <a:endParaRPr lang="en-CA"/>
          </a:p>
        </p:txBody>
      </p:sp>
    </p:spTree>
    <p:extLst>
      <p:ext uri="{BB962C8B-B14F-4D97-AF65-F5344CB8AC3E}">
        <p14:creationId xmlns:p14="http://schemas.microsoft.com/office/powerpoint/2010/main" val="173156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ACCE-B881-C492-9B13-538018539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1497C-B1F8-92C1-AD73-DACE58426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2A89B-F802-5D96-09B2-E5056C28D03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0A6DCCA-8303-7833-F219-3F7CCFFB5B6A}"/>
              </a:ext>
            </a:extLst>
          </p:cNvPr>
          <p:cNvSpPr>
            <a:spLocks noGrp="1"/>
          </p:cNvSpPr>
          <p:nvPr>
            <p:ph type="sldNum" sz="quarter" idx="5"/>
          </p:nvPr>
        </p:nvSpPr>
        <p:spPr/>
        <p:txBody>
          <a:bodyPr/>
          <a:lstStyle/>
          <a:p>
            <a:fld id="{62B780CC-5D5E-475C-B9C2-86623C2F3D7E}" type="slidenum">
              <a:rPr lang="en-CA" smtClean="0"/>
              <a:t>6</a:t>
            </a:fld>
            <a:endParaRPr lang="en-CA"/>
          </a:p>
        </p:txBody>
      </p:sp>
    </p:spTree>
    <p:extLst>
      <p:ext uri="{BB962C8B-B14F-4D97-AF65-F5344CB8AC3E}">
        <p14:creationId xmlns:p14="http://schemas.microsoft.com/office/powerpoint/2010/main" val="290235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3DFA4-3220-37C7-2EC2-33DCB9C38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D218B-20A9-CA25-A240-6C73A6D58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AC9FD-1506-585C-9565-492E83AD946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01C784F-7DA4-40C1-53AB-E4D0497148B1}"/>
              </a:ext>
            </a:extLst>
          </p:cNvPr>
          <p:cNvSpPr>
            <a:spLocks noGrp="1"/>
          </p:cNvSpPr>
          <p:nvPr>
            <p:ph type="sldNum" sz="quarter" idx="5"/>
          </p:nvPr>
        </p:nvSpPr>
        <p:spPr/>
        <p:txBody>
          <a:bodyPr/>
          <a:lstStyle/>
          <a:p>
            <a:fld id="{62B780CC-5D5E-475C-B9C2-86623C2F3D7E}" type="slidenum">
              <a:rPr lang="en-CA" smtClean="0"/>
              <a:t>7</a:t>
            </a:fld>
            <a:endParaRPr lang="en-CA"/>
          </a:p>
        </p:txBody>
      </p:sp>
    </p:spTree>
    <p:extLst>
      <p:ext uri="{BB962C8B-B14F-4D97-AF65-F5344CB8AC3E}">
        <p14:creationId xmlns:p14="http://schemas.microsoft.com/office/powerpoint/2010/main" val="114827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A93B-FFB9-3447-2393-2D77C9494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4ACC8-1050-3C6F-C89B-919FEA2CC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656FA-AF65-0AFC-E66B-0227E848F0E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8AC8D41-FDE2-699E-BAFA-139534D8F440}"/>
              </a:ext>
            </a:extLst>
          </p:cNvPr>
          <p:cNvSpPr>
            <a:spLocks noGrp="1"/>
          </p:cNvSpPr>
          <p:nvPr>
            <p:ph type="sldNum" sz="quarter" idx="5"/>
          </p:nvPr>
        </p:nvSpPr>
        <p:spPr/>
        <p:txBody>
          <a:bodyPr/>
          <a:lstStyle/>
          <a:p>
            <a:fld id="{62B780CC-5D5E-475C-B9C2-86623C2F3D7E}" type="slidenum">
              <a:rPr lang="en-CA" smtClean="0"/>
              <a:t>8</a:t>
            </a:fld>
            <a:endParaRPr lang="en-CA"/>
          </a:p>
        </p:txBody>
      </p:sp>
    </p:spTree>
    <p:extLst>
      <p:ext uri="{BB962C8B-B14F-4D97-AF65-F5344CB8AC3E}">
        <p14:creationId xmlns:p14="http://schemas.microsoft.com/office/powerpoint/2010/main" val="199262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A93B-FFB9-3447-2393-2D77C9494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4ACC8-1050-3C6F-C89B-919FEA2CC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656FA-AF65-0AFC-E66B-0227E848F0E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8AC8D41-FDE2-699E-BAFA-139534D8F440}"/>
              </a:ext>
            </a:extLst>
          </p:cNvPr>
          <p:cNvSpPr>
            <a:spLocks noGrp="1"/>
          </p:cNvSpPr>
          <p:nvPr>
            <p:ph type="sldNum" sz="quarter" idx="5"/>
          </p:nvPr>
        </p:nvSpPr>
        <p:spPr/>
        <p:txBody>
          <a:bodyPr/>
          <a:lstStyle/>
          <a:p>
            <a:fld id="{62B780CC-5D5E-475C-B9C2-86623C2F3D7E}" type="slidenum">
              <a:rPr lang="en-CA" smtClean="0"/>
              <a:t>9</a:t>
            </a:fld>
            <a:endParaRPr lang="en-CA"/>
          </a:p>
        </p:txBody>
      </p:sp>
    </p:spTree>
    <p:extLst>
      <p:ext uri="{BB962C8B-B14F-4D97-AF65-F5344CB8AC3E}">
        <p14:creationId xmlns:p14="http://schemas.microsoft.com/office/powerpoint/2010/main" val="263328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A94EC-EBAF-4893-43F2-DB9104D48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E3286-A0CA-E54D-0E40-B5B53447B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D1278-B777-9F45-5FE4-E21E98C0334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2194EB1-DBC4-8AC3-BD1C-F25419B3DA9F}"/>
              </a:ext>
            </a:extLst>
          </p:cNvPr>
          <p:cNvSpPr>
            <a:spLocks noGrp="1"/>
          </p:cNvSpPr>
          <p:nvPr>
            <p:ph type="sldNum" sz="quarter" idx="5"/>
          </p:nvPr>
        </p:nvSpPr>
        <p:spPr/>
        <p:txBody>
          <a:bodyPr/>
          <a:lstStyle/>
          <a:p>
            <a:fld id="{62B780CC-5D5E-475C-B9C2-86623C2F3D7E}" type="slidenum">
              <a:rPr lang="en-CA" smtClean="0"/>
              <a:t>10</a:t>
            </a:fld>
            <a:endParaRPr lang="en-CA"/>
          </a:p>
        </p:txBody>
      </p:sp>
    </p:spTree>
    <p:extLst>
      <p:ext uri="{BB962C8B-B14F-4D97-AF65-F5344CB8AC3E}">
        <p14:creationId xmlns:p14="http://schemas.microsoft.com/office/powerpoint/2010/main" val="387426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A94EC-EBAF-4893-43F2-DB9104D48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E3286-A0CA-E54D-0E40-B5B53447B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D1278-B777-9F45-5FE4-E21E98C0334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2194EB1-DBC4-8AC3-BD1C-F25419B3DA9F}"/>
              </a:ext>
            </a:extLst>
          </p:cNvPr>
          <p:cNvSpPr>
            <a:spLocks noGrp="1"/>
          </p:cNvSpPr>
          <p:nvPr>
            <p:ph type="sldNum" sz="quarter" idx="5"/>
          </p:nvPr>
        </p:nvSpPr>
        <p:spPr/>
        <p:txBody>
          <a:bodyPr/>
          <a:lstStyle/>
          <a:p>
            <a:fld id="{62B780CC-5D5E-475C-B9C2-86623C2F3D7E}" type="slidenum">
              <a:rPr lang="en-CA" smtClean="0"/>
              <a:t>11</a:t>
            </a:fld>
            <a:endParaRPr lang="en-CA"/>
          </a:p>
        </p:txBody>
      </p:sp>
    </p:spTree>
    <p:extLst>
      <p:ext uri="{BB962C8B-B14F-4D97-AF65-F5344CB8AC3E}">
        <p14:creationId xmlns:p14="http://schemas.microsoft.com/office/powerpoint/2010/main" val="41009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B7B13D7-F299-05C0-D1BC-4BD88338166B}"/>
              </a:ext>
            </a:extLst>
          </p:cNvPr>
          <p:cNvPicPr>
            <a:picLocks noChangeAspect="1"/>
          </p:cNvPicPr>
          <p:nvPr/>
        </p:nvPicPr>
        <p:blipFill>
          <a:blip r:embed="rId2">
            <a:extLst>
              <a:ext uri="{28A0092B-C50C-407E-A947-70E740481C1C}">
                <a14:useLocalDpi xmlns:a14="http://schemas.microsoft.com/office/drawing/2010/main" val="0"/>
              </a:ext>
            </a:extLst>
          </a:blip>
          <a:srcRect b="19"/>
          <a:stretch>
            <a:fillRect/>
          </a:stretch>
        </p:blipFill>
        <p:spPr>
          <a:xfrm>
            <a:off x="20" y="1923"/>
            <a:ext cx="18287980" cy="10285077"/>
          </a:xfrm>
          <a:prstGeom prst="rect">
            <a:avLst/>
          </a:prstGeom>
        </p:spPr>
      </p:pic>
    </p:spTree>
    <p:extLst>
      <p:ext uri="{BB962C8B-B14F-4D97-AF65-F5344CB8AC3E}">
        <p14:creationId xmlns:p14="http://schemas.microsoft.com/office/powerpoint/2010/main" val="269256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83C66-46A5-5CD3-912C-6B799D4786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BDD076-ADCB-BA8E-593A-8760772873D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06C8C106-B3F4-B107-A804-8D9E5DB13BC8}"/>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97E958CD-E382-75C3-2932-CCA0D328CC29}"/>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E0B4BD2C-D373-5AF8-96B7-FA252E50781F}"/>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896CEE41-5168-A60F-348B-5D889BC73A2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3E43F9CD-FC2C-2CAC-5153-7DFF25337A57}"/>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B842BD26-AB8D-1487-6FCB-DCA29B42A0E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6C1917AF-5277-9BE2-1619-28E9BA18E5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355AAC0-ADFF-572A-7576-6D750B4F2A9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3C88DE3D-E54B-9D8C-165A-16D978EF12B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7A9693DB-7DA8-3F44-19AB-F8FD2F1233BE}"/>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A4A29A8-EAB6-EF49-C296-D2889D7C1256}"/>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AB28ADDC-BDE6-2FE2-D81E-6DF7DF856690}"/>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38A7C21E-3289-8099-F498-3F487AED625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752521C-3E86-05C9-9579-A5F084D1FBD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B75BE1FA-43BF-14B1-0769-9D927A408AF1}"/>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1965141-8B0A-6674-3FFC-55359617E29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437BA7FC-AE83-6F04-A6A4-8F27C6DA69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F6A781D-AB85-7F8A-1678-A718019AE9D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B043C6E4-1215-0E9F-9330-F8525CA7C1F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F2212713-5D79-95AF-55A5-56092B0DE0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0CFA6A4C-59E6-AA6C-CB93-E8EE289E66E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95AF2534-4C51-8198-984B-9C6A2C8D5E03}"/>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75109DFF-E51B-F895-A9B9-29392805A03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CB5E4671-297E-C9FB-CA2E-C274E466451D}"/>
              </a:ext>
            </a:extLst>
          </p:cNvPr>
          <p:cNvSpPr txBox="1"/>
          <p:nvPr/>
        </p:nvSpPr>
        <p:spPr>
          <a:xfrm>
            <a:off x="373601" y="800100"/>
            <a:ext cx="10760917" cy="8539325"/>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5. THE TURNING POINT</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He came to himself.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He woke up. He became honest. He stopped blaming, stopped pretending, and recognized where his life had gone.</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From that revelation, he decided to return to his father.</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That is where healing begins for many of us too.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It begins when we tell the truth: this habit is hurting me. </a:t>
            </a:r>
          </a:p>
          <a:p>
            <a:pPr>
              <a:lnSpc>
                <a:spcPct val="107000"/>
              </a:lnSpc>
              <a:spcAft>
                <a:spcPts val="800"/>
              </a:spcAft>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7619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83C66-46A5-5CD3-912C-6B799D4786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BDD076-ADCB-BA8E-593A-8760772873D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06C8C106-B3F4-B107-A804-8D9E5DB13BC8}"/>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97E958CD-E382-75C3-2932-CCA0D328CC29}"/>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E0B4BD2C-D373-5AF8-96B7-FA252E50781F}"/>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896CEE41-5168-A60F-348B-5D889BC73A29}"/>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3E43F9CD-FC2C-2CAC-5153-7DFF25337A57}"/>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B842BD26-AB8D-1487-6FCB-DCA29B42A0E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6C1917AF-5277-9BE2-1619-28E9BA18E5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355AAC0-ADFF-572A-7576-6D750B4F2A9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3C88DE3D-E54B-9D8C-165A-16D978EF12B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7A9693DB-7DA8-3F44-19AB-F8FD2F1233BE}"/>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4A4A29A8-EAB6-EF49-C296-D2889D7C1256}"/>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AB28ADDC-BDE6-2FE2-D81E-6DF7DF856690}"/>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38A7C21E-3289-8099-F498-3F487AED625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752521C-3E86-05C9-9579-A5F084D1FBD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B75BE1FA-43BF-14B1-0769-9D927A408AF1}"/>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1965141-8B0A-6674-3FFC-55359617E29A}"/>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437BA7FC-AE83-6F04-A6A4-8F27C6DA69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F6A781D-AB85-7F8A-1678-A718019AE9D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B043C6E4-1215-0E9F-9330-F8525CA7C1F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F2212713-5D79-95AF-55A5-56092B0DE0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0CFA6A4C-59E6-AA6C-CB93-E8EE289E66E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95AF2534-4C51-8198-984B-9C6A2C8D5E03}"/>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75109DFF-E51B-F895-A9B9-29392805A03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CB5E4671-297E-C9FB-CA2E-C274E466451D}"/>
              </a:ext>
            </a:extLst>
          </p:cNvPr>
          <p:cNvSpPr txBox="1"/>
          <p:nvPr/>
        </p:nvSpPr>
        <p:spPr>
          <a:xfrm>
            <a:off x="533401" y="1225212"/>
            <a:ext cx="10601118" cy="5215338"/>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5. THE TURNING POINT (</a:t>
            </a:r>
            <a:r>
              <a:rPr lang="en-US" sz="3600" b="1" kern="0" dirty="0" err="1">
                <a:latin typeface="Arial" panose="020B0604020202020204" pitchFamily="34" charset="0"/>
                <a:ea typeface="Times New Roman" panose="02020603050405020304" pitchFamily="18" charset="0"/>
                <a:cs typeface="Arial" panose="020B0604020202020204" pitchFamily="34" charset="0"/>
              </a:rPr>
              <a:t>cont</a:t>
            </a:r>
            <a:r>
              <a:rPr lang="en-US" sz="3600" b="1" kern="0" dirty="0">
                <a:latin typeface="Arial" panose="020B0604020202020204" pitchFamily="34" charset="0"/>
                <a:ea typeface="Times New Roman" panose="02020603050405020304" pitchFamily="18" charset="0"/>
                <a:cs typeface="Arial" panose="020B0604020202020204" pitchFamily="34" charset="0"/>
              </a:rPr>
              <a:t>)</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This pattern is draining me.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This unresolved pain is affecting my body.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This bitterness is poisoning my peace.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This lifestyle cannot continue.</a:t>
            </a:r>
          </a:p>
          <a:p>
            <a:pPr marL="571500" indent="-571500">
              <a:lnSpc>
                <a:spcPct val="107000"/>
              </a:lnSpc>
              <a:spcAft>
                <a:spcPts val="800"/>
              </a:spcAft>
              <a:buFont typeface="Wingdings" panose="05000000000000000000"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878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DE1F-748D-77AD-3EDA-E16D23B324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B59A6E-DEDE-AD3B-8B1A-0CC4FE3C219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1568A08D-D00D-B9C7-C162-3085A692316B}"/>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4F9D69EC-FB20-7E67-BC79-A8723549B681}"/>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8FA3163F-8365-8B1F-8FBE-6EE50C6504D5}"/>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5D62842-BA78-3426-9290-30661046A53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564C6D89-E450-492B-98D7-DAEE4BC4D3C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30A2802-C987-ED33-037F-0C0F4EDB9630}"/>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EE21EE5-C83F-F15C-5B6A-E2275FAAEC4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C77871A9-85A8-0327-D847-A8EB33BDA01C}"/>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F071D03-B56C-4342-9D6E-CD629C7AC1B6}"/>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01615D8F-3C44-EC37-8FB4-A7F80D148EF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1793F9D6-2119-D0AC-FB3D-E2F9FA5B610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B73DA899-FC0C-F563-6E04-4210378D0F37}"/>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EF5357B-C418-69C9-C1E2-CED4C97FF69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66C44D19-8FD7-AA62-3446-AB9610139352}"/>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EAF92BB9-62F6-78C0-D509-B67AE77C2E67}"/>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BFE5D0C5-AD1B-9DD2-336A-25DE8106F84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6F86C721-0A62-5FDE-6129-378BE6E3F2D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2F8A7774-50AE-6283-F393-ED7956F7A05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7908C470-03B3-0BEC-A3A6-C9D403BC45CB}"/>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2861EF5C-E4BE-015A-D297-1A5AAFA876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7D1253C-F128-F2F8-B300-798EE8DCC45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99ACCD66-D3EA-DA6D-639B-02012A4741D8}"/>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A92BD5FB-C649-6742-420E-958DB4BEE9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A9D5912F-3DBA-D6DC-2641-D20C874D5E0A}"/>
              </a:ext>
            </a:extLst>
          </p:cNvPr>
          <p:cNvSpPr txBox="1"/>
          <p:nvPr/>
        </p:nvSpPr>
        <p:spPr>
          <a:xfrm>
            <a:off x="533401" y="1409700"/>
            <a:ext cx="10601118" cy="7461017"/>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CONCLUSION</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THE STORY OF JOHN MARK: WHEN YESTERDAY SHOWS UP TODAY</a:t>
            </a:r>
          </a:p>
          <a:p>
            <a:pPr>
              <a:lnSpc>
                <a:spcPct val="107000"/>
              </a:lnSpc>
              <a:spcAft>
                <a:spcPts val="800"/>
              </a:spcAft>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Acts 13:13 </a:t>
            </a:r>
            <a:r>
              <a:rPr lang="en-US" sz="3600" kern="0" dirty="0">
                <a:latin typeface="Arial" panose="020B0604020202020204" pitchFamily="34" charset="0"/>
                <a:ea typeface="Times New Roman" panose="02020603050405020304" pitchFamily="18" charset="0"/>
                <a:cs typeface="Arial" panose="020B0604020202020204" pitchFamily="34" charset="0"/>
              </a:rPr>
              <a:t>- Now when Paul and his party set sail from Paphos, they came to Perga in Pamphylia; and John, departing from them, returned to Jerusalem. </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He quit. He walked away.</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What appeared to be one bad decision left consequences.</a:t>
            </a:r>
          </a:p>
        </p:txBody>
      </p:sp>
    </p:spTree>
    <p:extLst>
      <p:ext uri="{BB962C8B-B14F-4D97-AF65-F5344CB8AC3E}">
        <p14:creationId xmlns:p14="http://schemas.microsoft.com/office/powerpoint/2010/main" val="165689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DE1F-748D-77AD-3EDA-E16D23B324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B59A6E-DEDE-AD3B-8B1A-0CC4FE3C219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1568A08D-D00D-B9C7-C162-3085A692316B}"/>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4F9D69EC-FB20-7E67-BC79-A8723549B681}"/>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8FA3163F-8365-8B1F-8FBE-6EE50C6504D5}"/>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D5D62842-BA78-3426-9290-30661046A538}"/>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564C6D89-E450-492B-98D7-DAEE4BC4D3C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30A2802-C987-ED33-037F-0C0F4EDB9630}"/>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AEE21EE5-C83F-F15C-5B6A-E2275FAAEC4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C77871A9-85A8-0327-D847-A8EB33BDA01C}"/>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BF071D03-B56C-4342-9D6E-CD629C7AC1B6}"/>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01615D8F-3C44-EC37-8FB4-A7F80D148EF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1793F9D6-2119-D0AC-FB3D-E2F9FA5B610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B73DA899-FC0C-F563-6E04-4210378D0F37}"/>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EF5357B-C418-69C9-C1E2-CED4C97FF69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66C44D19-8FD7-AA62-3446-AB9610139352}"/>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EAF92BB9-62F6-78C0-D509-B67AE77C2E67}"/>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BFE5D0C5-AD1B-9DD2-336A-25DE8106F84C}"/>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6F86C721-0A62-5FDE-6129-378BE6E3F2D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2F8A7774-50AE-6283-F393-ED7956F7A05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7908C470-03B3-0BEC-A3A6-C9D403BC45CB}"/>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2861EF5C-E4BE-015A-D297-1A5AAFA876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7D1253C-F128-F2F8-B300-798EE8DCC45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99ACCD66-D3EA-DA6D-639B-02012A4741D8}"/>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A92BD5FB-C649-6742-420E-958DB4BEE9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A9D5912F-3DBA-D6DC-2641-D20C874D5E0A}"/>
              </a:ext>
            </a:extLst>
          </p:cNvPr>
          <p:cNvSpPr txBox="1"/>
          <p:nvPr/>
        </p:nvSpPr>
        <p:spPr>
          <a:xfrm>
            <a:off x="533400" y="1638300"/>
            <a:ext cx="10601119" cy="6649256"/>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CONCLUSION (</a:t>
            </a:r>
            <a:r>
              <a:rPr lang="en-US" sz="3600" b="1" kern="0" dirty="0" err="1">
                <a:latin typeface="Arial" panose="020B0604020202020204" pitchFamily="34" charset="0"/>
                <a:ea typeface="Times New Roman" panose="02020603050405020304" pitchFamily="18" charset="0"/>
                <a:cs typeface="Arial" panose="020B0604020202020204" pitchFamily="34" charset="0"/>
              </a:rPr>
              <a:t>cont</a:t>
            </a:r>
            <a:r>
              <a:rPr lang="en-US" sz="3600" b="1" kern="0" dirty="0">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THE STORY OF JOHN MARK: WHEN YESTERDAY SHOWS UP TODAY</a:t>
            </a:r>
          </a:p>
          <a:p>
            <a:pPr>
              <a:lnSpc>
                <a:spcPct val="107000"/>
              </a:lnSpc>
              <a:spcAft>
                <a:spcPts val="800"/>
              </a:spcAft>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His internal condition became visible externally.</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Undealt-with fears show up in leadership.</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Unresolved anger shows up in relationships.</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Trauma shows up in emotional responses.</a:t>
            </a:r>
          </a:p>
        </p:txBody>
      </p:sp>
    </p:spTree>
    <p:extLst>
      <p:ext uri="{BB962C8B-B14F-4D97-AF65-F5344CB8AC3E}">
        <p14:creationId xmlns:p14="http://schemas.microsoft.com/office/powerpoint/2010/main" val="228948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EE18-9BB1-98D0-BC6E-CD865D58A1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45D64C8-529E-F8E0-F366-A9627CAB28D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F50A64FA-06FD-2885-731F-82D24A5CCF79}"/>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C853C3E-0F0A-5BB4-670C-29D7A1B96D97}"/>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54ECA4BD-C255-9314-4E24-781B76BB01D1}"/>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77E3C715-5DF8-B5A5-8066-F31CC2135BE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E22BCC4E-D276-77B7-782C-0E1843E08A6C}"/>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32D3D41-F901-C1AC-1352-A6E0D156EE67}"/>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815451F-5687-7B2D-226F-0FF47B770A2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67889DC-3111-69A8-71B2-FCEE143A059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C9EF81D-941A-E9E4-E13A-77D410E9A0B6}"/>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7FB1D5BA-4719-277D-5E4F-D01076743E3D}"/>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F917137-0CA7-C345-783E-FE0A5D0E442B}"/>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986F7C06-B847-0CC5-2A25-E72E43FEB58F}"/>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FBEBF356-8FEC-8FF9-1B4D-9C501E9FAC1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2512DC11-43DA-29D7-6819-71836D311D6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092F1D25-FE9D-2DDB-1C12-568FDC1043A4}"/>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90394AD8-AFAB-4987-AAB7-D6C427092BFD}"/>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4E9EA3F5-4DA0-FAF5-2A95-09FF7B7431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66463BB-93B8-D785-D780-72F417149C23}"/>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3CCAFBAF-9DC3-DBFC-6CA8-4E299263147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43A05681-A8A2-E5DE-564F-81A8C15D76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CB941DBD-F72C-890E-1091-EA87090A0F62}"/>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CFAD0A20-5464-15F2-69B8-B304982CA863}"/>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983E532E-0D4F-18B2-E4AE-25711AEA34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71BC903A-D15E-D124-109F-D95C7CE7E744}"/>
              </a:ext>
            </a:extLst>
          </p:cNvPr>
          <p:cNvSpPr txBox="1"/>
          <p:nvPr/>
        </p:nvSpPr>
        <p:spPr>
          <a:xfrm>
            <a:off x="533400" y="1225212"/>
            <a:ext cx="10601118" cy="5502468"/>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CONCLUSION (</a:t>
            </a:r>
            <a:r>
              <a:rPr lang="en-US" sz="3600" b="1" kern="0" dirty="0" err="1">
                <a:latin typeface="Arial" panose="020B0604020202020204" pitchFamily="34" charset="0"/>
                <a:ea typeface="Times New Roman" panose="02020603050405020304" pitchFamily="18" charset="0"/>
                <a:cs typeface="Arial" panose="020B0604020202020204" pitchFamily="34" charset="0"/>
              </a:rPr>
              <a:t>cont</a:t>
            </a:r>
            <a:r>
              <a:rPr lang="en-US" sz="3600" b="1" kern="0" dirty="0">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3600" kern="0" dirty="0">
                <a:latin typeface="Arial" panose="020B0604020202020204" pitchFamily="34" charset="0"/>
                <a:ea typeface="Times New Roman" panose="02020603050405020304" pitchFamily="18" charset="0"/>
                <a:cs typeface="Arial" panose="020B0604020202020204" pitchFamily="34" charset="0"/>
              </a:rPr>
              <a:t>The Story Doesn't End There</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Years later, Paul writes: "Get Mark and bring him with you, for he is useful to me for ministry." (2 Timothy 4:11)</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Your past may explain your struggles. It does not have to define your future.</a:t>
            </a:r>
          </a:p>
        </p:txBody>
      </p:sp>
    </p:spTree>
    <p:extLst>
      <p:ext uri="{BB962C8B-B14F-4D97-AF65-F5344CB8AC3E}">
        <p14:creationId xmlns:p14="http://schemas.microsoft.com/office/powerpoint/2010/main" val="138895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88" b="-12888"/>
            </a:stretch>
          </a:blipFill>
        </p:spPr>
        <p:txBody>
          <a:bodyPr/>
          <a:lstStyle/>
          <a:p>
            <a:endParaRPr lang="en-CA" dirty="0"/>
          </a:p>
        </p:txBody>
      </p:sp>
      <p:grpSp>
        <p:nvGrpSpPr>
          <p:cNvPr id="3" name="Group 3"/>
          <p:cNvGrpSpPr/>
          <p:nvPr/>
        </p:nvGrpSpPr>
        <p:grpSpPr>
          <a:xfrm>
            <a:off x="-164272" y="9986785"/>
            <a:ext cx="18452272" cy="300217"/>
            <a:chOff x="0" y="0"/>
            <a:chExt cx="4859858" cy="79070"/>
          </a:xfrm>
        </p:grpSpPr>
        <p:sp>
          <p:nvSpPr>
            <p:cNvPr id="4" name="Freeform 4"/>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5032970" cy="10287000"/>
            <a:chOff x="0" y="0"/>
            <a:chExt cx="1325556" cy="2709333"/>
          </a:xfrm>
        </p:grpSpPr>
        <p:sp>
          <p:nvSpPr>
            <p:cNvPr id="7" name="Freeform 7"/>
            <p:cNvSpPr/>
            <p:nvPr/>
          </p:nvSpPr>
          <p:spPr>
            <a:xfrm>
              <a:off x="0" y="0"/>
              <a:ext cx="1325556" cy="2709333"/>
            </a:xfrm>
            <a:custGeom>
              <a:avLst/>
              <a:gdLst/>
              <a:ahLst/>
              <a:cxnLst/>
              <a:rect l="l" t="t" r="r" b="b"/>
              <a:pathLst>
                <a:path w="1325556" h="2709333">
                  <a:moveTo>
                    <a:pt x="0" y="0"/>
                  </a:moveTo>
                  <a:lnTo>
                    <a:pt x="1325556" y="0"/>
                  </a:lnTo>
                  <a:lnTo>
                    <a:pt x="1325556" y="2709333"/>
                  </a:lnTo>
                  <a:lnTo>
                    <a:pt x="0" y="2709333"/>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0" y="-38100"/>
              <a:ext cx="132555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7707974">
            <a:off x="-5963391" y="47891"/>
            <a:ext cx="5356105" cy="4523232"/>
            <a:chOff x="0" y="0"/>
            <a:chExt cx="1410661" cy="1191304"/>
          </a:xfrm>
        </p:grpSpPr>
        <p:sp>
          <p:nvSpPr>
            <p:cNvPr id="10" name="Freeform 10"/>
            <p:cNvSpPr/>
            <p:nvPr/>
          </p:nvSpPr>
          <p:spPr>
            <a:xfrm>
              <a:off x="0" y="0"/>
              <a:ext cx="1410661" cy="1191304"/>
            </a:xfrm>
            <a:custGeom>
              <a:avLst/>
              <a:gdLst/>
              <a:ahLst/>
              <a:cxnLst/>
              <a:rect l="l" t="t" r="r" b="b"/>
              <a:pathLst>
                <a:path w="1410661" h="1191304">
                  <a:moveTo>
                    <a:pt x="0" y="0"/>
                  </a:moveTo>
                  <a:lnTo>
                    <a:pt x="1410661" y="0"/>
                  </a:lnTo>
                  <a:lnTo>
                    <a:pt x="1410661"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38100"/>
              <a:ext cx="1410661" cy="122940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7707974">
            <a:off x="-6449508" y="5451170"/>
            <a:ext cx="7767223" cy="4523232"/>
            <a:chOff x="0" y="0"/>
            <a:chExt cx="2045688" cy="1191304"/>
          </a:xfrm>
        </p:grpSpPr>
        <p:sp>
          <p:nvSpPr>
            <p:cNvPr id="13" name="Freeform 13"/>
            <p:cNvSpPr/>
            <p:nvPr/>
          </p:nvSpPr>
          <p:spPr>
            <a:xfrm>
              <a:off x="0" y="0"/>
              <a:ext cx="2045689" cy="1191304"/>
            </a:xfrm>
            <a:custGeom>
              <a:avLst/>
              <a:gdLst/>
              <a:ahLst/>
              <a:cxnLst/>
              <a:rect l="l" t="t" r="r" b="b"/>
              <a:pathLst>
                <a:path w="2045689" h="1191304">
                  <a:moveTo>
                    <a:pt x="0" y="0"/>
                  </a:moveTo>
                  <a:lnTo>
                    <a:pt x="2045689" y="0"/>
                  </a:lnTo>
                  <a:lnTo>
                    <a:pt x="2045689"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38100"/>
              <a:ext cx="2045688" cy="1229404"/>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758348" y="1088222"/>
            <a:ext cx="8110559" cy="8110559"/>
          </a:xfrm>
          <a:custGeom>
            <a:avLst/>
            <a:gdLst/>
            <a:ahLst/>
            <a:cxnLst/>
            <a:rect l="l" t="t" r="r" b="b"/>
            <a:pathLst>
              <a:path w="8110559" h="8110559">
                <a:moveTo>
                  <a:pt x="0" y="0"/>
                </a:moveTo>
                <a:lnTo>
                  <a:pt x="8110559" y="0"/>
                </a:lnTo>
                <a:lnTo>
                  <a:pt x="8110559" y="8110560"/>
                </a:lnTo>
                <a:lnTo>
                  <a:pt x="0" y="8110560"/>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208962" y="1538835"/>
            <a:ext cx="6883095" cy="720933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19" name="Group 19"/>
          <p:cNvGrpSpPr/>
          <p:nvPr/>
        </p:nvGrpSpPr>
        <p:grpSpPr>
          <a:xfrm>
            <a:off x="1468909" y="1798784"/>
            <a:ext cx="6689437" cy="66894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22" name="Group 22"/>
          <p:cNvGrpSpPr/>
          <p:nvPr/>
        </p:nvGrpSpPr>
        <p:grpSpPr>
          <a:xfrm>
            <a:off x="1782101" y="2111975"/>
            <a:ext cx="5749112" cy="6063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5" name="TextBox 25"/>
          <p:cNvSpPr txBox="1"/>
          <p:nvPr/>
        </p:nvSpPr>
        <p:spPr>
          <a:xfrm>
            <a:off x="8400138" y="1566712"/>
            <a:ext cx="9801661" cy="3088025"/>
          </a:xfrm>
          <a:prstGeom prst="rect">
            <a:avLst/>
          </a:prstGeom>
        </p:spPr>
        <p:txBody>
          <a:bodyPr wrap="square" lIns="0" tIns="0" rIns="0" bIns="0" rtlCol="0" anchor="t">
            <a:spAutoFit/>
          </a:bodyPr>
          <a:lstStyle/>
          <a:p>
            <a:pPr algn="l">
              <a:buNone/>
            </a:pPr>
            <a:r>
              <a:rPr lang="en-US" sz="4000" b="1" i="0" baseline="30000" dirty="0">
                <a:solidFill>
                  <a:srgbClr val="000000"/>
                </a:solidFill>
                <a:effectLst/>
                <a:latin typeface="Arial" panose="020B0604020202020204" pitchFamily="34" charset="0"/>
                <a:cs typeface="Arial" panose="020B0604020202020204" pitchFamily="34" charset="0"/>
              </a:rPr>
              <a:t> </a:t>
            </a:r>
          </a:p>
          <a:p>
            <a:pPr algn="l">
              <a:buNone/>
            </a:pPr>
            <a:endParaRPr lang="en-US" sz="4000" b="1" dirty="0">
              <a:solidFill>
                <a:srgbClr val="000000"/>
              </a:solidFill>
              <a:latin typeface="Arial" panose="020B0604020202020204" pitchFamily="34" charset="0"/>
              <a:cs typeface="Arial" panose="020B0604020202020204" pitchFamily="34" charset="0"/>
            </a:endParaRPr>
          </a:p>
          <a:p>
            <a:pPr algn="ctr">
              <a:buNone/>
            </a:pPr>
            <a:r>
              <a:rPr lang="en-US" sz="4000" b="1" i="0" dirty="0">
                <a:solidFill>
                  <a:srgbClr val="000000"/>
                </a:solidFill>
                <a:effectLst/>
                <a:latin typeface="Arial" panose="020B0604020202020204" pitchFamily="34" charset="0"/>
                <a:cs typeface="Arial" panose="020B0604020202020204" pitchFamily="34" charset="0"/>
              </a:rPr>
              <a:t> </a:t>
            </a:r>
            <a:r>
              <a:rPr lang="en-US" sz="5400" b="1" i="0" dirty="0">
                <a:solidFill>
                  <a:srgbClr val="000000"/>
                </a:solidFill>
                <a:effectLst/>
                <a:latin typeface="Arial" panose="020B0604020202020204" pitchFamily="34" charset="0"/>
                <a:cs typeface="Arial" panose="020B0604020202020204" pitchFamily="34" charset="0"/>
              </a:rPr>
              <a:t>Scripture:</a:t>
            </a:r>
          </a:p>
          <a:p>
            <a:pPr algn="ctr">
              <a:buNone/>
            </a:pPr>
            <a:endParaRPr lang="en-US" sz="4000" b="1" i="0" dirty="0">
              <a:solidFill>
                <a:srgbClr val="000000"/>
              </a:solidFill>
              <a:effectLst/>
              <a:latin typeface="Arial" panose="020B0604020202020204" pitchFamily="34" charset="0"/>
              <a:cs typeface="Arial" panose="020B0604020202020204" pitchFamily="34" charset="0"/>
            </a:endParaRPr>
          </a:p>
          <a:p>
            <a:pPr algn="ctr">
              <a:buNone/>
            </a:pPr>
            <a:r>
              <a:rPr lang="en-US" sz="4000" b="1" dirty="0">
                <a:solidFill>
                  <a:srgbClr val="000000"/>
                </a:solidFill>
                <a:latin typeface="Arial" panose="020B0604020202020204" pitchFamily="34" charset="0"/>
                <a:cs typeface="Arial" panose="020B0604020202020204" pitchFamily="34" charset="0"/>
              </a:rPr>
              <a:t>GALATIANS 6: 7 – 9       </a:t>
            </a:r>
            <a:r>
              <a:rPr lang="en-US" sz="4000" dirty="0">
                <a:solidFill>
                  <a:srgbClr val="000000"/>
                </a:solidFill>
                <a:latin typeface="Arial" panose="020B0604020202020204" pitchFamily="34" charset="0"/>
                <a:cs typeface="Arial" panose="020B0604020202020204" pitchFamily="34" charset="0"/>
              </a:rPr>
              <a:t>  </a:t>
            </a:r>
            <a:endParaRPr lang="en-US" sz="4000" i="0" dirty="0">
              <a:solidFill>
                <a:srgbClr val="000000"/>
              </a:solidFill>
              <a:effectLst/>
              <a:latin typeface="Arial" panose="020B0604020202020204" pitchFamily="34" charset="0"/>
              <a:cs typeface="Arial" panose="020B0604020202020204" pitchFamily="34" charset="0"/>
            </a:endParaRPr>
          </a:p>
        </p:txBody>
      </p:sp>
      <p:grpSp>
        <p:nvGrpSpPr>
          <p:cNvPr id="27" name="Group 27"/>
          <p:cNvGrpSpPr/>
          <p:nvPr/>
        </p:nvGrpSpPr>
        <p:grpSpPr>
          <a:xfrm>
            <a:off x="15264249" y="-2577575"/>
            <a:ext cx="5693728" cy="5693728"/>
            <a:chOff x="0" y="0"/>
            <a:chExt cx="7591638" cy="7591638"/>
          </a:xfrm>
        </p:grpSpPr>
        <p:sp>
          <p:nvSpPr>
            <p:cNvPr id="28" name="Freeform 28"/>
            <p:cNvSpPr/>
            <p:nvPr/>
          </p:nvSpPr>
          <p:spPr>
            <a:xfrm rot="-6339738">
              <a:off x="716888" y="716888"/>
              <a:ext cx="6157862" cy="6157862"/>
            </a:xfrm>
            <a:custGeom>
              <a:avLst/>
              <a:gdLst/>
              <a:ahLst/>
              <a:cxnLst/>
              <a:rect l="l" t="t" r="r" b="b"/>
              <a:pathLst>
                <a:path w="6157862" h="6157862">
                  <a:moveTo>
                    <a:pt x="0" y="0"/>
                  </a:moveTo>
                  <a:lnTo>
                    <a:pt x="6157862" y="0"/>
                  </a:lnTo>
                  <a:lnTo>
                    <a:pt x="6157862" y="6157862"/>
                  </a:lnTo>
                  <a:lnTo>
                    <a:pt x="0" y="6157862"/>
                  </a:lnTo>
                  <a:lnTo>
                    <a:pt x="0" y="0"/>
                  </a:lnTo>
                  <a:close/>
                </a:path>
              </a:pathLst>
            </a:custGeom>
            <a:blipFill>
              <a:blip r:embed="rId3"/>
              <a:stretch>
                <a:fillRect/>
              </a:stretch>
            </a:blipFill>
          </p:spPr>
          <p:txBody>
            <a:bodyPr/>
            <a:lstStyle/>
            <a:p>
              <a:endParaRPr lang="en-CA"/>
            </a:p>
          </p:txBody>
        </p:sp>
        <p:grpSp>
          <p:nvGrpSpPr>
            <p:cNvPr id="29" name="Group 29"/>
            <p:cNvGrpSpPr/>
            <p:nvPr/>
          </p:nvGrpSpPr>
          <p:grpSpPr>
            <a:xfrm rot="-6339738">
              <a:off x="1093046" y="1093046"/>
              <a:ext cx="5405546" cy="540554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p:cNvSpPr txBox="1"/>
              <p:nvPr/>
            </p:nvSpPr>
            <p:spPr>
              <a:xfrm>
                <a:off x="76200" y="38100"/>
                <a:ext cx="660400" cy="698500"/>
              </a:xfrm>
              <a:prstGeom prst="rect">
                <a:avLst/>
              </a:prstGeom>
            </p:spPr>
            <p:txBody>
              <a:bodyPr lIns="32870" tIns="32870" rIns="32870" bIns="32870" rtlCol="0" anchor="ctr"/>
              <a:lstStyle/>
              <a:p>
                <a:pPr algn="ctr">
                  <a:lnSpc>
                    <a:spcPts val="2659"/>
                  </a:lnSpc>
                </a:pPr>
                <a:endParaRPr/>
              </a:p>
            </p:txBody>
          </p:sp>
        </p:grpSp>
      </p:grpSp>
      <p:grpSp>
        <p:nvGrpSpPr>
          <p:cNvPr id="32" name="Group 32"/>
          <p:cNvGrpSpPr/>
          <p:nvPr/>
        </p:nvGrpSpPr>
        <p:grpSpPr>
          <a:xfrm>
            <a:off x="19099654" y="1451964"/>
            <a:ext cx="1437790" cy="1437790"/>
            <a:chOff x="0" y="0"/>
            <a:chExt cx="1917053" cy="1917053"/>
          </a:xfrm>
        </p:grpSpPr>
        <p:sp>
          <p:nvSpPr>
            <p:cNvPr id="33" name="Freeform 33"/>
            <p:cNvSpPr/>
            <p:nvPr/>
          </p:nvSpPr>
          <p:spPr>
            <a:xfrm rot="-6339738">
              <a:off x="181030" y="181030"/>
              <a:ext cx="1554993" cy="1554993"/>
            </a:xfrm>
            <a:custGeom>
              <a:avLst/>
              <a:gdLst/>
              <a:ahLst/>
              <a:cxnLst/>
              <a:rect l="l" t="t" r="r" b="b"/>
              <a:pathLst>
                <a:path w="1554993" h="1554993">
                  <a:moveTo>
                    <a:pt x="0" y="0"/>
                  </a:moveTo>
                  <a:lnTo>
                    <a:pt x="1554993" y="0"/>
                  </a:lnTo>
                  <a:lnTo>
                    <a:pt x="1554993" y="1554993"/>
                  </a:lnTo>
                  <a:lnTo>
                    <a:pt x="0" y="1554993"/>
                  </a:lnTo>
                  <a:lnTo>
                    <a:pt x="0" y="0"/>
                  </a:lnTo>
                  <a:close/>
                </a:path>
              </a:pathLst>
            </a:custGeom>
            <a:blipFill>
              <a:blip r:embed="rId3"/>
              <a:stretch>
                <a:fillRect/>
              </a:stretch>
            </a:blipFill>
          </p:spPr>
          <p:txBody>
            <a:bodyPr/>
            <a:lstStyle/>
            <a:p>
              <a:endParaRPr lang="en-CA"/>
            </a:p>
          </p:txBody>
        </p:sp>
        <p:grpSp>
          <p:nvGrpSpPr>
            <p:cNvPr id="34" name="Group 34"/>
            <p:cNvGrpSpPr/>
            <p:nvPr/>
          </p:nvGrpSpPr>
          <p:grpSpPr>
            <a:xfrm rot="-6339738">
              <a:off x="276018" y="276018"/>
              <a:ext cx="1365017" cy="13650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grpSp>
        <p:nvGrpSpPr>
          <p:cNvPr id="37" name="Group 37"/>
          <p:cNvGrpSpPr/>
          <p:nvPr/>
        </p:nvGrpSpPr>
        <p:grpSpPr>
          <a:xfrm>
            <a:off x="19860347" y="2816390"/>
            <a:ext cx="630070" cy="630070"/>
            <a:chOff x="0" y="0"/>
            <a:chExt cx="840093" cy="840093"/>
          </a:xfrm>
        </p:grpSpPr>
        <p:sp>
          <p:nvSpPr>
            <p:cNvPr id="38" name="Freeform 38"/>
            <p:cNvSpPr/>
            <p:nvPr/>
          </p:nvSpPr>
          <p:spPr>
            <a:xfrm rot="-6339738">
              <a:off x="79331" y="79331"/>
              <a:ext cx="681431" cy="681431"/>
            </a:xfrm>
            <a:custGeom>
              <a:avLst/>
              <a:gdLst/>
              <a:ahLst/>
              <a:cxnLst/>
              <a:rect l="l" t="t" r="r" b="b"/>
              <a:pathLst>
                <a:path w="681431" h="681431">
                  <a:moveTo>
                    <a:pt x="0" y="0"/>
                  </a:moveTo>
                  <a:lnTo>
                    <a:pt x="681431" y="0"/>
                  </a:lnTo>
                  <a:lnTo>
                    <a:pt x="681431" y="681431"/>
                  </a:lnTo>
                  <a:lnTo>
                    <a:pt x="0" y="681431"/>
                  </a:lnTo>
                  <a:lnTo>
                    <a:pt x="0" y="0"/>
                  </a:lnTo>
                  <a:close/>
                </a:path>
              </a:pathLst>
            </a:custGeom>
            <a:blipFill>
              <a:blip r:embed="rId3"/>
              <a:stretch>
                <a:fillRect/>
              </a:stretch>
            </a:blipFill>
          </p:spPr>
          <p:txBody>
            <a:bodyPr/>
            <a:lstStyle/>
            <a:p>
              <a:endParaRPr lang="en-CA"/>
            </a:p>
          </p:txBody>
        </p:sp>
        <p:grpSp>
          <p:nvGrpSpPr>
            <p:cNvPr id="39" name="Group 39"/>
            <p:cNvGrpSpPr/>
            <p:nvPr/>
          </p:nvGrpSpPr>
          <p:grpSpPr>
            <a:xfrm rot="-6339738">
              <a:off x="120957" y="120957"/>
              <a:ext cx="598179" cy="59817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1" name="TextBox 41"/>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p:cNvGrpSpPr/>
          <p:nvPr/>
        </p:nvGrpSpPr>
        <p:grpSpPr>
          <a:xfrm>
            <a:off x="338876" y="110990"/>
            <a:ext cx="11222215" cy="10176010"/>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2B4CAC9A-6C9A-1724-BA69-D6DA6A51A03D}"/>
              </a:ext>
            </a:extLst>
          </p:cNvPr>
          <p:cNvSpPr txBox="1"/>
          <p:nvPr/>
        </p:nvSpPr>
        <p:spPr>
          <a:xfrm>
            <a:off x="779449" y="342900"/>
            <a:ext cx="10355069" cy="9647321"/>
          </a:xfrm>
          <a:prstGeom prst="rect">
            <a:avLst/>
          </a:prstGeom>
          <a:noFill/>
        </p:spPr>
        <p:txBody>
          <a:bodyPr wrap="square">
            <a:spAutoFit/>
          </a:bodyPr>
          <a:lstStyle/>
          <a:p>
            <a:pPr>
              <a:lnSpc>
                <a:spcPct val="107000"/>
              </a:lnSpc>
              <a:spcAft>
                <a:spcPts val="800"/>
              </a:spcAft>
              <a:buNone/>
            </a:pPr>
            <a:r>
              <a:rPr lang="en-CA" sz="3600" b="1" kern="0" dirty="0">
                <a:effectLst/>
                <a:latin typeface="Arial" panose="020B0604020202020204" pitchFamily="34" charset="0"/>
                <a:ea typeface="Times New Roman" panose="02020603050405020304" pitchFamily="18" charset="0"/>
                <a:cs typeface="Arial" panose="020B0604020202020204" pitchFamily="34" charset="0"/>
              </a:rPr>
              <a:t>INTRODUCTION</a:t>
            </a: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body often reveals what the soul has been carrying.</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 harvests are physical, some emotional, some relational, and some financial.</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body is not an enemy to punish; it is a gift to steward.</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Grace does not erase the principle of sowing and reaping, but it does give us power to sow differently.</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Your past may explain your condition, but it does not have to dictate your destiny.</a:t>
            </a:r>
          </a:p>
          <a:p>
            <a:pPr marL="571500" indent="-571500">
              <a:lnSpc>
                <a:spcPct val="107000"/>
              </a:lnSpc>
              <a:spcAft>
                <a:spcPts val="800"/>
              </a:spcAft>
              <a:buFont typeface="Wingdings" panose="05000000000000000000"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7ED2-BDD1-AC6D-30C4-4A304CCD72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4C724F-C7FF-FEA7-F1AB-7259199FD23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48CEF8F-A8FC-3E3A-7038-72999D1DE963}"/>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E37C082-6783-9B76-ACB7-DE20AAD8DE3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36BAEE38-A85B-15CD-333F-611D71B35B2F}"/>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EABD788F-9275-C3CA-64DC-0D437FDA4BE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D46612D-39D9-CD49-14AC-4883A0C2AE47}"/>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B06A220-9A46-517D-BA1D-AD2A9677EF6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242A5817-235D-7314-686A-2F7DE5E4E7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5C0CA82-5128-C322-CAA0-4627E419C07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3E346D7-9199-9B47-FDB9-AFD6C96BFB1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E90CF56-A652-A915-B0F0-15A0017B800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52C6516-11B4-9D3D-C47E-53D017B6752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64F4879-624E-42AC-4511-491BEB484127}"/>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3F85F537-EC0C-78E6-FA19-5F6162F0AF7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17F0BEF-461C-2316-0683-91AA93692C1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2DDC5B-5950-1382-6435-15DB702E8EA1}"/>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11AAE72-56D7-0AE8-6BEF-B0CBACB8A42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9C2A8594-14D2-67D7-6F88-356093B26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CE11203-ABDA-9F52-D052-435D0B9A0DE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7BE3DA9-D98D-ADE0-372D-F6873779474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F5CD27E1-1A85-8C00-64F4-AB1C61776A2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FA3C749-F4CB-1BD6-A88F-48FB897097A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7955282-0414-89D9-8CC1-05973D0204E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8C08EB3F-06CE-87D8-1514-8931B546B0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BC574E8-0746-2A5B-6752-BC50D88E3610}"/>
              </a:ext>
            </a:extLst>
          </p:cNvPr>
          <p:cNvSpPr txBox="1"/>
          <p:nvPr/>
        </p:nvSpPr>
        <p:spPr>
          <a:xfrm>
            <a:off x="533400" y="800100"/>
            <a:ext cx="10601118" cy="9234708"/>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1. The body keeps score.</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This is not a statement of doom. It is a call to awareness.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Sometimes the answer is spiritual.</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Sometimes the answer is emotional.</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Sometimes the answer is physical.</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Sometimes the answer is all three.</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What happens to one part of us often affects the others.</a:t>
            </a:r>
          </a:p>
          <a:p>
            <a:pPr marL="571500" indent="-571500">
              <a:lnSpc>
                <a:spcPct val="107000"/>
              </a:lnSpc>
              <a:spcAft>
                <a:spcPts val="800"/>
              </a:spcAft>
              <a:buFont typeface="Wingdings" panose="05000000000000000000"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40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B09F7-3222-D58E-B218-CEFD401A59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DEF839-C368-F54E-00E8-55B6FB5E78F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67929169-3E38-4E6C-3240-61A9159CC8E9}"/>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CE2486BE-60B4-D028-DCDB-35DD143B8F5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D8BECF3-7F45-ED90-2DB0-81517FE34CD0}"/>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99B4355-9D05-44C3-8029-34BE509DF951}"/>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494430B9-F2CE-3A96-B182-57E678054AD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8F67EB0A-E702-012E-D821-A02A6FEE58CD}"/>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8A5302D9-3369-123F-6D26-53B8F7560A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319EFC09-8538-A396-EFF3-6B2D9B46C25B}"/>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799046DA-B707-1832-7B57-CF3E116685BB}"/>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19713DA-7E3F-ACD9-9013-E6A7448F99C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A01905D7-2840-0FD5-9EB4-093273668E7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70C314D0-70C9-3DB3-3ACD-0DB20B06D86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605195A-31F4-B922-81F9-D581E944AAE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688A269-73E3-5BF7-E393-A87A340DAC8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60FD68B1-04B2-0953-E11B-0FC9A3E83228}"/>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4534DC3-EEE7-7C16-80C4-D26F989C44CB}"/>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E1E8EBD-37FE-B01C-9812-92C46B4BD3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E057C99-3D06-13AA-ED56-A091E78FD202}"/>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E0155985-8A9D-D130-2EB9-0170BEDC61DA}"/>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281FB82D-F59D-097D-AD9F-E1A947F494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244AD4C6-7BCA-A7E9-3AB8-3962EC6003E9}"/>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57E3FE9-4CD8-8388-0AE7-2FFB19FB9E1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3978DA44-6C7D-413F-7CDA-C696492D4B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6CDE23D9-DE36-ED65-C6AB-773353B22191}"/>
              </a:ext>
            </a:extLst>
          </p:cNvPr>
          <p:cNvSpPr txBox="1"/>
          <p:nvPr/>
        </p:nvSpPr>
        <p:spPr>
          <a:xfrm>
            <a:off x="373602" y="1153053"/>
            <a:ext cx="10905570" cy="8078815"/>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2. THE LAW OF SOWING AND REAPING</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Galatians 6:7 </a:t>
            </a:r>
            <a:r>
              <a:rPr lang="en-US" sz="3600" kern="0" dirty="0">
                <a:latin typeface="Arial" panose="020B0604020202020204" pitchFamily="34" charset="0"/>
                <a:ea typeface="Times New Roman" panose="02020603050405020304" pitchFamily="18" charset="0"/>
                <a:cs typeface="Arial" panose="020B0604020202020204" pitchFamily="34" charset="0"/>
              </a:rPr>
              <a:t>"Whatever a man sows, that he will also reap."</a:t>
            </a:r>
          </a:p>
          <a:p>
            <a:pPr marL="571500" indent="-571500">
              <a:lnSpc>
                <a:spcPct val="107000"/>
              </a:lnSpc>
              <a:spcAft>
                <a:spcPts val="800"/>
              </a:spcAft>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Seeds become harvests. </a:t>
            </a:r>
          </a:p>
          <a:p>
            <a:pPr>
              <a:lnSpc>
                <a:spcPct val="107000"/>
              </a:lnSpc>
              <a:spcAft>
                <a:spcPts val="800"/>
              </a:spcAft>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This principle not only for finances; It applies to every area of life.</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If we sow bitterness, we often reap broken relationships.</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If we sow wisdom, we often reap stability.</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If we sow discipline, we often reap strength.</a:t>
            </a:r>
          </a:p>
        </p:txBody>
      </p:sp>
    </p:spTree>
    <p:extLst>
      <p:ext uri="{BB962C8B-B14F-4D97-AF65-F5344CB8AC3E}">
        <p14:creationId xmlns:p14="http://schemas.microsoft.com/office/powerpoint/2010/main" val="123477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B09F7-3222-D58E-B218-CEFD401A59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DEF839-C368-F54E-00E8-55B6FB5E78F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67929169-3E38-4E6C-3240-61A9159CC8E9}"/>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CE2486BE-60B4-D028-DCDB-35DD143B8F58}"/>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D8BECF3-7F45-ED90-2DB0-81517FE34CD0}"/>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299B4355-9D05-44C3-8029-34BE509DF951}"/>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494430B9-F2CE-3A96-B182-57E678054AD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8F67EB0A-E702-012E-D821-A02A6FEE58CD}"/>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8A5302D9-3369-123F-6D26-53B8F7560A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319EFC09-8538-A396-EFF3-6B2D9B46C25B}"/>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799046DA-B707-1832-7B57-CF3E116685BB}"/>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19713DA-7E3F-ACD9-9013-E6A7448F99C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A01905D7-2840-0FD5-9EB4-093273668E7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70C314D0-70C9-3DB3-3ACD-0DB20B06D865}"/>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B605195A-31F4-B922-81F9-D581E944AAE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688A269-73E3-5BF7-E393-A87A340DAC8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60FD68B1-04B2-0953-E11B-0FC9A3E83228}"/>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4534DC3-EEE7-7C16-80C4-D26F989C44CB}"/>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E1E8EBD-37FE-B01C-9812-92C46B4BD3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E057C99-3D06-13AA-ED56-A091E78FD202}"/>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E0155985-8A9D-D130-2EB9-0170BEDC61DA}"/>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281FB82D-F59D-097D-AD9F-E1A947F494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244AD4C6-7BCA-A7E9-3AB8-3962EC6003E9}"/>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357E3FE9-4CD8-8388-0AE7-2FFB19FB9E1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3978DA44-6C7D-413F-7CDA-C696492D4B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6CDE23D9-DE36-ED65-C6AB-773353B22191}"/>
              </a:ext>
            </a:extLst>
          </p:cNvPr>
          <p:cNvSpPr txBox="1"/>
          <p:nvPr/>
        </p:nvSpPr>
        <p:spPr>
          <a:xfrm>
            <a:off x="518254" y="210547"/>
            <a:ext cx="10760917" cy="9458038"/>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2. THE LAW OF SOWING AND REAPING (</a:t>
            </a:r>
            <a:r>
              <a:rPr lang="en-US" sz="3600" b="1" kern="0" dirty="0" err="1">
                <a:latin typeface="Arial" panose="020B0604020202020204" pitchFamily="34" charset="0"/>
                <a:ea typeface="Times New Roman" panose="02020603050405020304" pitchFamily="18" charset="0"/>
                <a:cs typeface="Arial" panose="020B0604020202020204" pitchFamily="34" charset="0"/>
              </a:rPr>
              <a:t>cont</a:t>
            </a:r>
            <a:r>
              <a:rPr lang="en-US" sz="3600" b="1" kern="0" dirty="0">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Galatians 6:7 </a:t>
            </a:r>
            <a:r>
              <a:rPr lang="en-US" sz="3600" kern="0" dirty="0">
                <a:latin typeface="Arial" panose="020B0604020202020204" pitchFamily="34" charset="0"/>
                <a:ea typeface="Times New Roman" panose="02020603050405020304" pitchFamily="18" charset="0"/>
                <a:cs typeface="Arial" panose="020B0604020202020204" pitchFamily="34" charset="0"/>
              </a:rPr>
              <a:t>"Whatever a man sows, that he will also reap."</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This principle not only for finances; It applies to every area of life.</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If we sow discipline, we often reap strength.</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If we sow neglect, we often reap weakness.</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If we sow healthy habits, we often reap vitality.</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body records years of habits.</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mind records years of thoughts.</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heart records years of experiences.</a:t>
            </a:r>
          </a:p>
        </p:txBody>
      </p:sp>
    </p:spTree>
    <p:extLst>
      <p:ext uri="{BB962C8B-B14F-4D97-AF65-F5344CB8AC3E}">
        <p14:creationId xmlns:p14="http://schemas.microsoft.com/office/powerpoint/2010/main" val="171951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8FB0-D5FA-A724-C2DF-661EEB049A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6BDD91-05E8-5CE5-AC08-31FDE139F33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390FF54-1F75-6937-81C9-25AFEF93D485}"/>
              </a:ext>
            </a:extLst>
          </p:cNvPr>
          <p:cNvGrpSpPr/>
          <p:nvPr/>
        </p:nvGrpSpPr>
        <p:grpSpPr>
          <a:xfrm>
            <a:off x="161558" y="110990"/>
            <a:ext cx="11222215" cy="10176010"/>
            <a:chOff x="0" y="0"/>
            <a:chExt cx="2274402" cy="707744"/>
          </a:xfrm>
        </p:grpSpPr>
        <p:sp>
          <p:nvSpPr>
            <p:cNvPr id="8" name="Freeform 8">
              <a:extLst>
                <a:ext uri="{FF2B5EF4-FFF2-40B4-BE49-F238E27FC236}">
                  <a16:creationId xmlns:a16="http://schemas.microsoft.com/office/drawing/2014/main" id="{2766E9F5-2498-29EE-EAD9-853D60945A1F}"/>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BA81D7DA-3260-5367-4DA9-C06BDD8D603E}"/>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A0E63CE7-C1F6-BB33-DE02-24B3905F8307}"/>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453D9403-A083-A4DE-0BB7-62773DE70D6A}"/>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AB2FFB95-A882-29EC-8A81-0B2824A675DD}"/>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993D6702-732D-E6B3-0F62-66EFF98202C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8650D29B-1E54-CCB0-E0C5-C5FAF4D3BDE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1E446304-D157-1254-5792-1C8C45F5E176}"/>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10A6EE37-9388-F138-21EC-72A3D7D6260B}"/>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97C5B9D-C002-D0BA-6DD6-A6137AC8E7A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D2ACA494-879F-0659-4827-9796776C1BC0}"/>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64D2893F-7F87-43A3-BD00-4774B1798859}"/>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56317BD5-96CE-F057-27F9-30ED5280505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12B7580A-FF55-8C60-ABB4-B7C8B9849291}"/>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0351B5C-A71C-B210-A474-F634AF275024}"/>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D3625EE0-D2D8-6EFA-199C-F47696A7B2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ECE4AE01-603A-72A9-EB3F-0C672431F21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3C30813E-1E6C-9A7A-C384-7EBBBC5B692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1F890073-AA99-B88B-909F-788618D08F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6DB51247-8B3B-AEE3-6D77-976C7455D13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1AD3F290-53B9-33A3-41B7-FC38F641EE04}"/>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B2174FFA-0A34-F7AB-0771-C5920CA5AD8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4CAC87D2-11A9-C6C1-AF8F-4AF444799768}"/>
              </a:ext>
            </a:extLst>
          </p:cNvPr>
          <p:cNvSpPr txBox="1"/>
          <p:nvPr/>
        </p:nvSpPr>
        <p:spPr>
          <a:xfrm>
            <a:off x="158874" y="800100"/>
            <a:ext cx="11222215" cy="9556591"/>
          </a:xfrm>
          <a:prstGeom prst="rect">
            <a:avLst/>
          </a:prstGeom>
          <a:noFill/>
        </p:spPr>
        <p:txBody>
          <a:bodyPr wrap="square">
            <a:spAutoFit/>
          </a:bodyPr>
          <a:lstStyle/>
          <a:p>
            <a:pPr>
              <a:lnSpc>
                <a:spcPct val="107000"/>
              </a:lnSpc>
              <a:spcAft>
                <a:spcPts val="800"/>
              </a:spcAft>
            </a:pPr>
            <a:r>
              <a:rPr lang="en-US" sz="3600" kern="0" dirty="0">
                <a:latin typeface="Arial" panose="020B0604020202020204" pitchFamily="34" charset="0"/>
                <a:ea typeface="Times New Roman" panose="02020603050405020304" pitchFamily="18" charset="0"/>
                <a:cs typeface="Arial" panose="020B0604020202020204" pitchFamily="34" charset="0"/>
              </a:rPr>
              <a:t>3</a:t>
            </a:r>
            <a:r>
              <a:rPr lang="en-US" sz="3600" b="1" kern="0" dirty="0">
                <a:latin typeface="Arial" panose="020B0604020202020204" pitchFamily="34" charset="0"/>
                <a:ea typeface="Times New Roman" panose="02020603050405020304" pitchFamily="18" charset="0"/>
                <a:cs typeface="Arial" panose="020B0604020202020204" pitchFamily="34" charset="0"/>
              </a:rPr>
              <a:t>. The body often carries unhealed pain</a:t>
            </a:r>
          </a:p>
          <a:p>
            <a:pPr marL="571500" indent="-571500">
              <a:lnSpc>
                <a:spcPct val="107000"/>
              </a:lnSpc>
              <a:spcAft>
                <a:spcPts val="800"/>
              </a:spcAft>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Sometimes what shows up in adulthood is not only rebellion or bad choices. Sometimes it is trauma, grief, fear, chronic stress, survival patterns, or emotional pain that was never safely processed.</a:t>
            </a:r>
          </a:p>
          <a:p>
            <a:pPr marL="571500" indent="-571500">
              <a:lnSpc>
                <a:spcPct val="107000"/>
              </a:lnSpc>
              <a:spcAft>
                <a:spcPts val="800"/>
              </a:spcAft>
              <a:buFont typeface="Wingdings" panose="05000000000000000000"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07000"/>
              </a:lnSpc>
              <a:spcAft>
                <a:spcPts val="800"/>
              </a:spcAft>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A child who grew up in fear may carry anxiety in the body. A young person who was neglected may develop destructive coping habits. A person who lived under constant stress may later struggle physically, mentally, and emotionally.</a:t>
            </a:r>
          </a:p>
          <a:p>
            <a:pPr marL="571500" indent="-571500">
              <a:lnSpc>
                <a:spcPct val="107000"/>
              </a:lnSpc>
              <a:spcAft>
                <a:spcPts val="800"/>
              </a:spcAft>
              <a:buFont typeface="Wingdings" panose="05000000000000000000"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07000"/>
              </a:lnSpc>
              <a:spcAft>
                <a:spcPts val="800"/>
              </a:spcAft>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 people are not just fighting bad habits. They are carrying old wounds in their present bodies.</a:t>
            </a:r>
          </a:p>
          <a:p>
            <a:pPr>
              <a:lnSpc>
                <a:spcPct val="107000"/>
              </a:lnSpc>
              <a:spcAft>
                <a:spcPts val="800"/>
              </a:spcAft>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378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9A05-89DF-7F3E-4C64-A8A98E926A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AE7C6C-9CCD-1658-367C-55FD76EC61B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77F950A1-4964-DC60-F57B-646270E01D8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01F7BFFB-ABC4-AACC-7E92-B6D3109314B4}"/>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9E0F9DDF-4AD3-1819-9E37-770D9A076FA4}"/>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BBAC6992-7399-DE50-ABE7-1C522CFCB19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622FADB-224C-8795-8470-0E00FC34101C}"/>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9B47244-A0B9-EB98-3E01-5DE03FA7D10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82ED91C-5FCD-3F50-5B51-95BA209002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75DCD1D-2C03-BF28-789A-F61E2A162FEE}"/>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E77DD92-5DEB-EDA8-87E6-13BDDCD2D52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4EEABFF-F774-AEC7-E06E-74F15D9E16E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36ADAA51-899F-493B-9082-3B3480CDC4B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890C4DC5-F942-4C57-1EBE-B4CB4E082F3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AFDBA0B4-8EBD-1680-DEFB-FFEE9D85042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993B67E-476F-8374-E883-F1A91B81A06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10E46CAC-C5B4-09D8-7745-9538E32ECC1C}"/>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A369053-B919-C49F-6CDC-EBD64006639E}"/>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03B2BF1-ED99-C689-6F7F-4ECFEF7C41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DE7860B-0D17-811F-9EF3-A27916C4B2B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9EA3500-921E-144F-BF75-E4569DAD2A7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4854D17-30DD-83C1-D061-A63554A543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219E36B-3829-419D-67D0-DFC74E0122D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C56A5D7-5E9D-2E87-6861-15B7BD22CFD7}"/>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CA0DDD8-E1DF-7F65-3EBD-A2064A284F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974D113B-62C6-A15A-B778-9D37E6559F4E}"/>
              </a:ext>
            </a:extLst>
          </p:cNvPr>
          <p:cNvSpPr txBox="1"/>
          <p:nvPr/>
        </p:nvSpPr>
        <p:spPr>
          <a:xfrm>
            <a:off x="533401" y="800100"/>
            <a:ext cx="10601118" cy="7160102"/>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4. THE PRODIGAL SON – LUKE 15: 11 – 32 </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In his younger years.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He wasted what he had. </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His choices. </a:t>
            </a:r>
          </a:p>
          <a:p>
            <a:pPr>
              <a:lnSpc>
                <a:spcPct val="107000"/>
              </a:lnSpc>
              <a:spcAft>
                <a:spcPts val="800"/>
              </a:spcAft>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Unchecked living.</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 Promises liberty but produces bondage. It advertises pleasure but often leaves pain.</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7643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9A05-89DF-7F3E-4C64-A8A98E926A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AE7C6C-9CCD-1658-367C-55FD76EC61B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77F950A1-4964-DC60-F57B-646270E01D8F}"/>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01F7BFFB-ABC4-AACC-7E92-B6D3109314B4}"/>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9E0F9DDF-4AD3-1819-9E37-770D9A076FA4}"/>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BBAC6992-7399-DE50-ABE7-1C522CFCB19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7622FADB-224C-8795-8470-0E00FC34101C}"/>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C9B47244-A0B9-EB98-3E01-5DE03FA7D10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E82ED91C-5FCD-3F50-5B51-95BA209002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75DCD1D-2C03-BF28-789A-F61E2A162FEE}"/>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2E77DD92-5DEB-EDA8-87E6-13BDDCD2D525}"/>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4EEABFF-F774-AEC7-E06E-74F15D9E16E7}"/>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36ADAA51-899F-493B-9082-3B3480CDC4B1}"/>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890C4DC5-F942-4C57-1EBE-B4CB4E082F3E}"/>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AFDBA0B4-8EBD-1680-DEFB-FFEE9D85042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F993B67E-476F-8374-E883-F1A91B81A06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10E46CAC-C5B4-09D8-7745-9538E32ECC1C}"/>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A369053-B919-C49F-6CDC-EBD64006639E}"/>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F03B2BF1-ED99-C689-6F7F-4ECFEF7C41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DE7860B-0D17-811F-9EF3-A27916C4B2B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9EA3500-921E-144F-BF75-E4569DAD2A7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34854D17-30DD-83C1-D061-A63554A543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9219E36B-3829-419D-67D0-DFC74E0122D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C56A5D7-5E9D-2E87-6861-15B7BD22CFD7}"/>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0CA0DDD8-E1DF-7F65-3EBD-A2064A284F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974D113B-62C6-A15A-B778-9D37E6559F4E}"/>
              </a:ext>
            </a:extLst>
          </p:cNvPr>
          <p:cNvSpPr txBox="1"/>
          <p:nvPr/>
        </p:nvSpPr>
        <p:spPr>
          <a:xfrm>
            <a:off x="533401" y="1066924"/>
            <a:ext cx="10601118" cy="7198894"/>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4. THE PRODIGAL SON – LUKE 15: 11 – 32 (</a:t>
            </a:r>
            <a:r>
              <a:rPr lang="en-US" sz="3600" b="1" kern="0" dirty="0" err="1">
                <a:latin typeface="Arial" panose="020B0604020202020204" pitchFamily="34" charset="0"/>
                <a:ea typeface="Times New Roman" panose="02020603050405020304" pitchFamily="18" charset="0"/>
                <a:cs typeface="Arial" panose="020B0604020202020204" pitchFamily="34" charset="0"/>
              </a:rPr>
              <a:t>cont</a:t>
            </a:r>
            <a:r>
              <a:rPr lang="en-US" sz="3600" b="1" kern="0" dirty="0">
                <a:latin typeface="Arial" panose="020B0604020202020204" pitchFamily="34" charset="0"/>
                <a:ea typeface="Times New Roman" panose="02020603050405020304" pitchFamily="18" charset="0"/>
                <a:cs typeface="Arial" panose="020B0604020202020204" pitchFamily="34" charset="0"/>
              </a:rPr>
              <a:t>)</a:t>
            </a:r>
          </a:p>
          <a:p>
            <a:pPr>
              <a:lnSpc>
                <a:spcPct val="107000"/>
              </a:lnSpc>
              <a:spcAft>
                <a:spcPts val="800"/>
              </a:spcAft>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Unchecked living.</a:t>
            </a: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What begins as a decision can become a lifestyle, and what becomes a lifestyle can finally show up in the body, the mind, the relationships, and the future.</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Some people have bodies shaped by fear, grief, survival, neglect, and prolonged stress. </a:t>
            </a:r>
          </a:p>
          <a:p>
            <a:pPr marL="571500" indent="-571500">
              <a:lnSpc>
                <a:spcPct val="107000"/>
              </a:lnSpc>
              <a:spcAft>
                <a:spcPts val="800"/>
              </a:spcAft>
              <a:buFont typeface="Wingdings" panose="05000000000000000000"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7690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13597</TotalTime>
  <Words>809</Words>
  <Application>Microsoft Office PowerPoint</Application>
  <PresentationFormat>Custom</PresentationFormat>
  <Paragraphs>125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Wingdings</vt:lpstr>
      <vt:lpstr>Calibri</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Business Plan Presentation</dc:title>
  <dc:creator>Lovelace</dc:creator>
  <cp:lastModifiedBy>Jennel Wilmot</cp:lastModifiedBy>
  <cp:revision>17</cp:revision>
  <dcterms:created xsi:type="dcterms:W3CDTF">2006-08-16T00:00:00Z</dcterms:created>
  <dcterms:modified xsi:type="dcterms:W3CDTF">2026-07-05T02:08:11Z</dcterms:modified>
  <dc:identifier>DAGbAtwYxKE</dc:identifier>
</cp:coreProperties>
</file>