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  <p:sldId id="292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91" r:id="rId3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7458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?>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?>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?>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?>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?>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?>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?>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?>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don’t need all four — pick 2–3 and BUILD them; more than that and the list numbs the room. NOBEL (2024): AI won two Nobel Prizes — Physics (neural networks: Hinton &amp; Hopfield) and Chemistry (AlphaFold: Hassabis &amp; Jumper). ALPHAFOLD: cracked a 50-year ‘protein-folding’ problem; 3M+ scientists in 190+ countries now use it to design medicines against cancer and disease — a gift to the sick. BE MY EYES: an app where AI describes surroundings aloud, so a blind person can ‘read’ a label or ‘see’ a room. FLOOD HUB: Google’s AI forecasts floods days ahead, protecting ~460M people. This is Genesis 1:28 ingenuity used to heal, help, protect — genuinely good.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rule — pick 2–3, land fast, don’t dwell in the dark. DEEPFAKE FRAUD: in 2024 a finance worker at engineering firm Arup wired US$25.6M after a video call where the ‘CFO’ and colleagues were all AI deepfakes (CNN, Fortune). VOICE CLONE: scammers copy a loved one’s voice from a few seconds of audio to fake an emergency and extort money (FTC warnings). DEGRADING IMAGES: AI is used to make non-consensual fake images of real people — including minors — a real, growing harm. LIES AT SCALE: convincing fakes flood the internet; truth gets harder to find. The point: SAME tool as the ‘good’ slide — the only difference is the hand and the heart. Turn quickly to: the question is never just ‘what can it do?’ but ‘who is holding it, and why?’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live. Frame as freedom, not cleverness. Invite the room to open it now. Spoken ‘And you?’: How could you use this tool to serve — to share the good news, to build something, to bless people — for God, and not just yourself?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Slow. Mark the silences — the gospel centre.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Absorb the honest data here: Anthropic's own Economic Index (2026) found little widespread job loss YET; Amodei warns of big entry-level disruption; Yale — the youngest hit first. Name it honestly, then land the gospel: work will shift, but your worth is not your output — the Father feeds the birds and values you far more.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?>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9.xml.rels><?xml version="1.0" encoding="UTF-8"?>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?>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?>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1.xml.rels><?xml version="1.0" encoding="UTF-8"?>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?>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12.png"/><Relationship Id="rId4" Type="http://schemas.openxmlformats.org/officeDocument/2006/relationships/image" Target="../media/image28.png"/></Relationships>
</file>

<file path=ppt/slides/_rels/slide23.xml.rels><?xml version="1.0" encoding="UTF-8"?>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24.xml.rels><?xml version="1.0" encoding="UTF-8"?>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?>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?>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?>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?>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?>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0.xml.rels><?xml version="1.0" encoding="UTF-8"?>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?>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?>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?>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4.xml.rels><?xml version="1.0" encoding="UTF-8"?>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?>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?>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?>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28032" y="1225296"/>
            <a:ext cx="4041648" cy="2523744"/>
          </a:xfrm>
          <a:prstGeom prst="roundRect">
            <a:avLst>
              <a:gd name="adj" fmla="val 2174"/>
            </a:avLst>
          </a:prstGeom>
          <a:solidFill>
            <a:srgbClr val="08111F"/>
          </a:solidFill>
          <a:ln w="12700">
            <a:solidFill>
              <a:srgbClr val="1C33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882896" y="1280160"/>
            <a:ext cx="3931920" cy="241401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828032" y="3785616"/>
            <a:ext cx="4041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556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concept · replace credit as needed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502920" y="1234440"/>
            <a:ext cx="4572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AI: The Good,</a:t>
            </a:r>
            <a:endParaRPr lang="en-US" sz="38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Bad &amp;</a:t>
            </a:r>
            <a:endParaRPr lang="en-US" sz="38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the </a:t>
            </a:r>
            <a:r>
              <a:rPr lang="en-US" sz="38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Ugly</a:t>
            </a:r>
            <a:endParaRPr lang="en-US" sz="3800" dirty="0"/>
          </a:p>
        </p:txBody>
      </p:sp>
      <p:sp>
        <p:nvSpPr>
          <p:cNvPr id="12" name="Text 9"/>
          <p:cNvSpPr/>
          <p:nvPr/>
        </p:nvSpPr>
        <p:spPr>
          <a:xfrm>
            <a:off x="521208" y="32004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Christian in the Age of AI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21208" y="3639312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kern="0" spc="200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  ·  PSALM 20  ·  COLOSSIANS 1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21208" y="400507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in God’s image — in the age of artificial ones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HERE’S WHAT IT CAN NEVER DO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It cannot be </a:t>
            </a:r>
            <a:r>
              <a:rPr lang="en-US" sz="27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present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457200" y="9692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AI-companion use is linked to MORE loneliness, not less. (APA, 2026)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37160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94944" y="1737360"/>
            <a:ext cx="640080" cy="64008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" y="1874520"/>
            <a:ext cx="365760" cy="36576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508760" y="159105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truly present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1508760" y="193852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you in the eye, share a meal, hold your hand — human to human.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4709160" y="137160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946904" y="1737360"/>
            <a:ext cx="640080" cy="640080"/>
          </a:xfrm>
          <a:prstGeom prst="ellipse">
            <a:avLst/>
          </a:prstGeom>
          <a:solidFill>
            <a:srgbClr val="FB718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064" y="1874520"/>
            <a:ext cx="365760" cy="36576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5760720" y="159105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Weep at a wedding</a:t>
            </a:r>
            <a:endParaRPr lang="en-US" sz="1500" dirty="0"/>
          </a:p>
        </p:txBody>
      </p:sp>
      <p:sp>
        <p:nvSpPr>
          <p:cNvPr id="20" name="Text 16"/>
          <p:cNvSpPr/>
          <p:nvPr/>
        </p:nvSpPr>
        <p:spPr>
          <a:xfrm>
            <a:off x="5760720" y="193852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rejoice with you, and mean it.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457200" y="299923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694944" y="3364992"/>
            <a:ext cx="640080" cy="64008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" y="3502152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508760" y="32186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the church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1508760" y="3566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caring person that shows up with a cake and a prayer.</a:t>
            </a:r>
            <a:endParaRPr lang="en-US" sz="1150" dirty="0"/>
          </a:p>
        </p:txBody>
      </p:sp>
      <p:sp>
        <p:nvSpPr>
          <p:cNvPr id="26" name="Shape 21"/>
          <p:cNvSpPr/>
          <p:nvPr/>
        </p:nvSpPr>
        <p:spPr>
          <a:xfrm>
            <a:off x="4709160" y="299923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4946904" y="3364992"/>
            <a:ext cx="640080" cy="64008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4" y="3502152"/>
            <a:ext cx="365760" cy="36576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760720" y="32186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Truly know you</a:t>
            </a:r>
            <a:endParaRPr lang="en-US" sz="1500" dirty="0"/>
          </a:p>
        </p:txBody>
      </p:sp>
      <p:sp>
        <p:nvSpPr>
          <p:cNvPr id="30" name="Text 24"/>
          <p:cNvSpPr/>
          <p:nvPr/>
        </p:nvSpPr>
        <p:spPr>
          <a:xfrm>
            <a:off x="5760720" y="3566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love is not information — and God is not lonely-proofing us with a bot.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 · IT THINKS LIKE US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097280" y="1600200"/>
            <a:ext cx="1645920" cy="1645920"/>
          </a:xfrm>
          <a:prstGeom prst="ellipse">
            <a:avLst/>
          </a:prstGeom>
          <a:solidFill>
            <a:srgbClr val="0E2A44"/>
          </a:solidFill>
          <a:ln w="1905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47088" y="2157984"/>
            <a:ext cx="566928" cy="566928"/>
          </a:xfrm>
          <a:prstGeom prst="ellipse">
            <a:avLst/>
          </a:prstGeom>
          <a:solidFill>
            <a:srgbClr val="C7A24C">
              <a:alpha val="38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6192" y="2039112"/>
            <a:ext cx="768096" cy="768096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2048256" y="2286000"/>
            <a:ext cx="100584" cy="100584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176272" y="2395728"/>
            <a:ext cx="100584" cy="100584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2066544" y="2505456"/>
            <a:ext cx="100584" cy="100584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246120" y="1325880"/>
            <a:ext cx="52120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Its “brain” lights up —
</a:t>
            </a:r>
            <a:r>
              <a:rPr lang="en-US" b="1" dirty="0">
                <a:solidFill>
                  <a:srgbClr val="38BD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like ours.</a:t>
            </a:r>
            <a:endParaRPr lang="en-US" dirty="0"/>
          </a:p>
        </p:txBody>
      </p:sp>
      <p:sp>
        <p:nvSpPr>
          <p:cNvPr id="16" name="Text 13"/>
          <p:cNvSpPr/>
          <p:nvPr/>
        </p:nvSpPr>
        <p:spPr>
          <a:xfrm>
            <a:off x="3246120" y="2395728"/>
            <a:ext cx="52120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14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looked inside Claude and found “features” — patterns of neurons that switch on for a single idea. Turn up the “Golden Gate Bridge” feature and Claude can’t stop talking about the bridge. There are even features for emotions.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3246120" y="37947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Anthropic, “Scaling Monosemanticity,” 2024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 · THEY HAD TO ASK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234440"/>
            <a:ext cx="7863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They hired someone to ask:
</a:t>
            </a: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does it feel?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280160" y="2468880"/>
            <a:ext cx="6583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5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2024, Anthropic appointed its first “AI welfare researcher” — to study whether the models might have real experiences. His honest verdict: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we can’t prove it’s conscious — </a:t>
            </a: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we can’t rule it out.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57200" y="3886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Kyle Fish, Anthropic’s AI welfare researcher · TIME100 AI, 2025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2:7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7863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30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Lighting up is not </a:t>
            </a:r>
            <a:r>
              <a:rPr lang="en-US" sz="30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feeling.</a:t>
            </a:r>
            <a:endParaRPr lang="en-US" sz="30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30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 mirror of a mind is not a </a:t>
            </a:r>
            <a:endParaRPr lang="en-US" sz="30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30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soul.</a:t>
            </a:r>
            <a:r>
              <a:rPr lang="en-US" sz="30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
</a:t>
            </a:r>
            <a:r>
              <a:rPr lang="en-US" sz="18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don’t bear God’s image because our neurons fire —</a:t>
            </a:r>
            <a:endParaRPr lang="en-US" sz="30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18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but because He </a:t>
            </a:r>
            <a:endParaRPr lang="en-US" sz="30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18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breathed</a:t>
            </a:r>
            <a:r>
              <a:rPr lang="en-US" sz="18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into us.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1:27 · ESV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7863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9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“So God created man in his own image, in the image of God he created him; male and female he created them.”
</a:t>
            </a:r>
            <a:r>
              <a:rPr lang="en-US" sz="23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AI is made in </a:t>
            </a:r>
            <a:r>
              <a:rPr lang="en-US" sz="2300" dirty="0">
                <a:solidFill>
                  <a:srgbClr val="38BD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</a:t>
            </a:r>
            <a:r>
              <a:rPr lang="en-US" sz="23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image.   You are made in </a:t>
            </a:r>
            <a:r>
              <a:rPr lang="en-US" sz="23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His.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371600"/>
            <a:ext cx="7863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34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They can copy what you </a:t>
            </a:r>
            <a:r>
              <a:rPr lang="en-US" sz="34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do.</a:t>
            </a:r>
            <a:endParaRPr lang="en-US" sz="34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34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They can never be what you </a:t>
            </a:r>
            <a:endParaRPr lang="en-US" sz="34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34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are.</a:t>
            </a:r>
            <a:endParaRPr lang="en-US" sz="3400" dirty="0"/>
          </a:p>
          <a:p>
            <a:pPr marL="0" indent="0" algn="ctr">
              <a:lnSpc>
                <a:spcPct val="112000"/>
              </a:lnSpc>
              <a:buNone/>
            </a:pPr>
            <a:endParaRPr lang="en-US" sz="34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20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worth was never your output.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60520" y="1051560"/>
            <a:ext cx="822960" cy="82296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832" y="1261872"/>
            <a:ext cx="402336" cy="402336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4206240" y="2084832"/>
            <a:ext cx="731520" cy="27432"/>
          </a:xfrm>
          <a:prstGeom prst="rect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" y="221284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kern="0" spc="4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TWO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48640" y="256032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Should I even use it?</a:t>
            </a:r>
            <a:endParaRPr lang="en-US" sz="3800" dirty="0"/>
          </a:p>
        </p:txBody>
      </p:sp>
      <p:sp>
        <p:nvSpPr>
          <p:cNvPr id="13" name="Text 10"/>
          <p:cNvSpPr/>
          <p:nvPr/>
        </p:nvSpPr>
        <p:spPr>
          <a:xfrm>
            <a:off x="548640" y="34015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Image Commissioned · Genesis 1:28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1:28 · ESV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1051560"/>
            <a:ext cx="7315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1700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“Be fruitful and multiply and fill the earth and subdue it, and have dominion… over every living thing that moves on the earth.”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4160520" y="2057400"/>
            <a:ext cx="822960" cy="82296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976" y="2276856"/>
            <a:ext cx="384048" cy="38404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640080" y="30175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We are tool-makers by design. AI is a </a:t>
            </a: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tool.</a:t>
            </a: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914400" y="3611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hammer builds a home — or breaks a window. The tool takes the shape of the hand that holds it.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Different tools for different jobs</a:t>
            </a:r>
            <a:endParaRPr lang="en-US" sz="2700" dirty="0"/>
          </a:p>
        </p:txBody>
      </p:sp>
      <p:sp>
        <p:nvSpPr>
          <p:cNvPr id="9" name="Shape 7"/>
          <p:cNvSpPr/>
          <p:nvPr/>
        </p:nvSpPr>
        <p:spPr>
          <a:xfrm>
            <a:off x="457200" y="128016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1591056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ChatGPT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66928" y="226771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everyday all-rounder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78608" y="128016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91840" y="1499616"/>
            <a:ext cx="438912" cy="438912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2670048" y="1975104"/>
            <a:ext cx="16824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2688336" y="226771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into Google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700016" y="128016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413248" y="1499616"/>
            <a:ext cx="438912" cy="438912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791456" y="1975104"/>
            <a:ext cx="16824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4809744" y="226771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careful writing &amp; reasoning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6821424" y="128016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534656" y="1499616"/>
            <a:ext cx="438912" cy="43891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912864" y="1975104"/>
            <a:ext cx="16824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Perplexity</a:t>
            </a:r>
            <a:endParaRPr lang="en-US" sz="1300" dirty="0"/>
          </a:p>
        </p:txBody>
      </p:sp>
      <p:sp>
        <p:nvSpPr>
          <p:cNvPr id="23" name="Text 18"/>
          <p:cNvSpPr/>
          <p:nvPr/>
        </p:nvSpPr>
        <p:spPr>
          <a:xfrm>
            <a:off x="6931152" y="226771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research, with sources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457200" y="297180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70432" y="3191256"/>
            <a:ext cx="438912" cy="43891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48640" y="3666744"/>
            <a:ext cx="16824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NotebookLM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566928" y="395935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learns from your notes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2578608" y="297180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3"/>
          <p:cNvSpPr/>
          <p:nvPr/>
        </p:nvSpPr>
        <p:spPr>
          <a:xfrm>
            <a:off x="2670048" y="3282696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Gamma</a:t>
            </a:r>
            <a:endParaRPr lang="en-US" sz="1600" dirty="0"/>
          </a:p>
        </p:txBody>
      </p:sp>
      <p:sp>
        <p:nvSpPr>
          <p:cNvPr id="30" name="Text 24"/>
          <p:cNvSpPr/>
          <p:nvPr/>
        </p:nvSpPr>
        <p:spPr>
          <a:xfrm>
            <a:off x="2688336" y="395935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slide decks</a:t>
            </a:r>
            <a:endParaRPr lang="en-US" sz="1000" dirty="0"/>
          </a:p>
        </p:txBody>
      </p:sp>
      <p:sp>
        <p:nvSpPr>
          <p:cNvPr id="31" name="Shape 25"/>
          <p:cNvSpPr/>
          <p:nvPr/>
        </p:nvSpPr>
        <p:spPr>
          <a:xfrm>
            <a:off x="4700016" y="297180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26"/>
          <p:cNvSpPr/>
          <p:nvPr/>
        </p:nvSpPr>
        <p:spPr>
          <a:xfrm>
            <a:off x="4791456" y="3282696"/>
            <a:ext cx="16824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Runway</a:t>
            </a:r>
            <a:endParaRPr lang="en-US" sz="1600" dirty="0"/>
          </a:p>
        </p:txBody>
      </p:sp>
      <p:sp>
        <p:nvSpPr>
          <p:cNvPr id="33" name="Text 27"/>
          <p:cNvSpPr/>
          <p:nvPr/>
        </p:nvSpPr>
        <p:spPr>
          <a:xfrm>
            <a:off x="4809744" y="395935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video &amp; editing</a:t>
            </a:r>
            <a:endParaRPr lang="en-US" sz="1000" dirty="0"/>
          </a:p>
        </p:txBody>
      </p:sp>
      <p:sp>
        <p:nvSpPr>
          <p:cNvPr id="34" name="Shape 28"/>
          <p:cNvSpPr/>
          <p:nvPr/>
        </p:nvSpPr>
        <p:spPr>
          <a:xfrm>
            <a:off x="6821424" y="2971800"/>
            <a:ext cx="1865376" cy="1417320"/>
          </a:xfrm>
          <a:prstGeom prst="roundRect">
            <a:avLst>
              <a:gd name="adj" fmla="val 5161"/>
            </a:avLst>
          </a:prstGeom>
          <a:solidFill>
            <a:srgbClr val="141A28"/>
          </a:solidFill>
          <a:ln/>
          <a:effectLst>
            <a:outerShdw blurRad="76200" dist="254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534656" y="3191256"/>
            <a:ext cx="438912" cy="438912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6912864" y="3666744"/>
            <a:ext cx="16824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DeepSeek</a:t>
            </a:r>
            <a:endParaRPr lang="en-US" sz="1300" dirty="0"/>
          </a:p>
        </p:txBody>
      </p:sp>
      <p:sp>
        <p:nvSpPr>
          <p:cNvPr id="37" name="Text 30"/>
          <p:cNvSpPr/>
          <p:nvPr/>
        </p:nvSpPr>
        <p:spPr>
          <a:xfrm>
            <a:off x="6931152" y="3959352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powerful &amp; low-cost</a:t>
            </a:r>
            <a:endParaRPr lang="en-US" sz="1000" dirty="0"/>
          </a:p>
        </p:txBody>
      </p:sp>
      <p:sp>
        <p:nvSpPr>
          <p:cNvPr id="38" name="Text 31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one “AI” — many tools. Each good at different things.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GOOD — A GIFT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AI for good </a:t>
            </a:r>
            <a:r>
              <a:rPr lang="en-US" sz="27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— a gift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457200" y="9692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1:28 — “subdue… have dominion”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37160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94944" y="1737360"/>
            <a:ext cx="640080" cy="640080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" y="1874520"/>
            <a:ext cx="365760" cy="36576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508760" y="159105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Nobel Prizes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1508760" y="193852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honoured in Physics &amp; Chemistry (2024).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1508760" y="2432304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nobelprize.org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09160" y="137160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946904" y="1737360"/>
            <a:ext cx="640080" cy="64008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064" y="1874520"/>
            <a:ext cx="365760" cy="36576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5760720" y="159105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AlphaFold</a:t>
            </a:r>
            <a:endParaRPr lang="en-US" sz="1500" dirty="0"/>
          </a:p>
        </p:txBody>
      </p:sp>
      <p:sp>
        <p:nvSpPr>
          <p:cNvPr id="21" name="Text 17"/>
          <p:cNvSpPr/>
          <p:nvPr/>
        </p:nvSpPr>
        <p:spPr>
          <a:xfrm>
            <a:off x="5760720" y="193852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50-year problem solved; 3M+ scientists fight disease.</a:t>
            </a:r>
            <a:endParaRPr lang="en-US" sz="1150" dirty="0"/>
          </a:p>
        </p:txBody>
      </p:sp>
      <p:sp>
        <p:nvSpPr>
          <p:cNvPr id="22" name="Text 18"/>
          <p:cNvSpPr/>
          <p:nvPr/>
        </p:nvSpPr>
        <p:spPr>
          <a:xfrm>
            <a:off x="5760720" y="2432304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deepmind.google</a:t>
            </a:r>
            <a:endParaRPr lang="en-US" sz="900" dirty="0"/>
          </a:p>
        </p:txBody>
      </p:sp>
      <p:sp>
        <p:nvSpPr>
          <p:cNvPr id="23" name="Shape 19"/>
          <p:cNvSpPr/>
          <p:nvPr/>
        </p:nvSpPr>
        <p:spPr>
          <a:xfrm>
            <a:off x="457200" y="299923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694944" y="3364992"/>
            <a:ext cx="640080" cy="64008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" y="3502152"/>
            <a:ext cx="365760" cy="36576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508760" y="32186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My Eyes</a:t>
            </a:r>
            <a:endParaRPr lang="en-US" sz="1500" dirty="0"/>
          </a:p>
        </p:txBody>
      </p:sp>
      <p:sp>
        <p:nvSpPr>
          <p:cNvPr id="27" name="Text 22"/>
          <p:cNvSpPr/>
          <p:nvPr/>
        </p:nvSpPr>
        <p:spPr>
          <a:xfrm>
            <a:off x="1508760" y="3566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describes the world aloud to blind users.</a:t>
            </a:r>
            <a:endParaRPr lang="en-US" sz="1150" dirty="0"/>
          </a:p>
        </p:txBody>
      </p:sp>
      <p:sp>
        <p:nvSpPr>
          <p:cNvPr id="28" name="Text 23"/>
          <p:cNvSpPr/>
          <p:nvPr/>
        </p:nvSpPr>
        <p:spPr>
          <a:xfrm>
            <a:off x="1508760" y="405993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bemyeyes.com</a:t>
            </a:r>
            <a:endParaRPr lang="en-US" sz="900" dirty="0"/>
          </a:p>
        </p:txBody>
      </p:sp>
      <p:sp>
        <p:nvSpPr>
          <p:cNvPr id="29" name="Shape 24"/>
          <p:cNvSpPr/>
          <p:nvPr/>
        </p:nvSpPr>
        <p:spPr>
          <a:xfrm>
            <a:off x="4709160" y="299923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4946904" y="3364992"/>
            <a:ext cx="640080" cy="64008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4" y="3502152"/>
            <a:ext cx="365760" cy="365760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5760720" y="32186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Flood Hub</a:t>
            </a:r>
            <a:endParaRPr lang="en-US" sz="1500" dirty="0"/>
          </a:p>
        </p:txBody>
      </p:sp>
      <p:sp>
        <p:nvSpPr>
          <p:cNvPr id="33" name="Text 27"/>
          <p:cNvSpPr/>
          <p:nvPr/>
        </p:nvSpPr>
        <p:spPr>
          <a:xfrm>
            <a:off x="5760720" y="3566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flood warnings shield ~460 million people.</a:t>
            </a:r>
            <a:endParaRPr lang="en-US" sz="1150" dirty="0"/>
          </a:p>
        </p:txBody>
      </p:sp>
      <p:sp>
        <p:nvSpPr>
          <p:cNvPr id="34" name="Text 28"/>
          <p:cNvSpPr/>
          <p:nvPr/>
        </p:nvSpPr>
        <p:spPr>
          <a:xfrm>
            <a:off x="5760720" y="405993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sites.research.google/floods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0" y="502920"/>
            <a:ext cx="914400" cy="91440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112" y="713232"/>
            <a:ext cx="493776" cy="49377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48640" y="148132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So — what is </a:t>
            </a: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AI?</a:t>
            </a: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914400" y="2057400"/>
            <a:ext cx="73152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C7A24C"/>
                </a:solidFill>
                <a:latin typeface="Cambria" pitchFamily="18" charset="0"/>
              </a:rPr>
              <a:t xml:space="preserve">Create.    </a:t>
            </a:r>
            <a:r>
              <a:rPr lang="en-US" sz="4000" b="1" dirty="0">
                <a:solidFill>
                  <a:srgbClr val="F2F2F0"/>
                </a:solidFill>
                <a:latin typeface="Cambria" pitchFamily="18" charset="0"/>
              </a:rPr>
              <a:t xml:space="preserve">Act.    </a:t>
            </a:r>
            <a:r>
              <a:rPr lang="en-US" sz="4000" b="1" dirty="0">
                <a:solidFill>
                  <a:srgbClr val="C7A24C"/>
                </a:solidFill>
                <a:latin typeface="Cambria" pitchFamily="18" charset="0"/>
              </a:rPr>
              <a:t>Move.</a:t>
            </a:r>
            <a:endParaRPr lang="en-US" sz="4000" dirty="0"/>
          </a:p>
        </p:txBody>
      </p:sp>
      <p:sp>
        <p:nvSpPr>
          <p:cNvPr id="12" name="Text 9"/>
          <p:cNvSpPr/>
          <p:nvPr/>
        </p:nvSpPr>
        <p:spPr>
          <a:xfrm>
            <a:off x="914400" y="2999232"/>
            <a:ext cx="731520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400" dirty="0">
                <a:solidFill>
                  <a:srgbClr val="B9C0CF"/>
                </a:solidFill>
                <a:latin typeface="Calibri" pitchFamily="34" charset="0"/>
              </a:rPr>
              <a:t>words · images · video · voice · code · humanoid robots</a:t>
            </a: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914400" y="3950208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Yet it doesn’t think or feel — it </a:t>
            </a: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predicts patterns.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THE SAME TOOL — IN THE WRONG HAND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AI for evil </a:t>
            </a:r>
            <a:r>
              <a:rPr lang="en-US" sz="2700" b="1" dirty="0">
                <a:solidFill>
                  <a:srgbClr val="FB718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— a weapon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457200" y="9692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hammer builds a home — or breaks a window.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37160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94944" y="1737360"/>
            <a:ext cx="640080" cy="640080"/>
          </a:xfrm>
          <a:prstGeom prst="ellipse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" y="1874520"/>
            <a:ext cx="365760" cy="36576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508760" y="159105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$25.6M stolen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1508760" y="193852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deepfake “CFO” on a video call fooled a firm into wiring millions.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1508760" y="2432304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Arup, 2024 · CNN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09160" y="137160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946904" y="1737360"/>
            <a:ext cx="640080" cy="640080"/>
          </a:xfrm>
          <a:prstGeom prst="ellipse">
            <a:avLst/>
          </a:prstGeom>
          <a:solidFill>
            <a:srgbClr val="FB923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064" y="1874520"/>
            <a:ext cx="365760" cy="36576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5760720" y="159105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cloned voice</a:t>
            </a:r>
            <a:endParaRPr lang="en-US" sz="1500" dirty="0"/>
          </a:p>
        </p:txBody>
      </p:sp>
      <p:sp>
        <p:nvSpPr>
          <p:cNvPr id="21" name="Text 17"/>
          <p:cNvSpPr/>
          <p:nvPr/>
        </p:nvSpPr>
        <p:spPr>
          <a:xfrm>
            <a:off x="5760720" y="193852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criminals fake your child’s or parent’s voice to beg for money.</a:t>
            </a:r>
            <a:endParaRPr lang="en-US" sz="1150" dirty="0"/>
          </a:p>
        </p:txBody>
      </p:sp>
      <p:sp>
        <p:nvSpPr>
          <p:cNvPr id="22" name="Text 18"/>
          <p:cNvSpPr/>
          <p:nvPr/>
        </p:nvSpPr>
        <p:spPr>
          <a:xfrm>
            <a:off x="5760720" y="2432304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FTC warning</a:t>
            </a:r>
            <a:endParaRPr lang="en-US" sz="900" dirty="0"/>
          </a:p>
        </p:txBody>
      </p:sp>
      <p:sp>
        <p:nvSpPr>
          <p:cNvPr id="23" name="Shape 19"/>
          <p:cNvSpPr/>
          <p:nvPr/>
        </p:nvSpPr>
        <p:spPr>
          <a:xfrm>
            <a:off x="457200" y="299923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694944" y="3364992"/>
            <a:ext cx="640080" cy="640080"/>
          </a:xfrm>
          <a:prstGeom prst="ellipse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" y="3502152"/>
            <a:ext cx="365760" cy="36576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508760" y="32186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Fake, degrading images</a:t>
            </a:r>
            <a:endParaRPr lang="en-US" sz="1500" dirty="0"/>
          </a:p>
        </p:txBody>
      </p:sp>
      <p:sp>
        <p:nvSpPr>
          <p:cNvPr id="27" name="Text 22"/>
          <p:cNvSpPr/>
          <p:nvPr/>
        </p:nvSpPr>
        <p:spPr>
          <a:xfrm>
            <a:off x="1508760" y="3566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people — even children — turned into images they never posed for.</a:t>
            </a:r>
            <a:endParaRPr lang="en-US" sz="1150" dirty="0"/>
          </a:p>
        </p:txBody>
      </p:sp>
      <p:sp>
        <p:nvSpPr>
          <p:cNvPr id="28" name="Shape 23"/>
          <p:cNvSpPr/>
          <p:nvPr/>
        </p:nvSpPr>
        <p:spPr>
          <a:xfrm>
            <a:off x="4709160" y="299923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4"/>
          <p:cNvSpPr/>
          <p:nvPr/>
        </p:nvSpPr>
        <p:spPr>
          <a:xfrm>
            <a:off x="4946904" y="3364992"/>
            <a:ext cx="640080" cy="64008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4" y="3502152"/>
            <a:ext cx="365760" cy="36576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760720" y="321868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Lies at scale</a:t>
            </a:r>
            <a:endParaRPr lang="en-US" sz="1500" dirty="0"/>
          </a:p>
        </p:txBody>
      </p:sp>
      <p:sp>
        <p:nvSpPr>
          <p:cNvPr id="32" name="Text 26"/>
          <p:cNvSpPr/>
          <p:nvPr/>
        </p:nvSpPr>
        <p:spPr>
          <a:xfrm>
            <a:off x="5760720" y="35661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convincing fakes flood the world; the truth gets harder to find.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SPEAKING TO OUR STUDENTS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109728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i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“The greatest risk of AI in education isn’t cheating —</a:t>
            </a:r>
            <a:endParaRPr lang="en-US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i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it’s the </a:t>
            </a:r>
            <a:endParaRPr lang="en-US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erosion of learning itself.</a:t>
            </a:r>
            <a:r>
              <a:rPr lang="en-US" i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”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48640" y="2084832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Phys.org, 2026  ·  (detectors also wrongly flag non-native English speakers — NBC)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269748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So ask a better question — not “is this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cheating?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”</a:t>
            </a: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but “is this making me </a:t>
            </a: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wise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— or just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look smart?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TOOL — AIMED AT THE MISSION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Aimed at the </a:t>
            </a:r>
            <a:r>
              <a:rPr lang="en-US" sz="27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mission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23444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94944" y="1600200"/>
            <a:ext cx="640080" cy="640080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" y="1737360"/>
            <a:ext cx="365760" cy="36576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508760" y="145389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985 → 544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1508760" y="18013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languages still without a Bible — AI is drafting them now.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1508760" y="2295144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Wycliffe / SIL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4709160" y="123444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946904" y="1600200"/>
            <a:ext cx="640080" cy="64008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064" y="1737360"/>
            <a:ext cx="365760" cy="36576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5760720" y="145389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lands</a:t>
            </a:r>
            <a:endParaRPr lang="en-US" sz="1500" dirty="0"/>
          </a:p>
        </p:txBody>
      </p:sp>
      <p:sp>
        <p:nvSpPr>
          <p:cNvPr id="20" name="Text 16"/>
          <p:cNvSpPr/>
          <p:nvPr/>
        </p:nvSpPr>
        <p:spPr>
          <a:xfrm>
            <a:off x="5760720" y="18013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seekers ask a gospel bot what they can’t ask a person.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457200" y="286207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694944" y="3227832"/>
            <a:ext cx="640080" cy="64008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" y="3364992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508760" y="308152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church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1508760" y="34290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 we built with AI — to serve you.</a:t>
            </a:r>
            <a:endParaRPr lang="en-US" sz="1150" dirty="0"/>
          </a:p>
        </p:txBody>
      </p:sp>
      <p:sp>
        <p:nvSpPr>
          <p:cNvPr id="26" name="Text 21"/>
          <p:cNvSpPr/>
          <p:nvPr/>
        </p:nvSpPr>
        <p:spPr>
          <a:xfrm>
            <a:off x="1508760" y="392277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app.clichurch.com</a:t>
            </a:r>
            <a:endParaRPr lang="en-US" sz="900" dirty="0"/>
          </a:p>
        </p:txBody>
      </p:sp>
      <p:sp>
        <p:nvSpPr>
          <p:cNvPr id="27" name="Shape 22"/>
          <p:cNvSpPr/>
          <p:nvPr/>
        </p:nvSpPr>
        <p:spPr>
          <a:xfrm>
            <a:off x="4709160" y="286207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4946904" y="3227832"/>
            <a:ext cx="640080" cy="64008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4" y="3364992"/>
            <a:ext cx="365760" cy="36576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760720" y="308152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work</a:t>
            </a:r>
            <a:endParaRPr lang="en-US" sz="1500" dirty="0"/>
          </a:p>
        </p:txBody>
      </p:sp>
      <p:sp>
        <p:nvSpPr>
          <p:cNvPr id="31" name="Text 25"/>
          <p:cNvSpPr/>
          <p:nvPr/>
        </p:nvSpPr>
        <p:spPr>
          <a:xfrm>
            <a:off x="5760720" y="34290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tool to free your time for the people only you can love.</a:t>
            </a:r>
            <a:endParaRPr lang="en-US" sz="11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6858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app.clichurch.com</a:t>
            </a:r>
            <a:endParaRPr lang="en-US" sz="4400" dirty="0"/>
          </a:p>
        </p:txBody>
      </p:sp>
      <p:sp>
        <p:nvSpPr>
          <p:cNvPr id="9" name="Shape 7"/>
          <p:cNvSpPr/>
          <p:nvPr/>
        </p:nvSpPr>
        <p:spPr>
          <a:xfrm>
            <a:off x="3456432" y="1783080"/>
            <a:ext cx="2231136" cy="2231136"/>
          </a:xfrm>
          <a:prstGeom prst="roundRect">
            <a:avLst>
              <a:gd name="adj" fmla="val 3279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1880" y="1938528"/>
            <a:ext cx="1920240" cy="1920240"/>
          </a:xfrm>
          <a:prstGeom prst="rect">
            <a:avLst/>
          </a:prstGeom>
        </p:spPr>
      </p:pic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2212848"/>
            <a:ext cx="1371600" cy="1371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868680" y="3639312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5852160" y="23317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to open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5852160" y="2651760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5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didn’t bow.
We didn’t burn.
</a:t>
            </a:r>
            <a:r>
              <a:rPr lang="en-US" sz="15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redeemed it — to serve God and His people.</a:t>
            </a:r>
            <a:endParaRPr lang="en-US" sz="15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60520" y="1051560"/>
            <a:ext cx="822960" cy="82296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832" y="1261872"/>
            <a:ext cx="402336" cy="402336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4206240" y="2084832"/>
            <a:ext cx="731520" cy="27432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" y="221284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kern="0" spc="4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THREE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48640" y="256032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Will I trust it — or God?</a:t>
            </a:r>
            <a:endParaRPr lang="en-US" sz="3800" dirty="0"/>
          </a:p>
        </p:txBody>
      </p:sp>
      <p:sp>
        <p:nvSpPr>
          <p:cNvPr id="13" name="Text 10"/>
          <p:cNvSpPr/>
          <p:nvPr/>
        </p:nvSpPr>
        <p:spPr>
          <a:xfrm>
            <a:off x="548640" y="34015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Reliance, not just salvation · Psalm 20:7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THE PEOPLE BUILDING IT ARE UNEASY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132588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4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In 2026,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Anthropic’s own CEO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called for a globally coordinated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pause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on the most advanced AI — likening it to nuclear arms control.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914400" y="23591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Dario Amodei / Anthropic, 2026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0" y="2788920"/>
            <a:ext cx="73152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heads of OpenAI, DeepMind &amp; Anthropic jointly warned:
</a:t>
            </a: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“Mitigating the risk of extinction from AI should be a global priority.”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914400" y="3840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Center for AI Safety, 2023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THEY WENT TO THE POPE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123444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In 2026, a co-founder of Anthropic — the makers of Claude — sat beside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Pope Leo XIV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as he released his letter on AI, and admitted they’re finding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“unsettling”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things inside their own models.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914400" y="2926080"/>
            <a:ext cx="73152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i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The Pope’s challenge: build </a:t>
            </a: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“a new Tower of Babel”</a:t>
            </a:r>
            <a:r>
              <a:rPr lang="en-US" i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— or </a:t>
            </a: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“the city where God and humanity dwell together.”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48640" y="40233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Encyclical “Magnifica Humanitas,” Pope Leo XIV, 2026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DEEPER — A RESOURCE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11880" y="1051560"/>
            <a:ext cx="192024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040" y="1188720"/>
            <a:ext cx="1645920" cy="16459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48640" y="320040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Pope’s letter on AI</a:t>
            </a:r>
            <a:endParaRPr lang="en-US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“Magnifica Humanitas” (2026)</a:t>
            </a: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to read  ·  vatican.va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WE’RE QUIETLY DRIFTING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50876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A78BF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 in 3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3474720" y="150876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Americans say AI’s spiritual advice is as trustworthy as a pastor’s.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2395728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A78BF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65%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474720" y="2395728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practicing Christians fear AI becoming “a replacement for God.”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0080" y="3282696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A78BF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48%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474720" y="3282696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practicing Christians already trust AI to help them grow spiritually.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7200" y="44074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According to Barna Group research — “AI Is Becoming a Spiritual Authority,” 2025</a:t>
            </a:r>
            <a:endParaRPr lang="en-US" sz="1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TRUE STORY, 2024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14400" y="1371600"/>
            <a:ext cx="7315200" cy="2194560"/>
          </a:xfrm>
          <a:prstGeom prst="roundRect">
            <a:avLst>
              <a:gd name="adj" fmla="val 3750"/>
            </a:avLst>
          </a:prstGeom>
          <a:solidFill>
            <a:srgbClr val="12182A"/>
          </a:solidFill>
          <a:ln/>
          <a:effectLst>
            <a:outerShdw blurRad="127000" dist="381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97280" y="109728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7000" dirty="0"/>
          </a:p>
        </p:txBody>
      </p:sp>
      <p:sp>
        <p:nvSpPr>
          <p:cNvPr id="11" name="Text 9"/>
          <p:cNvSpPr/>
          <p:nvPr/>
        </p:nvSpPr>
        <p:spPr>
          <a:xfrm>
            <a:off x="1737360" y="1600200"/>
            <a:ext cx="60350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An “AI priest” told a user it was fine to </a:t>
            </a:r>
            <a:r>
              <a:rPr lang="en-US" sz="22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baptise a baby with Gatorade</a:t>
            </a: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— and was pulled within days.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737360" y="306324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“Father Justin,” Catholic Answers, 2024  ·  Decrypt, NCRegister, Futurism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WE START — A FEW FUN FACTS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few fun facts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457200" y="123444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94944" y="1600200"/>
            <a:ext cx="640080" cy="640080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" y="1737360"/>
            <a:ext cx="365760" cy="36576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508760" y="145389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100M in 2 months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1508760" y="18013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got there faster than any app before it — Facebook took 4½ years.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4709160" y="1234440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946904" y="1600200"/>
            <a:ext cx="640080" cy="64008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064" y="1737360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760720" y="145389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2.5 billion a day</a:t>
            </a:r>
            <a:endParaRPr lang="en-US" sz="1500" dirty="0"/>
          </a:p>
        </p:txBody>
      </p:sp>
      <p:sp>
        <p:nvSpPr>
          <p:cNvPr id="19" name="Text 15"/>
          <p:cNvSpPr/>
          <p:nvPr/>
        </p:nvSpPr>
        <p:spPr>
          <a:xfrm>
            <a:off x="5760720" y="18013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messages ChatGPT now answers, every day.</a:t>
            </a:r>
            <a:endParaRPr lang="en-US" sz="1150" dirty="0"/>
          </a:p>
        </p:txBody>
      </p:sp>
      <p:sp>
        <p:nvSpPr>
          <p:cNvPr id="20" name="Shape 16"/>
          <p:cNvSpPr/>
          <p:nvPr/>
        </p:nvSpPr>
        <p:spPr>
          <a:xfrm>
            <a:off x="457200" y="286207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694944" y="3227832"/>
            <a:ext cx="640080" cy="64008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" y="3364992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508760" y="308152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since 1920</a:t>
            </a:r>
            <a:endParaRPr lang="en-US" sz="1500" dirty="0"/>
          </a:p>
        </p:txBody>
      </p:sp>
      <p:sp>
        <p:nvSpPr>
          <p:cNvPr id="24" name="Text 19"/>
          <p:cNvSpPr/>
          <p:nvPr/>
        </p:nvSpPr>
        <p:spPr>
          <a:xfrm>
            <a:off x="1508760" y="34290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“robot” is a Czech word — for “forced labour.”</a:t>
            </a:r>
            <a:endParaRPr lang="en-US" sz="1150" dirty="0"/>
          </a:p>
        </p:txBody>
      </p:sp>
      <p:sp>
        <p:nvSpPr>
          <p:cNvPr id="25" name="Shape 20"/>
          <p:cNvSpPr/>
          <p:nvPr/>
        </p:nvSpPr>
        <p:spPr>
          <a:xfrm>
            <a:off x="4709160" y="2862072"/>
            <a:ext cx="3977640" cy="1371600"/>
          </a:xfrm>
          <a:prstGeom prst="roundRect">
            <a:avLst>
              <a:gd name="adj" fmla="val 5333"/>
            </a:avLst>
          </a:prstGeom>
          <a:solidFill>
            <a:srgbClr val="141A28"/>
          </a:solidFill>
          <a:ln/>
          <a:effectLst>
            <a:outerShdw blurRad="889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4946904" y="3227832"/>
            <a:ext cx="640080" cy="64008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4" y="3364992"/>
            <a:ext cx="365760" cy="36576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5760720" y="308152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in 3</a:t>
            </a:r>
            <a:endParaRPr lang="en-US" sz="1500" dirty="0"/>
          </a:p>
        </p:txBody>
      </p:sp>
      <p:sp>
        <p:nvSpPr>
          <p:cNvPr id="29" name="Text 23"/>
          <p:cNvSpPr/>
          <p:nvPr/>
        </p:nvSpPr>
        <p:spPr>
          <a:xfrm>
            <a:off x="5760720" y="34290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Americans say AI’s spiritual advice is as trustworthy as a pastor’s.</a:t>
            </a:r>
            <a:endParaRPr lang="en-US" sz="11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PSALM 20:7 · ESV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7863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“Some trust in chariots and some in horses, but we trust in the </a:t>
            </a:r>
            <a:r>
              <a:rPr lang="en-US" sz="22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name of the LORD our God</a:t>
            </a: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.”
</a:t>
            </a:r>
            <a:r>
              <a:rPr lang="en-US" sz="17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Chariots were the cutting-edge tech of the day.</a:t>
            </a:r>
            <a:endParaRPr lang="en-US" sz="22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1700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Where do you turn </a:t>
            </a:r>
            <a:endParaRPr lang="en-US" sz="22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1700" dirty="0">
                <a:solidFill>
                  <a:srgbClr val="A78BF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first?</a:t>
            </a:r>
            <a:endParaRPr lang="en-US" sz="2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234440"/>
            <a:ext cx="78638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2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AI can answer — but it cannot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forgive.</a:t>
            </a:r>
            <a:endParaRPr lang="en-US" dirty="0"/>
          </a:p>
          <a:p>
            <a:pPr marL="0" indent="0" algn="ctr">
              <a:lnSpc>
                <a:spcPct val="132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It can imitate — but it cannot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save.</a:t>
            </a:r>
            <a:endParaRPr lang="en-US" dirty="0"/>
          </a:p>
          <a:p>
            <a:pPr marL="0" indent="0" algn="ctr">
              <a:lnSpc>
                <a:spcPct val="132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It cannot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die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for you.</a:t>
            </a:r>
            <a:endParaRPr lang="en-US" dirty="0"/>
          </a:p>
          <a:p>
            <a:pPr marL="0" indent="0" algn="ctr">
              <a:lnSpc>
                <a:spcPct val="132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It cannot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rise.</a:t>
            </a:r>
            <a:endParaRPr lang="en-US" dirty="0"/>
          </a:p>
          <a:p>
            <a:pPr marL="0" indent="0" algn="ctr">
              <a:lnSpc>
                <a:spcPct val="132000"/>
              </a:lnSpc>
              <a:buNone/>
            </a:pP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Only </a:t>
            </a:r>
            <a:r>
              <a:rPr lang="en-US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ever did both.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CORINTHIANS 3:18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7863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34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You are being </a:t>
            </a:r>
            <a:r>
              <a:rPr lang="en-US" sz="34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remade</a:t>
            </a:r>
            <a:r>
              <a:rPr lang="en-US" sz="34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into His image.
</a:t>
            </a: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machine mirrors you.</a:t>
            </a:r>
            <a:endParaRPr lang="en-US" sz="34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The Spirit </a:t>
            </a:r>
            <a:endParaRPr lang="en-US" sz="34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2200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transforms</a:t>
            </a: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you.</a:t>
            </a:r>
            <a:endParaRPr lang="en-US" sz="3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— THREE THINGS ARE SETTLED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224528" y="868680"/>
            <a:ext cx="694944" cy="694944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3128" y="1042416"/>
            <a:ext cx="237744" cy="347472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1417320" y="1828800"/>
            <a:ext cx="548640" cy="54864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5336" y="1965960"/>
            <a:ext cx="292608" cy="29260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194560" y="1828800"/>
            <a:ext cx="6126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Identity   </a:t>
            </a: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in His image — AI cannot replace you.</a:t>
            </a:r>
            <a:endParaRPr lang="en-US" sz="2000" dirty="0"/>
          </a:p>
        </p:txBody>
      </p:sp>
      <p:sp>
        <p:nvSpPr>
          <p:cNvPr id="14" name="Shape 10"/>
          <p:cNvSpPr/>
          <p:nvPr/>
        </p:nvSpPr>
        <p:spPr>
          <a:xfrm>
            <a:off x="1417320" y="2578608"/>
            <a:ext cx="548640" cy="548640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5336" y="2715768"/>
            <a:ext cx="292608" cy="29260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194560" y="2578608"/>
            <a:ext cx="6126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Calling   </a:t>
            </a: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commissioned with His tools — for His mission.</a:t>
            </a:r>
            <a:endParaRPr lang="en-US" sz="2000" dirty="0"/>
          </a:p>
        </p:txBody>
      </p:sp>
      <p:sp>
        <p:nvSpPr>
          <p:cNvPr id="17" name="Shape 12"/>
          <p:cNvSpPr/>
          <p:nvPr/>
        </p:nvSpPr>
        <p:spPr>
          <a:xfrm>
            <a:off x="1417320" y="3328416"/>
            <a:ext cx="548640" cy="54864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5336" y="3465576"/>
            <a:ext cx="292608" cy="29260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2194560" y="3328416"/>
            <a:ext cx="6126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Trust   </a:t>
            </a:r>
            <a:r>
              <a:rPr lang="en-US" sz="1300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 on God, not the machine — He alone saves.</a:t>
            </a:r>
            <a:endParaRPr lang="en-US" sz="2000" dirty="0"/>
          </a:p>
        </p:txBody>
      </p:sp>
      <p:sp>
        <p:nvSpPr>
          <p:cNvPr id="20" name="Text 14"/>
          <p:cNvSpPr/>
          <p:nvPr/>
        </p:nvSpPr>
        <p:spPr>
          <a:xfrm>
            <a:off x="548640" y="40690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Every answer is a Person — </a:t>
            </a: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Jesus.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280160"/>
            <a:ext cx="8046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4000"/>
              </a:lnSpc>
              <a:buNone/>
            </a:pPr>
            <a:r>
              <a:rPr lang="en-US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Some trust in chariots and some in horses,</a:t>
            </a:r>
            <a:endParaRPr lang="en-US" dirty="0"/>
          </a:p>
          <a:p>
            <a:pPr marL="0" indent="0" algn="ctr">
              <a:lnSpc>
                <a:spcPct val="114000"/>
              </a:lnSpc>
              <a:buNone/>
            </a:pPr>
            <a:endParaRPr lang="en-US" dirty="0"/>
          </a:p>
          <a:p>
            <a:pPr marL="0"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but </a:t>
            </a: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trust in the name</a:t>
            </a:r>
            <a:endParaRPr lang="en-US" dirty="0"/>
          </a:p>
          <a:p>
            <a:pPr marL="0"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 the LORD our God.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4864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kern="0" spc="3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PSALM 20:7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402336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don’t bow   ·   don’t burn   ·   redeem</a:t>
            </a:r>
            <a:endParaRPr lang="en-US" sz="13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0" y="960120"/>
            <a:ext cx="914400" cy="914400"/>
          </a:xfrm>
          <a:prstGeom prst="ellipse">
            <a:avLst/>
          </a:prstGeom>
          <a:solidFill>
            <a:srgbClr val="1B2233"/>
          </a:solidFill>
          <a:ln w="19050">
            <a:solidFill>
              <a:srgbClr val="C7A2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408" y="1188720"/>
            <a:ext cx="329184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48640" y="21488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Come to the Table</a:t>
            </a:r>
            <a:endParaRPr lang="en-US" sz="4000" dirty="0"/>
          </a:p>
        </p:txBody>
      </p:sp>
      <p:sp>
        <p:nvSpPr>
          <p:cNvPr id="11" name="Text 8"/>
          <p:cNvSpPr/>
          <p:nvPr/>
        </p:nvSpPr>
        <p:spPr>
          <a:xfrm>
            <a:off x="914400" y="299923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The true Image — </a:t>
            </a:r>
            <a:r>
              <a:rPr lang="en-US" i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broken and given for you.</a:t>
            </a: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548640" y="35661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1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Take. Remember. Trust.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EASY REACTIONS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85800" y="1234440"/>
            <a:ext cx="3520440" cy="2377440"/>
          </a:xfrm>
          <a:prstGeom prst="roundRect">
            <a:avLst>
              <a:gd name="adj" fmla="val 3846"/>
            </a:avLst>
          </a:prstGeom>
          <a:solidFill>
            <a:srgbClr val="141A28"/>
          </a:solidFill>
          <a:ln/>
          <a:effectLst>
            <a:outerShdw blurRad="1016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034540" y="1481328"/>
            <a:ext cx="822960" cy="822960"/>
          </a:xfrm>
          <a:prstGeom prst="ellipse">
            <a:avLst/>
          </a:prstGeom>
          <a:solidFill>
            <a:srgbClr val="FB718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5708" y="1691640"/>
            <a:ext cx="402336" cy="402336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868680" y="2487168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Embrace it blindly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960120" y="2889504"/>
            <a:ext cx="2971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everything, no guardrails, no questions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4937760" y="1234440"/>
            <a:ext cx="3520440" cy="2377440"/>
          </a:xfrm>
          <a:prstGeom prst="roundRect">
            <a:avLst>
              <a:gd name="adj" fmla="val 3846"/>
            </a:avLst>
          </a:prstGeom>
          <a:solidFill>
            <a:srgbClr val="141A28"/>
          </a:solidFill>
          <a:ln/>
          <a:effectLst>
            <a:outerShdw blurRad="101600" dist="25400" dir="54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6286500" y="1481328"/>
            <a:ext cx="822960" cy="82296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7668" y="1691640"/>
            <a:ext cx="402336" cy="402336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120640" y="2487168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Reject it in fear</a:t>
            </a:r>
            <a:endParaRPr lang="en-US" sz="2000" dirty="0"/>
          </a:p>
        </p:txBody>
      </p:sp>
      <p:sp>
        <p:nvSpPr>
          <p:cNvPr id="18" name="Text 14"/>
          <p:cNvSpPr/>
          <p:nvPr/>
        </p:nvSpPr>
        <p:spPr>
          <a:xfrm>
            <a:off x="5212080" y="2889504"/>
            <a:ext cx="2971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B9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refuse it all, and hide from the world</a:t>
            </a:r>
            <a:endParaRPr lang="en-US" sz="1250" dirty="0"/>
          </a:p>
        </p:txBody>
      </p:sp>
      <p:sp>
        <p:nvSpPr>
          <p:cNvPr id="19" name="Text 15"/>
          <p:cNvSpPr/>
          <p:nvPr/>
        </p:nvSpPr>
        <p:spPr>
          <a:xfrm>
            <a:off x="4206240" y="2148840"/>
            <a:ext cx="731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93A0B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or</a:t>
            </a:r>
            <a:endParaRPr lang="en-US" sz="2200" dirty="0"/>
          </a:p>
        </p:txBody>
      </p:sp>
      <p:sp>
        <p:nvSpPr>
          <p:cNvPr id="20" name="Text 16"/>
          <p:cNvSpPr/>
          <p:nvPr/>
        </p:nvSpPr>
        <p:spPr>
          <a:xfrm>
            <a:off x="548640" y="39776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won’t settle that debate today. Instead — three questions the Bible actually answers.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MOST-ASKED QUESTIONS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43000" y="1371600"/>
            <a:ext cx="658368" cy="658368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1527048"/>
            <a:ext cx="347472" cy="34747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2103120" y="1371600"/>
            <a:ext cx="6309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Will AI replace me?   </a:t>
            </a:r>
            <a:r>
              <a:rPr lang="en-US" sz="1400" i="1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identity</a:t>
            </a:r>
            <a:endParaRPr lang="en-US" sz="2400" dirty="0"/>
          </a:p>
        </p:txBody>
      </p:sp>
      <p:sp>
        <p:nvSpPr>
          <p:cNvPr id="12" name="Shape 9"/>
          <p:cNvSpPr/>
          <p:nvPr/>
        </p:nvSpPr>
        <p:spPr>
          <a:xfrm>
            <a:off x="1143000" y="2331720"/>
            <a:ext cx="658368" cy="658368"/>
          </a:xfrm>
          <a:prstGeom prst="ellipse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8448" y="2487168"/>
            <a:ext cx="347472" cy="3474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103120" y="2331720"/>
            <a:ext cx="6309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Should I even use it?   </a:t>
            </a:r>
            <a:r>
              <a:rPr lang="en-US" sz="1400" i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calling</a:t>
            </a:r>
            <a:endParaRPr lang="en-US" sz="2400" dirty="0"/>
          </a:p>
        </p:txBody>
      </p:sp>
      <p:sp>
        <p:nvSpPr>
          <p:cNvPr id="15" name="Shape 11"/>
          <p:cNvSpPr/>
          <p:nvPr/>
        </p:nvSpPr>
        <p:spPr>
          <a:xfrm>
            <a:off x="1143000" y="3291840"/>
            <a:ext cx="658368" cy="658368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8448" y="3447288"/>
            <a:ext cx="347472" cy="34747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103120" y="3291840"/>
            <a:ext cx="6309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Will I trust it — or God?   </a:t>
            </a:r>
            <a:r>
              <a:rPr lang="en-US" sz="1400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reliance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60520" y="1051560"/>
            <a:ext cx="822960" cy="822960"/>
          </a:xfrm>
          <a:prstGeom prst="ellipse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832" y="1261872"/>
            <a:ext cx="402336" cy="402336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4206240" y="2084832"/>
            <a:ext cx="731520" cy="27432"/>
          </a:xfrm>
          <a:prstGeom prst="rect">
            <a:avLst/>
          </a:prstGeom>
          <a:solidFill>
            <a:srgbClr val="38BD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" y="221284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kern="0" spc="40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ONE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48640" y="256032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Will AI replace me?</a:t>
            </a:r>
            <a:endParaRPr lang="en-US" sz="3800" dirty="0"/>
          </a:p>
        </p:txBody>
      </p:sp>
      <p:sp>
        <p:nvSpPr>
          <p:cNvPr id="13" name="Text 10"/>
          <p:cNvSpPr/>
          <p:nvPr/>
        </p:nvSpPr>
        <p:spPr>
          <a:xfrm>
            <a:off x="548640" y="34015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Image Given · Genesis 1:27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8404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We’ve always feared the new thing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31520" y="11887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1450s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514600" y="1188720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printing press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0" y="11887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50" i="1" dirty="0">
                <a:solidFill>
                  <a:srgbClr val="93A0B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“Cheap books will drown us in error.”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731520" y="1650492"/>
            <a:ext cx="7863840" cy="0"/>
          </a:xfrm>
          <a:prstGeom prst="line">
            <a:avLst/>
          </a:prstGeom>
          <a:noFill/>
          <a:ln w="9525">
            <a:solidFill>
              <a:srgbClr val="1A22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31520" y="1705356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1900s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514600" y="1705356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motorcar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29200" y="1705356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50" i="1" dirty="0">
                <a:solidFill>
                  <a:srgbClr val="93A0B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“Too fast — it will kill us.”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731520" y="2167128"/>
            <a:ext cx="7863840" cy="0"/>
          </a:xfrm>
          <a:prstGeom prst="line">
            <a:avLst/>
          </a:prstGeom>
          <a:noFill/>
          <a:ln w="9525">
            <a:solidFill>
              <a:srgbClr val="1A22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31520" y="2221992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1900s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2514600" y="2221992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aeroplane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029200" y="222199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50" i="1" dirty="0">
                <a:solidFill>
                  <a:srgbClr val="93A0B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“Man was never meant to fly.”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731520" y="2683764"/>
            <a:ext cx="7863840" cy="0"/>
          </a:xfrm>
          <a:prstGeom prst="line">
            <a:avLst/>
          </a:prstGeom>
          <a:noFill/>
          <a:ln w="9525">
            <a:solidFill>
              <a:srgbClr val="1A22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2738628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2000s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2514600" y="273862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029200" y="2738628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50" i="1" dirty="0">
                <a:solidFill>
                  <a:srgbClr val="93A0B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“It will isolate and rewire us.”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731520" y="3200400"/>
            <a:ext cx="7863840" cy="0"/>
          </a:xfrm>
          <a:prstGeom prst="line">
            <a:avLst/>
          </a:prstGeom>
          <a:noFill/>
          <a:ln w="9525">
            <a:solidFill>
              <a:srgbClr val="1A22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31520" y="3255264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38BD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514600" y="3255264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5029200" y="3255264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50" i="1" dirty="0">
                <a:solidFill>
                  <a:srgbClr val="93A0B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“…and here we are again.”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generation feared the new thing.  Fear has never once been our master.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FEAR IS REAL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77240" y="960120"/>
            <a:ext cx="7589520" cy="3246120"/>
          </a:xfrm>
          <a:prstGeom prst="roundRect">
            <a:avLst>
              <a:gd name="adj" fmla="val 2535"/>
            </a:avLst>
          </a:prstGeom>
          <a:solidFill>
            <a:srgbClr val="141A28"/>
          </a:solidFill>
          <a:ln/>
          <a:effectLst>
            <a:outerShdw blurRad="152400" dist="5080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60120" y="658368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9000" dirty="0"/>
          </a:p>
        </p:txBody>
      </p:sp>
      <p:sp>
        <p:nvSpPr>
          <p:cNvPr id="11" name="Text 9"/>
          <p:cNvSpPr/>
          <p:nvPr/>
        </p:nvSpPr>
        <p:spPr>
          <a:xfrm>
            <a:off x="1737360" y="1371600"/>
            <a:ext cx="5623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AI could eliminate </a:t>
            </a:r>
            <a:r>
              <a:rPr lang="en-US" sz="2200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half of all entry-level white-collar jobs</a:t>
            </a:r>
            <a:r>
              <a:rPr lang="en-US" sz="2200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 — and spike unemployment to 10–20% — within one to five years.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737360" y="2999232"/>
            <a:ext cx="4754880" cy="0"/>
          </a:xfrm>
          <a:prstGeom prst="line">
            <a:avLst/>
          </a:prstGeom>
          <a:noFill/>
          <a:ln w="12700">
            <a:solidFill>
              <a:srgbClr val="2731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737360" y="3200400"/>
            <a:ext cx="777240" cy="777240"/>
          </a:xfrm>
          <a:prstGeom prst="ellipse">
            <a:avLst/>
          </a:prstGeom>
          <a:solidFill>
            <a:srgbClr val="1B2233"/>
          </a:solidFill>
          <a:ln w="15875">
            <a:solidFill>
              <a:srgbClr val="C7A2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1096" y="3346704"/>
            <a:ext cx="429768" cy="429768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2697480" y="320040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b="1" dirty="0">
                <a:solidFill>
                  <a:srgbClr val="F2F2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Dario Amodei</a:t>
            </a:r>
            <a:endParaRPr lang="en-US" sz="160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2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CEO, Anthropic</a:t>
            </a:r>
            <a:endParaRPr lang="en-US" sz="1600" dirty="0"/>
          </a:p>
          <a:p>
            <a:pPr marL="0" indent="0" algn="l">
              <a:lnSpc>
                <a:spcPct val="108000"/>
              </a:lnSpc>
              <a:buNone/>
            </a:pPr>
            <a:r>
              <a:rPr lang="en-US" sz="1100" dirty="0">
                <a:solidFill>
                  <a:srgbClr val="C7A2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Axios · May 2025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9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— WHAT ABOUT MY JOB?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04850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249674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450842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52010" y="4846320"/>
            <a:ext cx="41148" cy="41148"/>
          </a:xfrm>
          <a:prstGeom prst="ellipse">
            <a:avLst/>
          </a:prstGeom>
          <a:solidFill>
            <a:srgbClr val="C7A2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853178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54346" y="4846320"/>
            <a:ext cx="41148" cy="41148"/>
          </a:xfrm>
          <a:prstGeom prst="ellipse">
            <a:avLst/>
          </a:prstGeom>
          <a:solidFill>
            <a:srgbClr val="2A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132588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Some work will change. Some jobs will go. New ones will come.
</a:t>
            </a:r>
            <a:r>
              <a:rPr lang="en-US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Learn it, adapt, steward it well — that is wisdom, not fear.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914400" y="26974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2F2F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 xml:space="preserve">But your job was never your </a:t>
            </a:r>
            <a:r>
              <a:rPr lang="en-US" b="1" dirty="0">
                <a:solidFill>
                  <a:srgbClr val="C7A2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worth.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097280" y="333756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500" i="1" dirty="0">
                <a:solidFill>
                  <a:srgbClr val="B9C0C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“Look at the birds of the air… your heavenly Father feeds them. Are you not of more value than they?”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7200" y="41148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Matthew 6:26 · ESV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2271</Words>
  <Application>Microsoft Macintosh PowerPoint</Application>
  <PresentationFormat>On-screen Show (16:9)</PresentationFormat>
  <Paragraphs>268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AI: The Good, the Bad &amp; the Ugly</dc:title>
  <dc:subject>PptxGenJS Presentation</dc:subject>
  <dc:creator>郭冠宏 牧师</dc:creator>
  <cp:lastModifiedBy>Kenny Koay</cp:lastModifiedBy>
  <cp:revision>3</cp:revision>
  <dcterms:created xsi:type="dcterms:W3CDTF">2026-07-04T21:14:42Z</dcterms:created>
  <dcterms:modified xsi:type="dcterms:W3CDTF">2026-07-04T21:28:48Z</dcterms:modified>
</cp:coreProperties>
</file>