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88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9" r:id="rId20"/>
    <p:sldId id="275" r:id="rId21"/>
    <p:sldId id="277" r:id="rId22"/>
    <p:sldId id="278" r:id="rId23"/>
    <p:sldId id="290" r:id="rId24"/>
    <p:sldId id="280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4" d="100"/>
          <a:sy n="164" d="100"/>
        </p:scale>
        <p:origin x="2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2429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EC881-F836-9AA7-DE73-2E1DDF465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93277C-E19B-BF91-44C9-10860ABDD7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E0D682-051C-52AF-9C0F-D229814E78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939C0D-BBDD-6DA5-F5DC-C98283FC5E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51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E3C9E-5A72-96D6-929D-5ABFD9D06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718887-F07E-37B7-DFB3-91873B0EBF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76AE3F-BD0F-6875-BA54-378DB3861F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00E885-3177-3673-4E74-74941249EC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969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7190D-AAB2-0419-9273-B14FCD7DB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5374F5-E679-EC9A-3541-ADCD4166E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12DC0D-4091-2D85-392C-4778B1DC3D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53CE7E-C847-ED92-1E49-8701015562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63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258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kern="0" spc="5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9 : 1-6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548640" y="1737360"/>
            <a:ext cx="8046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Sent to Serve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731520" y="30632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94B2C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Jesus sends out the Twelve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731520" y="41148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kern="0" spc="100" dirty="0">
                <a:solidFill>
                  <a:srgbClr val="B9C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Gospel Series· 28 June 2026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8229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00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 GAVE THEM POWER — AND AUTHORITY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822960" y="1508760"/>
            <a:ext cx="74980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“Can I?”   ·   “Am I allowed?”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1005840" y="3154680"/>
            <a:ext cx="7132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4000"/>
              </a:lnSpc>
              <a:buNone/>
            </a:pPr>
            <a:r>
              <a:rPr lang="en-US" sz="18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is the ability. Authority is the right. He hands you both — over all the dark, and every disease. Neither one earned.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943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kern="0" spc="4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WAYS IT GOES WRONG</a:t>
            </a:r>
            <a:endParaRPr lang="en-US" sz="1500" dirty="0"/>
          </a:p>
        </p:txBody>
      </p:sp>
      <p:sp>
        <p:nvSpPr>
          <p:cNvPr id="3" name="Shape 1"/>
          <p:cNvSpPr/>
          <p:nvPr/>
        </p:nvSpPr>
        <p:spPr>
          <a:xfrm>
            <a:off x="548640" y="1325880"/>
            <a:ext cx="3749040" cy="2331720"/>
          </a:xfrm>
          <a:prstGeom prst="roundRect">
            <a:avLst>
              <a:gd name="adj" fmla="val 3922"/>
            </a:avLst>
          </a:prstGeom>
          <a:solidFill>
            <a:srgbClr val="1E323D"/>
          </a:solidFill>
          <a:ln/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85800" y="155448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50" b="1" kern="0" spc="1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without AUTHORITY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685800" y="201168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usurper.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777240" y="260604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4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— but no right. Self-appointed, not sent.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331012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9C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Absalom  ·  the demonic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846320" y="1325880"/>
            <a:ext cx="3749040" cy="2331720"/>
          </a:xfrm>
          <a:prstGeom prst="roundRect">
            <a:avLst>
              <a:gd name="adj" fmla="val 3922"/>
            </a:avLst>
          </a:prstGeom>
          <a:solidFill>
            <a:srgbClr val="1E323D"/>
          </a:solidFill>
          <a:ln/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983480" y="1554480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50" b="1" kern="0" spc="1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AUTHORITY without POWER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4983480" y="201168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figurehead.</a:t>
            </a:r>
            <a:endParaRPr lang="en-US" sz="2500" dirty="0"/>
          </a:p>
        </p:txBody>
      </p:sp>
      <p:sp>
        <p:nvSpPr>
          <p:cNvPr id="11" name="Text 9"/>
          <p:cNvSpPr/>
          <p:nvPr/>
        </p:nvSpPr>
        <p:spPr>
          <a:xfrm>
            <a:off x="5074920" y="2606040"/>
            <a:ext cx="3291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4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title — but no muscle. Religion.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74920" y="331012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B9C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Samson  ·  2 Timothy 3:5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31520" y="3886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Jesus gives you both — the right and the muscle.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ARE DEMONS?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325880" y="1371600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Real, personal evil spirits — not symbols or “bad energy.”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2697480" y="1677924"/>
            <a:ext cx="7223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 5:8-9  ·  Luke 8:2  ·  Matthew 25:41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304288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325880" y="2304288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Servants of Satan — out to deceive, oppress and destroy.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2697480" y="2628900"/>
            <a:ext cx="7223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Timothy 4:1  ·  2 Corinthians 11:14  ·  Ephesians 6:12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3236976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325880" y="3236976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Already defeated — and subject to Jesus.</a:t>
            </a:r>
            <a:endParaRPr lang="en-US" sz="2300" dirty="0"/>
          </a:p>
        </p:txBody>
      </p:sp>
      <p:sp>
        <p:nvSpPr>
          <p:cNvPr id="11" name="Text 9"/>
          <p:cNvSpPr/>
          <p:nvPr/>
        </p:nvSpPr>
        <p:spPr>
          <a:xfrm>
            <a:off x="1325880" y="3694176"/>
            <a:ext cx="7223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 1:27  ·  James 2:19  ·  Colossians 2:15  ·  1 John 4:4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TORMENTED? — SIGNS TO DISCERN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325880" y="1371600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Torment with no peace — a pull to self-destruction.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1325880" y="1828800"/>
            <a:ext cx="7223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 5:5  ·  Mark 9:22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212848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325880" y="2212848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Bondage — compulsions beyond normal control.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1325880" y="2670048"/>
            <a:ext cx="7223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 5:3-4  ·  Luke 9:39  ·  Luke 13:16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3054096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325880" y="3054096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Aversion or hostility to Christ and worship.</a:t>
            </a:r>
            <a:endParaRPr lang="en-US" sz="2300" dirty="0"/>
          </a:p>
        </p:txBody>
      </p:sp>
      <p:sp>
        <p:nvSpPr>
          <p:cNvPr id="11" name="Text 9"/>
          <p:cNvSpPr/>
          <p:nvPr/>
        </p:nvSpPr>
        <p:spPr>
          <a:xfrm>
            <a:off x="1325880" y="3511296"/>
            <a:ext cx="7223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 1:23-24  ·  Mark 5:7  ·  Acts 19:15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31520" y="416052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350" i="1" dirty="0">
                <a:solidFill>
                  <a:srgbClr val="B9C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can also be medical or mental-health conditions. Discern prayerfully, don’t rush to label.</a:t>
            </a:r>
            <a:endParaRPr lang="en-US" sz="13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WHAT DO WE DO?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325880" y="1371600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Don’t fear — you’re covered.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1325880" y="1828800"/>
            <a:ext cx="7223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John 4:4  ·  Luke 10:17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304288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325880" y="2304288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Submit to God; resist the devil.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1325880" y="2761488"/>
            <a:ext cx="7223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James 4:7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3236976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325880" y="3236976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Armour up — and pray for one another.</a:t>
            </a:r>
            <a:endParaRPr lang="en-US" sz="2300" dirty="0"/>
          </a:p>
        </p:txBody>
      </p:sp>
      <p:sp>
        <p:nvSpPr>
          <p:cNvPr id="11" name="Text 9"/>
          <p:cNvSpPr/>
          <p:nvPr/>
        </p:nvSpPr>
        <p:spPr>
          <a:xfrm>
            <a:off x="1325880" y="3694176"/>
            <a:ext cx="7223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Ephesians 6:11-18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400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kern="0" spc="4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SENT TO DO TWO THINGS</a:t>
            </a:r>
            <a:endParaRPr lang="en-US" sz="1500" dirty="0"/>
          </a:p>
        </p:txBody>
      </p:sp>
      <p:sp>
        <p:nvSpPr>
          <p:cNvPr id="3" name="Shape 1"/>
          <p:cNvSpPr/>
          <p:nvPr/>
        </p:nvSpPr>
        <p:spPr>
          <a:xfrm>
            <a:off x="548640" y="1417320"/>
            <a:ext cx="3749040" cy="2057400"/>
          </a:xfrm>
          <a:prstGeom prst="roundRect">
            <a:avLst>
              <a:gd name="adj" fmla="val 4444"/>
            </a:avLst>
          </a:prstGeom>
          <a:solidFill>
            <a:srgbClr val="1E323D"/>
          </a:solidFill>
          <a:ln/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6459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PROCLAIM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85800" y="210312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Say the news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731520" y="2816352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announce the King — words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846320" y="1417320"/>
            <a:ext cx="3749040" cy="2057400"/>
          </a:xfrm>
          <a:prstGeom prst="roundRect">
            <a:avLst>
              <a:gd name="adj" fmla="val 4444"/>
            </a:avLst>
          </a:prstGeom>
          <a:solidFill>
            <a:srgbClr val="1E323D"/>
          </a:solidFill>
          <a:ln/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46320" y="16459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983480" y="210312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Mend the wound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5029200" y="2816352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lift the broken — deeds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31520" y="38404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Word and deed. Pick neither one alone.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280160"/>
            <a:ext cx="74980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 gave it to you — so he could give it through you.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914400" y="39776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Forgiven much, loved much (last week). Poured in — to be poured out.</a:t>
            </a:r>
            <a:endParaRPr lang="en-US" sz="1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91440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kern="0" spc="4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HONEST QUESTIONS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822960" y="1783080"/>
            <a:ext cx="7498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do I know if I’m sent?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2926080"/>
            <a:ext cx="74980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do I know if I’m ready?</a:t>
            </a:r>
            <a:endParaRPr lang="en-US" sz="3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371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6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9600" dirty="0"/>
          </a:p>
        </p:txBody>
      </p:sp>
      <p:sp>
        <p:nvSpPr>
          <p:cNvPr id="3" name="Text 1"/>
          <p:cNvSpPr/>
          <p:nvPr/>
        </p:nvSpPr>
        <p:spPr>
          <a:xfrm>
            <a:off x="2286000" y="1508760"/>
            <a:ext cx="6217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Travel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2331720" y="2423160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i="1" dirty="0">
                <a:solidFill>
                  <a:srgbClr val="B9C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“But what have I got to give?”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331720" y="3017520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kern="0" spc="2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9:3-4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232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B5A389-B774-E7B7-F33D-99A44DFF6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7AF8E728-20F9-7321-CCBD-9A3F6DBA78BB}"/>
              </a:ext>
            </a:extLst>
          </p:cNvPr>
          <p:cNvSpPr/>
          <p:nvPr/>
        </p:nvSpPr>
        <p:spPr>
          <a:xfrm>
            <a:off x="731520" y="5029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TOGETHER  ·  Luke 9:3-5</a:t>
            </a:r>
            <a:endParaRPr lang="en-US" sz="14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A99D5CC2-91A5-E5AD-22F1-5FBE920729FE}"/>
              </a:ext>
            </a:extLst>
          </p:cNvPr>
          <p:cNvSpPr/>
          <p:nvPr/>
        </p:nvSpPr>
        <p:spPr>
          <a:xfrm>
            <a:off x="914400" y="1143000"/>
            <a:ext cx="73152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25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 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he said to them, “Take </a:t>
            </a:r>
            <a:r>
              <a:rPr lang="en-US" sz="2500" dirty="0">
                <a:solidFill>
                  <a:schemeClr val="accent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nothing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for your journey, no staff, nor bag, nor bread, nor money; and do not have two tunics. </a:t>
            </a:r>
            <a:endParaRPr lang="en-US" sz="25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895C233-BD6A-B928-101D-10C1AA9590AB}"/>
              </a:ext>
            </a:extLst>
          </p:cNvPr>
          <p:cNvSpPr/>
          <p:nvPr/>
        </p:nvSpPr>
        <p:spPr>
          <a:xfrm>
            <a:off x="731520" y="4572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200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9 · ESV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286979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40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STORY SO FAR — AND WHERE WE GO NEXT</a:t>
            </a:r>
            <a:endParaRPr lang="en-US" sz="1600" dirty="0"/>
          </a:p>
        </p:txBody>
      </p:sp>
      <p:sp>
        <p:nvSpPr>
          <p:cNvPr id="3" name="Shape 1"/>
          <p:cNvSpPr/>
          <p:nvPr/>
        </p:nvSpPr>
        <p:spPr>
          <a:xfrm>
            <a:off x="320040" y="1691640"/>
            <a:ext cx="2651760" cy="2468880"/>
          </a:xfrm>
          <a:prstGeom prst="roundRect">
            <a:avLst>
              <a:gd name="adj" fmla="val 3704"/>
            </a:avLst>
          </a:prstGeom>
          <a:solidFill>
            <a:srgbClr val="1E323D"/>
          </a:solidFill>
          <a:ln/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8745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WEEKS PAST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2286000"/>
            <a:ext cx="23774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20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Grace received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02920" y="329184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2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5–7 — forgiven much, loved much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46120" y="1691640"/>
            <a:ext cx="2651760" cy="2468880"/>
          </a:xfrm>
          <a:prstGeom prst="roundRect">
            <a:avLst>
              <a:gd name="adj" fmla="val 3704"/>
            </a:avLst>
          </a:prstGeom>
          <a:solidFill>
            <a:srgbClr val="243A45"/>
          </a:solidFill>
          <a:ln w="19050">
            <a:solidFill>
              <a:srgbClr val="D9A441"/>
            </a:solidFill>
            <a:prstDash val="solid"/>
          </a:ln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383280" y="18745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383280" y="2286000"/>
            <a:ext cx="23774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20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Grace released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3429000" y="329184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2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9 — the loved are sent out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172200" y="1691640"/>
            <a:ext cx="2651760" cy="2468880"/>
          </a:xfrm>
          <a:prstGeom prst="roundRect">
            <a:avLst>
              <a:gd name="adj" fmla="val 3704"/>
            </a:avLst>
          </a:prstGeom>
          <a:solidFill>
            <a:srgbClr val="1E323D"/>
          </a:solidFill>
          <a:ln/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309360" y="187452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309360" y="2286000"/>
            <a:ext cx="237744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20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Out of Luke for a season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6355080" y="329184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12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sent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880360" y="1691640"/>
            <a:ext cx="45720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806440" y="1691640"/>
            <a:ext cx="45720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457200" y="44348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B9C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last stop in Luke — for now. Grace was poured in; today it’s poured out.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868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kern="0" spc="4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THE VERBS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554480"/>
            <a:ext cx="76809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Take nothing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914400" y="338328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B9C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staff, no bag, no bread, no money, no second shirt.</a:t>
            </a:r>
            <a:endParaRPr lang="en-US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loaves_fish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8880" y="457200"/>
            <a:ext cx="4206240" cy="287121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31520" y="361188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Five loaves. Two fish.</a:t>
            </a:r>
            <a:endParaRPr lang="en-US" sz="3400" dirty="0"/>
          </a:p>
        </p:txBody>
      </p:sp>
      <p:sp>
        <p:nvSpPr>
          <p:cNvPr id="4" name="Text 1"/>
          <p:cNvSpPr/>
          <p:nvPr/>
        </p:nvSpPr>
        <p:spPr>
          <a:xfrm>
            <a:off x="731520" y="4315968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little you bring — in his hands.</a:t>
            </a:r>
            <a:endParaRPr lang="en-US" sz="17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371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6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9600" dirty="0"/>
          </a:p>
        </p:txBody>
      </p:sp>
      <p:sp>
        <p:nvSpPr>
          <p:cNvPr id="3" name="Text 1"/>
          <p:cNvSpPr/>
          <p:nvPr/>
        </p:nvSpPr>
        <p:spPr>
          <a:xfrm>
            <a:off x="2286000" y="1508760"/>
            <a:ext cx="6217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Reception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2331720" y="2423160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i="1" dirty="0">
                <a:solidFill>
                  <a:srgbClr val="B9C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“But what if they reject me?”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331720" y="3017520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kern="0" spc="2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9:5-6</a:t>
            </a:r>
            <a:endParaRPr lang="en-US" sz="15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232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82F495-2C19-2173-2075-FE3AF8896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481215FD-8FBC-FB99-64B3-0B7756304D95}"/>
              </a:ext>
            </a:extLst>
          </p:cNvPr>
          <p:cNvSpPr/>
          <p:nvPr/>
        </p:nvSpPr>
        <p:spPr>
          <a:xfrm>
            <a:off x="731520" y="5029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TOGETHER  ·  Luke 9:3-5</a:t>
            </a:r>
            <a:endParaRPr lang="en-US" sz="14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9C108498-8A1B-3BC2-02E7-DE913FE2E792}"/>
              </a:ext>
            </a:extLst>
          </p:cNvPr>
          <p:cNvSpPr/>
          <p:nvPr/>
        </p:nvSpPr>
        <p:spPr>
          <a:xfrm>
            <a:off x="914400" y="1143000"/>
            <a:ext cx="73152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25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 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whatever house you enter, stay there, and from there depart. </a:t>
            </a:r>
            <a:r>
              <a:rPr lang="en-US" sz="25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 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wherever they do not receive you, when you leave that town shake off the dust from your feet as a testimony against them.”</a:t>
            </a:r>
            <a:endParaRPr lang="en-US" sz="25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364CF548-1C8B-35F2-6D07-005D27605E38}"/>
              </a:ext>
            </a:extLst>
          </p:cNvPr>
          <p:cNvSpPr/>
          <p:nvPr/>
        </p:nvSpPr>
        <p:spPr>
          <a:xfrm>
            <a:off x="731520" y="4572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200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9 · ESV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6599658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943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kern="0" spc="4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RESPONSES  ·  vv.4-5</a:t>
            </a:r>
            <a:endParaRPr lang="en-US" sz="1500" dirty="0"/>
          </a:p>
        </p:txBody>
      </p:sp>
      <p:sp>
        <p:nvSpPr>
          <p:cNvPr id="3" name="Shape 1"/>
          <p:cNvSpPr/>
          <p:nvPr/>
        </p:nvSpPr>
        <p:spPr>
          <a:xfrm>
            <a:off x="548640" y="1371600"/>
            <a:ext cx="3749040" cy="2103120"/>
          </a:xfrm>
          <a:prstGeom prst="roundRect">
            <a:avLst>
              <a:gd name="adj" fmla="val 4348"/>
            </a:avLst>
          </a:prstGeom>
          <a:solidFill>
            <a:srgbClr val="1E323D"/>
          </a:solidFill>
          <a:ln/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6002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RECEIVE YOU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85800" y="2057400"/>
            <a:ext cx="3474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Stay.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settle in · don’t shop around (v.4)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846320" y="1371600"/>
            <a:ext cx="3749040" cy="2103120"/>
          </a:xfrm>
          <a:prstGeom prst="roundRect">
            <a:avLst>
              <a:gd name="adj" fmla="val 4348"/>
            </a:avLst>
          </a:prstGeom>
          <a:solidFill>
            <a:srgbClr val="1E323D"/>
          </a:solidFill>
          <a:ln/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46320" y="16002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2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DON’T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983480" y="2057400"/>
            <a:ext cx="3474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Shake off &amp; move on.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5029200" y="2880360"/>
            <a:ext cx="3383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leave the verdict with God (v.5)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31520" y="38404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You’re not on the hook for their “yes.” The verdict is theirs — not yours to carry.</a:t>
            </a:r>
            <a:endParaRPr lang="en-US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SHAKE OFF THE DUST — WHAT IT MEANS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325880" y="1371600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Separation — “I carry none of it home.”</a:t>
            </a:r>
            <a:endParaRPr lang="en-US" sz="2300" dirty="0"/>
          </a:p>
        </p:txBody>
      </p:sp>
      <p:sp>
        <p:nvSpPr>
          <p:cNvPr id="5" name="Text 3"/>
          <p:cNvSpPr/>
          <p:nvPr/>
        </p:nvSpPr>
        <p:spPr>
          <a:xfrm>
            <a:off x="1325880" y="1828800"/>
            <a:ext cx="7223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pagan dust was “unclean,” shaken off at the border (cf. Acts 13:51)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2304288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325880" y="2304288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Scandal — Jesus says do it to their own towns.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1325880" y="2761488"/>
            <a:ext cx="7223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heritage doesn’t save you; reception does (Luke 9:5)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3236976"/>
            <a:ext cx="502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325880" y="3236976"/>
            <a:ext cx="7223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3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Testimony, not revenge — “I am clean.”</a:t>
            </a:r>
            <a:endParaRPr lang="en-US" sz="2300" dirty="0"/>
          </a:p>
        </p:txBody>
      </p:sp>
      <p:sp>
        <p:nvSpPr>
          <p:cNvPr id="11" name="Text 9"/>
          <p:cNvSpPr/>
          <p:nvPr/>
        </p:nvSpPr>
        <p:spPr>
          <a:xfrm>
            <a:off x="1325880" y="3694176"/>
            <a:ext cx="72237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verdict is theirs, not yours to carry (Acts 18:6)</a:t>
            </a:r>
            <a:endParaRPr lang="en-US" sz="13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8229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1400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 I STOP REACHING MY FRIEND?”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822960" y="1508760"/>
            <a:ext cx="749808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38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Shake off ≠ give up.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1005840" y="3154680"/>
            <a:ext cx="7132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4000"/>
              </a:lnSpc>
              <a:buNone/>
            </a:pPr>
            <a:r>
              <a:rPr lang="en-US" sz="18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Leaving the town isn’t abandoning the people you love. You’re freed from the result — not the relationship. Keep loving them; keep the door open.</a:t>
            </a:r>
            <a:endParaRPr lang="en-US" sz="1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280160"/>
            <a:ext cx="74980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 said no to him — and he didn’t shake us off. He kept coming.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914400" y="39776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rejected man who ever lived — cast outside the gate for us. Hebrews 13:12-13.</a:t>
            </a:r>
            <a:endParaRPr lang="en-US" sz="17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7772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6000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1005840" y="1325880"/>
            <a:ext cx="7132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8000"/>
              </a:lnSpc>
              <a:buNone/>
            </a:pPr>
            <a:r>
              <a:rPr lang="en-US" sz="3300" i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stone that the builders rejected has become the cornerstone.</a:t>
            </a:r>
            <a:endParaRPr lang="en-US" sz="3300" dirty="0"/>
          </a:p>
        </p:txBody>
      </p:sp>
      <p:sp>
        <p:nvSpPr>
          <p:cNvPr id="4" name="Text 2"/>
          <p:cNvSpPr/>
          <p:nvPr/>
        </p:nvSpPr>
        <p:spPr>
          <a:xfrm>
            <a:off x="731520" y="40233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kern="0" spc="2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Psalm 118:22   ·   quoted by Jesus, Luke 20:17   ·   Acts 4:11</a:t>
            </a:r>
            <a:endParaRPr lang="en-US" sz="1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1430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2700" b="1" i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Rejection is the builders’ verdict.   Resurrection is God’s.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731520" y="2468880"/>
            <a:ext cx="7680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4000"/>
              </a:lnSpc>
              <a:buNone/>
            </a:pPr>
            <a:r>
              <a:rPr lang="en-US" sz="32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 doesn’t send you because you’ll be received —</a:t>
            </a:r>
            <a:endParaRPr lang="en-US" sz="3200" dirty="0"/>
          </a:p>
          <a:p>
            <a:pPr marL="0" indent="0" algn="ctr">
              <a:lnSpc>
                <a:spcPct val="114000"/>
              </a:lnSpc>
              <a:buNone/>
            </a:pPr>
            <a:r>
              <a:rPr lang="en-US" sz="32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 was rejected for you, and rose, still coming.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029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TOGETHER  ·  Luke 9:1-2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914400" y="1143000"/>
            <a:ext cx="73152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25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 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he called the twelve together and gave them power and authority over all demons and to cure diseases, </a:t>
            </a:r>
            <a:r>
              <a:rPr lang="en-US" sz="25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 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he sent them out to proclaim the kingdom of God and to heal.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731520" y="4572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200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9 · ESV</a:t>
            </a:r>
            <a:endParaRPr lang="en-US" sz="11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1E32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8229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kern="0" spc="5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YOU IMAGINE IF…</a:t>
            </a:r>
            <a:endParaRPr lang="en-US" sz="1700" dirty="0"/>
          </a:p>
        </p:txBody>
      </p:sp>
      <p:sp>
        <p:nvSpPr>
          <p:cNvPr id="3" name="Text 1"/>
          <p:cNvSpPr/>
          <p:nvPr/>
        </p:nvSpPr>
        <p:spPr>
          <a:xfrm>
            <a:off x="822960" y="1463040"/>
            <a:ext cx="74980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2000"/>
              </a:lnSpc>
              <a:buNone/>
            </a:pPr>
            <a:r>
              <a:rPr lang="en-US" sz="31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…every one of us walked out today as a sent one — sent to proclaim and to heal, right where we live?</a:t>
            </a:r>
            <a:endParaRPr lang="en-US" sz="3100" dirty="0"/>
          </a:p>
        </p:txBody>
      </p:sp>
      <p:sp>
        <p:nvSpPr>
          <p:cNvPr id="4" name="Text 2"/>
          <p:cNvSpPr/>
          <p:nvPr/>
        </p:nvSpPr>
        <p:spPr>
          <a:xfrm>
            <a:off x="914400" y="36118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B9C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Imagine your week — if you followed Jesus into it like that.</a:t>
            </a:r>
            <a:endParaRPr lang="en-US" sz="1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400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kern="0" spc="4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PERSON.  THIS WEEK.</a:t>
            </a:r>
            <a:endParaRPr lang="en-US" sz="1500" dirty="0"/>
          </a:p>
        </p:txBody>
      </p:sp>
      <p:sp>
        <p:nvSpPr>
          <p:cNvPr id="3" name="Shape 1"/>
          <p:cNvSpPr/>
          <p:nvPr/>
        </p:nvSpPr>
        <p:spPr>
          <a:xfrm>
            <a:off x="548640" y="1417320"/>
            <a:ext cx="3749040" cy="2286000"/>
          </a:xfrm>
          <a:prstGeom prst="roundRect">
            <a:avLst>
              <a:gd name="adj" fmla="val 4000"/>
            </a:avLst>
          </a:prstGeom>
          <a:solidFill>
            <a:srgbClr val="1E323D"/>
          </a:solidFill>
          <a:ln/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PROCLAIM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" y="2194560"/>
            <a:ext cx="3291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24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Who can I share the good news with?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4846320" y="1417320"/>
            <a:ext cx="3749040" cy="2286000"/>
          </a:xfrm>
          <a:prstGeom prst="roundRect">
            <a:avLst>
              <a:gd name="adj" fmla="val 4000"/>
            </a:avLst>
          </a:prstGeom>
          <a:solidFill>
            <a:srgbClr val="1E323D"/>
          </a:solidFill>
          <a:ln/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846320" y="169164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74920" y="2194560"/>
            <a:ext cx="3291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24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Who can I bring healing to?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31520" y="39776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Name them. Go to them. You are the sent one.</a:t>
            </a:r>
            <a:endParaRPr lang="en-US" sz="2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1E32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7724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kern="0" spc="5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THEY DEPARTED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1005840" y="1371600"/>
            <a:ext cx="7132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30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“And they departed and went through the villages, preaching the gospel and healing everywhere.”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731520" y="41148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9:6 · ESV 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029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TOGETHER  ·  Luke 9:3-5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914400" y="1143000"/>
            <a:ext cx="73152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25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 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he said to them, “Take nothing for your journey, no staff, nor bag, nor bread, nor money; and do not have two tunics. </a:t>
            </a:r>
            <a:r>
              <a:rPr lang="en-US" sz="25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 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whatever house you enter, stay there, and from there depart. </a:t>
            </a:r>
            <a:r>
              <a:rPr lang="en-US" sz="25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 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wherever they do not receive you, when you leave that town shake off the dust from your feet as a testimony against them.”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731520" y="4572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200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9 · ESV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029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TOGETHER  ·  Luke 9:6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914400" y="1143000"/>
            <a:ext cx="73152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25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 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they departed and went through the villages, preaching the gospel and healing everywhere.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731520" y="4572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200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9 · ESV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32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868680"/>
            <a:ext cx="7680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kern="0" spc="4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QUESTION TODAY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731520" y="1371600"/>
            <a:ext cx="768096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46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Could Jesus really send</a:t>
            </a:r>
            <a:endParaRPr lang="en-US" sz="46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46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someone like me?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731520" y="37033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He did it once — with twelve unlikely men.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943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kern="0" spc="4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DISCIPLESHIP PATH</a:t>
            </a:r>
            <a:endParaRPr lang="en-US" sz="1500" dirty="0"/>
          </a:p>
        </p:txBody>
      </p:sp>
      <p:sp>
        <p:nvSpPr>
          <p:cNvPr id="3" name="Shape 1"/>
          <p:cNvSpPr/>
          <p:nvPr/>
        </p:nvSpPr>
        <p:spPr>
          <a:xfrm>
            <a:off x="365760" y="1371600"/>
            <a:ext cx="1965960" cy="1143000"/>
          </a:xfrm>
          <a:prstGeom prst="roundRect">
            <a:avLst>
              <a:gd name="adj" fmla="val 8000"/>
            </a:avLst>
          </a:prstGeom>
          <a:solidFill>
            <a:srgbClr val="1E323D"/>
          </a:solidFill>
          <a:ln/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1371600"/>
            <a:ext cx="19659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Connect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2514600" y="1371600"/>
            <a:ext cx="1965960" cy="1143000"/>
          </a:xfrm>
          <a:prstGeom prst="roundRect">
            <a:avLst>
              <a:gd name="adj" fmla="val 8000"/>
            </a:avLst>
          </a:prstGeom>
          <a:solidFill>
            <a:srgbClr val="1E323D"/>
          </a:solidFill>
          <a:ln/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514600" y="1371600"/>
            <a:ext cx="19659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Cultivate</a:t>
            </a:r>
            <a:endParaRPr lang="en-US" sz="1900" dirty="0"/>
          </a:p>
        </p:txBody>
      </p:sp>
      <p:sp>
        <p:nvSpPr>
          <p:cNvPr id="7" name="Shape 5"/>
          <p:cNvSpPr/>
          <p:nvPr/>
        </p:nvSpPr>
        <p:spPr>
          <a:xfrm>
            <a:off x="4663440" y="1371600"/>
            <a:ext cx="1965960" cy="1143000"/>
          </a:xfrm>
          <a:prstGeom prst="roundRect">
            <a:avLst>
              <a:gd name="adj" fmla="val 8000"/>
            </a:avLst>
          </a:prstGeom>
          <a:solidFill>
            <a:srgbClr val="1E323D"/>
          </a:solidFill>
          <a:ln/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663440" y="1371600"/>
            <a:ext cx="19659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Coach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6812280" y="1371600"/>
            <a:ext cx="1965960" cy="1143000"/>
          </a:xfrm>
          <a:prstGeom prst="roundRect">
            <a:avLst>
              <a:gd name="adj" fmla="val 8000"/>
            </a:avLst>
          </a:prstGeom>
          <a:solidFill>
            <a:srgbClr val="243A45"/>
          </a:solidFill>
          <a:ln w="19050">
            <a:solidFill>
              <a:srgbClr val="D9A441"/>
            </a:solidFill>
            <a:prstDash val="solid"/>
          </a:ln>
          <a:effectLst>
            <a:outerShdw blurRad="114300" dist="3810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812280" y="1371600"/>
            <a:ext cx="19659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Commission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731520" y="2880360"/>
            <a:ext cx="7680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 were connected to be commissioned.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523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371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6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9600" dirty="0"/>
          </a:p>
        </p:txBody>
      </p:sp>
      <p:sp>
        <p:nvSpPr>
          <p:cNvPr id="3" name="Text 1"/>
          <p:cNvSpPr/>
          <p:nvPr/>
        </p:nvSpPr>
        <p:spPr>
          <a:xfrm>
            <a:off x="2286000" y="1508760"/>
            <a:ext cx="62179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Calling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2331720" y="2423160"/>
            <a:ext cx="6217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i="1" dirty="0">
                <a:solidFill>
                  <a:srgbClr val="B9C7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“But am I qualified?”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331720" y="3017520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500" kern="0" spc="2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9:1-2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232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CD953B-5C77-984B-9C47-11DB47E76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093C7E22-8513-8266-59A1-5795776F52F6}"/>
              </a:ext>
            </a:extLst>
          </p:cNvPr>
          <p:cNvSpPr/>
          <p:nvPr/>
        </p:nvSpPr>
        <p:spPr>
          <a:xfrm>
            <a:off x="731520" y="5029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kern="0" spc="300" dirty="0">
                <a:solidFill>
                  <a:srgbClr val="D9A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TOGETHER  ·  Luke 9:1-2</a:t>
            </a:r>
            <a:endParaRPr lang="en-US" sz="14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BA41F56A-924F-6DC1-CE5B-137F30526A3E}"/>
              </a:ext>
            </a:extLst>
          </p:cNvPr>
          <p:cNvSpPr/>
          <p:nvPr/>
        </p:nvSpPr>
        <p:spPr>
          <a:xfrm>
            <a:off x="914400" y="1143000"/>
            <a:ext cx="731520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ct val="118000"/>
              </a:lnSpc>
              <a:buNone/>
            </a:pPr>
            <a:r>
              <a:rPr lang="en-US" sz="25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 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he </a:t>
            </a:r>
            <a:r>
              <a:rPr lang="en-US" sz="2500" dirty="0">
                <a:solidFill>
                  <a:schemeClr val="accent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called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the twelve together and </a:t>
            </a:r>
            <a:r>
              <a:rPr lang="en-US" sz="2500" dirty="0">
                <a:solidFill>
                  <a:schemeClr val="accent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gave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them </a:t>
            </a:r>
            <a:r>
              <a:rPr lang="en-US" sz="2500" dirty="0">
                <a:solidFill>
                  <a:schemeClr val="accent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power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and </a:t>
            </a:r>
            <a:r>
              <a:rPr lang="en-US" sz="2500" dirty="0">
                <a:solidFill>
                  <a:schemeClr val="accent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authority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over all demons and to cure diseases, </a:t>
            </a:r>
            <a:r>
              <a:rPr lang="en-US" sz="2500" b="1" dirty="0">
                <a:solidFill>
                  <a:srgbClr val="D9A44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 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he </a:t>
            </a:r>
            <a:r>
              <a:rPr lang="en-US" sz="2500" dirty="0">
                <a:solidFill>
                  <a:schemeClr val="accent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sent</a:t>
            </a:r>
            <a:r>
              <a:rPr lang="en-US" sz="2500" dirty="0">
                <a:solidFill>
                  <a:srgbClr val="F2ECE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them out to proclaim the kingdom of God and to heal.</a:t>
            </a:r>
            <a:endParaRPr lang="en-US" sz="25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56AC0860-B98D-3AEF-12EA-C3C043DF4D37}"/>
              </a:ext>
            </a:extLst>
          </p:cNvPr>
          <p:cNvSpPr/>
          <p:nvPr/>
        </p:nvSpPr>
        <p:spPr>
          <a:xfrm>
            <a:off x="731520" y="457200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200" dirty="0">
                <a:solidFill>
                  <a:srgbClr val="94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Luke 9 · ESV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72012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1268</Words>
  <Application>Microsoft Macintosh PowerPoint</Application>
  <PresentationFormat>On-screen Show (16:9)</PresentationFormat>
  <Paragraphs>192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Sent to Serve — Luke 9:1-6 (3-Point)</dc:title>
  <dc:subject>PptxGenJS Presentation</dc:subject>
  <dc:creator>Kenny</dc:creator>
  <cp:lastModifiedBy>Kenny Koay</cp:lastModifiedBy>
  <cp:revision>2</cp:revision>
  <dcterms:created xsi:type="dcterms:W3CDTF">2026-06-27T21:33:14Z</dcterms:created>
  <dcterms:modified xsi:type="dcterms:W3CDTF">2026-06-27T21:54:37Z</dcterms:modified>
</cp:coreProperties>
</file>