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5" r:id="rId5"/>
    <p:sldId id="266" r:id="rId6"/>
    <p:sldId id="267" r:id="rId7"/>
    <p:sldId id="268" r:id="rId8"/>
    <p:sldId id="269" r:id="rId9"/>
    <p:sldId id="270" r:id="rId10"/>
    <p:sldId id="271" r:id="rId11"/>
    <p:sldId id="272" r:id="rId12"/>
    <p:sldId id="276" r:id="rId13"/>
    <p:sldId id="284" r:id="rId14"/>
    <p:sldId id="285" r:id="rId15"/>
    <p:sldId id="273" r:id="rId16"/>
    <p:sldId id="278" r:id="rId17"/>
    <p:sldId id="277" r:id="rId18"/>
    <p:sldId id="286" r:id="rId19"/>
    <p:sldId id="274" r:id="rId20"/>
    <p:sldId id="279" r:id="rId21"/>
    <p:sldId id="280" r:id="rId22"/>
    <p:sldId id="283" r:id="rId23"/>
    <p:sldId id="282" r:id="rId24"/>
    <p:sldId id="281" r:id="rId25"/>
    <p:sldId id="275" r:id="rId26"/>
    <p:sldId id="263" r:id="rId27"/>
    <p:sldId id="261" r:id="rId28"/>
    <p:sldId id="264"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81"/>
    <a:srgbClr val="F8EFE0"/>
    <a:srgbClr val="DFECEB"/>
    <a:srgbClr val="6FC5DE"/>
    <a:srgbClr val="A9AE57"/>
    <a:srgbClr val="DCE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34" d="100"/>
          <a:sy n="134" d="100"/>
        </p:scale>
        <p:origin x="516" y="12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4800630" y="3008949"/>
            <a:ext cx="2274196" cy="323459"/>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800630" y="3008949"/>
            <a:ext cx="2274196" cy="323459"/>
          </a:xfrm>
        </p:spPr>
        <p:txBody>
          <a:bodyPr>
            <a:normAutofit/>
          </a:bodyPr>
          <a:lstStyle>
            <a:lvl1pPr>
              <a:defRPr sz="1600"/>
            </a:lvl1pPr>
          </a:lstStyle>
          <a:p>
            <a:pPr lvl="0"/>
            <a:r>
              <a:rPr lang="en-US" dirty="0"/>
              <a:t>Add Your Subtitle</a:t>
            </a:r>
          </a:p>
        </p:txBody>
      </p:sp>
      <p:sp>
        <p:nvSpPr>
          <p:cNvPr id="5" name="Title 1"/>
          <p:cNvSpPr>
            <a:spLocks noGrp="1"/>
          </p:cNvSpPr>
          <p:nvPr>
            <p:ph type="title" hasCustomPrompt="1"/>
          </p:nvPr>
        </p:nvSpPr>
        <p:spPr>
          <a:xfrm>
            <a:off x="1611015" y="2045468"/>
            <a:ext cx="5932625" cy="903415"/>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988643"/>
            <a:ext cx="8211824" cy="379290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988643"/>
            <a:ext cx="8211824" cy="379290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988643"/>
            <a:ext cx="8211824" cy="379290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393563" y="353408"/>
            <a:ext cx="2410796" cy="371028"/>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5/19/2026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6FC5DE"/>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DCEEEE"/>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DCEEEE"/>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DCEEEE"/>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DCEEEE"/>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DCEEEE"/>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1793A7-803D-4F48-7C32-B0BD6997DBCA}"/>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F8605889-EC01-5961-EB7C-699E3E6B385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332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11F6B-45C1-35F7-1D19-D7F065FFDA9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FC3B512-10B1-63F8-D091-CD5A13EF72B0}"/>
              </a:ext>
            </a:extLst>
          </p:cNvPr>
          <p:cNvSpPr>
            <a:spLocks noGrp="1"/>
          </p:cNvSpPr>
          <p:nvPr>
            <p:ph type="body" sz="quarter" idx="13"/>
          </p:nvPr>
        </p:nvSpPr>
        <p:spPr>
          <a:xfrm>
            <a:off x="855348" y="728554"/>
            <a:ext cx="8160063" cy="2900472"/>
          </a:xfrm>
        </p:spPr>
        <p:txBody>
          <a:bodyPr>
            <a:noAutofit/>
          </a:bodyPr>
          <a:lstStyle/>
          <a:p>
            <a:r>
              <a:rPr lang="en-US" b="1" baseline="30000" dirty="0">
                <a:solidFill>
                  <a:schemeClr val="tx1"/>
                </a:solidFill>
                <a:effectLst>
                  <a:outerShdw blurRad="38100" dist="38100" dir="2700000" algn="tl">
                    <a:srgbClr val="000000">
                      <a:alpha val="43137"/>
                    </a:srgbClr>
                  </a:outerShdw>
                </a:effectLst>
                <a:latin typeface="Georgia" panose="02040502050405020303" pitchFamily="18" charset="0"/>
              </a:rPr>
              <a:t>28 </a:t>
            </a:r>
            <a:r>
              <a:rPr lang="en-US" dirty="0">
                <a:solidFill>
                  <a:schemeClr val="tx1"/>
                </a:solidFill>
                <a:effectLst>
                  <a:outerShdw blurRad="38100" dist="38100" dir="2700000" algn="tl">
                    <a:srgbClr val="000000">
                      <a:alpha val="43137"/>
                    </a:srgbClr>
                  </a:outerShdw>
                </a:effectLst>
                <a:latin typeface="Georgia" panose="02040502050405020303" pitchFamily="18" charset="0"/>
              </a:rPr>
              <a:t>Joshua son of Nun, who had been Moses’ aide since youth, spoke up and said, </a:t>
            </a:r>
          </a:p>
          <a:p>
            <a:r>
              <a:rPr lang="en-US" dirty="0">
                <a:solidFill>
                  <a:schemeClr val="tx1"/>
                </a:solidFill>
                <a:effectLst>
                  <a:outerShdw blurRad="38100" dist="38100" dir="2700000" algn="tl">
                    <a:srgbClr val="000000">
                      <a:alpha val="43137"/>
                    </a:srgbClr>
                  </a:outerShdw>
                </a:effectLst>
                <a:latin typeface="Georgia" panose="02040502050405020303" pitchFamily="18" charset="0"/>
              </a:rPr>
              <a:t>“Moses, my lord, stop them!”</a:t>
            </a:r>
          </a:p>
          <a:p>
            <a:r>
              <a:rPr lang="en-US" b="1" baseline="30000" dirty="0">
                <a:solidFill>
                  <a:schemeClr val="tx1"/>
                </a:solidFill>
                <a:effectLst>
                  <a:outerShdw blurRad="38100" dist="38100" dir="2700000" algn="tl">
                    <a:srgbClr val="000000">
                      <a:alpha val="43137"/>
                    </a:srgbClr>
                  </a:outerShdw>
                </a:effectLst>
                <a:latin typeface="Georgia" panose="02040502050405020303" pitchFamily="18" charset="0"/>
              </a:rPr>
              <a:t>29 </a:t>
            </a:r>
            <a:r>
              <a:rPr lang="en-US" dirty="0">
                <a:solidFill>
                  <a:schemeClr val="tx1"/>
                </a:solidFill>
                <a:effectLst>
                  <a:outerShdw blurRad="38100" dist="38100" dir="2700000" algn="tl">
                    <a:srgbClr val="000000">
                      <a:alpha val="43137"/>
                    </a:srgbClr>
                  </a:outerShdw>
                </a:effectLst>
                <a:latin typeface="Georgia" panose="02040502050405020303" pitchFamily="18" charset="0"/>
              </a:rPr>
              <a:t>But Moses replied, </a:t>
            </a:r>
          </a:p>
          <a:p>
            <a:r>
              <a:rPr lang="en-US" dirty="0">
                <a:solidFill>
                  <a:schemeClr val="tx1"/>
                </a:solidFill>
                <a:effectLst>
                  <a:outerShdw blurRad="38100" dist="38100" dir="2700000" algn="tl">
                    <a:srgbClr val="000000">
                      <a:alpha val="43137"/>
                    </a:srgbClr>
                  </a:outerShdw>
                </a:effectLst>
                <a:latin typeface="Georgia" panose="02040502050405020303" pitchFamily="18" charset="0"/>
              </a:rPr>
              <a:t>“Are you jealous for my sake? </a:t>
            </a:r>
            <a:r>
              <a:rPr lang="en-US" b="1" dirty="0">
                <a:solidFill>
                  <a:schemeClr val="tx1"/>
                </a:solidFill>
                <a:effectLst>
                  <a:outerShdw blurRad="38100" dist="38100" dir="2700000" algn="tl">
                    <a:srgbClr val="000000">
                      <a:alpha val="43137"/>
                    </a:srgbClr>
                  </a:outerShdw>
                </a:effectLst>
                <a:latin typeface="Georgia" panose="02040502050405020303" pitchFamily="18" charset="0"/>
              </a:rPr>
              <a:t>I wish that all the </a:t>
            </a:r>
            <a:r>
              <a:rPr lang="en-US" b="1" cap="small" dirty="0">
                <a:solidFill>
                  <a:schemeClr val="tx1"/>
                </a:solidFill>
                <a:effectLst>
                  <a:outerShdw blurRad="38100" dist="38100" dir="2700000" algn="tl">
                    <a:srgbClr val="000000">
                      <a:alpha val="43137"/>
                    </a:srgbClr>
                  </a:outerShdw>
                </a:effectLst>
                <a:latin typeface="Georgia" panose="02040502050405020303" pitchFamily="18" charset="0"/>
              </a:rPr>
              <a:t>Lord</a:t>
            </a:r>
            <a:r>
              <a:rPr lang="en-US" b="1" dirty="0">
                <a:solidFill>
                  <a:schemeClr val="tx1"/>
                </a:solidFill>
                <a:effectLst>
                  <a:outerShdw blurRad="38100" dist="38100" dir="2700000" algn="tl">
                    <a:srgbClr val="000000">
                      <a:alpha val="43137"/>
                    </a:srgbClr>
                  </a:outerShdw>
                </a:effectLst>
                <a:latin typeface="Georgia" panose="02040502050405020303" pitchFamily="18" charset="0"/>
              </a:rPr>
              <a:t>’s people were prophets and that the </a:t>
            </a:r>
            <a:r>
              <a:rPr lang="en-US" b="1" cap="small" dirty="0">
                <a:solidFill>
                  <a:schemeClr val="tx1"/>
                </a:solidFill>
                <a:effectLst>
                  <a:outerShdw blurRad="38100" dist="38100" dir="2700000" algn="tl">
                    <a:srgbClr val="000000">
                      <a:alpha val="43137"/>
                    </a:srgbClr>
                  </a:outerShdw>
                </a:effectLst>
                <a:latin typeface="Georgia" panose="02040502050405020303" pitchFamily="18" charset="0"/>
              </a:rPr>
              <a:t>Lord</a:t>
            </a:r>
            <a:r>
              <a:rPr lang="en-US" b="1" dirty="0">
                <a:solidFill>
                  <a:schemeClr val="tx1"/>
                </a:solidFill>
                <a:effectLst>
                  <a:outerShdw blurRad="38100" dist="38100" dir="2700000" algn="tl">
                    <a:srgbClr val="000000">
                      <a:alpha val="43137"/>
                    </a:srgbClr>
                  </a:outerShdw>
                </a:effectLst>
                <a:latin typeface="Georgia" panose="02040502050405020303" pitchFamily="18" charset="0"/>
              </a:rPr>
              <a:t> would put </a:t>
            </a:r>
          </a:p>
          <a:p>
            <a:r>
              <a:rPr lang="en-US" b="1" dirty="0">
                <a:solidFill>
                  <a:schemeClr val="tx1"/>
                </a:solidFill>
                <a:effectLst>
                  <a:outerShdw blurRad="38100" dist="38100" dir="2700000" algn="tl">
                    <a:srgbClr val="000000">
                      <a:alpha val="43137"/>
                    </a:srgbClr>
                  </a:outerShdw>
                </a:effectLst>
                <a:latin typeface="Georgia" panose="02040502050405020303" pitchFamily="18" charset="0"/>
              </a:rPr>
              <a:t>his Spirit on them!</a:t>
            </a:r>
            <a:r>
              <a:rPr lang="en-US" dirty="0">
                <a:solidFill>
                  <a:schemeClr val="tx1"/>
                </a:solidFill>
                <a:effectLst>
                  <a:outerShdw blurRad="38100" dist="38100" dir="2700000" algn="tl">
                    <a:srgbClr val="000000">
                      <a:alpha val="43137"/>
                    </a:srgbClr>
                  </a:outerShdw>
                </a:effectLst>
                <a:latin typeface="Georgia" panose="02040502050405020303" pitchFamily="18" charset="0"/>
              </a:rPr>
              <a:t>”</a:t>
            </a:r>
            <a:r>
              <a:rPr lang="en-US" b="1" dirty="0">
                <a:solidFill>
                  <a:schemeClr val="tx1"/>
                </a:solidFill>
                <a:effectLst>
                  <a:outerShdw blurRad="38100" dist="38100" dir="2700000" algn="tl">
                    <a:srgbClr val="000000">
                      <a:alpha val="43137"/>
                    </a:srgbClr>
                  </a:outerShdw>
                </a:effectLst>
                <a:latin typeface="Georgia" panose="02040502050405020303" pitchFamily="18" charset="0"/>
              </a:rPr>
              <a:t> </a:t>
            </a:r>
            <a:endParaRPr lang="en-US"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4" name="Text Placeholder 3">
            <a:extLst>
              <a:ext uri="{FF2B5EF4-FFF2-40B4-BE49-F238E27FC236}">
                <a16:creationId xmlns:a16="http://schemas.microsoft.com/office/drawing/2014/main" id="{12DA7CC5-C344-5967-9DC3-2B16E8461D5E}"/>
              </a:ext>
            </a:extLst>
          </p:cNvPr>
          <p:cNvSpPr>
            <a:spLocks noGrp="1"/>
          </p:cNvSpPr>
          <p:nvPr>
            <p:ph type="body" sz="quarter" idx="14"/>
          </p:nvPr>
        </p:nvSpPr>
        <p:spPr>
          <a:xfrm>
            <a:off x="3757613" y="4350783"/>
            <a:ext cx="5022056" cy="742690"/>
          </a:xfrm>
        </p:spPr>
        <p:txBody>
          <a:bodyPr>
            <a:normAutofit/>
          </a:bodyPr>
          <a:lstStyle/>
          <a:p>
            <a:r>
              <a:rPr lang="en-US" sz="3200" dirty="0">
                <a:solidFill>
                  <a:schemeClr val="tx1"/>
                </a:solidFill>
                <a:latin typeface="Georgia" panose="02040502050405020303" pitchFamily="18" charset="0"/>
              </a:rPr>
              <a:t>Numbers 11:28-29 NIV </a:t>
            </a:r>
          </a:p>
        </p:txBody>
      </p:sp>
    </p:spTree>
    <p:extLst>
      <p:ext uri="{BB962C8B-B14F-4D97-AF65-F5344CB8AC3E}">
        <p14:creationId xmlns:p14="http://schemas.microsoft.com/office/powerpoint/2010/main" val="214112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F19F89-17D0-4045-91D3-EE4151AAD3E3}"/>
              </a:ext>
            </a:extLst>
          </p:cNvPr>
          <p:cNvSpPr>
            <a:spLocks noGrp="1"/>
          </p:cNvSpPr>
          <p:nvPr>
            <p:ph type="body" sz="quarter" idx="13"/>
          </p:nvPr>
        </p:nvSpPr>
        <p:spPr>
          <a:xfrm>
            <a:off x="526736" y="421372"/>
            <a:ext cx="8160063" cy="3729147"/>
          </a:xfrm>
        </p:spPr>
        <p:txBody>
          <a:bodyPr>
            <a:normAutofit/>
          </a:bodyPr>
          <a:lstStyle/>
          <a:p>
            <a:r>
              <a:rPr lang="en-US" sz="4400" dirty="0">
                <a:solidFill>
                  <a:schemeClr val="tx1"/>
                </a:solidFill>
                <a:effectLst>
                  <a:outerShdw blurRad="38100" dist="38100" dir="2700000" algn="tl">
                    <a:srgbClr val="000000">
                      <a:alpha val="43137"/>
                    </a:srgbClr>
                  </a:outerShdw>
                </a:effectLst>
                <a:latin typeface="Georgia" panose="02040502050405020303" pitchFamily="18" charset="0"/>
              </a:rPr>
              <a:t>His Presence is </a:t>
            </a:r>
          </a:p>
          <a:p>
            <a:r>
              <a:rPr lang="en-US" sz="4400" dirty="0">
                <a:solidFill>
                  <a:schemeClr val="tx1"/>
                </a:solidFill>
                <a:effectLst>
                  <a:outerShdw blurRad="38100" dist="38100" dir="2700000" algn="tl">
                    <a:srgbClr val="000000">
                      <a:alpha val="43137"/>
                    </a:srgbClr>
                  </a:outerShdw>
                </a:effectLst>
                <a:latin typeface="Georgia" panose="02040502050405020303" pitchFamily="18" charset="0"/>
              </a:rPr>
              <a:t>the Promise</a:t>
            </a:r>
          </a:p>
        </p:txBody>
      </p:sp>
    </p:spTree>
    <p:extLst>
      <p:ext uri="{BB962C8B-B14F-4D97-AF65-F5344CB8AC3E}">
        <p14:creationId xmlns:p14="http://schemas.microsoft.com/office/powerpoint/2010/main" val="1430319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DB0C2-EB71-949D-57D4-72942DF73EB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F0A2CA9-EC95-1D92-FD4E-A1AE12F07287}"/>
              </a:ext>
            </a:extLst>
          </p:cNvPr>
          <p:cNvSpPr>
            <a:spLocks noGrp="1"/>
          </p:cNvSpPr>
          <p:nvPr>
            <p:ph type="body" sz="quarter" idx="13"/>
          </p:nvPr>
        </p:nvSpPr>
        <p:spPr>
          <a:xfrm>
            <a:off x="526736" y="421372"/>
            <a:ext cx="8160063" cy="2900472"/>
          </a:xfrm>
        </p:spPr>
        <p:txBody>
          <a:bodyPr>
            <a:noAutofit/>
          </a:bodyPr>
          <a:lstStyle/>
          <a:p>
            <a:r>
              <a:rPr lang="en-US" b="1" baseline="30000" dirty="0">
                <a:solidFill>
                  <a:schemeClr val="tx1"/>
                </a:solidFill>
                <a:latin typeface="Georgia" panose="02040502050405020303" pitchFamily="18" charset="0"/>
              </a:rPr>
              <a:t>15 </a:t>
            </a:r>
            <a:r>
              <a:rPr lang="en-US" dirty="0">
                <a:solidFill>
                  <a:schemeClr val="tx1"/>
                </a:solidFill>
                <a:latin typeface="Georgia" panose="02040502050405020303" pitchFamily="18" charset="0"/>
              </a:rPr>
              <a:t>Then Moses said to him, </a:t>
            </a:r>
          </a:p>
          <a:p>
            <a:r>
              <a:rPr lang="en-US" dirty="0">
                <a:solidFill>
                  <a:schemeClr val="tx1"/>
                </a:solidFill>
                <a:latin typeface="Georgia" panose="02040502050405020303" pitchFamily="18" charset="0"/>
              </a:rPr>
              <a:t>“If your Presence does not go with us, </a:t>
            </a:r>
          </a:p>
          <a:p>
            <a:r>
              <a:rPr lang="en-US" dirty="0">
                <a:solidFill>
                  <a:schemeClr val="tx1"/>
                </a:solidFill>
                <a:latin typeface="Georgia" panose="02040502050405020303" pitchFamily="18" charset="0"/>
              </a:rPr>
              <a:t>do not send us up from here.</a:t>
            </a:r>
            <a:endParaRPr lang="en-US"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4" name="Text Placeholder 3">
            <a:extLst>
              <a:ext uri="{FF2B5EF4-FFF2-40B4-BE49-F238E27FC236}">
                <a16:creationId xmlns:a16="http://schemas.microsoft.com/office/drawing/2014/main" id="{2F3834DA-8B4D-FE9B-FFB2-F678076C0D78}"/>
              </a:ext>
            </a:extLst>
          </p:cNvPr>
          <p:cNvSpPr>
            <a:spLocks noGrp="1"/>
          </p:cNvSpPr>
          <p:nvPr>
            <p:ph type="body" sz="quarter" idx="14"/>
          </p:nvPr>
        </p:nvSpPr>
        <p:spPr>
          <a:xfrm>
            <a:off x="3757613" y="4350783"/>
            <a:ext cx="5022056" cy="742690"/>
          </a:xfrm>
        </p:spPr>
        <p:txBody>
          <a:bodyPr>
            <a:normAutofit/>
          </a:bodyPr>
          <a:lstStyle/>
          <a:p>
            <a:r>
              <a:rPr lang="en-US" sz="3200" dirty="0">
                <a:solidFill>
                  <a:schemeClr val="tx1"/>
                </a:solidFill>
                <a:latin typeface="Georgia" panose="02040502050405020303" pitchFamily="18" charset="0"/>
              </a:rPr>
              <a:t>Exodus 33:15 NIV </a:t>
            </a:r>
          </a:p>
        </p:txBody>
      </p:sp>
    </p:spTree>
    <p:extLst>
      <p:ext uri="{BB962C8B-B14F-4D97-AF65-F5344CB8AC3E}">
        <p14:creationId xmlns:p14="http://schemas.microsoft.com/office/powerpoint/2010/main" val="322901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3D7E9-930A-F61C-88DD-D4358B5A833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EB28569-391A-4993-8B07-39C5E0FA6006}"/>
              </a:ext>
            </a:extLst>
          </p:cNvPr>
          <p:cNvSpPr>
            <a:spLocks noGrp="1"/>
          </p:cNvSpPr>
          <p:nvPr>
            <p:ph type="body" sz="quarter" idx="13"/>
          </p:nvPr>
        </p:nvSpPr>
        <p:spPr>
          <a:xfrm>
            <a:off x="526736" y="421372"/>
            <a:ext cx="8160063" cy="2900472"/>
          </a:xfrm>
        </p:spPr>
        <p:txBody>
          <a:bodyPr>
            <a:noAutofit/>
          </a:bodyPr>
          <a:lstStyle/>
          <a:p>
            <a:r>
              <a:rPr lang="en-US" b="1" baseline="30000" dirty="0">
                <a:solidFill>
                  <a:schemeClr val="tx1"/>
                </a:solidFill>
                <a:effectLst>
                  <a:outerShdw blurRad="38100" dist="38100" dir="2700000" algn="tl">
                    <a:srgbClr val="000000">
                      <a:alpha val="43137"/>
                    </a:srgbClr>
                  </a:outerShdw>
                </a:effectLst>
                <a:latin typeface="Georgia" panose="02040502050405020303" pitchFamily="18" charset="0"/>
              </a:rPr>
              <a:t>1 </a:t>
            </a:r>
            <a:r>
              <a:rPr lang="en-US" dirty="0">
                <a:solidFill>
                  <a:schemeClr val="tx1"/>
                </a:solidFill>
                <a:effectLst>
                  <a:outerShdw blurRad="38100" dist="38100" dir="2700000" algn="tl">
                    <a:srgbClr val="000000">
                      <a:alpha val="43137"/>
                    </a:srgbClr>
                  </a:outerShdw>
                </a:effectLst>
                <a:latin typeface="Georgia" panose="02040502050405020303" pitchFamily="18" charset="0"/>
              </a:rPr>
              <a:t>As the deer pants for streams of water,</a:t>
            </a:r>
            <a:br>
              <a:rPr lang="en-US" dirty="0">
                <a:solidFill>
                  <a:schemeClr val="tx1"/>
                </a:solidFill>
                <a:effectLst>
                  <a:outerShdw blurRad="38100" dist="38100" dir="2700000" algn="tl">
                    <a:srgbClr val="000000">
                      <a:alpha val="43137"/>
                    </a:srgbClr>
                  </a:outerShdw>
                </a:effectLst>
                <a:latin typeface="Georgia" panose="02040502050405020303" pitchFamily="18" charset="0"/>
              </a:rPr>
            </a:br>
            <a:r>
              <a:rPr lang="en-US" dirty="0">
                <a:solidFill>
                  <a:schemeClr val="tx1"/>
                </a:solidFill>
                <a:effectLst>
                  <a:outerShdw blurRad="38100" dist="38100" dir="2700000" algn="tl">
                    <a:srgbClr val="000000">
                      <a:alpha val="43137"/>
                    </a:srgbClr>
                  </a:outerShdw>
                </a:effectLst>
                <a:latin typeface="Georgia" panose="02040502050405020303" pitchFamily="18" charset="0"/>
              </a:rPr>
              <a:t>   </a:t>
            </a:r>
            <a:r>
              <a:rPr lang="en-US" b="1" dirty="0">
                <a:solidFill>
                  <a:schemeClr val="tx1"/>
                </a:solidFill>
                <a:effectLst>
                  <a:outerShdw blurRad="38100" dist="38100" dir="2700000" algn="tl">
                    <a:srgbClr val="000000">
                      <a:alpha val="43137"/>
                    </a:srgbClr>
                  </a:outerShdw>
                </a:effectLst>
                <a:latin typeface="Georgia" panose="02040502050405020303" pitchFamily="18" charset="0"/>
              </a:rPr>
              <a:t> so my soul pants for you, my God.</a:t>
            </a:r>
            <a:br>
              <a:rPr lang="en-US" b="1" dirty="0">
                <a:solidFill>
                  <a:schemeClr val="tx1"/>
                </a:solidFill>
                <a:effectLst>
                  <a:outerShdw blurRad="38100" dist="38100" dir="2700000" algn="tl">
                    <a:srgbClr val="000000">
                      <a:alpha val="43137"/>
                    </a:srgbClr>
                  </a:outerShdw>
                </a:effectLst>
                <a:latin typeface="Georgia" panose="02040502050405020303" pitchFamily="18" charset="0"/>
              </a:rPr>
            </a:br>
            <a:r>
              <a:rPr lang="en-US" b="1" baseline="30000" dirty="0">
                <a:solidFill>
                  <a:schemeClr val="tx1"/>
                </a:solidFill>
                <a:effectLst>
                  <a:outerShdw blurRad="38100" dist="38100" dir="2700000" algn="tl">
                    <a:srgbClr val="000000">
                      <a:alpha val="43137"/>
                    </a:srgbClr>
                  </a:outerShdw>
                </a:effectLst>
                <a:latin typeface="Georgia" panose="02040502050405020303" pitchFamily="18" charset="0"/>
              </a:rPr>
              <a:t>2 </a:t>
            </a:r>
            <a:r>
              <a:rPr lang="en-US" b="1" dirty="0">
                <a:solidFill>
                  <a:schemeClr val="tx1"/>
                </a:solidFill>
                <a:effectLst>
                  <a:outerShdw blurRad="38100" dist="38100" dir="2700000" algn="tl">
                    <a:srgbClr val="000000">
                      <a:alpha val="43137"/>
                    </a:srgbClr>
                  </a:outerShdw>
                </a:effectLst>
                <a:latin typeface="Georgia" panose="02040502050405020303" pitchFamily="18" charset="0"/>
              </a:rPr>
              <a:t>My soul thirsts for God, </a:t>
            </a:r>
          </a:p>
          <a:p>
            <a:r>
              <a:rPr lang="en-US" dirty="0">
                <a:solidFill>
                  <a:schemeClr val="tx1"/>
                </a:solidFill>
                <a:effectLst>
                  <a:outerShdw blurRad="38100" dist="38100" dir="2700000" algn="tl">
                    <a:srgbClr val="000000">
                      <a:alpha val="43137"/>
                    </a:srgbClr>
                  </a:outerShdw>
                </a:effectLst>
                <a:latin typeface="Georgia" panose="02040502050405020303" pitchFamily="18" charset="0"/>
              </a:rPr>
              <a:t>for the living God.</a:t>
            </a:r>
            <a:br>
              <a:rPr lang="en-US" dirty="0">
                <a:solidFill>
                  <a:schemeClr val="tx1"/>
                </a:solidFill>
                <a:effectLst>
                  <a:outerShdw blurRad="38100" dist="38100" dir="2700000" algn="tl">
                    <a:srgbClr val="000000">
                      <a:alpha val="43137"/>
                    </a:srgbClr>
                  </a:outerShdw>
                </a:effectLst>
                <a:latin typeface="Georgia" panose="02040502050405020303" pitchFamily="18" charset="0"/>
              </a:rPr>
            </a:br>
            <a:r>
              <a:rPr lang="en-US" dirty="0">
                <a:solidFill>
                  <a:schemeClr val="tx1"/>
                </a:solidFill>
                <a:effectLst>
                  <a:outerShdw blurRad="38100" dist="38100" dir="2700000" algn="tl">
                    <a:srgbClr val="000000">
                      <a:alpha val="43137"/>
                    </a:srgbClr>
                  </a:outerShdw>
                </a:effectLst>
                <a:latin typeface="Georgia" panose="02040502050405020303" pitchFamily="18" charset="0"/>
              </a:rPr>
              <a:t>    When can I go and meet with God?</a:t>
            </a:r>
          </a:p>
        </p:txBody>
      </p:sp>
      <p:sp>
        <p:nvSpPr>
          <p:cNvPr id="4" name="Text Placeholder 3">
            <a:extLst>
              <a:ext uri="{FF2B5EF4-FFF2-40B4-BE49-F238E27FC236}">
                <a16:creationId xmlns:a16="http://schemas.microsoft.com/office/drawing/2014/main" id="{685BABD0-F971-78F1-9FE6-23FE517259DA}"/>
              </a:ext>
            </a:extLst>
          </p:cNvPr>
          <p:cNvSpPr>
            <a:spLocks noGrp="1"/>
          </p:cNvSpPr>
          <p:nvPr>
            <p:ph type="body" sz="quarter" idx="14"/>
          </p:nvPr>
        </p:nvSpPr>
        <p:spPr>
          <a:xfrm>
            <a:off x="3757613" y="4350783"/>
            <a:ext cx="5022056" cy="742690"/>
          </a:xfrm>
        </p:spPr>
        <p:txBody>
          <a:bodyPr>
            <a:normAutofit/>
          </a:bodyPr>
          <a:lstStyle/>
          <a:p>
            <a:r>
              <a:rPr lang="en-US" sz="3200" dirty="0">
                <a:solidFill>
                  <a:schemeClr val="tx1"/>
                </a:solidFill>
                <a:latin typeface="Georgia" panose="02040502050405020303" pitchFamily="18" charset="0"/>
              </a:rPr>
              <a:t>Psalm 42:1-2 NIV </a:t>
            </a:r>
          </a:p>
        </p:txBody>
      </p:sp>
    </p:spTree>
    <p:extLst>
      <p:ext uri="{BB962C8B-B14F-4D97-AF65-F5344CB8AC3E}">
        <p14:creationId xmlns:p14="http://schemas.microsoft.com/office/powerpoint/2010/main" val="3046625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BE12F-7661-9808-9860-4B813459DBC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A0A41D4-8CDD-BFD2-7344-7ED28ED72093}"/>
              </a:ext>
            </a:extLst>
          </p:cNvPr>
          <p:cNvSpPr>
            <a:spLocks noGrp="1"/>
          </p:cNvSpPr>
          <p:nvPr>
            <p:ph type="body" sz="quarter" idx="13"/>
          </p:nvPr>
        </p:nvSpPr>
        <p:spPr>
          <a:xfrm>
            <a:off x="526736" y="421372"/>
            <a:ext cx="8160063" cy="2900472"/>
          </a:xfrm>
        </p:spPr>
        <p:txBody>
          <a:bodyPr>
            <a:noAutofit/>
          </a:bodyPr>
          <a:lstStyle/>
          <a:p>
            <a:r>
              <a:rPr lang="en-US" b="1" baseline="30000" dirty="0">
                <a:solidFill>
                  <a:schemeClr val="tx1"/>
                </a:solidFill>
                <a:latin typeface="Georgia" panose="02040502050405020303" pitchFamily="18" charset="0"/>
              </a:rPr>
              <a:t>1 </a:t>
            </a:r>
            <a:r>
              <a:rPr lang="en-US" dirty="0">
                <a:solidFill>
                  <a:schemeClr val="tx1"/>
                </a:solidFill>
                <a:latin typeface="Georgia" panose="02040502050405020303" pitchFamily="18" charset="0"/>
              </a:rPr>
              <a:t>How lovely is your dwelling place,</a:t>
            </a:r>
            <a:br>
              <a:rPr lang="en-US" dirty="0">
                <a:solidFill>
                  <a:schemeClr val="tx1"/>
                </a:solidFill>
                <a:latin typeface="Georgia" panose="02040502050405020303" pitchFamily="18" charset="0"/>
              </a:rPr>
            </a:br>
            <a:r>
              <a:rPr lang="en-US" dirty="0">
                <a:solidFill>
                  <a:schemeClr val="tx1"/>
                </a:solidFill>
                <a:latin typeface="Georgia" panose="02040502050405020303" pitchFamily="18" charset="0"/>
              </a:rPr>
              <a:t>    </a:t>
            </a:r>
            <a:r>
              <a:rPr lang="en-US" cap="small" dirty="0">
                <a:solidFill>
                  <a:schemeClr val="tx1"/>
                </a:solidFill>
                <a:latin typeface="Georgia" panose="02040502050405020303" pitchFamily="18" charset="0"/>
              </a:rPr>
              <a:t>Lord</a:t>
            </a:r>
            <a:r>
              <a:rPr lang="en-US" dirty="0">
                <a:solidFill>
                  <a:schemeClr val="tx1"/>
                </a:solidFill>
                <a:latin typeface="Georgia" panose="02040502050405020303" pitchFamily="18" charset="0"/>
              </a:rPr>
              <a:t> Almighty!</a:t>
            </a:r>
            <a:br>
              <a:rPr lang="en-US" dirty="0">
                <a:solidFill>
                  <a:schemeClr val="tx1"/>
                </a:solidFill>
                <a:latin typeface="Georgia" panose="02040502050405020303" pitchFamily="18" charset="0"/>
              </a:rPr>
            </a:br>
            <a:r>
              <a:rPr lang="en-US" b="1" baseline="30000" dirty="0">
                <a:solidFill>
                  <a:schemeClr val="tx1"/>
                </a:solidFill>
                <a:latin typeface="Georgia" panose="02040502050405020303" pitchFamily="18" charset="0"/>
              </a:rPr>
              <a:t>2 </a:t>
            </a:r>
            <a:r>
              <a:rPr lang="en-US" dirty="0">
                <a:solidFill>
                  <a:schemeClr val="tx1"/>
                </a:solidFill>
                <a:latin typeface="Georgia" panose="02040502050405020303" pitchFamily="18" charset="0"/>
              </a:rPr>
              <a:t>My soul yearns, even faints,</a:t>
            </a:r>
            <a:br>
              <a:rPr lang="en-US" dirty="0">
                <a:solidFill>
                  <a:schemeClr val="tx1"/>
                </a:solidFill>
                <a:latin typeface="Georgia" panose="02040502050405020303" pitchFamily="18" charset="0"/>
              </a:rPr>
            </a:br>
            <a:r>
              <a:rPr lang="en-US" dirty="0">
                <a:solidFill>
                  <a:schemeClr val="tx1"/>
                </a:solidFill>
                <a:latin typeface="Georgia" panose="02040502050405020303" pitchFamily="18" charset="0"/>
              </a:rPr>
              <a:t>    for the courts of the </a:t>
            </a:r>
            <a:r>
              <a:rPr lang="en-US" cap="small" dirty="0">
                <a:solidFill>
                  <a:schemeClr val="tx1"/>
                </a:solidFill>
                <a:latin typeface="Georgia" panose="02040502050405020303" pitchFamily="18" charset="0"/>
              </a:rPr>
              <a:t>Lord</a:t>
            </a:r>
            <a:r>
              <a:rPr lang="en-US" dirty="0">
                <a:solidFill>
                  <a:schemeClr val="tx1"/>
                </a:solidFill>
                <a:latin typeface="Georgia" panose="02040502050405020303" pitchFamily="18" charset="0"/>
              </a:rPr>
              <a:t>;</a:t>
            </a:r>
            <a:br>
              <a:rPr lang="en-US" dirty="0">
                <a:solidFill>
                  <a:schemeClr val="tx1"/>
                </a:solidFill>
                <a:latin typeface="Georgia" panose="02040502050405020303" pitchFamily="18" charset="0"/>
              </a:rPr>
            </a:br>
            <a:r>
              <a:rPr lang="en-US" dirty="0">
                <a:solidFill>
                  <a:schemeClr val="tx1"/>
                </a:solidFill>
                <a:latin typeface="Georgia" panose="02040502050405020303" pitchFamily="18" charset="0"/>
              </a:rPr>
              <a:t>my heart and my flesh cry out</a:t>
            </a:r>
            <a:br>
              <a:rPr lang="en-US" dirty="0">
                <a:solidFill>
                  <a:schemeClr val="tx1"/>
                </a:solidFill>
                <a:latin typeface="Georgia" panose="02040502050405020303" pitchFamily="18" charset="0"/>
              </a:rPr>
            </a:br>
            <a:r>
              <a:rPr lang="en-US" dirty="0">
                <a:solidFill>
                  <a:schemeClr val="tx1"/>
                </a:solidFill>
                <a:latin typeface="Georgia" panose="02040502050405020303" pitchFamily="18" charset="0"/>
              </a:rPr>
              <a:t>    for the living God.</a:t>
            </a:r>
            <a:endParaRPr lang="en-US"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4" name="Text Placeholder 3">
            <a:extLst>
              <a:ext uri="{FF2B5EF4-FFF2-40B4-BE49-F238E27FC236}">
                <a16:creationId xmlns:a16="http://schemas.microsoft.com/office/drawing/2014/main" id="{7FA19AC8-19DA-9DF8-8604-437D8B970954}"/>
              </a:ext>
            </a:extLst>
          </p:cNvPr>
          <p:cNvSpPr>
            <a:spLocks noGrp="1"/>
          </p:cNvSpPr>
          <p:nvPr>
            <p:ph type="body" sz="quarter" idx="14"/>
          </p:nvPr>
        </p:nvSpPr>
        <p:spPr>
          <a:xfrm>
            <a:off x="3757613" y="4350783"/>
            <a:ext cx="5022056" cy="742690"/>
          </a:xfrm>
        </p:spPr>
        <p:txBody>
          <a:bodyPr>
            <a:normAutofit/>
          </a:bodyPr>
          <a:lstStyle/>
          <a:p>
            <a:r>
              <a:rPr lang="en-US" sz="3200" dirty="0">
                <a:solidFill>
                  <a:schemeClr val="tx1"/>
                </a:solidFill>
                <a:latin typeface="Georgia" panose="02040502050405020303" pitchFamily="18" charset="0"/>
              </a:rPr>
              <a:t>Psalm 84:1-2 NIV </a:t>
            </a:r>
          </a:p>
        </p:txBody>
      </p:sp>
    </p:spTree>
    <p:extLst>
      <p:ext uri="{BB962C8B-B14F-4D97-AF65-F5344CB8AC3E}">
        <p14:creationId xmlns:p14="http://schemas.microsoft.com/office/powerpoint/2010/main" val="3108532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9A2B1-B151-E9C8-32D2-B8989E20E50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1F926F9-2CAB-7074-0B5C-782278832FC1}"/>
              </a:ext>
            </a:extLst>
          </p:cNvPr>
          <p:cNvSpPr>
            <a:spLocks noGrp="1"/>
          </p:cNvSpPr>
          <p:nvPr>
            <p:ph type="body" sz="quarter" idx="13"/>
          </p:nvPr>
        </p:nvSpPr>
        <p:spPr>
          <a:xfrm>
            <a:off x="526736" y="421372"/>
            <a:ext cx="8160063" cy="3857734"/>
          </a:xfrm>
        </p:spPr>
        <p:txBody>
          <a:bodyPr>
            <a:normAutofit/>
          </a:bodyPr>
          <a:lstStyle/>
          <a:p>
            <a:r>
              <a:rPr lang="en-US" sz="4400" dirty="0">
                <a:solidFill>
                  <a:schemeClr val="tx1"/>
                </a:solidFill>
                <a:effectLst>
                  <a:outerShdw blurRad="38100" dist="38100" dir="2700000" algn="tl">
                    <a:srgbClr val="000000">
                      <a:alpha val="43137"/>
                    </a:srgbClr>
                  </a:outerShdw>
                </a:effectLst>
                <a:latin typeface="Georgia" panose="02040502050405020303" pitchFamily="18" charset="0"/>
              </a:rPr>
              <a:t>A Greater Need</a:t>
            </a:r>
          </a:p>
        </p:txBody>
      </p:sp>
    </p:spTree>
    <p:extLst>
      <p:ext uri="{BB962C8B-B14F-4D97-AF65-F5344CB8AC3E}">
        <p14:creationId xmlns:p14="http://schemas.microsoft.com/office/powerpoint/2010/main" val="1916570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7937A-E00C-55E4-DD66-1928FCEE65B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98BB51D-97E1-76B8-6EA0-9646E01A5CB7}"/>
              </a:ext>
            </a:extLst>
          </p:cNvPr>
          <p:cNvSpPr>
            <a:spLocks noGrp="1"/>
          </p:cNvSpPr>
          <p:nvPr>
            <p:ph type="body" sz="quarter" idx="13"/>
          </p:nvPr>
        </p:nvSpPr>
        <p:spPr>
          <a:xfrm>
            <a:off x="526736" y="421372"/>
            <a:ext cx="8160063" cy="3171934"/>
          </a:xfrm>
        </p:spPr>
        <p:txBody>
          <a:bodyPr>
            <a:normAutofit/>
          </a:bodyPr>
          <a:lstStyle/>
          <a:p>
            <a:r>
              <a:rPr lang="en-US" b="1" baseline="30000" dirty="0">
                <a:solidFill>
                  <a:schemeClr val="tx1"/>
                </a:solidFill>
                <a:effectLst>
                  <a:outerShdw blurRad="38100" dist="38100" dir="2700000" algn="tl">
                    <a:srgbClr val="000000">
                      <a:alpha val="43137"/>
                    </a:srgbClr>
                  </a:outerShdw>
                </a:effectLst>
                <a:latin typeface="Georgia" panose="02040502050405020303" pitchFamily="18" charset="0"/>
              </a:rPr>
              <a:t>14 </a:t>
            </a:r>
            <a:r>
              <a:rPr lang="en-US" b="1" dirty="0">
                <a:solidFill>
                  <a:schemeClr val="tx1"/>
                </a:solidFill>
                <a:effectLst>
                  <a:outerShdw blurRad="38100" dist="38100" dir="2700000" algn="tl">
                    <a:srgbClr val="000000">
                      <a:alpha val="43137"/>
                    </a:srgbClr>
                  </a:outerShdw>
                </a:effectLst>
                <a:latin typeface="Georgia" panose="02040502050405020303" pitchFamily="18" charset="0"/>
              </a:rPr>
              <a:t>I cannot carry all these people by myself; the burden is too heavy for me. </a:t>
            </a:r>
          </a:p>
        </p:txBody>
      </p:sp>
      <p:sp>
        <p:nvSpPr>
          <p:cNvPr id="4" name="Text Placeholder 3">
            <a:extLst>
              <a:ext uri="{FF2B5EF4-FFF2-40B4-BE49-F238E27FC236}">
                <a16:creationId xmlns:a16="http://schemas.microsoft.com/office/drawing/2014/main" id="{65907B5C-EC31-CAAA-A3DE-5DDCB32139D6}"/>
              </a:ext>
            </a:extLst>
          </p:cNvPr>
          <p:cNvSpPr>
            <a:spLocks noGrp="1"/>
          </p:cNvSpPr>
          <p:nvPr>
            <p:ph type="body" sz="quarter" idx="14"/>
          </p:nvPr>
        </p:nvSpPr>
        <p:spPr>
          <a:xfrm>
            <a:off x="3757613" y="4350783"/>
            <a:ext cx="5022056" cy="742690"/>
          </a:xfrm>
        </p:spPr>
        <p:txBody>
          <a:bodyPr>
            <a:normAutofit/>
          </a:bodyPr>
          <a:lstStyle/>
          <a:p>
            <a:r>
              <a:rPr lang="en-US" sz="3200" dirty="0">
                <a:solidFill>
                  <a:schemeClr val="tx1"/>
                </a:solidFill>
                <a:latin typeface="Georgia" panose="02040502050405020303" pitchFamily="18" charset="0"/>
              </a:rPr>
              <a:t>Numbers 11:14 NIV </a:t>
            </a:r>
          </a:p>
        </p:txBody>
      </p:sp>
    </p:spTree>
    <p:extLst>
      <p:ext uri="{BB962C8B-B14F-4D97-AF65-F5344CB8AC3E}">
        <p14:creationId xmlns:p14="http://schemas.microsoft.com/office/powerpoint/2010/main" val="886792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6C38A-0C13-2E1B-A122-30403AFB963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58F961F-5061-BF64-3FFC-84823C3A37F6}"/>
              </a:ext>
            </a:extLst>
          </p:cNvPr>
          <p:cNvSpPr>
            <a:spLocks noGrp="1"/>
          </p:cNvSpPr>
          <p:nvPr>
            <p:ph type="body" sz="quarter" idx="13"/>
          </p:nvPr>
        </p:nvSpPr>
        <p:spPr>
          <a:xfrm>
            <a:off x="526736" y="814278"/>
            <a:ext cx="8160063" cy="2900472"/>
          </a:xfrm>
        </p:spPr>
        <p:txBody>
          <a:bodyPr>
            <a:normAutofit lnSpcReduction="10000"/>
          </a:bodyPr>
          <a:lstStyle/>
          <a:p>
            <a:r>
              <a:rPr lang="en-US" b="1" baseline="30000" dirty="0">
                <a:solidFill>
                  <a:schemeClr val="tx1"/>
                </a:solidFill>
                <a:effectLst>
                  <a:outerShdw blurRad="38100" dist="38100" dir="2700000" algn="tl">
                    <a:srgbClr val="000000">
                      <a:alpha val="43137"/>
                    </a:srgbClr>
                  </a:outerShdw>
                </a:effectLst>
                <a:latin typeface="Georgia" panose="02040502050405020303" pitchFamily="18" charset="0"/>
              </a:rPr>
              <a:t>17 </a:t>
            </a:r>
            <a:r>
              <a:rPr lang="en-US" dirty="0">
                <a:solidFill>
                  <a:schemeClr val="tx1"/>
                </a:solidFill>
                <a:effectLst>
                  <a:outerShdw blurRad="38100" dist="38100" dir="2700000" algn="tl">
                    <a:srgbClr val="000000">
                      <a:alpha val="43137"/>
                    </a:srgbClr>
                  </a:outerShdw>
                </a:effectLst>
                <a:latin typeface="Georgia" panose="02040502050405020303" pitchFamily="18" charset="0"/>
              </a:rPr>
              <a:t>I will come down and speak with you there, and </a:t>
            </a:r>
            <a:r>
              <a:rPr lang="en-US" b="1" dirty="0">
                <a:solidFill>
                  <a:schemeClr val="tx1"/>
                </a:solidFill>
                <a:effectLst>
                  <a:outerShdw blurRad="38100" dist="38100" dir="2700000" algn="tl">
                    <a:srgbClr val="000000">
                      <a:alpha val="43137"/>
                    </a:srgbClr>
                  </a:outerShdw>
                </a:effectLst>
                <a:latin typeface="Georgia" panose="02040502050405020303" pitchFamily="18" charset="0"/>
              </a:rPr>
              <a:t>I will take some of the power of the Spirit that is on you and put it on them</a:t>
            </a:r>
            <a:r>
              <a:rPr lang="en-US" dirty="0">
                <a:solidFill>
                  <a:schemeClr val="tx1"/>
                </a:solidFill>
                <a:effectLst>
                  <a:outerShdw blurRad="38100" dist="38100" dir="2700000" algn="tl">
                    <a:srgbClr val="000000">
                      <a:alpha val="43137"/>
                    </a:srgbClr>
                  </a:outerShdw>
                </a:effectLst>
                <a:latin typeface="Georgia" panose="02040502050405020303" pitchFamily="18" charset="0"/>
              </a:rPr>
              <a:t>. </a:t>
            </a:r>
          </a:p>
          <a:p>
            <a:r>
              <a:rPr lang="en-US" b="1" dirty="0">
                <a:solidFill>
                  <a:schemeClr val="tx1"/>
                </a:solidFill>
                <a:effectLst>
                  <a:outerShdw blurRad="38100" dist="38100" dir="2700000" algn="tl">
                    <a:srgbClr val="000000">
                      <a:alpha val="43137"/>
                    </a:srgbClr>
                  </a:outerShdw>
                </a:effectLst>
                <a:latin typeface="Georgia" panose="02040502050405020303" pitchFamily="18" charset="0"/>
              </a:rPr>
              <a:t>They will share the burden </a:t>
            </a:r>
          </a:p>
          <a:p>
            <a:r>
              <a:rPr lang="en-US" b="1" dirty="0">
                <a:solidFill>
                  <a:schemeClr val="tx1"/>
                </a:solidFill>
                <a:effectLst>
                  <a:outerShdw blurRad="38100" dist="38100" dir="2700000" algn="tl">
                    <a:srgbClr val="000000">
                      <a:alpha val="43137"/>
                    </a:srgbClr>
                  </a:outerShdw>
                </a:effectLst>
                <a:latin typeface="Georgia" panose="02040502050405020303" pitchFamily="18" charset="0"/>
              </a:rPr>
              <a:t>of the people with you </a:t>
            </a:r>
          </a:p>
          <a:p>
            <a:r>
              <a:rPr lang="en-US" dirty="0">
                <a:solidFill>
                  <a:schemeClr val="tx1"/>
                </a:solidFill>
                <a:effectLst>
                  <a:outerShdw blurRad="38100" dist="38100" dir="2700000" algn="tl">
                    <a:srgbClr val="000000">
                      <a:alpha val="43137"/>
                    </a:srgbClr>
                  </a:outerShdw>
                </a:effectLst>
                <a:latin typeface="Georgia" panose="02040502050405020303" pitchFamily="18" charset="0"/>
              </a:rPr>
              <a:t>so that you will not have to carry it alone.</a:t>
            </a:r>
          </a:p>
        </p:txBody>
      </p:sp>
      <p:sp>
        <p:nvSpPr>
          <p:cNvPr id="4" name="Text Placeholder 3">
            <a:extLst>
              <a:ext uri="{FF2B5EF4-FFF2-40B4-BE49-F238E27FC236}">
                <a16:creationId xmlns:a16="http://schemas.microsoft.com/office/drawing/2014/main" id="{0EAD5F0F-46C9-2A63-2850-C73478DA2EEA}"/>
              </a:ext>
            </a:extLst>
          </p:cNvPr>
          <p:cNvSpPr>
            <a:spLocks noGrp="1"/>
          </p:cNvSpPr>
          <p:nvPr>
            <p:ph type="body" sz="quarter" idx="14"/>
          </p:nvPr>
        </p:nvSpPr>
        <p:spPr>
          <a:xfrm>
            <a:off x="3757613" y="4350783"/>
            <a:ext cx="5022056" cy="742690"/>
          </a:xfrm>
        </p:spPr>
        <p:txBody>
          <a:bodyPr>
            <a:normAutofit/>
          </a:bodyPr>
          <a:lstStyle/>
          <a:p>
            <a:r>
              <a:rPr lang="en-US" sz="3200" dirty="0">
                <a:solidFill>
                  <a:schemeClr val="tx1"/>
                </a:solidFill>
                <a:latin typeface="Georgia" panose="02040502050405020303" pitchFamily="18" charset="0"/>
              </a:rPr>
              <a:t>Numbers 11:17 NIV </a:t>
            </a:r>
          </a:p>
        </p:txBody>
      </p:sp>
    </p:spTree>
    <p:extLst>
      <p:ext uri="{BB962C8B-B14F-4D97-AF65-F5344CB8AC3E}">
        <p14:creationId xmlns:p14="http://schemas.microsoft.com/office/powerpoint/2010/main" val="362763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84205-3DD9-38DF-D6A9-6BA035E51AA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B09FFE8-4F3C-972B-31AD-DFFA4944D6DC}"/>
              </a:ext>
            </a:extLst>
          </p:cNvPr>
          <p:cNvSpPr>
            <a:spLocks noGrp="1"/>
          </p:cNvSpPr>
          <p:nvPr>
            <p:ph type="body" sz="quarter" idx="13"/>
          </p:nvPr>
        </p:nvSpPr>
        <p:spPr>
          <a:xfrm>
            <a:off x="619606" y="478521"/>
            <a:ext cx="8160063" cy="2900472"/>
          </a:xfrm>
        </p:spPr>
        <p:txBody>
          <a:bodyPr>
            <a:normAutofit/>
          </a:bodyPr>
          <a:lstStyle/>
          <a:p>
            <a:r>
              <a:rPr lang="en-US" b="1" baseline="30000" dirty="0">
                <a:solidFill>
                  <a:schemeClr val="tx1"/>
                </a:solidFill>
                <a:latin typeface="Georgia" panose="02040502050405020303" pitchFamily="18" charset="0"/>
              </a:rPr>
              <a:t>16 </a:t>
            </a:r>
            <a:r>
              <a:rPr lang="en-US" dirty="0">
                <a:solidFill>
                  <a:schemeClr val="tx1"/>
                </a:solidFill>
                <a:latin typeface="Georgia" panose="02040502050405020303" pitchFamily="18" charset="0"/>
              </a:rPr>
              <a:t>And I will ask the Father, and he will give you another </a:t>
            </a:r>
            <a:r>
              <a:rPr lang="en-US" b="1" dirty="0">
                <a:solidFill>
                  <a:schemeClr val="tx1"/>
                </a:solidFill>
                <a:latin typeface="Georgia" panose="02040502050405020303" pitchFamily="18" charset="0"/>
              </a:rPr>
              <a:t>advocate</a:t>
            </a:r>
            <a:r>
              <a:rPr lang="en-US" dirty="0">
                <a:solidFill>
                  <a:schemeClr val="tx1"/>
                </a:solidFill>
                <a:latin typeface="Georgia" panose="02040502050405020303" pitchFamily="18" charset="0"/>
              </a:rPr>
              <a:t> </a:t>
            </a:r>
            <a:r>
              <a:rPr lang="en-US" b="1" dirty="0">
                <a:solidFill>
                  <a:schemeClr val="tx1"/>
                </a:solidFill>
                <a:latin typeface="Georgia" panose="02040502050405020303" pitchFamily="18" charset="0"/>
              </a:rPr>
              <a:t>to help you </a:t>
            </a:r>
            <a:r>
              <a:rPr lang="en-US" dirty="0">
                <a:solidFill>
                  <a:schemeClr val="tx1"/>
                </a:solidFill>
                <a:latin typeface="Georgia" panose="02040502050405020303" pitchFamily="18" charset="0"/>
              </a:rPr>
              <a:t>and be with you forever— </a:t>
            </a:r>
            <a:r>
              <a:rPr lang="en-US" b="1" baseline="30000" dirty="0">
                <a:solidFill>
                  <a:schemeClr val="tx1"/>
                </a:solidFill>
                <a:latin typeface="Georgia" panose="02040502050405020303" pitchFamily="18" charset="0"/>
              </a:rPr>
              <a:t>17 </a:t>
            </a:r>
            <a:r>
              <a:rPr lang="en-US" b="1" dirty="0">
                <a:solidFill>
                  <a:srgbClr val="FFDD81"/>
                </a:solidFill>
                <a:latin typeface="Georgia" panose="02040502050405020303" pitchFamily="18" charset="0"/>
              </a:rPr>
              <a:t>the Spirit of truth</a:t>
            </a:r>
            <a:r>
              <a:rPr lang="en-US" dirty="0">
                <a:solidFill>
                  <a:schemeClr val="tx1"/>
                </a:solidFill>
                <a:latin typeface="Georgia" panose="02040502050405020303" pitchFamily="18" charset="0"/>
              </a:rPr>
              <a:t>. The world cannot accept him, because it neither sees him nor knows him. But you know him, for he lives with you and </a:t>
            </a:r>
            <a:r>
              <a:rPr lang="en-US" b="1" dirty="0">
                <a:solidFill>
                  <a:schemeClr val="tx1"/>
                </a:solidFill>
                <a:latin typeface="Georgia" panose="02040502050405020303" pitchFamily="18" charset="0"/>
              </a:rPr>
              <a:t>will be in you</a:t>
            </a:r>
            <a:r>
              <a:rPr lang="en-US" dirty="0">
                <a:solidFill>
                  <a:schemeClr val="tx1"/>
                </a:solidFill>
                <a:latin typeface="Georgia" panose="02040502050405020303" pitchFamily="18" charset="0"/>
              </a:rPr>
              <a:t>.</a:t>
            </a:r>
            <a:endParaRPr lang="en-US"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4" name="Text Placeholder 3">
            <a:extLst>
              <a:ext uri="{FF2B5EF4-FFF2-40B4-BE49-F238E27FC236}">
                <a16:creationId xmlns:a16="http://schemas.microsoft.com/office/drawing/2014/main" id="{85A18771-7B1A-BB47-1FA7-5B6E28CF4D06}"/>
              </a:ext>
            </a:extLst>
          </p:cNvPr>
          <p:cNvSpPr>
            <a:spLocks noGrp="1"/>
          </p:cNvSpPr>
          <p:nvPr>
            <p:ph type="body" sz="quarter" idx="14"/>
          </p:nvPr>
        </p:nvSpPr>
        <p:spPr>
          <a:xfrm>
            <a:off x="3757613" y="4350783"/>
            <a:ext cx="5022056" cy="742690"/>
          </a:xfrm>
        </p:spPr>
        <p:txBody>
          <a:bodyPr>
            <a:normAutofit/>
          </a:bodyPr>
          <a:lstStyle/>
          <a:p>
            <a:r>
              <a:rPr lang="en-US" sz="3200" dirty="0">
                <a:solidFill>
                  <a:schemeClr val="tx1"/>
                </a:solidFill>
                <a:latin typeface="Georgia" panose="02040502050405020303" pitchFamily="18" charset="0"/>
              </a:rPr>
              <a:t>John 14:16-17 NIV </a:t>
            </a:r>
          </a:p>
        </p:txBody>
      </p:sp>
    </p:spTree>
    <p:extLst>
      <p:ext uri="{BB962C8B-B14F-4D97-AF65-F5344CB8AC3E}">
        <p14:creationId xmlns:p14="http://schemas.microsoft.com/office/powerpoint/2010/main" val="2047915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1844F-6965-CEA4-4E2C-C80A076369F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6A978A5-ED3C-A64D-ACB0-24C1F76833B0}"/>
              </a:ext>
            </a:extLst>
          </p:cNvPr>
          <p:cNvSpPr>
            <a:spLocks noGrp="1"/>
          </p:cNvSpPr>
          <p:nvPr>
            <p:ph type="body" sz="quarter" idx="13"/>
          </p:nvPr>
        </p:nvSpPr>
        <p:spPr>
          <a:xfrm>
            <a:off x="526736" y="421372"/>
            <a:ext cx="8160063" cy="3557697"/>
          </a:xfrm>
        </p:spPr>
        <p:txBody>
          <a:bodyPr>
            <a:normAutofit/>
          </a:bodyPr>
          <a:lstStyle/>
          <a:p>
            <a:r>
              <a:rPr lang="en-US" sz="4400" dirty="0">
                <a:solidFill>
                  <a:schemeClr val="tx1"/>
                </a:solidFill>
                <a:effectLst>
                  <a:outerShdw blurRad="38100" dist="38100" dir="2700000" algn="tl">
                    <a:srgbClr val="000000">
                      <a:alpha val="43137"/>
                    </a:srgbClr>
                  </a:outerShdw>
                </a:effectLst>
                <a:latin typeface="Georgia" panose="02040502050405020303" pitchFamily="18" charset="0"/>
              </a:rPr>
              <a:t>A Prophetic Longing</a:t>
            </a:r>
          </a:p>
        </p:txBody>
      </p:sp>
    </p:spTree>
    <p:extLst>
      <p:ext uri="{BB962C8B-B14F-4D97-AF65-F5344CB8AC3E}">
        <p14:creationId xmlns:p14="http://schemas.microsoft.com/office/powerpoint/2010/main" val="4046250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800630" y="3537586"/>
            <a:ext cx="3657570" cy="323459"/>
          </a:xfrm>
        </p:spPr>
        <p:txBody>
          <a:bodyPr>
            <a:noAutofit/>
          </a:bodyPr>
          <a:lstStyle/>
          <a:p>
            <a:r>
              <a:rPr lang="en-US" sz="2800" dirty="0">
                <a:solidFill>
                  <a:srgbClr val="DFECEB"/>
                </a:solidFill>
                <a:effectLst>
                  <a:outerShdw blurRad="38100" dist="38100" dir="2700000" algn="tl">
                    <a:srgbClr val="000000">
                      <a:alpha val="43137"/>
                    </a:srgbClr>
                  </a:outerShdw>
                </a:effectLst>
                <a:latin typeface="Arial Black" panose="020B0A04020102020204" pitchFamily="34" charset="0"/>
              </a:rPr>
              <a:t>From Among Us to Within Us</a:t>
            </a:r>
          </a:p>
        </p:txBody>
      </p:sp>
      <p:sp>
        <p:nvSpPr>
          <p:cNvPr id="3" name="Title 2"/>
          <p:cNvSpPr>
            <a:spLocks noGrp="1"/>
          </p:cNvSpPr>
          <p:nvPr>
            <p:ph type="title"/>
          </p:nvPr>
        </p:nvSpPr>
        <p:spPr>
          <a:xfrm>
            <a:off x="2012880" y="1658109"/>
            <a:ext cx="5932625" cy="903415"/>
          </a:xfrm>
        </p:spPr>
        <p:txBody>
          <a:bodyPr>
            <a:noAutofit/>
          </a:bodyPr>
          <a:lstStyle/>
          <a:p>
            <a:r>
              <a:rPr lang="en-US" sz="5400" b="1" dirty="0">
                <a:latin typeface="Algerian" panose="04020705040A02060702" pitchFamily="82" charset="0"/>
              </a:rPr>
              <a:t>Pentecost</a:t>
            </a:r>
          </a:p>
        </p:txBody>
      </p:sp>
    </p:spTree>
    <p:extLst>
      <p:ext uri="{BB962C8B-B14F-4D97-AF65-F5344CB8AC3E}">
        <p14:creationId xmlns:p14="http://schemas.microsoft.com/office/powerpoint/2010/main" val="389385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098FC-DB40-ABC3-86E7-7C041B68E6C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130CB25-BF44-856E-40CD-80D59AAB2C27}"/>
              </a:ext>
            </a:extLst>
          </p:cNvPr>
          <p:cNvSpPr>
            <a:spLocks noGrp="1"/>
          </p:cNvSpPr>
          <p:nvPr>
            <p:ph type="body" sz="quarter" idx="13"/>
          </p:nvPr>
        </p:nvSpPr>
        <p:spPr>
          <a:xfrm>
            <a:off x="526736" y="421372"/>
            <a:ext cx="8160063" cy="2900472"/>
          </a:xfrm>
        </p:spPr>
        <p:txBody>
          <a:bodyPr>
            <a:noAutofit/>
          </a:bodyPr>
          <a:lstStyle/>
          <a:p>
            <a:r>
              <a:rPr lang="en-US" b="1" baseline="30000" dirty="0">
                <a:solidFill>
                  <a:schemeClr val="tx1"/>
                </a:solidFill>
                <a:effectLst>
                  <a:outerShdw blurRad="38100" dist="38100" dir="2700000" algn="tl">
                    <a:srgbClr val="000000">
                      <a:alpha val="43137"/>
                    </a:srgbClr>
                  </a:outerShdw>
                </a:effectLst>
                <a:latin typeface="Georgia" panose="02040502050405020303" pitchFamily="18" charset="0"/>
              </a:rPr>
              <a:t>29 </a:t>
            </a:r>
            <a:r>
              <a:rPr lang="en-US" dirty="0">
                <a:solidFill>
                  <a:schemeClr val="tx1"/>
                </a:solidFill>
                <a:effectLst>
                  <a:outerShdw blurRad="38100" dist="38100" dir="2700000" algn="tl">
                    <a:srgbClr val="000000">
                      <a:alpha val="43137"/>
                    </a:srgbClr>
                  </a:outerShdw>
                </a:effectLst>
                <a:latin typeface="Georgia" panose="02040502050405020303" pitchFamily="18" charset="0"/>
              </a:rPr>
              <a:t>But Moses replied, </a:t>
            </a:r>
          </a:p>
          <a:p>
            <a:r>
              <a:rPr lang="en-US" dirty="0">
                <a:solidFill>
                  <a:schemeClr val="tx1"/>
                </a:solidFill>
                <a:effectLst>
                  <a:outerShdw blurRad="38100" dist="38100" dir="2700000" algn="tl">
                    <a:srgbClr val="000000">
                      <a:alpha val="43137"/>
                    </a:srgbClr>
                  </a:outerShdw>
                </a:effectLst>
                <a:latin typeface="Georgia" panose="02040502050405020303" pitchFamily="18" charset="0"/>
              </a:rPr>
              <a:t>“Are you jealous for my sake? </a:t>
            </a:r>
          </a:p>
          <a:p>
            <a:r>
              <a:rPr lang="en-US" b="1" dirty="0">
                <a:solidFill>
                  <a:schemeClr val="tx1"/>
                </a:solidFill>
                <a:effectLst>
                  <a:outerShdw blurRad="38100" dist="38100" dir="2700000" algn="tl">
                    <a:srgbClr val="000000">
                      <a:alpha val="43137"/>
                    </a:srgbClr>
                  </a:outerShdw>
                </a:effectLst>
                <a:latin typeface="Georgia" panose="02040502050405020303" pitchFamily="18" charset="0"/>
              </a:rPr>
              <a:t>I wish that all the </a:t>
            </a:r>
            <a:r>
              <a:rPr lang="en-US" b="1" cap="small" dirty="0">
                <a:solidFill>
                  <a:schemeClr val="tx1"/>
                </a:solidFill>
                <a:effectLst>
                  <a:outerShdw blurRad="38100" dist="38100" dir="2700000" algn="tl">
                    <a:srgbClr val="000000">
                      <a:alpha val="43137"/>
                    </a:srgbClr>
                  </a:outerShdw>
                </a:effectLst>
                <a:latin typeface="Georgia" panose="02040502050405020303" pitchFamily="18" charset="0"/>
              </a:rPr>
              <a:t>Lord</a:t>
            </a:r>
            <a:r>
              <a:rPr lang="en-US" b="1" dirty="0">
                <a:solidFill>
                  <a:schemeClr val="tx1"/>
                </a:solidFill>
                <a:effectLst>
                  <a:outerShdw blurRad="38100" dist="38100" dir="2700000" algn="tl">
                    <a:srgbClr val="000000">
                      <a:alpha val="43137"/>
                    </a:srgbClr>
                  </a:outerShdw>
                </a:effectLst>
                <a:latin typeface="Georgia" panose="02040502050405020303" pitchFamily="18" charset="0"/>
              </a:rPr>
              <a:t>’s people were prophets and that the </a:t>
            </a:r>
            <a:r>
              <a:rPr lang="en-US" b="1" cap="small" dirty="0">
                <a:solidFill>
                  <a:schemeClr val="tx1"/>
                </a:solidFill>
                <a:effectLst>
                  <a:outerShdw blurRad="38100" dist="38100" dir="2700000" algn="tl">
                    <a:srgbClr val="000000">
                      <a:alpha val="43137"/>
                    </a:srgbClr>
                  </a:outerShdw>
                </a:effectLst>
                <a:latin typeface="Georgia" panose="02040502050405020303" pitchFamily="18" charset="0"/>
              </a:rPr>
              <a:t>Lord</a:t>
            </a:r>
            <a:r>
              <a:rPr lang="en-US" b="1" dirty="0">
                <a:solidFill>
                  <a:schemeClr val="tx1"/>
                </a:solidFill>
                <a:effectLst>
                  <a:outerShdw blurRad="38100" dist="38100" dir="2700000" algn="tl">
                    <a:srgbClr val="000000">
                      <a:alpha val="43137"/>
                    </a:srgbClr>
                  </a:outerShdw>
                </a:effectLst>
                <a:latin typeface="Georgia" panose="02040502050405020303" pitchFamily="18" charset="0"/>
              </a:rPr>
              <a:t> </a:t>
            </a:r>
          </a:p>
          <a:p>
            <a:r>
              <a:rPr lang="en-US" b="1" dirty="0">
                <a:solidFill>
                  <a:schemeClr val="tx1"/>
                </a:solidFill>
                <a:effectLst>
                  <a:outerShdw blurRad="38100" dist="38100" dir="2700000" algn="tl">
                    <a:srgbClr val="000000">
                      <a:alpha val="43137"/>
                    </a:srgbClr>
                  </a:outerShdw>
                </a:effectLst>
                <a:latin typeface="Georgia" panose="02040502050405020303" pitchFamily="18" charset="0"/>
              </a:rPr>
              <a:t>would put his Spirit </a:t>
            </a:r>
          </a:p>
          <a:p>
            <a:r>
              <a:rPr lang="en-US" b="1" dirty="0">
                <a:solidFill>
                  <a:schemeClr val="tx1"/>
                </a:solidFill>
                <a:effectLst>
                  <a:outerShdw blurRad="38100" dist="38100" dir="2700000" algn="tl">
                    <a:srgbClr val="000000">
                      <a:alpha val="43137"/>
                    </a:srgbClr>
                  </a:outerShdw>
                </a:effectLst>
                <a:latin typeface="Georgia" panose="02040502050405020303" pitchFamily="18" charset="0"/>
              </a:rPr>
              <a:t>on them!</a:t>
            </a:r>
            <a:r>
              <a:rPr lang="en-US" dirty="0">
                <a:solidFill>
                  <a:schemeClr val="tx1"/>
                </a:solidFill>
                <a:effectLst>
                  <a:outerShdw blurRad="38100" dist="38100" dir="2700000" algn="tl">
                    <a:srgbClr val="000000">
                      <a:alpha val="43137"/>
                    </a:srgbClr>
                  </a:outerShdw>
                </a:effectLst>
                <a:latin typeface="Georgia" panose="02040502050405020303" pitchFamily="18" charset="0"/>
              </a:rPr>
              <a:t>”</a:t>
            </a:r>
            <a:r>
              <a:rPr lang="en-US" b="1" dirty="0">
                <a:solidFill>
                  <a:schemeClr val="tx1"/>
                </a:solidFill>
                <a:effectLst>
                  <a:outerShdw blurRad="38100" dist="38100" dir="2700000" algn="tl">
                    <a:srgbClr val="000000">
                      <a:alpha val="43137"/>
                    </a:srgbClr>
                  </a:outerShdw>
                </a:effectLst>
                <a:latin typeface="Georgia" panose="02040502050405020303" pitchFamily="18" charset="0"/>
              </a:rPr>
              <a:t> </a:t>
            </a:r>
            <a:endParaRPr lang="en-US"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4" name="Text Placeholder 3">
            <a:extLst>
              <a:ext uri="{FF2B5EF4-FFF2-40B4-BE49-F238E27FC236}">
                <a16:creationId xmlns:a16="http://schemas.microsoft.com/office/drawing/2014/main" id="{58FDFE88-26A9-16C7-8A82-408546FDD083}"/>
              </a:ext>
            </a:extLst>
          </p:cNvPr>
          <p:cNvSpPr>
            <a:spLocks noGrp="1"/>
          </p:cNvSpPr>
          <p:nvPr>
            <p:ph type="body" sz="quarter" idx="14"/>
          </p:nvPr>
        </p:nvSpPr>
        <p:spPr>
          <a:xfrm>
            <a:off x="3757613" y="4350783"/>
            <a:ext cx="5022056" cy="742690"/>
          </a:xfrm>
        </p:spPr>
        <p:txBody>
          <a:bodyPr>
            <a:normAutofit/>
          </a:bodyPr>
          <a:lstStyle/>
          <a:p>
            <a:r>
              <a:rPr lang="en-US" sz="3200" dirty="0">
                <a:solidFill>
                  <a:schemeClr val="tx1"/>
                </a:solidFill>
                <a:latin typeface="Georgia" panose="02040502050405020303" pitchFamily="18" charset="0"/>
              </a:rPr>
              <a:t>Numbers 11:29 NIV </a:t>
            </a:r>
          </a:p>
        </p:txBody>
      </p:sp>
    </p:spTree>
    <p:extLst>
      <p:ext uri="{BB962C8B-B14F-4D97-AF65-F5344CB8AC3E}">
        <p14:creationId xmlns:p14="http://schemas.microsoft.com/office/powerpoint/2010/main" val="603973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9BBAB-D8F6-A9DB-0B45-DE49967B23E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C85BBBC-04EA-AD96-A913-CB874116D7DD}"/>
              </a:ext>
            </a:extLst>
          </p:cNvPr>
          <p:cNvSpPr>
            <a:spLocks noGrp="1"/>
          </p:cNvSpPr>
          <p:nvPr>
            <p:ph type="body" sz="quarter" idx="13"/>
          </p:nvPr>
        </p:nvSpPr>
        <p:spPr>
          <a:xfrm>
            <a:off x="526736" y="421372"/>
            <a:ext cx="8160063" cy="2900472"/>
          </a:xfrm>
        </p:spPr>
        <p:txBody>
          <a:bodyPr>
            <a:noAutofit/>
          </a:bodyPr>
          <a:lstStyle/>
          <a:p>
            <a:r>
              <a:rPr lang="en-US" b="1" baseline="30000" dirty="0">
                <a:solidFill>
                  <a:schemeClr val="tx1"/>
                </a:solidFill>
                <a:latin typeface="Georgia" panose="02040502050405020303" pitchFamily="18" charset="0"/>
              </a:rPr>
              <a:t>26</a:t>
            </a:r>
            <a:r>
              <a:rPr lang="en-US" baseline="30000" dirty="0">
                <a:solidFill>
                  <a:schemeClr val="tx1"/>
                </a:solidFill>
                <a:latin typeface="Georgia" panose="02040502050405020303" pitchFamily="18" charset="0"/>
              </a:rPr>
              <a:t> </a:t>
            </a:r>
            <a:r>
              <a:rPr lang="en-US" b="1" dirty="0">
                <a:solidFill>
                  <a:schemeClr val="tx1"/>
                </a:solidFill>
                <a:latin typeface="Georgia" panose="02040502050405020303" pitchFamily="18" charset="0"/>
              </a:rPr>
              <a:t>I will give you a new heart and </a:t>
            </a:r>
          </a:p>
          <a:p>
            <a:r>
              <a:rPr lang="en-US" b="1" dirty="0">
                <a:solidFill>
                  <a:schemeClr val="tx1"/>
                </a:solidFill>
                <a:latin typeface="Georgia" panose="02040502050405020303" pitchFamily="18" charset="0"/>
              </a:rPr>
              <a:t>put a new spirit in you; </a:t>
            </a:r>
          </a:p>
          <a:p>
            <a:r>
              <a:rPr lang="en-US" dirty="0">
                <a:solidFill>
                  <a:schemeClr val="tx1"/>
                </a:solidFill>
                <a:latin typeface="Georgia" panose="02040502050405020303" pitchFamily="18" charset="0"/>
              </a:rPr>
              <a:t>I will remove from you your heart of stone </a:t>
            </a:r>
          </a:p>
          <a:p>
            <a:r>
              <a:rPr lang="en-US" dirty="0">
                <a:solidFill>
                  <a:schemeClr val="tx1"/>
                </a:solidFill>
                <a:latin typeface="Georgia" panose="02040502050405020303" pitchFamily="18" charset="0"/>
              </a:rPr>
              <a:t>and give you a heart of flesh.</a:t>
            </a:r>
            <a:endParaRPr lang="en-US"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4" name="Text Placeholder 3">
            <a:extLst>
              <a:ext uri="{FF2B5EF4-FFF2-40B4-BE49-F238E27FC236}">
                <a16:creationId xmlns:a16="http://schemas.microsoft.com/office/drawing/2014/main" id="{F8A9E640-7BE9-C19E-F4ED-0618031719FD}"/>
              </a:ext>
            </a:extLst>
          </p:cNvPr>
          <p:cNvSpPr>
            <a:spLocks noGrp="1"/>
          </p:cNvSpPr>
          <p:nvPr>
            <p:ph type="body" sz="quarter" idx="14"/>
          </p:nvPr>
        </p:nvSpPr>
        <p:spPr>
          <a:xfrm>
            <a:off x="3757613" y="4350783"/>
            <a:ext cx="5022056" cy="742690"/>
          </a:xfrm>
        </p:spPr>
        <p:txBody>
          <a:bodyPr>
            <a:normAutofit/>
          </a:bodyPr>
          <a:lstStyle/>
          <a:p>
            <a:r>
              <a:rPr lang="en-US" sz="3200" dirty="0">
                <a:solidFill>
                  <a:schemeClr val="tx1"/>
                </a:solidFill>
                <a:latin typeface="Georgia" panose="02040502050405020303" pitchFamily="18" charset="0"/>
              </a:rPr>
              <a:t>Ezekiel 36:26 NIV </a:t>
            </a:r>
          </a:p>
        </p:txBody>
      </p:sp>
    </p:spTree>
    <p:extLst>
      <p:ext uri="{BB962C8B-B14F-4D97-AF65-F5344CB8AC3E}">
        <p14:creationId xmlns:p14="http://schemas.microsoft.com/office/powerpoint/2010/main" val="3136713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3EB8F-171B-401D-25A6-B21BED387B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3CC3134-7301-9E1B-5569-0D063A3F38D1}"/>
              </a:ext>
            </a:extLst>
          </p:cNvPr>
          <p:cNvSpPr>
            <a:spLocks noGrp="1"/>
          </p:cNvSpPr>
          <p:nvPr>
            <p:ph type="body" sz="quarter" idx="13"/>
          </p:nvPr>
        </p:nvSpPr>
        <p:spPr>
          <a:xfrm>
            <a:off x="526736" y="742841"/>
            <a:ext cx="8160063" cy="2900472"/>
          </a:xfrm>
        </p:spPr>
        <p:txBody>
          <a:bodyPr>
            <a:noAutofit/>
          </a:bodyPr>
          <a:lstStyle/>
          <a:p>
            <a:r>
              <a:rPr lang="en-US" b="1" dirty="0"/>
              <a:t> </a:t>
            </a:r>
            <a:r>
              <a:rPr lang="en-US" dirty="0">
                <a:solidFill>
                  <a:schemeClr val="tx1"/>
                </a:solidFill>
                <a:latin typeface="Georgia" panose="02040502050405020303" pitchFamily="18" charset="0"/>
              </a:rPr>
              <a:t>When the day of </a:t>
            </a:r>
            <a:r>
              <a:rPr lang="en-US" b="1" dirty="0">
                <a:solidFill>
                  <a:schemeClr val="tx1"/>
                </a:solidFill>
                <a:latin typeface="Georgia" panose="02040502050405020303" pitchFamily="18" charset="0"/>
              </a:rPr>
              <a:t>Pentecost</a:t>
            </a:r>
            <a:r>
              <a:rPr lang="en-US" dirty="0">
                <a:solidFill>
                  <a:schemeClr val="tx1"/>
                </a:solidFill>
                <a:latin typeface="Georgia" panose="02040502050405020303" pitchFamily="18" charset="0"/>
              </a:rPr>
              <a:t> came, they were all together in one place. </a:t>
            </a:r>
            <a:r>
              <a:rPr lang="en-US" b="1" baseline="30000" dirty="0">
                <a:solidFill>
                  <a:schemeClr val="tx1"/>
                </a:solidFill>
                <a:latin typeface="Georgia" panose="02040502050405020303" pitchFamily="18" charset="0"/>
              </a:rPr>
              <a:t>2 </a:t>
            </a:r>
            <a:r>
              <a:rPr lang="en-US" dirty="0">
                <a:solidFill>
                  <a:schemeClr val="tx1"/>
                </a:solidFill>
                <a:latin typeface="Georgia" panose="02040502050405020303" pitchFamily="18" charset="0"/>
              </a:rPr>
              <a:t>Suddenly a sound like the blowing of a violent wind came from heaven and filled the whole house </a:t>
            </a:r>
          </a:p>
          <a:p>
            <a:r>
              <a:rPr lang="en-US" dirty="0">
                <a:solidFill>
                  <a:schemeClr val="tx1"/>
                </a:solidFill>
                <a:latin typeface="Georgia" panose="02040502050405020303" pitchFamily="18" charset="0"/>
              </a:rPr>
              <a:t>where they were sitting. </a:t>
            </a:r>
            <a:endParaRPr lang="en-US"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4" name="Text Placeholder 3">
            <a:extLst>
              <a:ext uri="{FF2B5EF4-FFF2-40B4-BE49-F238E27FC236}">
                <a16:creationId xmlns:a16="http://schemas.microsoft.com/office/drawing/2014/main" id="{8365B4B4-5507-E36C-E446-E75627B3BE73}"/>
              </a:ext>
            </a:extLst>
          </p:cNvPr>
          <p:cNvSpPr>
            <a:spLocks noGrp="1"/>
          </p:cNvSpPr>
          <p:nvPr>
            <p:ph type="body" sz="quarter" idx="14"/>
          </p:nvPr>
        </p:nvSpPr>
        <p:spPr>
          <a:xfrm>
            <a:off x="3757613" y="4350783"/>
            <a:ext cx="5022056" cy="742690"/>
          </a:xfrm>
        </p:spPr>
        <p:txBody>
          <a:bodyPr>
            <a:normAutofit/>
          </a:bodyPr>
          <a:lstStyle/>
          <a:p>
            <a:r>
              <a:rPr lang="en-US" sz="3200" dirty="0">
                <a:solidFill>
                  <a:schemeClr val="tx1"/>
                </a:solidFill>
                <a:latin typeface="Georgia" panose="02040502050405020303" pitchFamily="18" charset="0"/>
              </a:rPr>
              <a:t>Acts 2:1-4NIV </a:t>
            </a:r>
          </a:p>
        </p:txBody>
      </p:sp>
    </p:spTree>
    <p:extLst>
      <p:ext uri="{BB962C8B-B14F-4D97-AF65-F5344CB8AC3E}">
        <p14:creationId xmlns:p14="http://schemas.microsoft.com/office/powerpoint/2010/main" val="4157410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95E27-8E4E-E610-6B0C-4A4C4E179CC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DF849C7-0996-127B-2DFE-B3E13FDF34DE}"/>
              </a:ext>
            </a:extLst>
          </p:cNvPr>
          <p:cNvSpPr>
            <a:spLocks noGrp="1"/>
          </p:cNvSpPr>
          <p:nvPr>
            <p:ph type="body" sz="quarter" idx="13"/>
          </p:nvPr>
        </p:nvSpPr>
        <p:spPr>
          <a:xfrm>
            <a:off x="619606" y="435660"/>
            <a:ext cx="8160063" cy="2900472"/>
          </a:xfrm>
        </p:spPr>
        <p:txBody>
          <a:bodyPr>
            <a:noAutofit/>
          </a:bodyPr>
          <a:lstStyle/>
          <a:p>
            <a:r>
              <a:rPr lang="en-US" b="1" dirty="0"/>
              <a:t> </a:t>
            </a:r>
            <a:r>
              <a:rPr lang="en-US" b="1" baseline="30000" dirty="0">
                <a:solidFill>
                  <a:schemeClr val="tx1"/>
                </a:solidFill>
                <a:latin typeface="Georgia" panose="02040502050405020303" pitchFamily="18" charset="0"/>
              </a:rPr>
              <a:t>3 </a:t>
            </a:r>
            <a:r>
              <a:rPr lang="en-US" dirty="0">
                <a:solidFill>
                  <a:schemeClr val="tx1"/>
                </a:solidFill>
                <a:latin typeface="Georgia" panose="02040502050405020303" pitchFamily="18" charset="0"/>
              </a:rPr>
              <a:t>They saw what seemed to be tongues of fire that separated and came to rest on each of them. </a:t>
            </a:r>
            <a:r>
              <a:rPr lang="en-US" b="1" baseline="30000" dirty="0">
                <a:solidFill>
                  <a:schemeClr val="tx1"/>
                </a:solidFill>
                <a:latin typeface="Georgia" panose="02040502050405020303" pitchFamily="18" charset="0"/>
              </a:rPr>
              <a:t>4 </a:t>
            </a:r>
            <a:r>
              <a:rPr lang="en-US" b="1" dirty="0">
                <a:solidFill>
                  <a:srgbClr val="FFDD81"/>
                </a:solidFill>
                <a:effectLst>
                  <a:outerShdw blurRad="38100" dist="38100" dir="2700000" algn="tl">
                    <a:srgbClr val="000000">
                      <a:alpha val="43137"/>
                    </a:srgbClr>
                  </a:outerShdw>
                </a:effectLst>
                <a:latin typeface="Georgia" panose="02040502050405020303" pitchFamily="18" charset="0"/>
              </a:rPr>
              <a:t>All of them were filled with the Holy Spirit </a:t>
            </a:r>
            <a:r>
              <a:rPr lang="en-US" dirty="0">
                <a:solidFill>
                  <a:schemeClr val="tx1"/>
                </a:solidFill>
                <a:latin typeface="Georgia" panose="02040502050405020303" pitchFamily="18" charset="0"/>
              </a:rPr>
              <a:t>and began to speak in other tongues as the Spirit enabled them.</a:t>
            </a:r>
            <a:endParaRPr lang="en-US"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4" name="Text Placeholder 3">
            <a:extLst>
              <a:ext uri="{FF2B5EF4-FFF2-40B4-BE49-F238E27FC236}">
                <a16:creationId xmlns:a16="http://schemas.microsoft.com/office/drawing/2014/main" id="{1C60D1A3-2983-5D1F-9BBE-642DB2739867}"/>
              </a:ext>
            </a:extLst>
          </p:cNvPr>
          <p:cNvSpPr>
            <a:spLocks noGrp="1"/>
          </p:cNvSpPr>
          <p:nvPr>
            <p:ph type="body" sz="quarter" idx="14"/>
          </p:nvPr>
        </p:nvSpPr>
        <p:spPr>
          <a:xfrm>
            <a:off x="3757613" y="4350783"/>
            <a:ext cx="5022056" cy="742690"/>
          </a:xfrm>
        </p:spPr>
        <p:txBody>
          <a:bodyPr>
            <a:normAutofit/>
          </a:bodyPr>
          <a:lstStyle/>
          <a:p>
            <a:r>
              <a:rPr lang="en-US" sz="3200" dirty="0">
                <a:solidFill>
                  <a:schemeClr val="tx1"/>
                </a:solidFill>
                <a:latin typeface="Georgia" panose="02040502050405020303" pitchFamily="18" charset="0"/>
              </a:rPr>
              <a:t>Acts 2:1-4NIV </a:t>
            </a:r>
          </a:p>
        </p:txBody>
      </p:sp>
    </p:spTree>
    <p:extLst>
      <p:ext uri="{BB962C8B-B14F-4D97-AF65-F5344CB8AC3E}">
        <p14:creationId xmlns:p14="http://schemas.microsoft.com/office/powerpoint/2010/main" val="3284493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46D01-2C79-C3EC-B03D-1A0EF2E44F3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BB60259-4D42-9F13-4B0A-5C22E3BFBA2C}"/>
              </a:ext>
            </a:extLst>
          </p:cNvPr>
          <p:cNvSpPr>
            <a:spLocks noGrp="1"/>
          </p:cNvSpPr>
          <p:nvPr>
            <p:ph type="body" sz="quarter" idx="13"/>
          </p:nvPr>
        </p:nvSpPr>
        <p:spPr>
          <a:xfrm>
            <a:off x="619606" y="557103"/>
            <a:ext cx="8160063" cy="2900472"/>
          </a:xfrm>
        </p:spPr>
        <p:txBody>
          <a:bodyPr>
            <a:noAutofit/>
          </a:bodyPr>
          <a:lstStyle/>
          <a:p>
            <a:r>
              <a:rPr lang="en-US" b="1" baseline="30000" dirty="0">
                <a:solidFill>
                  <a:schemeClr val="tx1"/>
                </a:solidFill>
                <a:effectLst>
                  <a:outerShdw blurRad="38100" dist="38100" dir="2700000" algn="tl">
                    <a:srgbClr val="000000">
                      <a:alpha val="43137"/>
                    </a:srgbClr>
                  </a:outerShdw>
                </a:effectLst>
                <a:latin typeface="Georgia" panose="02040502050405020303" pitchFamily="18" charset="0"/>
              </a:rPr>
              <a:t>17 </a:t>
            </a:r>
            <a:r>
              <a:rPr lang="en-US" dirty="0">
                <a:solidFill>
                  <a:schemeClr val="tx1"/>
                </a:solidFill>
                <a:effectLst>
                  <a:outerShdw blurRad="38100" dist="38100" dir="2700000" algn="tl">
                    <a:srgbClr val="000000">
                      <a:alpha val="43137"/>
                    </a:srgbClr>
                  </a:outerShdw>
                </a:effectLst>
                <a:latin typeface="Georgia" panose="02040502050405020303" pitchFamily="18" charset="0"/>
              </a:rPr>
              <a:t>In the last days, God says,</a:t>
            </a:r>
            <a:br>
              <a:rPr lang="en-US" dirty="0">
                <a:solidFill>
                  <a:schemeClr val="tx1"/>
                </a:solidFill>
                <a:effectLst>
                  <a:outerShdw blurRad="38100" dist="38100" dir="2700000" algn="tl">
                    <a:srgbClr val="000000">
                      <a:alpha val="43137"/>
                    </a:srgbClr>
                  </a:outerShdw>
                </a:effectLst>
                <a:latin typeface="Georgia" panose="02040502050405020303" pitchFamily="18" charset="0"/>
              </a:rPr>
            </a:br>
            <a:r>
              <a:rPr lang="en-US" dirty="0">
                <a:solidFill>
                  <a:schemeClr val="tx1"/>
                </a:solidFill>
                <a:effectLst>
                  <a:outerShdw blurRad="38100" dist="38100" dir="2700000" algn="tl">
                    <a:srgbClr val="000000">
                      <a:alpha val="43137"/>
                    </a:srgbClr>
                  </a:outerShdw>
                </a:effectLst>
                <a:latin typeface="Georgia" panose="02040502050405020303" pitchFamily="18" charset="0"/>
              </a:rPr>
              <a:t>   </a:t>
            </a:r>
            <a:r>
              <a:rPr lang="en-US" b="1" dirty="0">
                <a:solidFill>
                  <a:schemeClr val="tx1"/>
                </a:solidFill>
                <a:effectLst>
                  <a:outerShdw blurRad="38100" dist="38100" dir="2700000" algn="tl">
                    <a:srgbClr val="000000">
                      <a:alpha val="43137"/>
                    </a:srgbClr>
                  </a:outerShdw>
                </a:effectLst>
                <a:latin typeface="Georgia" panose="02040502050405020303" pitchFamily="18" charset="0"/>
              </a:rPr>
              <a:t> I will pour out </a:t>
            </a:r>
            <a:r>
              <a:rPr lang="en-US" b="1" dirty="0">
                <a:solidFill>
                  <a:srgbClr val="FFDD81"/>
                </a:solidFill>
                <a:effectLst>
                  <a:outerShdw blurRad="38100" dist="38100" dir="2700000" algn="tl">
                    <a:srgbClr val="000000">
                      <a:alpha val="43137"/>
                    </a:srgbClr>
                  </a:outerShdw>
                </a:effectLst>
                <a:latin typeface="Georgia" panose="02040502050405020303" pitchFamily="18" charset="0"/>
              </a:rPr>
              <a:t>my Spirit </a:t>
            </a:r>
            <a:r>
              <a:rPr lang="en-US" b="1" dirty="0">
                <a:solidFill>
                  <a:schemeClr val="tx1"/>
                </a:solidFill>
                <a:effectLst>
                  <a:outerShdw blurRad="38100" dist="38100" dir="2700000" algn="tl">
                    <a:srgbClr val="000000">
                      <a:alpha val="43137"/>
                    </a:srgbClr>
                  </a:outerShdw>
                </a:effectLst>
                <a:latin typeface="Georgia" panose="02040502050405020303" pitchFamily="18" charset="0"/>
              </a:rPr>
              <a:t>on all people.</a:t>
            </a:r>
            <a:br>
              <a:rPr lang="en-US" b="1" dirty="0">
                <a:solidFill>
                  <a:schemeClr val="tx1"/>
                </a:solidFill>
                <a:effectLst>
                  <a:outerShdw blurRad="38100" dist="38100" dir="2700000" algn="tl">
                    <a:srgbClr val="000000">
                      <a:alpha val="43137"/>
                    </a:srgbClr>
                  </a:outerShdw>
                </a:effectLst>
                <a:latin typeface="Georgia" panose="02040502050405020303" pitchFamily="18" charset="0"/>
              </a:rPr>
            </a:br>
            <a:r>
              <a:rPr lang="en-US" b="1" dirty="0">
                <a:solidFill>
                  <a:schemeClr val="tx1"/>
                </a:solidFill>
                <a:effectLst>
                  <a:outerShdw blurRad="38100" dist="38100" dir="2700000" algn="tl">
                    <a:srgbClr val="000000">
                      <a:alpha val="43137"/>
                    </a:srgbClr>
                  </a:outerShdw>
                </a:effectLst>
                <a:latin typeface="Georgia" panose="02040502050405020303" pitchFamily="18" charset="0"/>
              </a:rPr>
              <a:t>Your sons and daughters will prophesy</a:t>
            </a:r>
            <a:r>
              <a:rPr lang="en-US" dirty="0">
                <a:solidFill>
                  <a:schemeClr val="tx1"/>
                </a:solidFill>
                <a:effectLst>
                  <a:outerShdw blurRad="38100" dist="38100" dir="2700000" algn="tl">
                    <a:srgbClr val="000000">
                      <a:alpha val="43137"/>
                    </a:srgbClr>
                  </a:outerShdw>
                </a:effectLst>
                <a:latin typeface="Georgia" panose="02040502050405020303" pitchFamily="18" charset="0"/>
              </a:rPr>
              <a:t>,</a:t>
            </a:r>
            <a:br>
              <a:rPr lang="en-US" dirty="0">
                <a:solidFill>
                  <a:schemeClr val="tx1"/>
                </a:solidFill>
                <a:effectLst>
                  <a:outerShdw blurRad="38100" dist="38100" dir="2700000" algn="tl">
                    <a:srgbClr val="000000">
                      <a:alpha val="43137"/>
                    </a:srgbClr>
                  </a:outerShdw>
                </a:effectLst>
                <a:latin typeface="Georgia" panose="02040502050405020303" pitchFamily="18" charset="0"/>
              </a:rPr>
            </a:br>
            <a:r>
              <a:rPr lang="en-US" dirty="0">
                <a:solidFill>
                  <a:schemeClr val="tx1"/>
                </a:solidFill>
                <a:effectLst>
                  <a:outerShdw blurRad="38100" dist="38100" dir="2700000" algn="tl">
                    <a:srgbClr val="000000">
                      <a:alpha val="43137"/>
                    </a:srgbClr>
                  </a:outerShdw>
                </a:effectLst>
                <a:latin typeface="Georgia" panose="02040502050405020303" pitchFamily="18" charset="0"/>
              </a:rPr>
              <a:t>    your young men will see visions,</a:t>
            </a:r>
            <a:br>
              <a:rPr lang="en-US" dirty="0">
                <a:solidFill>
                  <a:schemeClr val="tx1"/>
                </a:solidFill>
                <a:effectLst>
                  <a:outerShdw blurRad="38100" dist="38100" dir="2700000" algn="tl">
                    <a:srgbClr val="000000">
                      <a:alpha val="43137"/>
                    </a:srgbClr>
                  </a:outerShdw>
                </a:effectLst>
                <a:latin typeface="Georgia" panose="02040502050405020303" pitchFamily="18" charset="0"/>
              </a:rPr>
            </a:br>
            <a:r>
              <a:rPr lang="en-US" dirty="0">
                <a:solidFill>
                  <a:schemeClr val="tx1"/>
                </a:solidFill>
                <a:effectLst>
                  <a:outerShdw blurRad="38100" dist="38100" dir="2700000" algn="tl">
                    <a:srgbClr val="000000">
                      <a:alpha val="43137"/>
                    </a:srgbClr>
                  </a:outerShdw>
                </a:effectLst>
                <a:latin typeface="Georgia" panose="02040502050405020303" pitchFamily="18" charset="0"/>
              </a:rPr>
              <a:t>    your old men will dream dreams.</a:t>
            </a:r>
            <a:br>
              <a:rPr lang="en-US" dirty="0">
                <a:solidFill>
                  <a:schemeClr val="tx1"/>
                </a:solidFill>
                <a:effectLst>
                  <a:outerShdw blurRad="38100" dist="38100" dir="2700000" algn="tl">
                    <a:srgbClr val="000000">
                      <a:alpha val="43137"/>
                    </a:srgbClr>
                  </a:outerShdw>
                </a:effectLst>
                <a:latin typeface="Georgia" panose="02040502050405020303" pitchFamily="18" charset="0"/>
              </a:rPr>
            </a:br>
            <a:r>
              <a:rPr lang="en-US" b="1" baseline="30000" dirty="0">
                <a:solidFill>
                  <a:schemeClr val="tx1"/>
                </a:solidFill>
                <a:effectLst>
                  <a:outerShdw blurRad="38100" dist="38100" dir="2700000" algn="tl">
                    <a:srgbClr val="000000">
                      <a:alpha val="43137"/>
                    </a:srgbClr>
                  </a:outerShdw>
                </a:effectLst>
                <a:latin typeface="Georgia" panose="02040502050405020303" pitchFamily="18" charset="0"/>
              </a:rPr>
              <a:t>18 </a:t>
            </a:r>
            <a:r>
              <a:rPr lang="en-US" dirty="0">
                <a:solidFill>
                  <a:schemeClr val="tx1"/>
                </a:solidFill>
                <a:effectLst>
                  <a:outerShdw blurRad="38100" dist="38100" dir="2700000" algn="tl">
                    <a:srgbClr val="000000">
                      <a:alpha val="43137"/>
                    </a:srgbClr>
                  </a:outerShdw>
                </a:effectLst>
                <a:latin typeface="Georgia" panose="02040502050405020303" pitchFamily="18" charset="0"/>
              </a:rPr>
              <a:t>Even on my servants, both men and women,</a:t>
            </a:r>
            <a:br>
              <a:rPr lang="en-US" dirty="0">
                <a:solidFill>
                  <a:schemeClr val="tx1"/>
                </a:solidFill>
                <a:effectLst>
                  <a:outerShdw blurRad="38100" dist="38100" dir="2700000" algn="tl">
                    <a:srgbClr val="000000">
                      <a:alpha val="43137"/>
                    </a:srgbClr>
                  </a:outerShdw>
                </a:effectLst>
                <a:latin typeface="Georgia" panose="02040502050405020303" pitchFamily="18" charset="0"/>
              </a:rPr>
            </a:br>
            <a:r>
              <a:rPr lang="en-US" dirty="0">
                <a:solidFill>
                  <a:schemeClr val="tx1"/>
                </a:solidFill>
                <a:effectLst>
                  <a:outerShdw blurRad="38100" dist="38100" dir="2700000" algn="tl">
                    <a:srgbClr val="000000">
                      <a:alpha val="43137"/>
                    </a:srgbClr>
                  </a:outerShdw>
                </a:effectLst>
                <a:latin typeface="Georgia" panose="02040502050405020303" pitchFamily="18" charset="0"/>
              </a:rPr>
              <a:t>   </a:t>
            </a:r>
            <a:r>
              <a:rPr lang="en-US" b="1" dirty="0">
                <a:solidFill>
                  <a:schemeClr val="tx1"/>
                </a:solidFill>
                <a:effectLst>
                  <a:outerShdw blurRad="38100" dist="38100" dir="2700000" algn="tl">
                    <a:srgbClr val="000000">
                      <a:alpha val="43137"/>
                    </a:srgbClr>
                  </a:outerShdw>
                </a:effectLst>
                <a:latin typeface="Georgia" panose="02040502050405020303" pitchFamily="18" charset="0"/>
              </a:rPr>
              <a:t> I will pour out my Spirit in those days,</a:t>
            </a:r>
            <a:br>
              <a:rPr lang="en-US" b="1" dirty="0">
                <a:solidFill>
                  <a:schemeClr val="tx1"/>
                </a:solidFill>
                <a:effectLst>
                  <a:outerShdw blurRad="38100" dist="38100" dir="2700000" algn="tl">
                    <a:srgbClr val="000000">
                      <a:alpha val="43137"/>
                    </a:srgbClr>
                  </a:outerShdw>
                </a:effectLst>
                <a:latin typeface="Georgia" panose="02040502050405020303" pitchFamily="18" charset="0"/>
              </a:rPr>
            </a:br>
            <a:r>
              <a:rPr lang="en-US" dirty="0">
                <a:solidFill>
                  <a:schemeClr val="tx1"/>
                </a:solidFill>
                <a:effectLst>
                  <a:outerShdw blurRad="38100" dist="38100" dir="2700000" algn="tl">
                    <a:srgbClr val="000000">
                      <a:alpha val="43137"/>
                    </a:srgbClr>
                  </a:outerShdw>
                </a:effectLst>
                <a:latin typeface="Georgia" panose="02040502050405020303" pitchFamily="18" charset="0"/>
              </a:rPr>
              <a:t>    and they will prophesy.</a:t>
            </a:r>
          </a:p>
        </p:txBody>
      </p:sp>
      <p:sp>
        <p:nvSpPr>
          <p:cNvPr id="4" name="Text Placeholder 3">
            <a:extLst>
              <a:ext uri="{FF2B5EF4-FFF2-40B4-BE49-F238E27FC236}">
                <a16:creationId xmlns:a16="http://schemas.microsoft.com/office/drawing/2014/main" id="{355F9E56-1360-3AEE-6E5C-5F41149A54E5}"/>
              </a:ext>
            </a:extLst>
          </p:cNvPr>
          <p:cNvSpPr>
            <a:spLocks noGrp="1"/>
          </p:cNvSpPr>
          <p:nvPr>
            <p:ph type="body" sz="quarter" idx="14"/>
          </p:nvPr>
        </p:nvSpPr>
        <p:spPr>
          <a:xfrm>
            <a:off x="3757613" y="4350783"/>
            <a:ext cx="5022056" cy="742690"/>
          </a:xfrm>
        </p:spPr>
        <p:txBody>
          <a:bodyPr>
            <a:normAutofit/>
          </a:bodyPr>
          <a:lstStyle/>
          <a:p>
            <a:r>
              <a:rPr lang="en-US" sz="3200" dirty="0">
                <a:solidFill>
                  <a:schemeClr val="tx1"/>
                </a:solidFill>
                <a:latin typeface="Georgia" panose="02040502050405020303" pitchFamily="18" charset="0"/>
              </a:rPr>
              <a:t>Acts 2: 17-18 NIV </a:t>
            </a:r>
          </a:p>
        </p:txBody>
      </p:sp>
    </p:spTree>
    <p:extLst>
      <p:ext uri="{BB962C8B-B14F-4D97-AF65-F5344CB8AC3E}">
        <p14:creationId xmlns:p14="http://schemas.microsoft.com/office/powerpoint/2010/main" val="3502488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28B36C-3F37-BE7B-34C0-5D1820C9420F}"/>
              </a:ext>
            </a:extLst>
          </p:cNvPr>
          <p:cNvSpPr>
            <a:spLocks noGrp="1"/>
          </p:cNvSpPr>
          <p:nvPr>
            <p:ph type="body" sz="quarter" idx="13"/>
          </p:nvPr>
        </p:nvSpPr>
        <p:spPr>
          <a:xfrm>
            <a:off x="712473" y="264210"/>
            <a:ext cx="8160063" cy="3500547"/>
          </a:xfrm>
        </p:spPr>
        <p:txBody>
          <a:bodyPr>
            <a:normAutofit/>
          </a:bodyPr>
          <a:lstStyle/>
          <a:p>
            <a:r>
              <a:rPr lang="en-US" dirty="0">
                <a:solidFill>
                  <a:schemeClr val="tx1"/>
                </a:solidFill>
                <a:effectLst>
                  <a:outerShdw blurRad="38100" dist="38100" dir="2700000" algn="tl">
                    <a:srgbClr val="000000">
                      <a:alpha val="43137"/>
                    </a:srgbClr>
                  </a:outerShdw>
                </a:effectLst>
                <a:latin typeface="Georgia" panose="02040502050405020303" pitchFamily="18" charset="0"/>
              </a:rPr>
              <a:t>Conclusion:</a:t>
            </a:r>
          </a:p>
          <a:p>
            <a:r>
              <a:rPr lang="en-US" dirty="0">
                <a:solidFill>
                  <a:schemeClr val="tx1"/>
                </a:solidFill>
                <a:effectLst>
                  <a:outerShdw blurRad="38100" dist="38100" dir="2700000" algn="tl">
                    <a:srgbClr val="000000">
                      <a:alpha val="43137"/>
                    </a:srgbClr>
                  </a:outerShdw>
                </a:effectLst>
                <a:latin typeface="Georgia" panose="02040502050405020303" pitchFamily="18" charset="0"/>
              </a:rPr>
              <a:t>Moses knew the promised land meant nothing without God’s continuous presence. Pentecost is God’s answer to that longing. The Lord did not merely promise to walk beside His people anymore—through the Holy Spirit, </a:t>
            </a:r>
          </a:p>
          <a:p>
            <a:r>
              <a:rPr lang="en-US" dirty="0">
                <a:solidFill>
                  <a:schemeClr val="tx1"/>
                </a:solidFill>
                <a:effectLst>
                  <a:outerShdw blurRad="38100" dist="38100" dir="2700000" algn="tl">
                    <a:srgbClr val="000000">
                      <a:alpha val="43137"/>
                    </a:srgbClr>
                  </a:outerShdw>
                </a:effectLst>
                <a:latin typeface="Georgia" panose="02040502050405020303" pitchFamily="18" charset="0"/>
              </a:rPr>
              <a:t>He chose to dwell within them.</a:t>
            </a:r>
          </a:p>
        </p:txBody>
      </p:sp>
    </p:spTree>
    <p:extLst>
      <p:ext uri="{BB962C8B-B14F-4D97-AF65-F5344CB8AC3E}">
        <p14:creationId xmlns:p14="http://schemas.microsoft.com/office/powerpoint/2010/main" val="558191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6E174FF9-31A5-92B1-5807-7CBBAA3ECAF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4258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4974A77-CF9D-FDE5-AEBF-7BD822A8A3B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05483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64BB19-1EC7-F30F-8661-3DACC43E6BBD}"/>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7E4CC839-F66B-C050-A505-D6FD7C4D242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3027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3021916"/>
          </a:xfrm>
        </p:spPr>
        <p:txBody>
          <a:bodyPr>
            <a:normAutofit fontScale="92500" lnSpcReduction="10000"/>
          </a:bodyPr>
          <a:lstStyle/>
          <a:p>
            <a:r>
              <a:rPr lang="en-US" b="1" baseline="30000" dirty="0">
                <a:solidFill>
                  <a:schemeClr val="tx1"/>
                </a:solidFill>
                <a:effectLst>
                  <a:outerShdw blurRad="38100" dist="38100" dir="2700000" algn="tl">
                    <a:srgbClr val="000000">
                      <a:alpha val="43137"/>
                    </a:srgbClr>
                  </a:outerShdw>
                </a:effectLst>
                <a:latin typeface="Georgia" panose="02040502050405020303" pitchFamily="18" charset="0"/>
              </a:rPr>
              <a:t>10 </a:t>
            </a:r>
            <a:r>
              <a:rPr lang="en-US" dirty="0">
                <a:solidFill>
                  <a:schemeClr val="tx1"/>
                </a:solidFill>
                <a:effectLst>
                  <a:outerShdw blurRad="38100" dist="38100" dir="2700000" algn="tl">
                    <a:srgbClr val="000000">
                      <a:alpha val="43137"/>
                    </a:srgbClr>
                  </a:outerShdw>
                </a:effectLst>
                <a:latin typeface="Georgia" panose="02040502050405020303" pitchFamily="18" charset="0"/>
              </a:rPr>
              <a:t>Moses heard the people of every family wailing at the entrance to their tents. The </a:t>
            </a:r>
            <a:r>
              <a:rPr lang="en-US" cap="small" dirty="0">
                <a:solidFill>
                  <a:schemeClr val="tx1"/>
                </a:solidFill>
                <a:effectLst>
                  <a:outerShdw blurRad="38100" dist="38100" dir="2700000" algn="tl">
                    <a:srgbClr val="000000">
                      <a:alpha val="43137"/>
                    </a:srgbClr>
                  </a:outerShdw>
                </a:effectLst>
                <a:latin typeface="Georgia" panose="02040502050405020303" pitchFamily="18" charset="0"/>
              </a:rPr>
              <a:t>Lord</a:t>
            </a:r>
            <a:r>
              <a:rPr lang="en-US" dirty="0">
                <a:solidFill>
                  <a:schemeClr val="tx1"/>
                </a:solidFill>
                <a:effectLst>
                  <a:outerShdw blurRad="38100" dist="38100" dir="2700000" algn="tl">
                    <a:srgbClr val="000000">
                      <a:alpha val="43137"/>
                    </a:srgbClr>
                  </a:outerShdw>
                </a:effectLst>
                <a:latin typeface="Georgia" panose="02040502050405020303" pitchFamily="18" charset="0"/>
              </a:rPr>
              <a:t> became exceedingly angry, and Moses was troubled. </a:t>
            </a:r>
            <a:r>
              <a:rPr lang="en-US" b="1" baseline="30000" dirty="0">
                <a:solidFill>
                  <a:schemeClr val="tx1"/>
                </a:solidFill>
                <a:effectLst>
                  <a:outerShdw blurRad="38100" dist="38100" dir="2700000" algn="tl">
                    <a:srgbClr val="000000">
                      <a:alpha val="43137"/>
                    </a:srgbClr>
                  </a:outerShdw>
                </a:effectLst>
                <a:latin typeface="Georgia" panose="02040502050405020303" pitchFamily="18" charset="0"/>
              </a:rPr>
              <a:t>11 </a:t>
            </a:r>
            <a:r>
              <a:rPr lang="en-US" dirty="0">
                <a:solidFill>
                  <a:schemeClr val="tx1"/>
                </a:solidFill>
                <a:effectLst>
                  <a:outerShdw blurRad="38100" dist="38100" dir="2700000" algn="tl">
                    <a:srgbClr val="000000">
                      <a:alpha val="43137"/>
                    </a:srgbClr>
                  </a:outerShdw>
                </a:effectLst>
                <a:latin typeface="Georgia" panose="02040502050405020303" pitchFamily="18" charset="0"/>
              </a:rPr>
              <a:t>He asked the </a:t>
            </a:r>
            <a:r>
              <a:rPr lang="en-US" cap="small" dirty="0">
                <a:solidFill>
                  <a:schemeClr val="tx1"/>
                </a:solidFill>
                <a:effectLst>
                  <a:outerShdw blurRad="38100" dist="38100" dir="2700000" algn="tl">
                    <a:srgbClr val="000000">
                      <a:alpha val="43137"/>
                    </a:srgbClr>
                  </a:outerShdw>
                </a:effectLst>
                <a:latin typeface="Georgia" panose="02040502050405020303" pitchFamily="18" charset="0"/>
              </a:rPr>
              <a:t>Lord</a:t>
            </a:r>
            <a:r>
              <a:rPr lang="en-US" dirty="0">
                <a:solidFill>
                  <a:schemeClr val="tx1"/>
                </a:solidFill>
                <a:effectLst>
                  <a:outerShdw blurRad="38100" dist="38100" dir="2700000" algn="tl">
                    <a:srgbClr val="000000">
                      <a:alpha val="43137"/>
                    </a:srgbClr>
                  </a:outerShdw>
                </a:effectLst>
                <a:latin typeface="Georgia" panose="02040502050405020303" pitchFamily="18" charset="0"/>
              </a:rPr>
              <a:t>, “Why have you brought this trouble on your servant? What have I done to displease you that you put the burden of all these people on me? </a:t>
            </a:r>
          </a:p>
        </p:txBody>
      </p:sp>
      <p:sp>
        <p:nvSpPr>
          <p:cNvPr id="4" name="Text Placeholder 3"/>
          <p:cNvSpPr>
            <a:spLocks noGrp="1"/>
          </p:cNvSpPr>
          <p:nvPr>
            <p:ph type="body" sz="quarter" idx="14"/>
          </p:nvPr>
        </p:nvSpPr>
        <p:spPr>
          <a:xfrm>
            <a:off x="3757613" y="4350783"/>
            <a:ext cx="5022056" cy="742690"/>
          </a:xfrm>
        </p:spPr>
        <p:txBody>
          <a:bodyPr>
            <a:normAutofit/>
          </a:bodyPr>
          <a:lstStyle/>
          <a:p>
            <a:r>
              <a:rPr lang="en-US" sz="3200" dirty="0">
                <a:solidFill>
                  <a:schemeClr val="tx1"/>
                </a:solidFill>
                <a:latin typeface="Georgia" panose="02040502050405020303" pitchFamily="18" charset="0"/>
              </a:rPr>
              <a:t>Numbers 11:10-17 NIV </a:t>
            </a:r>
          </a:p>
        </p:txBody>
      </p:sp>
    </p:spTree>
    <p:extLst>
      <p:ext uri="{BB962C8B-B14F-4D97-AF65-F5344CB8AC3E}">
        <p14:creationId xmlns:p14="http://schemas.microsoft.com/office/powerpoint/2010/main" val="387725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98D8E-087B-F67A-78EF-8E1D0690166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446B6A8-6FF9-34EF-8D15-213745C316EC}"/>
              </a:ext>
            </a:extLst>
          </p:cNvPr>
          <p:cNvSpPr>
            <a:spLocks noGrp="1"/>
          </p:cNvSpPr>
          <p:nvPr>
            <p:ph type="body" sz="quarter" idx="13"/>
          </p:nvPr>
        </p:nvSpPr>
        <p:spPr>
          <a:xfrm>
            <a:off x="526736" y="421372"/>
            <a:ext cx="8160063" cy="3021916"/>
          </a:xfrm>
        </p:spPr>
        <p:txBody>
          <a:bodyPr>
            <a:normAutofit/>
          </a:bodyPr>
          <a:lstStyle/>
          <a:p>
            <a:r>
              <a:rPr lang="en-US" b="1" baseline="30000" dirty="0">
                <a:solidFill>
                  <a:schemeClr val="tx1"/>
                </a:solidFill>
                <a:effectLst>
                  <a:outerShdw blurRad="38100" dist="38100" dir="2700000" algn="tl">
                    <a:srgbClr val="000000">
                      <a:alpha val="43137"/>
                    </a:srgbClr>
                  </a:outerShdw>
                </a:effectLst>
                <a:latin typeface="Georgia" panose="02040502050405020303" pitchFamily="18" charset="0"/>
              </a:rPr>
              <a:t>12 </a:t>
            </a:r>
            <a:r>
              <a:rPr lang="en-US" dirty="0">
                <a:solidFill>
                  <a:schemeClr val="tx1"/>
                </a:solidFill>
                <a:effectLst>
                  <a:outerShdw blurRad="38100" dist="38100" dir="2700000" algn="tl">
                    <a:srgbClr val="000000">
                      <a:alpha val="43137"/>
                    </a:srgbClr>
                  </a:outerShdw>
                </a:effectLst>
                <a:latin typeface="Georgia" panose="02040502050405020303" pitchFamily="18" charset="0"/>
              </a:rPr>
              <a:t>Did I conceive all these people? Did I give them birth? Why do you tell me to carry them in my arms, as a nurse carries an infant, to the land you promised on oath to their ancestors? </a:t>
            </a:r>
          </a:p>
        </p:txBody>
      </p:sp>
      <p:sp>
        <p:nvSpPr>
          <p:cNvPr id="4" name="Text Placeholder 3">
            <a:extLst>
              <a:ext uri="{FF2B5EF4-FFF2-40B4-BE49-F238E27FC236}">
                <a16:creationId xmlns:a16="http://schemas.microsoft.com/office/drawing/2014/main" id="{56CAE0A2-A571-78F9-68D9-D0691E7FB583}"/>
              </a:ext>
            </a:extLst>
          </p:cNvPr>
          <p:cNvSpPr>
            <a:spLocks noGrp="1"/>
          </p:cNvSpPr>
          <p:nvPr>
            <p:ph type="body" sz="quarter" idx="14"/>
          </p:nvPr>
        </p:nvSpPr>
        <p:spPr>
          <a:xfrm>
            <a:off x="3757613" y="4350783"/>
            <a:ext cx="5022056" cy="742690"/>
          </a:xfrm>
        </p:spPr>
        <p:txBody>
          <a:bodyPr>
            <a:normAutofit/>
          </a:bodyPr>
          <a:lstStyle/>
          <a:p>
            <a:r>
              <a:rPr lang="en-US" sz="3200" dirty="0">
                <a:solidFill>
                  <a:schemeClr val="tx1"/>
                </a:solidFill>
                <a:latin typeface="Georgia" panose="02040502050405020303" pitchFamily="18" charset="0"/>
              </a:rPr>
              <a:t>Numbers 11:10-17 NIV </a:t>
            </a:r>
          </a:p>
        </p:txBody>
      </p:sp>
    </p:spTree>
    <p:extLst>
      <p:ext uri="{BB962C8B-B14F-4D97-AF65-F5344CB8AC3E}">
        <p14:creationId xmlns:p14="http://schemas.microsoft.com/office/powerpoint/2010/main" val="102929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7D453-2047-B048-7A66-190586B2860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7F4FF12-E87E-26EB-B503-D99B222F43E9}"/>
              </a:ext>
            </a:extLst>
          </p:cNvPr>
          <p:cNvSpPr>
            <a:spLocks noGrp="1"/>
          </p:cNvSpPr>
          <p:nvPr>
            <p:ph type="body" sz="quarter" idx="13"/>
          </p:nvPr>
        </p:nvSpPr>
        <p:spPr>
          <a:xfrm>
            <a:off x="526736" y="421372"/>
            <a:ext cx="8160063" cy="3171934"/>
          </a:xfrm>
        </p:spPr>
        <p:txBody>
          <a:bodyPr>
            <a:normAutofit fontScale="92500"/>
          </a:bodyPr>
          <a:lstStyle/>
          <a:p>
            <a:r>
              <a:rPr lang="en-US" b="1" baseline="30000" dirty="0">
                <a:solidFill>
                  <a:schemeClr val="tx1"/>
                </a:solidFill>
                <a:effectLst>
                  <a:outerShdw blurRad="38100" dist="38100" dir="2700000" algn="tl">
                    <a:srgbClr val="000000">
                      <a:alpha val="43137"/>
                    </a:srgbClr>
                  </a:outerShdw>
                </a:effectLst>
                <a:latin typeface="Georgia" panose="02040502050405020303" pitchFamily="18" charset="0"/>
              </a:rPr>
              <a:t>13 </a:t>
            </a:r>
            <a:r>
              <a:rPr lang="en-US" dirty="0">
                <a:solidFill>
                  <a:schemeClr val="tx1"/>
                </a:solidFill>
                <a:effectLst>
                  <a:outerShdw blurRad="38100" dist="38100" dir="2700000" algn="tl">
                    <a:srgbClr val="000000">
                      <a:alpha val="43137"/>
                    </a:srgbClr>
                  </a:outerShdw>
                </a:effectLst>
                <a:latin typeface="Georgia" panose="02040502050405020303" pitchFamily="18" charset="0"/>
              </a:rPr>
              <a:t>Where can I get meat for all these people? They keep wailing to me, ‘Give us meat to eat!’ </a:t>
            </a:r>
            <a:r>
              <a:rPr lang="en-US" b="1" baseline="30000" dirty="0">
                <a:solidFill>
                  <a:schemeClr val="tx1"/>
                </a:solidFill>
                <a:effectLst>
                  <a:outerShdw blurRad="38100" dist="38100" dir="2700000" algn="tl">
                    <a:srgbClr val="000000">
                      <a:alpha val="43137"/>
                    </a:srgbClr>
                  </a:outerShdw>
                </a:effectLst>
                <a:latin typeface="Georgia" panose="02040502050405020303" pitchFamily="18" charset="0"/>
              </a:rPr>
              <a:t>14 </a:t>
            </a:r>
            <a:r>
              <a:rPr lang="en-US" b="1" dirty="0">
                <a:solidFill>
                  <a:schemeClr val="tx1"/>
                </a:solidFill>
                <a:effectLst>
                  <a:outerShdw blurRad="38100" dist="38100" dir="2700000" algn="tl">
                    <a:srgbClr val="000000">
                      <a:alpha val="43137"/>
                    </a:srgbClr>
                  </a:outerShdw>
                </a:effectLst>
                <a:latin typeface="Georgia" panose="02040502050405020303" pitchFamily="18" charset="0"/>
              </a:rPr>
              <a:t>I cannot carry all these people by myself; the burden is too heavy for me. </a:t>
            </a:r>
          </a:p>
          <a:p>
            <a:r>
              <a:rPr lang="en-US" b="1" baseline="30000" dirty="0">
                <a:solidFill>
                  <a:schemeClr val="tx1"/>
                </a:solidFill>
                <a:effectLst>
                  <a:outerShdw blurRad="38100" dist="38100" dir="2700000" algn="tl">
                    <a:srgbClr val="000000">
                      <a:alpha val="43137"/>
                    </a:srgbClr>
                  </a:outerShdw>
                </a:effectLst>
                <a:latin typeface="Georgia" panose="02040502050405020303" pitchFamily="18" charset="0"/>
              </a:rPr>
              <a:t>15 </a:t>
            </a:r>
            <a:r>
              <a:rPr lang="en-US" dirty="0">
                <a:solidFill>
                  <a:schemeClr val="tx1"/>
                </a:solidFill>
                <a:effectLst>
                  <a:outerShdw blurRad="38100" dist="38100" dir="2700000" algn="tl">
                    <a:srgbClr val="000000">
                      <a:alpha val="43137"/>
                    </a:srgbClr>
                  </a:outerShdw>
                </a:effectLst>
                <a:latin typeface="Georgia" panose="02040502050405020303" pitchFamily="18" charset="0"/>
              </a:rPr>
              <a:t>If this is how you are going to treat me, please go ahead and kill me—if I have found favor in your eyes—and do not let me face my own ruin.</a:t>
            </a:r>
          </a:p>
        </p:txBody>
      </p:sp>
      <p:sp>
        <p:nvSpPr>
          <p:cNvPr id="4" name="Text Placeholder 3">
            <a:extLst>
              <a:ext uri="{FF2B5EF4-FFF2-40B4-BE49-F238E27FC236}">
                <a16:creationId xmlns:a16="http://schemas.microsoft.com/office/drawing/2014/main" id="{26138C23-CD7E-9451-A8C1-E7E531512865}"/>
              </a:ext>
            </a:extLst>
          </p:cNvPr>
          <p:cNvSpPr>
            <a:spLocks noGrp="1"/>
          </p:cNvSpPr>
          <p:nvPr>
            <p:ph type="body" sz="quarter" idx="14"/>
          </p:nvPr>
        </p:nvSpPr>
        <p:spPr>
          <a:xfrm>
            <a:off x="3757613" y="4350783"/>
            <a:ext cx="5022056" cy="742690"/>
          </a:xfrm>
        </p:spPr>
        <p:txBody>
          <a:bodyPr>
            <a:normAutofit/>
          </a:bodyPr>
          <a:lstStyle/>
          <a:p>
            <a:r>
              <a:rPr lang="en-US" sz="3200" dirty="0">
                <a:solidFill>
                  <a:schemeClr val="tx1"/>
                </a:solidFill>
                <a:latin typeface="Georgia" panose="02040502050405020303" pitchFamily="18" charset="0"/>
              </a:rPr>
              <a:t>Numbers 11:10-17 NIV </a:t>
            </a:r>
          </a:p>
        </p:txBody>
      </p:sp>
    </p:spTree>
    <p:extLst>
      <p:ext uri="{BB962C8B-B14F-4D97-AF65-F5344CB8AC3E}">
        <p14:creationId xmlns:p14="http://schemas.microsoft.com/office/powerpoint/2010/main" val="235580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B9D88-4B26-6368-3B88-8272AE9A612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76CA9AE-C01C-59B6-3A03-AFEED3E37293}"/>
              </a:ext>
            </a:extLst>
          </p:cNvPr>
          <p:cNvSpPr>
            <a:spLocks noGrp="1"/>
          </p:cNvSpPr>
          <p:nvPr>
            <p:ph type="body" sz="quarter" idx="13"/>
          </p:nvPr>
        </p:nvSpPr>
        <p:spPr>
          <a:xfrm>
            <a:off x="526736" y="421372"/>
            <a:ext cx="8160063" cy="3171934"/>
          </a:xfrm>
        </p:spPr>
        <p:txBody>
          <a:bodyPr>
            <a:normAutofit/>
          </a:bodyPr>
          <a:lstStyle/>
          <a:p>
            <a:r>
              <a:rPr lang="en-US" b="1" baseline="30000" dirty="0">
                <a:solidFill>
                  <a:schemeClr val="tx1"/>
                </a:solidFill>
                <a:effectLst>
                  <a:outerShdw blurRad="38100" dist="38100" dir="2700000" algn="tl">
                    <a:srgbClr val="000000">
                      <a:alpha val="43137"/>
                    </a:srgbClr>
                  </a:outerShdw>
                </a:effectLst>
                <a:latin typeface="Georgia" panose="02040502050405020303" pitchFamily="18" charset="0"/>
              </a:rPr>
              <a:t>16 </a:t>
            </a:r>
            <a:r>
              <a:rPr lang="en-US" dirty="0">
                <a:solidFill>
                  <a:schemeClr val="tx1"/>
                </a:solidFill>
                <a:effectLst>
                  <a:outerShdw blurRad="38100" dist="38100" dir="2700000" algn="tl">
                    <a:srgbClr val="000000">
                      <a:alpha val="43137"/>
                    </a:srgbClr>
                  </a:outerShdw>
                </a:effectLst>
                <a:latin typeface="Georgia" panose="02040502050405020303" pitchFamily="18" charset="0"/>
              </a:rPr>
              <a:t>The </a:t>
            </a:r>
            <a:r>
              <a:rPr lang="en-US" cap="small" dirty="0">
                <a:solidFill>
                  <a:schemeClr val="tx1"/>
                </a:solidFill>
                <a:effectLst>
                  <a:outerShdw blurRad="38100" dist="38100" dir="2700000" algn="tl">
                    <a:srgbClr val="000000">
                      <a:alpha val="43137"/>
                    </a:srgbClr>
                  </a:outerShdw>
                </a:effectLst>
                <a:latin typeface="Georgia" panose="02040502050405020303" pitchFamily="18" charset="0"/>
              </a:rPr>
              <a:t>Lord</a:t>
            </a:r>
            <a:r>
              <a:rPr lang="en-US" dirty="0">
                <a:solidFill>
                  <a:schemeClr val="tx1"/>
                </a:solidFill>
                <a:effectLst>
                  <a:outerShdw blurRad="38100" dist="38100" dir="2700000" algn="tl">
                    <a:srgbClr val="000000">
                      <a:alpha val="43137"/>
                    </a:srgbClr>
                  </a:outerShdw>
                </a:effectLst>
                <a:latin typeface="Georgia" panose="02040502050405020303" pitchFamily="18" charset="0"/>
              </a:rPr>
              <a:t> said to Moses: Bring me seventy of Israel’s elders who are known to you as leaders and officials among the people. Have them come to the tent of meeting, that they may stand there with you. </a:t>
            </a:r>
          </a:p>
        </p:txBody>
      </p:sp>
      <p:sp>
        <p:nvSpPr>
          <p:cNvPr id="4" name="Text Placeholder 3">
            <a:extLst>
              <a:ext uri="{FF2B5EF4-FFF2-40B4-BE49-F238E27FC236}">
                <a16:creationId xmlns:a16="http://schemas.microsoft.com/office/drawing/2014/main" id="{DAB8C422-6805-4E72-56F7-D9B84633B8A0}"/>
              </a:ext>
            </a:extLst>
          </p:cNvPr>
          <p:cNvSpPr>
            <a:spLocks noGrp="1"/>
          </p:cNvSpPr>
          <p:nvPr>
            <p:ph type="body" sz="quarter" idx="14"/>
          </p:nvPr>
        </p:nvSpPr>
        <p:spPr>
          <a:xfrm>
            <a:off x="3757613" y="4350783"/>
            <a:ext cx="5022056" cy="742690"/>
          </a:xfrm>
        </p:spPr>
        <p:txBody>
          <a:bodyPr>
            <a:normAutofit/>
          </a:bodyPr>
          <a:lstStyle/>
          <a:p>
            <a:r>
              <a:rPr lang="en-US" sz="3200" dirty="0">
                <a:solidFill>
                  <a:schemeClr val="tx1"/>
                </a:solidFill>
                <a:latin typeface="Georgia" panose="02040502050405020303" pitchFamily="18" charset="0"/>
              </a:rPr>
              <a:t>Numbers 11:10-17 NIV </a:t>
            </a:r>
          </a:p>
        </p:txBody>
      </p:sp>
    </p:spTree>
    <p:extLst>
      <p:ext uri="{BB962C8B-B14F-4D97-AF65-F5344CB8AC3E}">
        <p14:creationId xmlns:p14="http://schemas.microsoft.com/office/powerpoint/2010/main" val="2162927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78F1-C543-6340-8C8C-CD94510A5F1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B0D23A-F43F-41C7-1281-B3F6F0639FAA}"/>
              </a:ext>
            </a:extLst>
          </p:cNvPr>
          <p:cNvSpPr>
            <a:spLocks noGrp="1"/>
          </p:cNvSpPr>
          <p:nvPr>
            <p:ph type="body" sz="quarter" idx="13"/>
          </p:nvPr>
        </p:nvSpPr>
        <p:spPr>
          <a:xfrm>
            <a:off x="526736" y="421372"/>
            <a:ext cx="8160063" cy="2900472"/>
          </a:xfrm>
        </p:spPr>
        <p:txBody>
          <a:bodyPr>
            <a:normAutofit/>
          </a:bodyPr>
          <a:lstStyle/>
          <a:p>
            <a:r>
              <a:rPr lang="en-US" b="1" baseline="30000" dirty="0">
                <a:solidFill>
                  <a:schemeClr val="tx1"/>
                </a:solidFill>
                <a:effectLst>
                  <a:outerShdw blurRad="38100" dist="38100" dir="2700000" algn="tl">
                    <a:srgbClr val="000000">
                      <a:alpha val="43137"/>
                    </a:srgbClr>
                  </a:outerShdw>
                </a:effectLst>
                <a:latin typeface="Georgia" panose="02040502050405020303" pitchFamily="18" charset="0"/>
              </a:rPr>
              <a:t>17 </a:t>
            </a:r>
            <a:r>
              <a:rPr lang="en-US" dirty="0">
                <a:solidFill>
                  <a:schemeClr val="tx1"/>
                </a:solidFill>
                <a:effectLst>
                  <a:outerShdw blurRad="38100" dist="38100" dir="2700000" algn="tl">
                    <a:srgbClr val="000000">
                      <a:alpha val="43137"/>
                    </a:srgbClr>
                  </a:outerShdw>
                </a:effectLst>
                <a:latin typeface="Georgia" panose="02040502050405020303" pitchFamily="18" charset="0"/>
              </a:rPr>
              <a:t>I will come down and speak with you there, and </a:t>
            </a:r>
            <a:r>
              <a:rPr lang="en-US" b="1" dirty="0">
                <a:solidFill>
                  <a:schemeClr val="tx1"/>
                </a:solidFill>
                <a:effectLst>
                  <a:outerShdw blurRad="38100" dist="38100" dir="2700000" algn="tl">
                    <a:srgbClr val="000000">
                      <a:alpha val="43137"/>
                    </a:srgbClr>
                  </a:outerShdw>
                </a:effectLst>
                <a:latin typeface="Georgia" panose="02040502050405020303" pitchFamily="18" charset="0"/>
              </a:rPr>
              <a:t>I will take some of the power of the Spirit that is on you and put it on them</a:t>
            </a:r>
            <a:r>
              <a:rPr lang="en-US" dirty="0">
                <a:solidFill>
                  <a:schemeClr val="tx1"/>
                </a:solidFill>
                <a:effectLst>
                  <a:outerShdw blurRad="38100" dist="38100" dir="2700000" algn="tl">
                    <a:srgbClr val="000000">
                      <a:alpha val="43137"/>
                    </a:srgbClr>
                  </a:outerShdw>
                </a:effectLst>
                <a:latin typeface="Georgia" panose="02040502050405020303" pitchFamily="18" charset="0"/>
              </a:rPr>
              <a:t>. </a:t>
            </a:r>
          </a:p>
          <a:p>
            <a:r>
              <a:rPr lang="en-US" dirty="0">
                <a:solidFill>
                  <a:schemeClr val="tx1"/>
                </a:solidFill>
                <a:effectLst>
                  <a:outerShdw blurRad="38100" dist="38100" dir="2700000" algn="tl">
                    <a:srgbClr val="000000">
                      <a:alpha val="43137"/>
                    </a:srgbClr>
                  </a:outerShdw>
                </a:effectLst>
                <a:latin typeface="Georgia" panose="02040502050405020303" pitchFamily="18" charset="0"/>
              </a:rPr>
              <a:t>They will share the burden of the people with you so that you will not have to carry it alone.</a:t>
            </a:r>
          </a:p>
        </p:txBody>
      </p:sp>
      <p:sp>
        <p:nvSpPr>
          <p:cNvPr id="4" name="Text Placeholder 3">
            <a:extLst>
              <a:ext uri="{FF2B5EF4-FFF2-40B4-BE49-F238E27FC236}">
                <a16:creationId xmlns:a16="http://schemas.microsoft.com/office/drawing/2014/main" id="{54667600-CB80-1C3A-58FA-951787D925DA}"/>
              </a:ext>
            </a:extLst>
          </p:cNvPr>
          <p:cNvSpPr>
            <a:spLocks noGrp="1"/>
          </p:cNvSpPr>
          <p:nvPr>
            <p:ph type="body" sz="quarter" idx="14"/>
          </p:nvPr>
        </p:nvSpPr>
        <p:spPr>
          <a:xfrm>
            <a:off x="3757613" y="4350783"/>
            <a:ext cx="5022056" cy="742690"/>
          </a:xfrm>
        </p:spPr>
        <p:txBody>
          <a:bodyPr>
            <a:normAutofit/>
          </a:bodyPr>
          <a:lstStyle/>
          <a:p>
            <a:r>
              <a:rPr lang="en-US" sz="3200" dirty="0">
                <a:solidFill>
                  <a:schemeClr val="tx1"/>
                </a:solidFill>
                <a:latin typeface="Georgia" panose="02040502050405020303" pitchFamily="18" charset="0"/>
              </a:rPr>
              <a:t>Numbers 11:10-17 NIV </a:t>
            </a:r>
          </a:p>
        </p:txBody>
      </p:sp>
    </p:spTree>
    <p:extLst>
      <p:ext uri="{BB962C8B-B14F-4D97-AF65-F5344CB8AC3E}">
        <p14:creationId xmlns:p14="http://schemas.microsoft.com/office/powerpoint/2010/main" val="3847865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560FD-C1D7-3BC6-2F56-8915FC7DB95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CEC5198-FDA9-57A0-D37C-04AEF2494C45}"/>
              </a:ext>
            </a:extLst>
          </p:cNvPr>
          <p:cNvSpPr>
            <a:spLocks noGrp="1"/>
          </p:cNvSpPr>
          <p:nvPr>
            <p:ph type="body" sz="quarter" idx="13"/>
          </p:nvPr>
        </p:nvSpPr>
        <p:spPr>
          <a:xfrm>
            <a:off x="526736" y="421372"/>
            <a:ext cx="8160063" cy="2900472"/>
          </a:xfrm>
        </p:spPr>
        <p:txBody>
          <a:bodyPr>
            <a:normAutofit/>
          </a:bodyPr>
          <a:lstStyle/>
          <a:p>
            <a:r>
              <a:rPr lang="en-US" b="1" baseline="30000" dirty="0">
                <a:solidFill>
                  <a:schemeClr val="tx1"/>
                </a:solidFill>
                <a:effectLst>
                  <a:outerShdw blurRad="38100" dist="38100" dir="2700000" algn="tl">
                    <a:srgbClr val="000000">
                      <a:alpha val="43137"/>
                    </a:srgbClr>
                  </a:outerShdw>
                </a:effectLst>
                <a:latin typeface="Georgia" panose="02040502050405020303" pitchFamily="18" charset="0"/>
              </a:rPr>
              <a:t>25 </a:t>
            </a:r>
            <a:r>
              <a:rPr lang="en-US" dirty="0">
                <a:solidFill>
                  <a:schemeClr val="tx1"/>
                </a:solidFill>
                <a:effectLst>
                  <a:outerShdw blurRad="38100" dist="38100" dir="2700000" algn="tl">
                    <a:srgbClr val="000000">
                      <a:alpha val="43137"/>
                    </a:srgbClr>
                  </a:outerShdw>
                </a:effectLst>
                <a:latin typeface="Georgia" panose="02040502050405020303" pitchFamily="18" charset="0"/>
              </a:rPr>
              <a:t>Then the </a:t>
            </a:r>
            <a:r>
              <a:rPr lang="en-US" cap="small" dirty="0">
                <a:solidFill>
                  <a:schemeClr val="tx1"/>
                </a:solidFill>
                <a:effectLst>
                  <a:outerShdw blurRad="38100" dist="38100" dir="2700000" algn="tl">
                    <a:srgbClr val="000000">
                      <a:alpha val="43137"/>
                    </a:srgbClr>
                  </a:outerShdw>
                </a:effectLst>
                <a:latin typeface="Georgia" panose="02040502050405020303" pitchFamily="18" charset="0"/>
              </a:rPr>
              <a:t>Lord</a:t>
            </a:r>
            <a:r>
              <a:rPr lang="en-US" dirty="0">
                <a:solidFill>
                  <a:schemeClr val="tx1"/>
                </a:solidFill>
                <a:effectLst>
                  <a:outerShdw blurRad="38100" dist="38100" dir="2700000" algn="tl">
                    <a:srgbClr val="000000">
                      <a:alpha val="43137"/>
                    </a:srgbClr>
                  </a:outerShdw>
                </a:effectLst>
                <a:latin typeface="Georgia" panose="02040502050405020303" pitchFamily="18" charset="0"/>
              </a:rPr>
              <a:t> came down in the cloud and spoke with him, and he took some of the power of the Spirit that was on him and put it on the seventy elders. When the Spirit rested on them, they prophesied—but did not do so again.</a:t>
            </a:r>
          </a:p>
        </p:txBody>
      </p:sp>
      <p:sp>
        <p:nvSpPr>
          <p:cNvPr id="4" name="Text Placeholder 3">
            <a:extLst>
              <a:ext uri="{FF2B5EF4-FFF2-40B4-BE49-F238E27FC236}">
                <a16:creationId xmlns:a16="http://schemas.microsoft.com/office/drawing/2014/main" id="{88E22158-EE39-FEBF-2A33-44232F2223DF}"/>
              </a:ext>
            </a:extLst>
          </p:cNvPr>
          <p:cNvSpPr>
            <a:spLocks noGrp="1"/>
          </p:cNvSpPr>
          <p:nvPr>
            <p:ph type="body" sz="quarter" idx="14"/>
          </p:nvPr>
        </p:nvSpPr>
        <p:spPr>
          <a:xfrm>
            <a:off x="3757613" y="4350783"/>
            <a:ext cx="5022056" cy="742690"/>
          </a:xfrm>
        </p:spPr>
        <p:txBody>
          <a:bodyPr>
            <a:normAutofit/>
          </a:bodyPr>
          <a:lstStyle/>
          <a:p>
            <a:r>
              <a:rPr lang="en-US" sz="3200" dirty="0">
                <a:solidFill>
                  <a:schemeClr val="tx1"/>
                </a:solidFill>
                <a:latin typeface="Georgia" panose="02040502050405020303" pitchFamily="18" charset="0"/>
              </a:rPr>
              <a:t>Numbers 11:25 NIV </a:t>
            </a:r>
          </a:p>
        </p:txBody>
      </p:sp>
    </p:spTree>
    <p:extLst>
      <p:ext uri="{BB962C8B-B14F-4D97-AF65-F5344CB8AC3E}">
        <p14:creationId xmlns:p14="http://schemas.microsoft.com/office/powerpoint/2010/main" val="2899642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35AD2-A28B-392D-7D97-2AB1FA176FC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0E84AE1-ACE9-0FCE-B728-AA0ED8B568C1}"/>
              </a:ext>
            </a:extLst>
          </p:cNvPr>
          <p:cNvSpPr>
            <a:spLocks noGrp="1"/>
          </p:cNvSpPr>
          <p:nvPr>
            <p:ph type="body" sz="quarter" idx="13"/>
          </p:nvPr>
        </p:nvSpPr>
        <p:spPr>
          <a:xfrm>
            <a:off x="526736" y="421372"/>
            <a:ext cx="8160063" cy="2900472"/>
          </a:xfrm>
        </p:spPr>
        <p:txBody>
          <a:bodyPr>
            <a:normAutofit/>
          </a:bodyPr>
          <a:lstStyle/>
          <a:p>
            <a:r>
              <a:rPr lang="en-US" b="1" baseline="30000" dirty="0">
                <a:solidFill>
                  <a:schemeClr val="tx1"/>
                </a:solidFill>
                <a:effectLst>
                  <a:outerShdw blurRad="38100" dist="38100" dir="2700000" algn="tl">
                    <a:srgbClr val="000000">
                      <a:alpha val="43137"/>
                    </a:srgbClr>
                  </a:outerShdw>
                </a:effectLst>
                <a:latin typeface="Georgia" panose="02040502050405020303" pitchFamily="18" charset="0"/>
              </a:rPr>
              <a:t>26 </a:t>
            </a:r>
            <a:r>
              <a:rPr lang="en-US" dirty="0">
                <a:solidFill>
                  <a:schemeClr val="tx1"/>
                </a:solidFill>
                <a:effectLst>
                  <a:outerShdw blurRad="38100" dist="38100" dir="2700000" algn="tl">
                    <a:srgbClr val="000000">
                      <a:alpha val="43137"/>
                    </a:srgbClr>
                  </a:outerShdw>
                </a:effectLst>
                <a:latin typeface="Georgia" panose="02040502050405020303" pitchFamily="18" charset="0"/>
              </a:rPr>
              <a:t>However, two men, whose names were Eldad and Medad, had remained in the camp. They were listed among the elders, but did not go out to the tent. </a:t>
            </a:r>
            <a:r>
              <a:rPr lang="en-US" b="1" dirty="0">
                <a:solidFill>
                  <a:schemeClr val="tx1"/>
                </a:solidFill>
                <a:effectLst>
                  <a:outerShdw blurRad="38100" dist="38100" dir="2700000" algn="tl">
                    <a:srgbClr val="000000">
                      <a:alpha val="43137"/>
                    </a:srgbClr>
                  </a:outerShdw>
                </a:effectLst>
                <a:latin typeface="Georgia" panose="02040502050405020303" pitchFamily="18" charset="0"/>
              </a:rPr>
              <a:t>Yet the Spirit also rested on them, and they prophesied in the camp.</a:t>
            </a:r>
          </a:p>
        </p:txBody>
      </p:sp>
      <p:sp>
        <p:nvSpPr>
          <p:cNvPr id="4" name="Text Placeholder 3">
            <a:extLst>
              <a:ext uri="{FF2B5EF4-FFF2-40B4-BE49-F238E27FC236}">
                <a16:creationId xmlns:a16="http://schemas.microsoft.com/office/drawing/2014/main" id="{76555F97-C8A6-1ED0-36FA-3CB2C51D8030}"/>
              </a:ext>
            </a:extLst>
          </p:cNvPr>
          <p:cNvSpPr>
            <a:spLocks noGrp="1"/>
          </p:cNvSpPr>
          <p:nvPr>
            <p:ph type="body" sz="quarter" idx="14"/>
          </p:nvPr>
        </p:nvSpPr>
        <p:spPr>
          <a:xfrm>
            <a:off x="3757613" y="4350783"/>
            <a:ext cx="5022056" cy="742690"/>
          </a:xfrm>
        </p:spPr>
        <p:txBody>
          <a:bodyPr>
            <a:normAutofit/>
          </a:bodyPr>
          <a:lstStyle/>
          <a:p>
            <a:r>
              <a:rPr lang="en-US" sz="3200" dirty="0">
                <a:solidFill>
                  <a:schemeClr val="tx1"/>
                </a:solidFill>
                <a:latin typeface="Georgia" panose="02040502050405020303" pitchFamily="18" charset="0"/>
              </a:rPr>
              <a:t>Numbers 11:26 NIV </a:t>
            </a:r>
          </a:p>
        </p:txBody>
      </p:sp>
    </p:spTree>
    <p:extLst>
      <p:ext uri="{BB962C8B-B14F-4D97-AF65-F5344CB8AC3E}">
        <p14:creationId xmlns:p14="http://schemas.microsoft.com/office/powerpoint/2010/main" val="33997368"/>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1415</TotalTime>
  <Words>1048</Words>
  <Application>Microsoft Office PowerPoint</Application>
  <PresentationFormat>On-screen Show (16:9)</PresentationFormat>
  <Paragraphs>67</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Algerian</vt:lpstr>
      <vt:lpstr>Arial</vt:lpstr>
      <vt:lpstr>Arial Black</vt:lpstr>
      <vt:lpstr>Georgia</vt:lpstr>
      <vt:lpstr>Trebuchet MS</vt:lpstr>
      <vt:lpstr>Default</vt:lpstr>
      <vt:lpstr>PowerPoint Presentation</vt:lpstr>
      <vt:lpstr>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Karrie Landsverk</cp:lastModifiedBy>
  <cp:revision>23</cp:revision>
  <dcterms:created xsi:type="dcterms:W3CDTF">2014-03-26T14:03:34Z</dcterms:created>
  <dcterms:modified xsi:type="dcterms:W3CDTF">2026-05-20T17:43:32Z</dcterms:modified>
</cp:coreProperties>
</file>