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07" r:id="rId2"/>
    <p:sldId id="256" r:id="rId3"/>
    <p:sldId id="257" r:id="rId4"/>
    <p:sldId id="258" r:id="rId5"/>
    <p:sldId id="304" r:id="rId6"/>
    <p:sldId id="291" r:id="rId7"/>
    <p:sldId id="299" r:id="rId8"/>
    <p:sldId id="300" r:id="rId9"/>
    <p:sldId id="295" r:id="rId10"/>
    <p:sldId id="301" r:id="rId11"/>
    <p:sldId id="302" r:id="rId12"/>
    <p:sldId id="306" r:id="rId13"/>
    <p:sldId id="303" r:id="rId14"/>
    <p:sldId id="305" r:id="rId15"/>
  </p:sldIdLst>
  <p:sldSz cx="18288000" cy="10287000"/>
  <p:notesSz cx="6858000" cy="9144000"/>
  <p:embeddedFontLst>
    <p:embeddedFont>
      <p:font typeface="Arimo Bold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3779A-9CDA-4355-B94B-863CC30BDF5A}" v="1" dt="2026-05-13T17:48:30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4" autoAdjust="0"/>
  </p:normalViewPr>
  <p:slideViewPr>
    <p:cSldViewPr>
      <p:cViewPr varScale="1">
        <p:scale>
          <a:sx n="35" d="100"/>
          <a:sy n="35" d="100"/>
        </p:scale>
        <p:origin x="56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2026-06-13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E5D98-6D00-0265-A861-8B4BC32ED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BF8BF5-5989-6673-C933-6D88D1D65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4BE6CB-D1CF-CF37-2AD2-FC16B9ABC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24501-A351-20EF-80F8-60E9DA707C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425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E5D98-6D00-0265-A861-8B4BC32ED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BF8BF5-5989-6673-C933-6D88D1D65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4BE6CB-D1CF-CF37-2AD2-FC16B9ABC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24501-A351-20EF-80F8-60E9DA707C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335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29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C332B-6107-6F23-7DA7-89D32C4E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97185-7E6E-DE51-0FDD-47A5174F0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4B5AB-83EA-9F2F-0099-5FCD5D755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1CC98-CB7D-EAFE-E53B-645DF9A21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92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7ACCE-B881-C492-9B13-538018539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1497C-B1F8-92C1-AD73-DACE58426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A2A89B-F802-5D96-09B2-E5056C28D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6DCCA-8303-7833-F219-3F7CCFFB5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56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3DFA4-3220-37C7-2EC2-33DCB9C38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3D218B-20A9-CA25-A240-6C73A6D58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AC9FD-1506-585C-9565-492E83AD9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C784F-7DA4-40C1-53AB-E4D049714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27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5A93B-FFB9-3447-2393-2D77C949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4ACC8-1050-3C6F-C89B-919FEA2CC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656FA-AF65-0AFC-E66B-0227E848F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C8D41-FDE2-699E-BAFA-139534D8F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624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7BD64-55C2-F1A3-EBF7-26DC4002B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4081C0-C366-63D3-9566-625A11E46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DD560-D90D-F1CE-335A-E30293277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274EF-07AD-324E-DC01-91707B8C5B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782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A2A49-1748-4EB5-56B5-F55852735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6B80F6-7F1C-CDE8-917D-94EB7D854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A001D-2545-8FB1-986F-6874F4E01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EF8D2-1B28-10BF-E583-CF926B2DA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0723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A2A49-1748-4EB5-56B5-F55852735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6B80F6-7F1C-CDE8-917D-94EB7D854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A001D-2545-8FB1-986F-6874F4E01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EF8D2-1B28-10BF-E583-CF926B2DA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60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1B0CD-E28C-11CA-262F-A827D540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9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5CE23-0650-8F60-9EE5-BA8CD4FB2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F477B7D-7B6B-808E-1B63-DE46D4F2945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6493227-8A47-1B9C-B8B5-43279775F616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EDF5204-9701-2E32-DF6A-056B78BB519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D175A3B-E9DA-F82E-B2CA-1EB1860B6AB6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353E584D-F45B-F7F1-D1E4-CC4A9A55905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16FE14C-64CF-D2CC-6071-FE470920FCC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4AB8828-1979-02C6-62BC-0F5EE588B200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6FF3B0E-95E3-4B6E-9834-7692BABCED5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CEC47441-4314-5318-5326-16421233685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1676023-4088-8416-E162-94221FD3EB7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EE81D1A1-10CA-2ECC-19AD-A6C7AF77CAE6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19AF6FE-2084-6C41-8131-C7E8435600B2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16398BDF-2112-3E23-040F-F69E87A2743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8C3D65-46E5-60A3-54FA-B37A2D27F9A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D5E4ABE5-0EAE-0B87-6CBB-CD45D79C142C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DD146BB6-5863-477A-0AF2-614B8CC2C62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27A9B6BC-2710-5A34-2ED8-08905E209FD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07A3D0A-3521-5AAD-1E33-4BD4A94C6F0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DDADD1A0-F097-1277-949F-FCDFB82160D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8DB5258-ED08-E405-EF92-019956659B77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AE179DF-1735-7DA7-83CA-C46A5CDEB80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30D95291-34C1-6CCF-BDC2-7BB50FBAF76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DE82C07-7117-9C1B-E40C-8041FACD4ED1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0FF801C-90F9-77EF-0785-C43C58ED476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03082D-997C-D3ED-82F5-6E509AE91B98}"/>
              </a:ext>
            </a:extLst>
          </p:cNvPr>
          <p:cNvSpPr txBox="1"/>
          <p:nvPr/>
        </p:nvSpPr>
        <p:spPr>
          <a:xfrm>
            <a:off x="533401" y="1485900"/>
            <a:ext cx="10601118" cy="5356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THE PROPHET WENT TO THE SOURCE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"Then he went out to the source of the water..." (v.21)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God Always Works at the Root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We Must Allow God to Reach the Source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7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BDC1D-A7CC-8D09-2E96-598A84BE7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82FEC76-7588-4FC3-9ED5-F12F9DE89C40}"/>
              </a:ext>
            </a:extLst>
          </p:cNvPr>
          <p:cNvSpPr/>
          <p:nvPr/>
        </p:nvSpPr>
        <p:spPr>
          <a:xfrm>
            <a:off x="0" y="-41628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98757148-0232-C845-7E19-4A5589C786FA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D28B864-FAD2-0170-F9A8-9367CA9800AE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5EAF4EA-08C9-3020-1E4B-4D95A6BE149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4FAFFA53-083F-9AB0-8886-27FAB4F74E29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8146FE3-C76F-C27A-079B-114EB5E76133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8FC9270-5002-3DB8-BD07-46FDDDC47F76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CF8C26C5-81C7-8C3A-04F8-8CDF8872379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65E1873C-3019-4692-CC71-189B5F909A0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960C140E-F9D8-C744-AD94-93D7CF40896F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510A611-98C5-A251-0647-884A0B5C39C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6425380A-8D66-15AB-A798-558D5D67290F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7486C4B-F310-4E68-40E7-BE1C839E19EC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439ACDD-7780-FFEC-195C-DEB95817D72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953AACAD-5BC6-1043-A183-495B849134A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DA5B44B3-DD7A-7FD7-EAAA-A89C1B8EF81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B5A86C7-B056-CD18-5134-91151C79AD3E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C0E10A2-970F-6530-AC60-B2789F8A9EC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80045AD-5C17-6165-CB3A-678CAA7A4EF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3352C911-D2C8-4A37-9969-2251476A1DB0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384681D-48EF-5F3B-382C-1F2CE55A88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CE311E99-4DC3-E764-FB8C-D87879264A4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A82FF252-A2DE-C636-9E62-F8013B63E57B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C3580A3-0638-18E9-2D23-8FD32D53EC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0E72B4-9984-3D11-AF7A-F4DE0638CDC4}"/>
              </a:ext>
            </a:extLst>
          </p:cNvPr>
          <p:cNvSpPr txBox="1"/>
          <p:nvPr/>
        </p:nvSpPr>
        <p:spPr>
          <a:xfrm>
            <a:off x="533400" y="2171700"/>
            <a:ext cx="10601118" cy="5047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THE TURNAROUND FROM DEATH AND INFERTILITY</a:t>
            </a: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- "Thus says the Lord: I have healed this water..." (v.21)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Notice who speaks. Not Elisha. Not the city leaders. The Lord.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God Declares Healing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3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BDC1D-A7CC-8D09-2E96-598A84BE7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82FEC76-7588-4FC3-9ED5-F12F9DE89C4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98757148-0232-C845-7E19-4A5589C786FA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D28B864-FAD2-0170-F9A8-9367CA9800AE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5EAF4EA-08C9-3020-1E4B-4D95A6BE149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4FAFFA53-083F-9AB0-8886-27FAB4F74E29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8146FE3-C76F-C27A-079B-114EB5E76133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8FC9270-5002-3DB8-BD07-46FDDDC47F76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CF8C26C5-81C7-8C3A-04F8-8CDF8872379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65E1873C-3019-4692-CC71-189B5F909A0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960C140E-F9D8-C744-AD94-93D7CF40896F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510A611-98C5-A251-0647-884A0B5C39C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6425380A-8D66-15AB-A798-558D5D67290F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7486C4B-F310-4E68-40E7-BE1C839E19EC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439ACDD-7780-FFEC-195C-DEB95817D72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953AACAD-5BC6-1043-A183-495B849134A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DA5B44B3-DD7A-7FD7-EAAA-A89C1B8EF81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B5A86C7-B056-CD18-5134-91151C79AD3E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C0E10A2-970F-6530-AC60-B2789F8A9EC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80045AD-5C17-6165-CB3A-678CAA7A4EF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3352C911-D2C8-4A37-9969-2251476A1DB0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384681D-48EF-5F3B-382C-1F2CE55A88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CE311E99-4DC3-E764-FB8C-D87879264A4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A82FF252-A2DE-C636-9E62-F8013B63E57B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C3580A3-0638-18E9-2D23-8FD32D53EC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0E72B4-9984-3D11-AF7A-F4DE0638CDC4}"/>
              </a:ext>
            </a:extLst>
          </p:cNvPr>
          <p:cNvSpPr txBox="1"/>
          <p:nvPr/>
        </p:nvSpPr>
        <p:spPr>
          <a:xfrm>
            <a:off x="533401" y="1866900"/>
            <a:ext cx="10601118" cy="6134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THE TURNAROUND FROM DEATH AND INFERTILITY (</a:t>
            </a:r>
            <a:r>
              <a:rPr lang="en-US" sz="36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"Thus says the Lord: I have healed this water..." (v.21)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The Two Enemies Removed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Death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Barrenness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God's Pattern</a:t>
            </a:r>
          </a:p>
        </p:txBody>
      </p:sp>
    </p:spTree>
    <p:extLst>
      <p:ext uri="{BB962C8B-B14F-4D97-AF65-F5344CB8AC3E}">
        <p14:creationId xmlns:p14="http://schemas.microsoft.com/office/powerpoint/2010/main" val="3350183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83A29-DEDF-F82B-2F4B-5B6562547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ED2AA3-9FC3-28BC-E0BC-55A8E1160A7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49B5A50-DB02-3700-3267-B75F5D0E5C46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80B3A23-8E34-4DA8-2479-7246632D50C9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E2F6C97-BC25-1958-A766-268F4C6BB087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B30C80A-F2CC-6C89-80B9-C50BC174B48D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8E77373-26B9-1C0C-AB78-B679D3169DA4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9E857B8-80DA-F8C6-DEF0-C17C8DD834D7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7950C59-6B43-A816-761E-F74EBB29D3C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C79FC5FC-2982-51FA-BCD1-49839FFDFCFF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1E82698-88F7-2B55-D413-24B3373DF42F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1DF8BA9-84DD-080C-1281-4D79E7E6DBD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806FCDD6-5230-7813-3140-C188E438EBCB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A149F651-E95A-0957-2E6F-712CF043BA9B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F3971C6-6DE6-5FB8-E4D1-31686DBE643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E3407A93-D6B8-9C5B-F6F5-E49BFBCC00AE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B819E4F0-A204-19A2-0149-3D69BB1D379F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D699597-EEDD-4848-7D37-53A015108FC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5882D91-BC70-25C2-23EA-9AB275B9CAD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8CEC2DD4-7E3E-EBAE-BC1F-3EC27D5F3AD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251ED97-2573-0D71-BE34-ED8AF21397D2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D9FD177-B801-5CA9-0CA1-6C34EB205F3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648711D5-C80E-29E6-AF28-D5719FA9BB0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65FAE123-D51E-75E2-394E-CE079AA32461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F71D830-599B-5076-8946-D2877F9509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80F8FE-79FF-DE86-8EE9-B59D2D82D9FF}"/>
              </a:ext>
            </a:extLst>
          </p:cNvPr>
          <p:cNvSpPr txBox="1"/>
          <p:nvPr/>
        </p:nvSpPr>
        <p:spPr>
          <a:xfrm>
            <a:off x="533401" y="1409700"/>
            <a:ext cx="10601118" cy="5897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CONCLUSION: GO TO THE SOURCE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The story begins with: A pleasant city. It ends with: A healed city.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After God touched the source, it became productive. The water changed. The land changed. The future changed.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6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83A29-DEDF-F82B-2F4B-5B6562547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ED2AA3-9FC3-28BC-E0BC-55A8E1160A7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49B5A50-DB02-3700-3267-B75F5D0E5C46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80B3A23-8E34-4DA8-2479-7246632D50C9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E2F6C97-BC25-1958-A766-268F4C6BB087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B30C80A-F2CC-6C89-80B9-C50BC174B48D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8E77373-26B9-1C0C-AB78-B679D3169DA4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9E857B8-80DA-F8C6-DEF0-C17C8DD834D7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7950C59-6B43-A816-761E-F74EBB29D3C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C79FC5FC-2982-51FA-BCD1-49839FFDFCFF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1E82698-88F7-2B55-D413-24B3373DF42F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1DF8BA9-84DD-080C-1281-4D79E7E6DBD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806FCDD6-5230-7813-3140-C188E438EBCB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A149F651-E95A-0957-2E6F-712CF043BA9B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F3971C6-6DE6-5FB8-E4D1-31686DBE643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E3407A93-D6B8-9C5B-F6F5-E49BFBCC00AE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B819E4F0-A204-19A2-0149-3D69BB1D379F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D699597-EEDD-4848-7D37-53A015108FC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5882D91-BC70-25C2-23EA-9AB275B9CAD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8CEC2DD4-7E3E-EBAE-BC1F-3EC27D5F3AD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251ED97-2573-0D71-BE34-ED8AF21397D2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D9FD177-B801-5CA9-0CA1-6C34EB205F3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648711D5-C80E-29E6-AF28-D5719FA9BB0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65FAE123-D51E-75E2-394E-CE079AA32461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F71D830-599B-5076-8946-D2877F9509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80F8FE-79FF-DE86-8EE9-B59D2D82D9FF}"/>
              </a:ext>
            </a:extLst>
          </p:cNvPr>
          <p:cNvSpPr txBox="1"/>
          <p:nvPr/>
        </p:nvSpPr>
        <p:spPr>
          <a:xfrm>
            <a:off x="533401" y="1225212"/>
            <a:ext cx="10601118" cy="898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 (</a:t>
            </a:r>
            <a:r>
              <a:rPr lang="en-US" sz="36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GO TO THE SOURCE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What is your source? If the source is healed: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Death can become life.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Barrenness can become fruitfulness.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Discouragement can become hope.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Brokenness can become restoration.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Contamination can become consecration.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9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97" t="-18202" b="-2191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-2523426" y="2478612"/>
            <a:ext cx="9068947" cy="739882"/>
            <a:chOff x="0" y="0"/>
            <a:chExt cx="2965693" cy="2419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65693" cy="241953"/>
            </a:xfrm>
            <a:custGeom>
              <a:avLst/>
              <a:gdLst/>
              <a:ahLst/>
              <a:cxnLst/>
              <a:rect l="l" t="t" r="r" b="b"/>
              <a:pathLst>
                <a:path w="2965693" h="241953">
                  <a:moveTo>
                    <a:pt x="85367" y="0"/>
                  </a:moveTo>
                  <a:lnTo>
                    <a:pt x="2880326" y="0"/>
                  </a:lnTo>
                  <a:cubicBezTo>
                    <a:pt x="2902967" y="0"/>
                    <a:pt x="2924680" y="8994"/>
                    <a:pt x="2940690" y="25004"/>
                  </a:cubicBezTo>
                  <a:cubicBezTo>
                    <a:pt x="2956699" y="41013"/>
                    <a:pt x="2965693" y="62727"/>
                    <a:pt x="2965693" y="85367"/>
                  </a:cubicBezTo>
                  <a:lnTo>
                    <a:pt x="2965693" y="156586"/>
                  </a:lnTo>
                  <a:cubicBezTo>
                    <a:pt x="2965693" y="179227"/>
                    <a:pt x="2956699" y="200940"/>
                    <a:pt x="2940690" y="216950"/>
                  </a:cubicBezTo>
                  <a:cubicBezTo>
                    <a:pt x="2924680" y="232959"/>
                    <a:pt x="2902967" y="241953"/>
                    <a:pt x="2880326" y="241953"/>
                  </a:cubicBezTo>
                  <a:lnTo>
                    <a:pt x="85367" y="241953"/>
                  </a:lnTo>
                  <a:cubicBezTo>
                    <a:pt x="62727" y="241953"/>
                    <a:pt x="41013" y="232959"/>
                    <a:pt x="25004" y="216950"/>
                  </a:cubicBezTo>
                  <a:cubicBezTo>
                    <a:pt x="8994" y="200940"/>
                    <a:pt x="0" y="179227"/>
                    <a:pt x="0" y="156586"/>
                  </a:cubicBezTo>
                  <a:lnTo>
                    <a:pt x="0" y="85367"/>
                  </a:lnTo>
                  <a:cubicBezTo>
                    <a:pt x="0" y="62727"/>
                    <a:pt x="8994" y="41013"/>
                    <a:pt x="25004" y="25004"/>
                  </a:cubicBezTo>
                  <a:cubicBezTo>
                    <a:pt x="41013" y="8994"/>
                    <a:pt x="62727" y="0"/>
                    <a:pt x="8536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965693" cy="289578"/>
            </a:xfrm>
            <a:prstGeom prst="rect">
              <a:avLst/>
            </a:prstGeom>
          </p:spPr>
          <p:txBody>
            <a:bodyPr lIns="40914" tIns="40914" rIns="40914" bIns="40914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10783" y="2648712"/>
            <a:ext cx="456835" cy="45683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262" tIns="25262" rIns="25262" bIns="2526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95927" y="2648712"/>
            <a:ext cx="456835" cy="45683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262" tIns="25262" rIns="25262" bIns="2526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976588" y="2648712"/>
            <a:ext cx="456835" cy="45683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262" tIns="25262" rIns="25262" bIns="2526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0647931" y="-2451372"/>
            <a:ext cx="10535463" cy="10535463"/>
          </a:xfrm>
          <a:custGeom>
            <a:avLst/>
            <a:gdLst/>
            <a:ahLst/>
            <a:cxnLst/>
            <a:rect l="l" t="t" r="r" b="b"/>
            <a:pathLst>
              <a:path w="10535463" h="10535463">
                <a:moveTo>
                  <a:pt x="0" y="0"/>
                </a:moveTo>
                <a:lnTo>
                  <a:pt x="10535463" y="0"/>
                </a:lnTo>
                <a:lnTo>
                  <a:pt x="10535463" y="10535463"/>
                </a:lnTo>
                <a:lnTo>
                  <a:pt x="0" y="105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1475202" y="-1624099"/>
            <a:ext cx="8880916" cy="888091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394" tIns="46394" rIns="46394" bIns="46394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2727614">
            <a:off x="15028058" y="230909"/>
            <a:ext cx="5108812" cy="3685699"/>
            <a:chOff x="0" y="0"/>
            <a:chExt cx="1345531" cy="9707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45531" cy="970719"/>
            </a:xfrm>
            <a:custGeom>
              <a:avLst/>
              <a:gdLst/>
              <a:ahLst/>
              <a:cxnLst/>
              <a:rect l="l" t="t" r="r" b="b"/>
              <a:pathLst>
                <a:path w="1345531" h="970719">
                  <a:moveTo>
                    <a:pt x="0" y="0"/>
                  </a:moveTo>
                  <a:lnTo>
                    <a:pt x="1345531" y="0"/>
                  </a:lnTo>
                  <a:lnTo>
                    <a:pt x="1345531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345531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143444" y="4402350"/>
            <a:ext cx="10811259" cy="10811259"/>
            <a:chOff x="0" y="0"/>
            <a:chExt cx="14415012" cy="1441501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415012" cy="14415012"/>
            </a:xfrm>
            <a:custGeom>
              <a:avLst/>
              <a:gdLst/>
              <a:ahLst/>
              <a:cxnLst/>
              <a:rect l="l" t="t" r="r" b="b"/>
              <a:pathLst>
                <a:path w="14415012" h="14415012">
                  <a:moveTo>
                    <a:pt x="0" y="0"/>
                  </a:moveTo>
                  <a:lnTo>
                    <a:pt x="14415012" y="0"/>
                  </a:lnTo>
                  <a:lnTo>
                    <a:pt x="14415012" y="14415012"/>
                  </a:lnTo>
                  <a:lnTo>
                    <a:pt x="0" y="14415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286895" y="1286895"/>
              <a:ext cx="11841222" cy="1184122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1366" tIns="31366" rIns="31366" bIns="3136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7" name="Freeform 27"/>
          <p:cNvSpPr/>
          <p:nvPr/>
        </p:nvSpPr>
        <p:spPr>
          <a:xfrm>
            <a:off x="8285677" y="7389799"/>
            <a:ext cx="7900647" cy="7900647"/>
          </a:xfrm>
          <a:custGeom>
            <a:avLst/>
            <a:gdLst/>
            <a:ahLst/>
            <a:cxnLst/>
            <a:rect l="l" t="t" r="r" b="b"/>
            <a:pathLst>
              <a:path w="7900647" h="7900647">
                <a:moveTo>
                  <a:pt x="0" y="0"/>
                </a:moveTo>
                <a:lnTo>
                  <a:pt x="7900647" y="0"/>
                </a:lnTo>
                <a:lnTo>
                  <a:pt x="7900647" y="7900647"/>
                </a:lnTo>
                <a:lnTo>
                  <a:pt x="0" y="7900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8" name="Group 28"/>
          <p:cNvGrpSpPr/>
          <p:nvPr/>
        </p:nvGrpSpPr>
        <p:grpSpPr>
          <a:xfrm>
            <a:off x="8887166" y="7991288"/>
            <a:ext cx="6697666" cy="6697666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4989" tIns="34989" rIns="34989" bIns="3498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9845099" y="1254981"/>
            <a:ext cx="8046190" cy="8046190"/>
          </a:xfrm>
          <a:custGeom>
            <a:avLst/>
            <a:gdLst/>
            <a:ahLst/>
            <a:cxnLst/>
            <a:rect l="l" t="t" r="r" b="b"/>
            <a:pathLst>
              <a:path w="8046190" h="8046190">
                <a:moveTo>
                  <a:pt x="0" y="0"/>
                </a:moveTo>
                <a:lnTo>
                  <a:pt x="8046190" y="0"/>
                </a:lnTo>
                <a:lnTo>
                  <a:pt x="8046190" y="8046190"/>
                </a:lnTo>
                <a:lnTo>
                  <a:pt x="0" y="804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2" name="Group 32"/>
          <p:cNvGrpSpPr/>
          <p:nvPr/>
        </p:nvGrpSpPr>
        <p:grpSpPr>
          <a:xfrm>
            <a:off x="10386517" y="1796398"/>
            <a:ext cx="6963359" cy="696335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677150" y="2087032"/>
            <a:ext cx="6382088" cy="6382088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-2727614">
            <a:off x="17423801" y="7659278"/>
            <a:ext cx="5108812" cy="3086100"/>
            <a:chOff x="0" y="0"/>
            <a:chExt cx="1345531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345531" cy="812800"/>
            </a:xfrm>
            <a:custGeom>
              <a:avLst/>
              <a:gdLst/>
              <a:ahLst/>
              <a:cxnLst/>
              <a:rect l="l" t="t" r="r" b="b"/>
              <a:pathLst>
                <a:path w="1345531" h="812800">
                  <a:moveTo>
                    <a:pt x="0" y="0"/>
                  </a:moveTo>
                  <a:lnTo>
                    <a:pt x="1345531" y="0"/>
                  </a:lnTo>
                  <a:lnTo>
                    <a:pt x="1345531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134553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-2727614">
            <a:off x="18997781" y="7441877"/>
            <a:ext cx="5108812" cy="3086100"/>
            <a:chOff x="0" y="0"/>
            <a:chExt cx="1345531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345531" cy="812800"/>
            </a:xfrm>
            <a:custGeom>
              <a:avLst/>
              <a:gdLst/>
              <a:ahLst/>
              <a:cxnLst/>
              <a:rect l="l" t="t" r="r" b="b"/>
              <a:pathLst>
                <a:path w="1345531" h="812800">
                  <a:moveTo>
                    <a:pt x="0" y="0"/>
                  </a:moveTo>
                  <a:lnTo>
                    <a:pt x="1345531" y="0"/>
                  </a:lnTo>
                  <a:lnTo>
                    <a:pt x="1345531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134553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 rot="-2727614">
            <a:off x="14552263" y="-1945842"/>
            <a:ext cx="5108812" cy="3892205"/>
            <a:chOff x="0" y="0"/>
            <a:chExt cx="1345531" cy="102510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345531" cy="1025107"/>
            </a:xfrm>
            <a:custGeom>
              <a:avLst/>
              <a:gdLst/>
              <a:ahLst/>
              <a:cxnLst/>
              <a:rect l="l" t="t" r="r" b="b"/>
              <a:pathLst>
                <a:path w="1345531" h="1025107">
                  <a:moveTo>
                    <a:pt x="0" y="0"/>
                  </a:moveTo>
                  <a:lnTo>
                    <a:pt x="1345531" y="0"/>
                  </a:lnTo>
                  <a:lnTo>
                    <a:pt x="1345531" y="1025107"/>
                  </a:lnTo>
                  <a:lnTo>
                    <a:pt x="0" y="1025107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1345531" cy="1063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1000134" y="2410016"/>
            <a:ext cx="5736120" cy="5736120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9" name="Freeform 49"/>
          <p:cNvSpPr/>
          <p:nvPr/>
        </p:nvSpPr>
        <p:spPr>
          <a:xfrm>
            <a:off x="2225085" y="7552645"/>
            <a:ext cx="5455195" cy="695855"/>
          </a:xfrm>
          <a:custGeom>
            <a:avLst/>
            <a:gdLst/>
            <a:ahLst/>
            <a:cxnLst/>
            <a:rect l="l" t="t" r="r" b="b"/>
            <a:pathLst>
              <a:path w="5455195" h="695855">
                <a:moveTo>
                  <a:pt x="0" y="0"/>
                </a:moveTo>
                <a:lnTo>
                  <a:pt x="5455196" y="0"/>
                </a:lnTo>
                <a:lnTo>
                  <a:pt x="5455196" y="695854"/>
                </a:lnTo>
                <a:lnTo>
                  <a:pt x="0" y="6958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7392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0" name="Freeform 50"/>
          <p:cNvSpPr/>
          <p:nvPr/>
        </p:nvSpPr>
        <p:spPr>
          <a:xfrm>
            <a:off x="357940" y="443380"/>
            <a:ext cx="2271746" cy="1711382"/>
          </a:xfrm>
          <a:custGeom>
            <a:avLst/>
            <a:gdLst/>
            <a:ahLst/>
            <a:cxnLst/>
            <a:rect l="l" t="t" r="r" b="b"/>
            <a:pathLst>
              <a:path w="2271746" h="1711382">
                <a:moveTo>
                  <a:pt x="0" y="0"/>
                </a:moveTo>
                <a:lnTo>
                  <a:pt x="2271746" y="0"/>
                </a:lnTo>
                <a:lnTo>
                  <a:pt x="2271746" y="1711382"/>
                </a:lnTo>
                <a:lnTo>
                  <a:pt x="0" y="17113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1" name="TextBox 51"/>
          <p:cNvSpPr txBox="1"/>
          <p:nvPr/>
        </p:nvSpPr>
        <p:spPr>
          <a:xfrm>
            <a:off x="357941" y="2555254"/>
            <a:ext cx="7037985" cy="515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7"/>
              </a:lnSpc>
              <a:spcBef>
                <a:spcPct val="0"/>
              </a:spcBef>
            </a:pPr>
            <a:r>
              <a:rPr lang="en-US" sz="3155" b="1" spc="94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PROGRESS CHURCH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58227" y="4750854"/>
            <a:ext cx="9764346" cy="363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7"/>
              </a:lnSpc>
            </a:pPr>
            <a:r>
              <a:rPr lang="en-US" sz="3433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SCRIPTURE:  2 KINGS 2: 19 – 22      </a:t>
            </a:r>
          </a:p>
          <a:p>
            <a:pPr>
              <a:lnSpc>
                <a:spcPts val="4807"/>
              </a:lnSpc>
            </a:pPr>
            <a:r>
              <a:rPr lang="en-US" sz="3433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              </a:t>
            </a:r>
          </a:p>
          <a:p>
            <a:pPr>
              <a:lnSpc>
                <a:spcPts val="4807"/>
              </a:lnSpc>
            </a:pPr>
            <a:endParaRPr lang="en-US" sz="3433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4807"/>
              </a:lnSpc>
            </a:pPr>
            <a:r>
              <a:rPr lang="en-US" sz="3433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DATE: JUNE 14, 2026</a:t>
            </a:r>
          </a:p>
          <a:p>
            <a:pPr>
              <a:lnSpc>
                <a:spcPts val="4807"/>
              </a:lnSpc>
            </a:pPr>
            <a:endParaRPr lang="en-US" sz="3433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>
              <a:lnSpc>
                <a:spcPts val="4807"/>
              </a:lnSpc>
              <a:spcBef>
                <a:spcPct val="0"/>
              </a:spcBef>
            </a:pPr>
            <a:r>
              <a:rPr lang="en-US" sz="3433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SPEAKER: Apostle Dr. Lovelace St John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35358" y="2873821"/>
            <a:ext cx="12353887" cy="893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60"/>
              </a:lnSpc>
            </a:pPr>
            <a:r>
              <a:rPr lang="en-US" sz="36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TITLE: WHEN YOUR SOURCE IS CONTAMINATED</a:t>
            </a:r>
            <a:endParaRPr lang="en-US" sz="28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6883095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1" y="2111975"/>
            <a:ext cx="5749112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00138" y="1566712"/>
            <a:ext cx="9801661" cy="2995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Scripture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KINGS 2: 19 – 22    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4CAC9A-6C9A-1724-BA69-D6DA6A51A03D}"/>
              </a:ext>
            </a:extLst>
          </p:cNvPr>
          <p:cNvSpPr txBox="1"/>
          <p:nvPr/>
        </p:nvSpPr>
        <p:spPr>
          <a:xfrm>
            <a:off x="338877" y="1409700"/>
            <a:ext cx="10795642" cy="5812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INTRODUCTION: 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LOOKING GOOD BUT DYING INSIDE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Everything around Jericho looked attractive. It was strategically located. It was fertile in appearance. It was blessed with natural beauty.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beneath the pleasant scenery was a hidden problem.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source was contaminated.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4CAC9A-6C9A-1724-BA69-D6DA6A51A03D}"/>
              </a:ext>
            </a:extLst>
          </p:cNvPr>
          <p:cNvSpPr txBox="1"/>
          <p:nvPr/>
        </p:nvSpPr>
        <p:spPr>
          <a:xfrm>
            <a:off x="373601" y="1409700"/>
            <a:ext cx="10760917" cy="4704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 (</a:t>
            </a:r>
            <a:r>
              <a:rPr lang="en-CA" sz="36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</a:t>
            </a:r>
            <a:r>
              <a:rPr lang="en-CA" sz="36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CA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LOOKING GOOD BUT DYING INSIDE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water was poisoned.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land was unproductive.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Death was flowing from the very thing designed to produce life.</a:t>
            </a:r>
          </a:p>
        </p:txBody>
      </p:sp>
    </p:spTree>
    <p:extLst>
      <p:ext uri="{BB962C8B-B14F-4D97-AF65-F5344CB8AC3E}">
        <p14:creationId xmlns:p14="http://schemas.microsoft.com/office/powerpoint/2010/main" val="133752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27ED2-BDD1-AC6D-30C4-4A304CCD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4C724F-C7FF-FEA7-F1AB-7259199FD23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48CEF8F-A8FC-3E3A-7038-72999D1DE96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37C082-6783-9B76-ACB7-DE20AAD8DE3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BAEE38-A85B-15CD-333F-611D71B35B2F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ABD788F-9275-C3CA-64DC-0D437FDA4BE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D46612D-39D9-CD49-14AC-4883A0C2AE47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B06A220-9A46-517D-BA1D-AD2A9677EF6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42A5817-235D-7314-686A-2F7DE5E4E79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5C0CA82-5128-C322-CAA0-4627E419C07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3E346D7-9199-9B47-FDB9-AFD6C96BFB1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E90CF56-A652-A915-B0F0-15A0017B8006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52C6516-11B4-9D3D-C47E-53D017B6752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64F4879-624E-42AC-4511-491BEB48412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F85F537-EC0C-78E6-FA19-5F6162F0AF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17F0BEF-461C-2316-0683-91AA93692C1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2DDC5B-5950-1382-6435-15DB702E8EA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11AAE72-56D7-0AE8-6BEF-B0CBACB8A42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C2A8594-14D2-67D7-6F88-356093B26A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CE11203-ABDA-9F52-D052-435D0B9A0DE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7BE3DA9-D98D-ADE0-372D-F6873779474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F5CD27E1-1A85-8C00-64F4-AB1C61776A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FA3C749-F4CB-1BD6-A88F-48FB897097A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7955282-0414-89D9-8CC1-05973D0204E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C08EB3F-06CE-87D8-1514-8931B546B0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C574E8-0746-2A5B-6752-BC50D88E3610}"/>
              </a:ext>
            </a:extLst>
          </p:cNvPr>
          <p:cNvSpPr txBox="1"/>
          <p:nvPr/>
        </p:nvSpPr>
        <p:spPr>
          <a:xfrm>
            <a:off x="533401" y="1409700"/>
            <a:ext cx="10601118" cy="5356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THE PLEASANT SURROUNDINGS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"The situation of this city is pleasant..." (v.19)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The men of Jericho begin with a compliment.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Many Lives Look Pleasant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The Danger of Being Satisfied with Appearances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B09F7-3222-D58E-B218-CEFD401A5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DEF839-C368-F54E-00E8-55B6FB5E78F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7929169-3E38-4E6C-3240-61A9159CC8E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E2486BE-60B4-D028-DCDB-35DD143B8F5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8BECF3-7F45-ED90-2DB0-81517FE34CD0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99B4355-9D05-44C3-8029-34BE509DF95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94430B9-F2CE-3A96-B182-57E678054AD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F67EB0A-E702-012E-D821-A02A6FEE58C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A5302D9-3369-123F-6D26-53B8F7560AA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319EFC09-8538-A396-EFF3-6B2D9B46C25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99046DA-B707-1832-7B57-CF3E116685BB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19713DA-7E3F-ACD9-9013-E6A7448F99C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A01905D7-2840-0FD5-9EB4-093273668E7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70C314D0-70C9-3DB3-3ACD-0DB20B06D86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605195A-31F4-B922-81F9-D581E944AAE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688A269-73E3-5BF7-E393-A87A340DAC8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60FD68B1-04B2-0953-E11B-0FC9A3E83228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4534DC3-EEE7-7C16-80C4-D26F989C44CB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E1E8EBD-37FE-B01C-9812-92C46B4BD3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E057C99-3D06-13AA-ED56-A091E78FD20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E0155985-8A9D-D130-2EB9-0170BEDC61D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281FB82D-F59D-097D-AD9F-E1A947F494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244AD4C6-7BCA-A7E9-3AB8-3962EC6003E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57E3FE9-4CD8-8388-0AE7-2FFB19FB9E1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978DA44-6C7D-413F-7CDA-C696492D4B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DE23D9-DE36-ED65-C6AB-773353B22191}"/>
              </a:ext>
            </a:extLst>
          </p:cNvPr>
          <p:cNvSpPr txBox="1"/>
          <p:nvPr/>
        </p:nvSpPr>
        <p:spPr>
          <a:xfrm>
            <a:off x="502442" y="1572356"/>
            <a:ext cx="10760917" cy="525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THE BAD WATER - "...but the water is bad..." (v.19)</a:t>
            </a: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Everything depended upon the water source.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Whatever Feeds You Shapes You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Spiritual Sources Can Become Contaminated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The Source Problem</a:t>
            </a:r>
          </a:p>
        </p:txBody>
      </p:sp>
    </p:spTree>
    <p:extLst>
      <p:ext uri="{BB962C8B-B14F-4D97-AF65-F5344CB8AC3E}">
        <p14:creationId xmlns:p14="http://schemas.microsoft.com/office/powerpoint/2010/main" val="123477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8FB0-D5FA-A724-C2DF-661EEB049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6BDD91-05E8-5CE5-AC08-31FDE139F33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390FF54-1F75-6937-81C9-25AFEF93D48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766E9F5-2498-29EE-EAD9-853D60945A1F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A81D7DA-3260-5367-4DA9-C06BDD8D603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0E63CE7-C1F6-BB33-DE02-24B3905F8307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53D9403-A083-A4DE-0BB7-62773DE70D6A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AB2FFB95-A882-29EC-8A81-0B2824A675D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993D6702-732D-E6B3-0F62-66EFF98202C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650D29B-1E54-CCB0-E0C5-C5FAF4D3BDE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E446304-D157-1254-5792-1C8C45F5E176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0A6EE37-9388-F138-21EC-72A3D7D6260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97C5B9D-C002-D0BA-6DD6-A6137AC8E7A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2ACA494-879F-0659-4827-9796776C1BC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4D2893F-7F87-43A3-BD00-4774B1798859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6317BD5-96CE-F057-27F9-30ED5280505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2B7580A-FF55-8C60-ABB4-B7C8B984929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0351B5C-A71C-B210-A474-F634AF275024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3625EE0-D2D8-6EFA-199C-F47696A7B2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ECE4AE01-603A-72A9-EB3F-0C672431F21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3C30813E-1E6C-9A7A-C384-7EBBBC5B692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F890073-AA99-B88B-909F-788618D08F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6DB51247-8B3B-AEE3-6D77-976C7455D13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AD3F290-53B9-33A3-41B7-FC38F641EE04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2174FFA-0A34-F7AB-0771-C5920CA5AD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AC87D2-11A9-C6C1-AF8F-4AF444799768}"/>
              </a:ext>
            </a:extLst>
          </p:cNvPr>
          <p:cNvSpPr txBox="1"/>
          <p:nvPr/>
        </p:nvSpPr>
        <p:spPr>
          <a:xfrm>
            <a:off x="533399" y="2324100"/>
            <a:ext cx="10883754" cy="4700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THE UNPRODUCTIVE LAND - "...and the ground barren." (v.19)</a:t>
            </a: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Unfruitfulness Is Often a Source Issue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Areas of Spiritual Barrenness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God's Desire Is Fruitfulness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8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9A05-89DF-7F3E-4C64-A8A98E92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AE7C6C-9CCD-1658-367C-55FD76EC61B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7F950A1-4964-DC60-F57B-646270E01D8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1F7BFFB-ABC4-AACC-7E92-B6D3109314B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E0F9DDF-4AD3-1819-9E37-770D9A076FA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BAC6992-7399-DE50-ABE7-1C522CFCB19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622FADB-224C-8795-8470-0E00FC34101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9B47244-A0B9-EB98-3E01-5DE03FA7D1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82ED91C-5FCD-3F50-5B51-95BA209002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75DCD1D-2C03-BF28-789A-F61E2A162FE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E77DD92-5DEB-EDA8-87E6-13BDDCD2D525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4EEABFF-F774-AEC7-E06E-74F15D9E16E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6ADAA51-899F-493B-9082-3B3480CDC4B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90C4DC5-F942-4C57-1EBE-B4CB4E082F3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FDBA0B4-8EBD-1680-DEFB-FFEE9D85042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993B67E-476F-8374-E883-F1A91B81A06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0E46CAC-C5B4-09D8-7745-9538E32ECC1C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A369053-B919-C49F-6CDC-EBD64006639E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03B2BF1-ED99-C689-6F7F-4ECFEF7C41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DE7860B-0D17-811F-9EF3-A27916C4B2B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9EA3500-921E-144F-BF75-E4569DAD2A7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4854D17-30DD-83C1-D061-A63554A543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219E36B-3829-419D-67D0-DFC74E0122D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C56A5D7-5E9D-2E87-6861-15B7BD22CFD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CA0DDD8-E1DF-7F65-3EBD-A2064A284F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4D113B-62C6-A15A-B778-9D37E6559F4E}"/>
              </a:ext>
            </a:extLst>
          </p:cNvPr>
          <p:cNvSpPr txBox="1"/>
          <p:nvPr/>
        </p:nvSpPr>
        <p:spPr>
          <a:xfrm>
            <a:off x="609600" y="1225212"/>
            <a:ext cx="10524918" cy="9234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THE NEW BOWL AND THE SALT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The New Bowl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The Symbolism of Salt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Salt speaks of: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Purification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Preservation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Covenant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Influence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3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15121</TotalTime>
  <Words>524</Words>
  <Application>Microsoft Office PowerPoint</Application>
  <PresentationFormat>Custom</PresentationFormat>
  <Paragraphs>106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Arimo Bold</vt:lpstr>
      <vt:lpstr>Arial</vt:lpstr>
      <vt:lpstr>Calibri</vt:lpstr>
      <vt:lpstr>Aptos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17</cp:revision>
  <dcterms:created xsi:type="dcterms:W3CDTF">2006-08-16T00:00:00Z</dcterms:created>
  <dcterms:modified xsi:type="dcterms:W3CDTF">2026-06-14T03:54:08Z</dcterms:modified>
  <dc:identifier>DAGbAtwYxKE</dc:identifier>
</cp:coreProperties>
</file>