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12192000"/>
  <p:embeddedFontLst>
    <p:embeddedFont>
      <p:font typeface="Funnel Display" panose="020B0604020202020204" charset="0"/>
      <p:regular r:id="rId25"/>
    </p:embeddedFont>
    <p:embeddedFont>
      <p:font typeface="Funnel Sans" panose="020B0604020202020204" charset="0"/>
      <p:regular r:id="rId26"/>
    </p:embeddedFont>
    <p:embeddedFont>
      <p:font typeface="Microsoft YaHei UI" panose="020B0503020204020204" pitchFamily="34" charset="-122"/>
      <p:regular r:id="rId27"/>
      <p:bold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Fang" userId="a349bf32b3c98127" providerId="LiveId" clId="{A21441A6-B656-4DEE-8F71-47ECCF459B70}"/>
    <pc:docChg chg="modSld">
      <pc:chgData name="R Fang" userId="a349bf32b3c98127" providerId="LiveId" clId="{A21441A6-B656-4DEE-8F71-47ECCF459B70}" dt="2026-06-15T00:08:17.707" v="1" actId="1076"/>
      <pc:docMkLst>
        <pc:docMk/>
      </pc:docMkLst>
      <pc:sldChg chg="addSp modSp mod">
        <pc:chgData name="R Fang" userId="a349bf32b3c98127" providerId="LiveId" clId="{A21441A6-B656-4DEE-8F71-47ECCF459B70}" dt="2026-06-15T00:08:17.707" v="1" actId="1076"/>
        <pc:sldMkLst>
          <pc:docMk/>
          <pc:sldMk cId="0" sldId="256"/>
        </pc:sldMkLst>
        <pc:picChg chg="add mod">
          <ac:chgData name="R Fang" userId="a349bf32b3c98127" providerId="LiveId" clId="{A21441A6-B656-4DEE-8F71-47ECCF459B70}" dt="2026-06-15T00:08:17.707" v="1" actId="1076"/>
          <ac:picMkLst>
            <pc:docMk/>
            <pc:sldMk cId="0" sldId="256"/>
            <ac:picMk id="9" creationId="{D49E2020-0191-230B-2C76-ABDB713C9A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0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5EB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40F5B-107A-0776-6556-F90CFB92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6C268A-5DAC-3C6B-4369-00AE4D1B475B}"/>
              </a:ext>
            </a:extLst>
          </p:cNvPr>
          <p:cNvSpPr txBox="1"/>
          <p:nvPr/>
        </p:nvSpPr>
        <p:spPr>
          <a:xfrm>
            <a:off x="479879" y="101600"/>
            <a:ext cx="11232242" cy="6427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耶稣对百姓讲完了这一切的话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，就进了迦百农。 </a:t>
            </a:r>
            <a:r>
              <a:rPr lang="en-AU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有一个百夫长所宝贵的仆人害病，快要死了。</a:t>
            </a: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 3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百夫长风闻耶稣的事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就托犹太人的几个长老去求耶稣来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救他的仆人。 </a:t>
            </a:r>
            <a:r>
              <a:rPr lang="en-AU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他们到了耶稣那里，就切切地求他说：「你给他行这事是他所配得的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；</a:t>
            </a: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 5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因为他爱我们的百姓，给我们建造会堂。」 </a:t>
            </a:r>
            <a:r>
              <a:rPr lang="en-AU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zh-CN" sz="4000" kern="100" dirty="0">
                <a:solidFill>
                  <a:srgbClr val="EE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耶稣就和他们同去</a:t>
            </a:r>
            <a:r>
              <a:rPr lang="zh-CN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。离那家不远，百夫长托几个朋友去见耶稣，对他说：「</a:t>
            </a:r>
            <a:r>
              <a:rPr lang="zh-CN" sz="4000" kern="100" dirty="0">
                <a:solidFill>
                  <a:srgbClr val="EE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主啊！不要劳动；因你到我舍下，我不敢当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endParaRPr lang="en-AU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3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766094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两种截然不同的回应</a:t>
            </a:r>
            <a:endParaRPr lang="zh-CN" sz="3650" dirty="0"/>
          </a:p>
        </p:txBody>
      </p:sp>
      <p:sp>
        <p:nvSpPr>
          <p:cNvPr id="3" name="Text 1"/>
          <p:cNvSpPr/>
          <p:nvPr/>
        </p:nvSpPr>
        <p:spPr>
          <a:xfrm>
            <a:off x="698185" y="2851348"/>
            <a:ext cx="295634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听课的犹太人 </a:t>
            </a:r>
            <a:r>
              <a:rPr lang="zh-CN" altLang="en-US" sz="18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📖</a:t>
            </a:r>
            <a:endParaRPr lang="zh-CN" sz="1800" dirty="0"/>
          </a:p>
        </p:txBody>
      </p:sp>
      <p:sp>
        <p:nvSpPr>
          <p:cNvPr id="4" name="Text 2"/>
          <p:cNvSpPr/>
          <p:nvPr/>
        </p:nvSpPr>
        <p:spPr>
          <a:xfrm>
            <a:off x="698185" y="3356769"/>
            <a:ext cx="5154384" cy="1555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听成了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行为指南</a:t>
            </a:r>
            <a:endParaRPr lang="zh-CN" sz="1950" dirty="0"/>
          </a:p>
          <a:p>
            <a:pPr marL="0" indent="0" algn="l">
              <a:lnSpc>
                <a:spcPct val="133000"/>
              </a:lnSpc>
              <a:spcAft>
                <a:spcPts val="1400"/>
              </a:spcAft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「我要努力做到」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靠自己的努力，活出活不出来的生命</a:t>
            </a:r>
            <a:endParaRPr lang="zh-CN" sz="1950" dirty="0"/>
          </a:p>
        </p:txBody>
      </p:sp>
      <p:sp>
        <p:nvSpPr>
          <p:cNvPr id="5" name="Shape 3"/>
          <p:cNvSpPr/>
          <p:nvPr/>
        </p:nvSpPr>
        <p:spPr>
          <a:xfrm>
            <a:off x="6201910" y="2651919"/>
            <a:ext cx="5441516" cy="2439888"/>
          </a:xfrm>
          <a:prstGeom prst="roundRect">
            <a:avLst>
              <a:gd name="adj" fmla="val 5887"/>
            </a:avLst>
          </a:prstGeom>
          <a:solidFill>
            <a:srgbClr val="3371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1334" y="2851348"/>
            <a:ext cx="295634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FFFFFF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翘课的百夫长 </a:t>
            </a:r>
            <a:r>
              <a:rPr lang="zh-CN" altLang="en-US" sz="18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🎖️</a:t>
            </a:r>
            <a:endParaRPr lang="zh-CN" sz="1800" dirty="0"/>
          </a:p>
        </p:txBody>
      </p:sp>
      <p:sp>
        <p:nvSpPr>
          <p:cNvPr id="7" name="Text 5"/>
          <p:cNvSpPr/>
          <p:nvPr/>
        </p:nvSpPr>
        <p:spPr>
          <a:xfrm>
            <a:off x="6401334" y="3356769"/>
            <a:ext cx="5042667" cy="1555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抓住了</a:t>
            </a:r>
            <a:r>
              <a:rPr lang="zh-CN" altLang="en-US" sz="1950" b="1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权柄的主</a:t>
            </a:r>
            <a:endParaRPr lang="zh-CN" sz="1950" dirty="0"/>
          </a:p>
          <a:p>
            <a:pPr marL="0" indent="0" algn="l">
              <a:lnSpc>
                <a:spcPct val="133000"/>
              </a:lnSpc>
              <a:spcAft>
                <a:spcPts val="1400"/>
              </a:spcAft>
              <a:buNone/>
            </a:pPr>
            <a:r>
              <a:rPr lang="zh-CN" altLang="en-US" sz="19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「只要你说一句话就够了」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耶稣：这么大的信心，以色列都没有！</a:t>
            </a:r>
            <a:endParaRPr lang="zh-CN" sz="1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8185" y="2017018"/>
            <a:ext cx="730728" cy="387548"/>
          </a:xfrm>
          <a:prstGeom prst="roundRect">
            <a:avLst>
              <a:gd name="adj" fmla="val 17295"/>
            </a:avLst>
          </a:prstGeom>
          <a:noFill/>
          <a:ln w="6350">
            <a:solidFill>
              <a:srgbClr val="337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4190" y="2083197"/>
            <a:ext cx="1088303" cy="255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250" dirty="0">
                <a:solidFill>
                  <a:srgbClr val="3371A5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第二点</a:t>
            </a:r>
            <a:endParaRPr lang="zh-CN" sz="1250" dirty="0"/>
          </a:p>
        </p:txBody>
      </p:sp>
      <p:sp>
        <p:nvSpPr>
          <p:cNvPr id="4" name="Text 2"/>
          <p:cNvSpPr/>
          <p:nvPr/>
        </p:nvSpPr>
        <p:spPr>
          <a:xfrm>
            <a:off x="698185" y="2484338"/>
            <a:ext cx="6241100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百夫长不看神迹，只看权柄</a:t>
            </a:r>
            <a:endParaRPr lang="zh-CN" sz="3650" dirty="0"/>
          </a:p>
        </p:txBody>
      </p:sp>
      <p:sp>
        <p:nvSpPr>
          <p:cNvPr id="5" name="Text 3"/>
          <p:cNvSpPr/>
          <p:nvPr/>
        </p:nvSpPr>
        <p:spPr>
          <a:xfrm>
            <a:off x="997322" y="3594497"/>
            <a:ext cx="11105773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「主啊，不要劳动……只要你说一句话，我的仆人就必好了。」 </a:t>
            </a:r>
            <a:endParaRPr lang="zh-CN" sz="1950" dirty="0"/>
          </a:p>
        </p:txBody>
      </p:sp>
      <p:sp>
        <p:nvSpPr>
          <p:cNvPr id="6" name="Text 4"/>
          <p:cNvSpPr/>
          <p:nvPr/>
        </p:nvSpPr>
        <p:spPr>
          <a:xfrm>
            <a:off x="698185" y="4442023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他不要耶稣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亲自去</a:t>
            </a: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，不要按手，不要仪式——只要耶稣的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一句话</a:t>
            </a: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</a:t>
            </a:r>
            <a:endParaRPr lang="zh-CN" sz="1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519" y="586284"/>
            <a:ext cx="5229789" cy="577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百夫长懂"权柄"的逻辑</a:t>
            </a:r>
            <a:endParaRPr lang="zh-CN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82" y="1550392"/>
            <a:ext cx="10034932" cy="41142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31683" y="2100704"/>
            <a:ext cx="2250182" cy="28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7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耶稣权柄</a:t>
            </a:r>
            <a:endParaRPr lang="zh-CN" sz="1750" dirty="0"/>
          </a:p>
        </p:txBody>
      </p:sp>
      <p:sp>
        <p:nvSpPr>
          <p:cNvPr id="5" name="Text 2"/>
          <p:cNvSpPr/>
          <p:nvPr/>
        </p:nvSpPr>
        <p:spPr>
          <a:xfrm>
            <a:off x="5431683" y="2466833"/>
            <a:ext cx="4835101" cy="237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3000"/>
              </a:lnSpc>
              <a:buNone/>
            </a:pPr>
            <a:r>
              <a:rPr lang="zh-CN" altLang="en-US" sz="15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一句话，疾病听命</a:t>
            </a:r>
            <a:endParaRPr lang="zh-CN" sz="1500" dirty="0"/>
          </a:p>
        </p:txBody>
      </p:sp>
      <p:sp>
        <p:nvSpPr>
          <p:cNvPr id="6" name="Text 3"/>
          <p:cNvSpPr/>
          <p:nvPr/>
        </p:nvSpPr>
        <p:spPr>
          <a:xfrm>
            <a:off x="5431683" y="3290913"/>
            <a:ext cx="2250182" cy="28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7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我发命令</a:t>
            </a:r>
            <a:endParaRPr lang="zh-CN" sz="1750" dirty="0"/>
          </a:p>
        </p:txBody>
      </p:sp>
      <p:sp>
        <p:nvSpPr>
          <p:cNvPr id="7" name="Text 4"/>
          <p:cNvSpPr/>
          <p:nvPr/>
        </p:nvSpPr>
        <p:spPr>
          <a:xfrm>
            <a:off x="5431683" y="3657041"/>
            <a:ext cx="4835101" cy="237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3000"/>
              </a:lnSpc>
              <a:buNone/>
            </a:pPr>
            <a:r>
              <a:rPr lang="zh-CN" altLang="en-US" sz="15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士兵听令立行</a:t>
            </a:r>
            <a:endParaRPr lang="zh-CN" sz="1500" dirty="0"/>
          </a:p>
        </p:txBody>
      </p:sp>
      <p:sp>
        <p:nvSpPr>
          <p:cNvPr id="8" name="Text 5"/>
          <p:cNvSpPr/>
          <p:nvPr/>
        </p:nvSpPr>
        <p:spPr>
          <a:xfrm>
            <a:off x="5431683" y="4491748"/>
            <a:ext cx="2250182" cy="28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7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我受权柄</a:t>
            </a:r>
            <a:endParaRPr lang="zh-CN" sz="1750" dirty="0"/>
          </a:p>
        </p:txBody>
      </p:sp>
      <p:sp>
        <p:nvSpPr>
          <p:cNvPr id="9" name="Text 6"/>
          <p:cNvSpPr/>
          <p:nvPr/>
        </p:nvSpPr>
        <p:spPr>
          <a:xfrm>
            <a:off x="5431683" y="4857877"/>
            <a:ext cx="4835101" cy="237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3000"/>
              </a:lnSpc>
              <a:buNone/>
            </a:pPr>
            <a:r>
              <a:rPr lang="zh-CN" altLang="en-US" sz="15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我有上级管辖</a:t>
            </a:r>
            <a:endParaRPr lang="zh-CN" sz="1500" dirty="0"/>
          </a:p>
        </p:txBody>
      </p:sp>
      <p:sp>
        <p:nvSpPr>
          <p:cNvPr id="10" name="Text 7"/>
          <p:cNvSpPr/>
          <p:nvPr/>
        </p:nvSpPr>
        <p:spPr>
          <a:xfrm>
            <a:off x="782519" y="5881985"/>
            <a:ext cx="11236242" cy="389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2000"/>
              </a:lnSpc>
              <a:buNone/>
            </a:pPr>
            <a:r>
              <a:rPr lang="zh-CN" altLang="en-US" sz="19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这个逻辑太对了！疾病、死亡——耶稣一句话就解决。</a:t>
            </a:r>
            <a:endParaRPr lang="zh-CN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472009"/>
            <a:ext cx="6241100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令人惊奇的信心，两样都有</a:t>
            </a:r>
            <a:endParaRPr lang="zh-CN" sz="3650" dirty="0"/>
          </a:p>
        </p:txBody>
      </p:sp>
      <p:sp>
        <p:nvSpPr>
          <p:cNvPr id="3" name="Shape 1"/>
          <p:cNvSpPr/>
          <p:nvPr/>
        </p:nvSpPr>
        <p:spPr>
          <a:xfrm>
            <a:off x="698185" y="2457648"/>
            <a:ext cx="5297950" cy="1622227"/>
          </a:xfrm>
          <a:prstGeom prst="roundRect">
            <a:avLst>
              <a:gd name="adj" fmla="val 5165"/>
            </a:avLst>
          </a:prstGeom>
          <a:solidFill>
            <a:srgbClr val="FAF5EB"/>
          </a:solidFill>
          <a:ln w="635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903959" y="2663428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认识耶稣的权柄</a:t>
            </a:r>
            <a:endParaRPr lang="zh-CN" sz="1800" dirty="0"/>
          </a:p>
        </p:txBody>
      </p:sp>
      <p:sp>
        <p:nvSpPr>
          <p:cNvPr id="5" name="Text 3"/>
          <p:cNvSpPr/>
          <p:nvPr/>
        </p:nvSpPr>
        <p:spPr>
          <a:xfrm>
            <a:off x="903959" y="3076377"/>
            <a:ext cx="4886401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「耶稣说了就算」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祂的话本身就有权柄</a:t>
            </a:r>
            <a:endParaRPr lang="zh-CN" sz="1950" dirty="0"/>
          </a:p>
        </p:txBody>
      </p:sp>
      <p:sp>
        <p:nvSpPr>
          <p:cNvPr id="6" name="Shape 4"/>
          <p:cNvSpPr/>
          <p:nvPr/>
        </p:nvSpPr>
        <p:spPr>
          <a:xfrm>
            <a:off x="6195560" y="2457648"/>
            <a:ext cx="5297950" cy="1622227"/>
          </a:xfrm>
          <a:prstGeom prst="roundRect">
            <a:avLst>
              <a:gd name="adj" fmla="val 5165"/>
            </a:avLst>
          </a:prstGeom>
          <a:solidFill>
            <a:srgbClr val="FAF5EB"/>
          </a:solidFill>
          <a:ln w="635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1334" y="2663428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认识自己的不配</a:t>
            </a:r>
            <a:endParaRPr lang="zh-CN" sz="1800" dirty="0"/>
          </a:p>
        </p:txBody>
      </p:sp>
      <p:sp>
        <p:nvSpPr>
          <p:cNvPr id="8" name="Text 6"/>
          <p:cNvSpPr/>
          <p:nvPr/>
        </p:nvSpPr>
        <p:spPr>
          <a:xfrm>
            <a:off x="6401334" y="3076377"/>
            <a:ext cx="4886401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「你到我舍下，我不敢当」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我算什么？</a:t>
            </a:r>
            <a:endParaRPr lang="zh-CN" sz="1950" dirty="0"/>
          </a:p>
        </p:txBody>
      </p:sp>
      <p:sp>
        <p:nvSpPr>
          <p:cNvPr id="9" name="Shape 7"/>
          <p:cNvSpPr/>
          <p:nvPr/>
        </p:nvSpPr>
        <p:spPr>
          <a:xfrm>
            <a:off x="698185" y="4304209"/>
            <a:ext cx="10795325" cy="857448"/>
          </a:xfrm>
          <a:prstGeom prst="roundRect">
            <a:avLst>
              <a:gd name="adj" fmla="val 9771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10" y="4601071"/>
            <a:ext cx="311638" cy="24933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408673" y="4533503"/>
            <a:ext cx="10494998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信心不依赖"耶稣按我的方式行神迹"，而是相信"耶稣的话本身就有权柄"。</a:t>
            </a:r>
            <a:endParaRPr lang="zh-CN" sz="1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764506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这不是信心，这是交易</a:t>
            </a:r>
            <a:endParaRPr lang="zh-CN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5" y="2750145"/>
            <a:ext cx="5297950" cy="103713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97610" y="2949575"/>
            <a:ext cx="4899101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「主啊，你给我一个神迹，我就信你。」</a:t>
            </a:r>
            <a:endParaRPr lang="zh-CN" sz="19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60" y="2750145"/>
            <a:ext cx="5297950" cy="10371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94985" y="2949575"/>
            <a:ext cx="4899101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「主啊，你解决这个问题，我就跟你。」</a:t>
            </a:r>
            <a:endParaRPr lang="zh-CN" sz="1950" dirty="0"/>
          </a:p>
        </p:txBody>
      </p:sp>
      <p:sp>
        <p:nvSpPr>
          <p:cNvPr id="7" name="Shape 3"/>
          <p:cNvSpPr/>
          <p:nvPr/>
        </p:nvSpPr>
        <p:spPr>
          <a:xfrm>
            <a:off x="698185" y="4011613"/>
            <a:ext cx="10795325" cy="857448"/>
          </a:xfrm>
          <a:prstGeom prst="roundRect">
            <a:avLst>
              <a:gd name="adj" fmla="val 9771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10" y="4308475"/>
            <a:ext cx="311638" cy="24933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408673" y="4240907"/>
            <a:ext cx="10494998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这不是信心，这是</a:t>
            </a:r>
            <a:r>
              <a:rPr lang="zh-CN" altLang="en-US" sz="1950" b="1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交易</a:t>
            </a: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。百夫长的信心令人惊奇，因为他不需要神迹，他只要主的话。</a:t>
            </a:r>
            <a:endParaRPr lang="zh-CN" sz="1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8185" y="1730375"/>
            <a:ext cx="730728" cy="387548"/>
          </a:xfrm>
          <a:prstGeom prst="roundRect">
            <a:avLst>
              <a:gd name="adj" fmla="val 17295"/>
            </a:avLst>
          </a:prstGeom>
          <a:noFill/>
          <a:ln w="6350">
            <a:solidFill>
              <a:srgbClr val="337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4190" y="1796554"/>
            <a:ext cx="1088303" cy="255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250" dirty="0">
                <a:solidFill>
                  <a:srgbClr val="3371A5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第三点</a:t>
            </a:r>
            <a:endParaRPr lang="zh-CN" sz="1250" dirty="0"/>
          </a:p>
        </p:txBody>
      </p:sp>
      <p:sp>
        <p:nvSpPr>
          <p:cNvPr id="4" name="Text 2"/>
          <p:cNvSpPr/>
          <p:nvPr/>
        </p:nvSpPr>
        <p:spPr>
          <a:xfrm>
            <a:off x="698185" y="2197695"/>
            <a:ext cx="6241100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这个信心指向了福音的核心</a:t>
            </a:r>
            <a:endParaRPr lang="zh-CN" sz="3650" dirty="0"/>
          </a:p>
        </p:txBody>
      </p:sp>
      <p:sp>
        <p:nvSpPr>
          <p:cNvPr id="5" name="Text 3"/>
          <p:cNvSpPr/>
          <p:nvPr/>
        </p:nvSpPr>
        <p:spPr>
          <a:xfrm>
            <a:off x="698185" y="3083520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我们听完道，最常见的反应：</a:t>
            </a:r>
            <a:endParaRPr lang="zh-CN" sz="19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94" y="3756571"/>
            <a:ext cx="299137" cy="29914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46365" y="3706713"/>
            <a:ext cx="2784008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「好，下周我要更爱主。」</a:t>
            </a:r>
            <a:endParaRPr lang="zh-CN" sz="19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4513" y="3756571"/>
            <a:ext cx="299137" cy="29914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27884" y="3706713"/>
            <a:ext cx="2784008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「好，下周我要改掉这个坏习惯。」</a:t>
            </a:r>
            <a:endParaRPr lang="zh-CN" sz="1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6032" y="3756571"/>
            <a:ext cx="299137" cy="29914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709402" y="3706713"/>
            <a:ext cx="2784108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「好，下周我要对老婆温柔一点。」</a:t>
            </a:r>
            <a:endParaRPr lang="zh-CN" sz="1950" dirty="0"/>
          </a:p>
        </p:txBody>
      </p:sp>
      <p:sp>
        <p:nvSpPr>
          <p:cNvPr id="12" name="Text 7"/>
          <p:cNvSpPr/>
          <p:nvPr/>
        </p:nvSpPr>
        <p:spPr>
          <a:xfrm>
            <a:off x="698185" y="4728766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这些都好——但如果只停留在这里，你和那群听课的犹太人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没有区别</a:t>
            </a: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</a:t>
            </a:r>
            <a:endParaRPr lang="zh-CN" sz="1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610717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福音的核心</a:t>
            </a:r>
            <a:endParaRPr lang="zh-CN" sz="3650" dirty="0"/>
          </a:p>
        </p:txBody>
      </p:sp>
      <p:sp>
        <p:nvSpPr>
          <p:cNvPr id="3" name="Text 1"/>
          <p:cNvSpPr/>
          <p:nvPr/>
        </p:nvSpPr>
        <p:spPr>
          <a:xfrm>
            <a:off x="698185" y="2695972"/>
            <a:ext cx="295634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❌</a:t>
            </a: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不是</a:t>
            </a:r>
            <a:endParaRPr lang="zh-CN" sz="1800" dirty="0"/>
          </a:p>
        </p:txBody>
      </p:sp>
      <p:sp>
        <p:nvSpPr>
          <p:cNvPr id="4" name="Text 2"/>
          <p:cNvSpPr/>
          <p:nvPr/>
        </p:nvSpPr>
        <p:spPr>
          <a:xfrm>
            <a:off x="698185" y="3201392"/>
            <a:ext cx="5763969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「你要努力做什么」</a:t>
            </a:r>
            <a:endParaRPr lang="zh-CN" sz="1950" dirty="0"/>
          </a:p>
        </p:txBody>
      </p:sp>
      <p:sp>
        <p:nvSpPr>
          <p:cNvPr id="5" name="Shape 3"/>
          <p:cNvSpPr/>
          <p:nvPr/>
        </p:nvSpPr>
        <p:spPr>
          <a:xfrm>
            <a:off x="698185" y="3874393"/>
            <a:ext cx="5154384" cy="14883"/>
          </a:xfrm>
          <a:prstGeom prst="rect">
            <a:avLst/>
          </a:prstGeom>
          <a:solidFill>
            <a:srgbClr val="2B354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98185" y="4163417"/>
            <a:ext cx="295634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✅</a:t>
            </a: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而是</a:t>
            </a:r>
            <a:endParaRPr lang="zh-CN" sz="1800" dirty="0"/>
          </a:p>
        </p:txBody>
      </p:sp>
      <p:sp>
        <p:nvSpPr>
          <p:cNvPr id="7" name="Text 5"/>
          <p:cNvSpPr/>
          <p:nvPr/>
        </p:nvSpPr>
        <p:spPr>
          <a:xfrm>
            <a:off x="698185" y="4668838"/>
            <a:ext cx="5763969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「耶稣已经做成了什么」</a:t>
            </a:r>
            <a:endParaRPr lang="zh-CN" sz="1950" dirty="0"/>
          </a:p>
        </p:txBody>
      </p:sp>
      <p:sp>
        <p:nvSpPr>
          <p:cNvPr id="8" name="Shape 6"/>
          <p:cNvSpPr/>
          <p:nvPr/>
        </p:nvSpPr>
        <p:spPr>
          <a:xfrm>
            <a:off x="6201910" y="2496542"/>
            <a:ext cx="5441516" cy="2750641"/>
          </a:xfrm>
          <a:prstGeom prst="roundRect">
            <a:avLst>
              <a:gd name="adj" fmla="val 5222"/>
            </a:avLst>
          </a:prstGeom>
          <a:solidFill>
            <a:srgbClr val="3371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1334" y="2695972"/>
            <a:ext cx="5652252" cy="809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5100" dirty="0">
                <a:solidFill>
                  <a:srgbClr val="FFFFFF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「成了。」</a:t>
            </a:r>
            <a:endParaRPr lang="zh-CN" sz="5100" dirty="0"/>
          </a:p>
        </p:txBody>
      </p:sp>
      <p:sp>
        <p:nvSpPr>
          <p:cNvPr id="10" name="Text 8"/>
          <p:cNvSpPr/>
          <p:nvPr/>
        </p:nvSpPr>
        <p:spPr>
          <a:xfrm>
            <a:off x="6401334" y="3705027"/>
            <a:ext cx="295634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FFFFFF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约翰福音 19:30</a:t>
            </a:r>
            <a:endParaRPr lang="zh-CN" sz="1800" dirty="0"/>
          </a:p>
        </p:txBody>
      </p:sp>
      <p:sp>
        <p:nvSpPr>
          <p:cNvPr id="11" name="Text 9"/>
          <p:cNvSpPr/>
          <p:nvPr/>
        </p:nvSpPr>
        <p:spPr>
          <a:xfrm>
            <a:off x="6401334" y="4197747"/>
            <a:ext cx="5042667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疾病、罪恶、死亡、咒诅——祂一句话就解决了。</a:t>
            </a:r>
            <a:endParaRPr lang="zh-CN" sz="1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2001341"/>
            <a:ext cx="6273246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百夫长的信心 = 福音的回应</a:t>
            </a:r>
            <a:endParaRPr lang="zh-CN" sz="3650" dirty="0"/>
          </a:p>
        </p:txBody>
      </p:sp>
      <p:sp>
        <p:nvSpPr>
          <p:cNvPr id="3" name="Text 1"/>
          <p:cNvSpPr/>
          <p:nvPr/>
        </p:nvSpPr>
        <p:spPr>
          <a:xfrm>
            <a:off x="997322" y="3211314"/>
            <a:ext cx="11105773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「主啊，我不配，但只要你一句话，就够了。」 </a:t>
            </a:r>
            <a:endParaRPr lang="zh-CN" sz="1950" dirty="0"/>
          </a:p>
        </p:txBody>
      </p:sp>
      <p:sp>
        <p:nvSpPr>
          <p:cNvPr id="4" name="Text 2"/>
          <p:cNvSpPr/>
          <p:nvPr/>
        </p:nvSpPr>
        <p:spPr>
          <a:xfrm>
            <a:off x="698185" y="4058841"/>
            <a:ext cx="10795325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你不需要再努力去"配得上"神的爱。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只需要像百夫长那样说这句话。</a:t>
            </a:r>
            <a:endParaRPr lang="zh-CN" sz="19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677888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中心句</a:t>
            </a:r>
            <a:endParaRPr lang="zh-CN" sz="3650" dirty="0"/>
          </a:p>
        </p:txBody>
      </p:sp>
      <p:sp>
        <p:nvSpPr>
          <p:cNvPr id="3" name="Text 1"/>
          <p:cNvSpPr/>
          <p:nvPr/>
        </p:nvSpPr>
        <p:spPr>
          <a:xfrm>
            <a:off x="2552438" y="2563713"/>
            <a:ext cx="7086720" cy="809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zh-CN" altLang="en-US" sz="5100" dirty="0">
                <a:solidFill>
                  <a:srgbClr val="3371A5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令人惊奇的信心，</a:t>
            </a:r>
            <a:endParaRPr lang="zh-CN" sz="5100" dirty="0"/>
          </a:p>
        </p:txBody>
      </p:sp>
      <p:sp>
        <p:nvSpPr>
          <p:cNvPr id="4" name="Text 2"/>
          <p:cNvSpPr/>
          <p:nvPr/>
        </p:nvSpPr>
        <p:spPr>
          <a:xfrm>
            <a:off x="393393" y="3672483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不是把道行得多好，</a:t>
            </a:r>
            <a:endParaRPr lang="zh-CN" sz="1950" dirty="0"/>
          </a:p>
        </p:txBody>
      </p:sp>
      <p:sp>
        <p:nvSpPr>
          <p:cNvPr id="5" name="Text 3"/>
          <p:cNvSpPr/>
          <p:nvPr/>
        </p:nvSpPr>
        <p:spPr>
          <a:xfrm>
            <a:off x="2552438" y="4370487"/>
            <a:ext cx="7086720" cy="809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zh-CN" altLang="en-US" sz="5100" dirty="0">
                <a:solidFill>
                  <a:srgbClr val="E282B7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而是把耶稣看得多大。</a:t>
            </a:r>
            <a:endParaRPr lang="zh-CN" sz="5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381224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你的信心是哪一种？</a:t>
            </a:r>
            <a:endParaRPr lang="zh-CN" sz="3650" dirty="0"/>
          </a:p>
        </p:txBody>
      </p:sp>
      <p:sp>
        <p:nvSpPr>
          <p:cNvPr id="3" name="Shape 1"/>
          <p:cNvSpPr/>
          <p:nvPr/>
        </p:nvSpPr>
        <p:spPr>
          <a:xfrm>
            <a:off x="698185" y="2366863"/>
            <a:ext cx="10795325" cy="2486720"/>
          </a:xfrm>
          <a:prstGeom prst="roundRect">
            <a:avLst>
              <a:gd name="adj" fmla="val 3369"/>
            </a:avLst>
          </a:prstGeom>
          <a:solidFill>
            <a:srgbClr val="FAF5EB"/>
          </a:solidFill>
          <a:ln w="635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04535" y="2373213"/>
            <a:ext cx="5391313" cy="2474020"/>
          </a:xfrm>
          <a:prstGeom prst="rect">
            <a:avLst/>
          </a:prstGeom>
          <a:solidFill>
            <a:srgbClr val="FAF5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03959" y="2572643"/>
            <a:ext cx="2346762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😔</a:t>
            </a: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让耶稣摇头叹息</a:t>
            </a:r>
            <a:endParaRPr lang="zh-CN" sz="1800" dirty="0"/>
          </a:p>
        </p:txBody>
      </p:sp>
      <p:sp>
        <p:nvSpPr>
          <p:cNvPr id="6" name="Text 4"/>
          <p:cNvSpPr/>
          <p:nvPr/>
        </p:nvSpPr>
        <p:spPr>
          <a:xfrm>
            <a:off x="903959" y="2998291"/>
            <a:ext cx="4992463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惊奇人的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不信</a:t>
            </a:r>
            <a:endParaRPr lang="zh-CN" sz="1950" dirty="0"/>
          </a:p>
        </p:txBody>
      </p:sp>
      <p:sp>
        <p:nvSpPr>
          <p:cNvPr id="7" name="Text 5"/>
          <p:cNvSpPr/>
          <p:nvPr/>
        </p:nvSpPr>
        <p:spPr>
          <a:xfrm>
            <a:off x="903959" y="3915668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马可福音 6:6</a:t>
            </a:r>
            <a:endParaRPr lang="zh-CN" sz="1800" dirty="0"/>
          </a:p>
        </p:txBody>
      </p:sp>
      <p:sp>
        <p:nvSpPr>
          <p:cNvPr id="8" name="Text 6"/>
          <p:cNvSpPr/>
          <p:nvPr/>
        </p:nvSpPr>
        <p:spPr>
          <a:xfrm>
            <a:off x="903959" y="4328616"/>
            <a:ext cx="499246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6095848" y="2373213"/>
            <a:ext cx="5391313" cy="2474020"/>
          </a:xfrm>
          <a:prstGeom prst="rect">
            <a:avLst/>
          </a:prstGeom>
          <a:solidFill>
            <a:srgbClr val="FAF5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095848" y="2373213"/>
            <a:ext cx="25399" cy="2474020"/>
          </a:xfrm>
          <a:prstGeom prst="roundRect">
            <a:avLst>
              <a:gd name="adj" fmla="val 329861"/>
            </a:avLst>
          </a:prstGeom>
          <a:solidFill>
            <a:srgbClr val="D5CDB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295272" y="2572643"/>
            <a:ext cx="2346762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✨</a:t>
            </a: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让耶稣拍案叫绝</a:t>
            </a:r>
            <a:endParaRPr lang="zh-CN" sz="1800" dirty="0"/>
          </a:p>
        </p:txBody>
      </p:sp>
      <p:sp>
        <p:nvSpPr>
          <p:cNvPr id="12" name="Text 10"/>
          <p:cNvSpPr/>
          <p:nvPr/>
        </p:nvSpPr>
        <p:spPr>
          <a:xfrm>
            <a:off x="6295272" y="2998291"/>
            <a:ext cx="4992463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惊奇人的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大信心</a:t>
            </a:r>
            <a:endParaRPr lang="zh-CN" sz="1950" dirty="0"/>
          </a:p>
        </p:txBody>
      </p:sp>
      <p:sp>
        <p:nvSpPr>
          <p:cNvPr id="13" name="Text 11"/>
          <p:cNvSpPr/>
          <p:nvPr/>
        </p:nvSpPr>
        <p:spPr>
          <a:xfrm>
            <a:off x="6295272" y="3915668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7:9</a:t>
            </a:r>
            <a:endParaRPr lang="zh-CN" sz="1800" dirty="0"/>
          </a:p>
        </p:txBody>
      </p:sp>
      <p:sp>
        <p:nvSpPr>
          <p:cNvPr id="14" name="Text 12"/>
          <p:cNvSpPr/>
          <p:nvPr/>
        </p:nvSpPr>
        <p:spPr>
          <a:xfrm>
            <a:off x="6295272" y="4328616"/>
            <a:ext cx="499246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393393" y="5077916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今天，祂仍然在寻找这样的信心。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你愿意成为那个人吗？</a:t>
            </a:r>
            <a:endParaRPr lang="zh-CN" sz="1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FA19D-EED8-447C-A5B5-2C07E958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36104-C377-887A-803B-206B06563406}"/>
              </a:ext>
            </a:extLst>
          </p:cNvPr>
          <p:cNvSpPr txBox="1"/>
          <p:nvPr/>
        </p:nvSpPr>
        <p:spPr>
          <a:xfrm>
            <a:off x="421821" y="214466"/>
            <a:ext cx="11348357" cy="642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7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我也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自以为不配去见你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只要你说一句话，我的仆人就必好了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。 </a:t>
            </a:r>
            <a:r>
              <a:rPr lang="en-AU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8</a:t>
            </a:r>
            <a:r>
              <a:rPr lang="zh-CN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因为我在人的权下，也有兵在我以下，对这个说：『去！』他就去；对那个说：『来！』他就来；对我的仆人说：『你做这事！』他就去做。」</a:t>
            </a: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 9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耶稣听见这话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，就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希奇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他，转身对跟随的众人说：「</a:t>
            </a:r>
            <a:r>
              <a:rPr lang="zh-CN" sz="4000" kern="100" dirty="0">
                <a:solidFill>
                  <a:srgbClr val="EE0000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我告诉你们，这么大的信心，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就是在以色列中，我也没有遇见过。」 </a:t>
            </a:r>
            <a:r>
              <a:rPr lang="en-AU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sz="4000" kern="1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那托来的人回到百夫长家里，看见仆人已经好了。</a:t>
            </a: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             </a:t>
            </a:r>
            <a:r>
              <a:rPr lang="zh-CN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路加福音</a:t>
            </a:r>
            <a:r>
              <a:rPr lang="en-AU" sz="4000" kern="100" dirty="0">
                <a:effectLst/>
                <a:latin typeface="Microsoft YaHei UI" panose="020B0503020204020204" pitchFamily="34" charset="-122"/>
                <a:ea typeface="DengXian" panose="02010600030101010101" pitchFamily="2" charset="-122"/>
                <a:cs typeface="Arial" panose="020B0604020202020204" pitchFamily="34" charset="0"/>
              </a:rPr>
              <a:t> 7:1-10</a:t>
            </a:r>
            <a:endParaRPr lang="en-AU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2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430635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百夫长的秘诀</a:t>
            </a:r>
            <a:endParaRPr lang="zh-CN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85" y="2416274"/>
            <a:ext cx="3465426" cy="13159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23009" y="3214092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没有宗教背景</a:t>
            </a:r>
            <a:endParaRPr lang="zh-CN" sz="18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3035" y="2416274"/>
            <a:ext cx="3465525" cy="131593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87859" y="3214092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没有神学文凭</a:t>
            </a:r>
            <a:endParaRPr lang="zh-CN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985" y="2416274"/>
            <a:ext cx="3465426" cy="13159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52809" y="3214092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没有听过平原宝训</a:t>
            </a:r>
            <a:endParaRPr lang="zh-CN" sz="1800" dirty="0"/>
          </a:p>
        </p:txBody>
      </p:sp>
      <p:sp>
        <p:nvSpPr>
          <p:cNvPr id="9" name="Text 4"/>
          <p:cNvSpPr/>
          <p:nvPr/>
        </p:nvSpPr>
        <p:spPr>
          <a:xfrm>
            <a:off x="997322" y="4180880"/>
            <a:ext cx="10496188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他只有一句话：「主啊，只要你说一句话就够了。」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耶稣听见就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希奇</a:t>
            </a: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</a:t>
            </a:r>
            <a:endParaRPr lang="zh-CN" sz="19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039118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祷告</a:t>
            </a:r>
            <a:endParaRPr lang="zh-CN" sz="3650" dirty="0"/>
          </a:p>
        </p:txBody>
      </p:sp>
      <p:sp>
        <p:nvSpPr>
          <p:cNvPr id="3" name="Shape 1"/>
          <p:cNvSpPr/>
          <p:nvPr/>
        </p:nvSpPr>
        <p:spPr>
          <a:xfrm>
            <a:off x="698185" y="2024757"/>
            <a:ext cx="10795325" cy="3569692"/>
          </a:xfrm>
          <a:prstGeom prst="roundRect">
            <a:avLst>
              <a:gd name="adj" fmla="val 2347"/>
            </a:avLst>
          </a:prstGeom>
          <a:solidFill>
            <a:srgbClr val="C5DBE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10" y="2321620"/>
            <a:ext cx="311638" cy="2493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08673" y="2254052"/>
            <a:ext cx="9885413" cy="2532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spcAft>
                <a:spcPts val="1400"/>
              </a:spcAft>
              <a:buNone/>
            </a:pP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主耶稣，我们常常把信仰变成一套「要做的事情」，求你赦免我们。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赐给我们百夫长那令人惊奇的信心——不靠眼见，不靠功德，不靠自己的努力，</a:t>
            </a:r>
            <a:r>
              <a:rPr lang="zh-CN" altLang="en-US" sz="1950" b="1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只靠你的话</a:t>
            </a: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</a:t>
            </a:r>
            <a:endParaRPr lang="zh-CN" sz="1950" dirty="0"/>
          </a:p>
          <a:p>
            <a:pPr marL="0" indent="0" algn="l">
              <a:lnSpc>
                <a:spcPct val="133000"/>
              </a:lnSpc>
              <a:spcAft>
                <a:spcPts val="1400"/>
              </a:spcAft>
              <a:buNone/>
            </a:pP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因为你说一句「成了」，我们的人生就真的成了。</a:t>
            </a:r>
            <a:endParaRPr lang="zh-CN" sz="1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愿我们的信心，也能让你感到惊奇。</a:t>
            </a:r>
            <a:endParaRPr lang="zh-CN" sz="1950" dirty="0"/>
          </a:p>
        </p:txBody>
      </p:sp>
      <p:sp>
        <p:nvSpPr>
          <p:cNvPr id="6" name="Text 3"/>
          <p:cNvSpPr/>
          <p:nvPr/>
        </p:nvSpPr>
        <p:spPr>
          <a:xfrm>
            <a:off x="1103880" y="4966295"/>
            <a:ext cx="10494998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zh-CN" altLang="en-US" sz="1950" b="1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奉主名求，阿们。</a:t>
            </a:r>
            <a:endParaRPr lang="zh-CN" sz="19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52438" y="909935"/>
            <a:ext cx="7086720" cy="809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zh-CN" altLang="en-US" sz="51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只要你说一句话</a:t>
            </a:r>
            <a:endParaRPr lang="zh-CN" sz="5100" dirty="0"/>
          </a:p>
        </p:txBody>
      </p:sp>
      <p:sp>
        <p:nvSpPr>
          <p:cNvPr id="3" name="Shape 1"/>
          <p:cNvSpPr/>
          <p:nvPr/>
        </p:nvSpPr>
        <p:spPr>
          <a:xfrm>
            <a:off x="698185" y="2168327"/>
            <a:ext cx="10795325" cy="14883"/>
          </a:xfrm>
          <a:prstGeom prst="rect">
            <a:avLst/>
          </a:prstGeom>
          <a:solidFill>
            <a:srgbClr val="2B354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93393" y="2457351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令人惊奇的信心，不是把道行得多好，而是把耶稣看得多大。</a:t>
            </a:r>
            <a:endParaRPr lang="zh-CN" sz="1950" dirty="0"/>
          </a:p>
        </p:txBody>
      </p:sp>
      <p:sp>
        <p:nvSpPr>
          <p:cNvPr id="5" name="Shape 3"/>
          <p:cNvSpPr/>
          <p:nvPr/>
        </p:nvSpPr>
        <p:spPr>
          <a:xfrm>
            <a:off x="698185" y="3080544"/>
            <a:ext cx="478619" cy="374848"/>
          </a:xfrm>
          <a:prstGeom prst="roundRect">
            <a:avLst>
              <a:gd name="adj" fmla="val 17881"/>
            </a:avLst>
          </a:prstGeom>
          <a:solidFill>
            <a:srgbClr val="D8E7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840" y="3188196"/>
            <a:ext cx="159540" cy="15954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98185" y="3535164"/>
            <a:ext cx="295634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7:1-10</a:t>
            </a:r>
            <a:endParaRPr lang="zh-CN" sz="1800" dirty="0"/>
          </a:p>
        </p:txBody>
      </p:sp>
      <p:sp>
        <p:nvSpPr>
          <p:cNvPr id="8" name="Shape 5"/>
          <p:cNvSpPr/>
          <p:nvPr/>
        </p:nvSpPr>
        <p:spPr>
          <a:xfrm>
            <a:off x="698185" y="4127599"/>
            <a:ext cx="491319" cy="387548"/>
          </a:xfrm>
          <a:prstGeom prst="roundRect">
            <a:avLst>
              <a:gd name="adj" fmla="val 17295"/>
            </a:avLst>
          </a:prstGeom>
          <a:noFill/>
          <a:ln w="6350">
            <a:solidFill>
              <a:srgbClr val="337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190" y="4241602"/>
            <a:ext cx="159540" cy="1595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98185" y="4594920"/>
            <a:ext cx="295634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约翰福音 19:30</a:t>
            </a:r>
            <a:endParaRPr lang="zh-CN" sz="1800" dirty="0"/>
          </a:p>
        </p:txBody>
      </p:sp>
      <p:sp>
        <p:nvSpPr>
          <p:cNvPr id="11" name="Shape 7"/>
          <p:cNvSpPr/>
          <p:nvPr/>
        </p:nvSpPr>
        <p:spPr>
          <a:xfrm>
            <a:off x="698185" y="5187355"/>
            <a:ext cx="491319" cy="387548"/>
          </a:xfrm>
          <a:prstGeom prst="roundRect">
            <a:avLst>
              <a:gd name="adj" fmla="val 17295"/>
            </a:avLst>
          </a:prstGeom>
          <a:noFill/>
          <a:ln w="6350">
            <a:solidFill>
              <a:srgbClr val="337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190" y="5301357"/>
            <a:ext cx="159540" cy="15954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98185" y="5654675"/>
            <a:ext cx="295634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马可福音 6:6</a:t>
            </a:r>
            <a:endParaRPr lang="zh-CN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8185" y="1784945"/>
            <a:ext cx="1360354" cy="374848"/>
          </a:xfrm>
          <a:prstGeom prst="roundRect">
            <a:avLst>
              <a:gd name="adj" fmla="val 17881"/>
            </a:avLst>
          </a:prstGeom>
          <a:solidFill>
            <a:srgbClr val="D8E7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17840" y="1844774"/>
            <a:ext cx="1730629" cy="255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2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路加福音 7:1-10</a:t>
            </a:r>
            <a:endParaRPr lang="zh-CN" sz="1250" dirty="0"/>
          </a:p>
        </p:txBody>
      </p:sp>
      <p:sp>
        <p:nvSpPr>
          <p:cNvPr id="4" name="Text 2"/>
          <p:cNvSpPr/>
          <p:nvPr/>
        </p:nvSpPr>
        <p:spPr>
          <a:xfrm>
            <a:off x="1097431" y="2239566"/>
            <a:ext cx="9996833" cy="1173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zh-CN" altLang="en-US" sz="73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令人惊奇的信心</a:t>
            </a:r>
            <a:endParaRPr lang="zh-CN" sz="7350" dirty="0"/>
          </a:p>
        </p:txBody>
      </p:sp>
      <p:sp>
        <p:nvSpPr>
          <p:cNvPr id="5" name="Text 3"/>
          <p:cNvSpPr/>
          <p:nvPr/>
        </p:nvSpPr>
        <p:spPr>
          <a:xfrm>
            <a:off x="393393" y="3522469"/>
            <a:ext cx="11404910" cy="832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zh-CN" altLang="en-US" sz="32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令人惊奇的信心，不是把道行得多好，而是把耶稣看得多大。</a:t>
            </a:r>
            <a:endParaRPr lang="zh-CN" sz="3200" dirty="0"/>
          </a:p>
        </p:txBody>
      </p:sp>
      <p:sp>
        <p:nvSpPr>
          <p:cNvPr id="6" name="Shape 4"/>
          <p:cNvSpPr/>
          <p:nvPr/>
        </p:nvSpPr>
        <p:spPr>
          <a:xfrm>
            <a:off x="698185" y="4385072"/>
            <a:ext cx="10795325" cy="14883"/>
          </a:xfrm>
          <a:prstGeom prst="rect">
            <a:avLst/>
          </a:prstGeom>
          <a:solidFill>
            <a:srgbClr val="2B354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93393" y="4674096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1950" i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14 · 06 · 2026</a:t>
            </a:r>
            <a:endParaRPr lang="en-US" sz="19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E2020-0191-230B-2C76-ABDB713C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152" y="166609"/>
            <a:ext cx="920576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396008"/>
            <a:ext cx="5362044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经文：路加福音 7:1-10</a:t>
            </a:r>
            <a:endParaRPr lang="zh-CN" sz="3650" dirty="0"/>
          </a:p>
        </p:txBody>
      </p:sp>
      <p:sp>
        <p:nvSpPr>
          <p:cNvPr id="3" name="Text 1"/>
          <p:cNvSpPr/>
          <p:nvPr/>
        </p:nvSpPr>
        <p:spPr>
          <a:xfrm>
            <a:off x="387737" y="2605980"/>
            <a:ext cx="11404910" cy="10321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36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「主啊！不要劳动……只要你说一句话，我的仆人就必好了。</a:t>
            </a:r>
            <a:r>
              <a:rPr lang="zh-CN" altLang="en-US" sz="11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」</a:t>
            </a:r>
            <a:endParaRPr lang="zh-CN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7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——</a:t>
            </a:r>
            <a:endParaRPr lang="zh-CN" sz="700" dirty="0"/>
          </a:p>
        </p:txBody>
      </p:sp>
      <p:sp>
        <p:nvSpPr>
          <p:cNvPr id="4" name="Text 2"/>
          <p:cNvSpPr/>
          <p:nvPr/>
        </p:nvSpPr>
        <p:spPr>
          <a:xfrm>
            <a:off x="997322" y="3582343"/>
            <a:ext cx="3513718" cy="1032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0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7:7</a:t>
            </a:r>
            <a:endParaRPr lang="zh-CN" sz="4000" dirty="0"/>
          </a:p>
        </p:txBody>
      </p:sp>
      <p:sp>
        <p:nvSpPr>
          <p:cNvPr id="5" name="Text 3"/>
          <p:cNvSpPr/>
          <p:nvPr/>
        </p:nvSpPr>
        <p:spPr>
          <a:xfrm>
            <a:off x="997322" y="4295279"/>
            <a:ext cx="1110577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698185" y="4765041"/>
            <a:ext cx="11404910" cy="1788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32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耶稣听见这话，就</a:t>
            </a:r>
            <a:r>
              <a:rPr lang="zh-CN" altLang="en-US" sz="320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希奇他</a:t>
            </a:r>
            <a:r>
              <a:rPr lang="zh-CN" altLang="en-US" sz="32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，转身说：「这么大的信心，就是</a:t>
            </a:r>
            <a:endParaRPr lang="en-AU" altLang="zh-CN" sz="3200" dirty="0">
              <a:solidFill>
                <a:srgbClr val="2B3541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zh-CN" altLang="en-US" sz="32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在以色列中，我也没有遇见过。」</a:t>
            </a:r>
            <a:endParaRPr lang="zh-CN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044" y="1248230"/>
            <a:ext cx="5652252" cy="97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谁让耶稣感到"惊奇"？</a:t>
            </a:r>
            <a:endParaRPr lang="zh-CN" sz="4800" dirty="0"/>
          </a:p>
        </p:txBody>
      </p:sp>
      <p:sp>
        <p:nvSpPr>
          <p:cNvPr id="3" name="Text 1"/>
          <p:cNvSpPr/>
          <p:nvPr/>
        </p:nvSpPr>
        <p:spPr>
          <a:xfrm>
            <a:off x="787089" y="2254553"/>
            <a:ext cx="7587654" cy="65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36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新约圣经中，"惊奇"出现了</a:t>
            </a:r>
            <a:r>
              <a:rPr lang="zh-CN" altLang="en-US" sz="360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四十多次</a:t>
            </a:r>
            <a:r>
              <a:rPr lang="zh-CN" altLang="en-US" sz="36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</a:t>
            </a:r>
            <a:endParaRPr lang="zh-CN" sz="3600" dirty="0"/>
          </a:p>
        </p:txBody>
      </p:sp>
      <p:sp>
        <p:nvSpPr>
          <p:cNvPr id="4" name="Shape 2"/>
          <p:cNvSpPr/>
          <p:nvPr/>
        </p:nvSpPr>
        <p:spPr>
          <a:xfrm>
            <a:off x="654484" y="3628259"/>
            <a:ext cx="5441516" cy="1270496"/>
          </a:xfrm>
          <a:prstGeom prst="roundRect">
            <a:avLst>
              <a:gd name="adj" fmla="val 11305"/>
            </a:avLst>
          </a:prstGeom>
          <a:solidFill>
            <a:srgbClr val="3371A5"/>
          </a:solidFill>
          <a:ln/>
        </p:spPr>
        <p:txBody>
          <a:bodyPr/>
          <a:lstStyle/>
          <a:p>
            <a:endParaRPr lang="en-US" sz="2800"/>
          </a:p>
        </p:txBody>
      </p:sp>
      <p:sp>
        <p:nvSpPr>
          <p:cNvPr id="5" name="Text 3"/>
          <p:cNvSpPr/>
          <p:nvPr/>
        </p:nvSpPr>
        <p:spPr>
          <a:xfrm>
            <a:off x="754044" y="3797598"/>
            <a:ext cx="295634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2800" dirty="0">
                <a:solidFill>
                  <a:srgbClr val="FFFFFF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绝大多数时候</a:t>
            </a:r>
            <a:endParaRPr lang="zh-CN" sz="2800" dirty="0"/>
          </a:p>
        </p:txBody>
      </p:sp>
      <p:sp>
        <p:nvSpPr>
          <p:cNvPr id="6" name="Text 4"/>
          <p:cNvSpPr/>
          <p:nvPr/>
        </p:nvSpPr>
        <p:spPr>
          <a:xfrm>
            <a:off x="754044" y="4290318"/>
            <a:ext cx="5652252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b="1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人</a:t>
            </a:r>
            <a:r>
              <a:rPr lang="zh-CN" altLang="en-US" sz="1950" dirty="0">
                <a:solidFill>
                  <a:srgbClr val="FFFFFF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对耶稣感到惊奇——祂的教导、神迹、权柄</a:t>
            </a:r>
            <a:endParaRPr lang="zh-CN" sz="1950" dirty="0"/>
          </a:p>
        </p:txBody>
      </p:sp>
      <p:sp>
        <p:nvSpPr>
          <p:cNvPr id="7" name="Text 5"/>
          <p:cNvSpPr/>
          <p:nvPr/>
        </p:nvSpPr>
        <p:spPr>
          <a:xfrm>
            <a:off x="6195560" y="3859284"/>
            <a:ext cx="5785704" cy="957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0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但有两次，是反过来——</a:t>
            </a:r>
            <a:endParaRPr lang="zh-CN" sz="4000" dirty="0"/>
          </a:p>
        </p:txBody>
      </p:sp>
      <p:sp>
        <p:nvSpPr>
          <p:cNvPr id="8" name="Text 6"/>
          <p:cNvSpPr/>
          <p:nvPr/>
        </p:nvSpPr>
        <p:spPr>
          <a:xfrm>
            <a:off x="7191032" y="5099347"/>
            <a:ext cx="4725197" cy="957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40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耶稣对</a:t>
            </a:r>
            <a:r>
              <a:rPr lang="zh-CN" altLang="en-US" sz="400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人</a:t>
            </a:r>
            <a:r>
              <a:rPr lang="zh-CN" altLang="en-US" sz="40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感到惊奇</a:t>
            </a:r>
            <a:endParaRPr lang="zh-CN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235" y="725714"/>
            <a:ext cx="5310159" cy="986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4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耶稣惊奇的两次</a:t>
            </a:r>
            <a:endParaRPr lang="zh-CN" sz="4400" dirty="0"/>
          </a:p>
        </p:txBody>
      </p:sp>
      <p:sp>
        <p:nvSpPr>
          <p:cNvPr id="3" name="Shape 1"/>
          <p:cNvSpPr/>
          <p:nvPr/>
        </p:nvSpPr>
        <p:spPr>
          <a:xfrm>
            <a:off x="0" y="1712317"/>
            <a:ext cx="11070930" cy="3801099"/>
          </a:xfrm>
          <a:prstGeom prst="roundRect">
            <a:avLst>
              <a:gd name="adj" fmla="val 4313"/>
            </a:avLst>
          </a:prstGeom>
          <a:solidFill>
            <a:srgbClr val="FAF5EB"/>
          </a:solidFill>
          <a:ln w="635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04535" y="2343745"/>
            <a:ext cx="5391313" cy="2271798"/>
          </a:xfrm>
          <a:prstGeom prst="rect">
            <a:avLst/>
          </a:prstGeom>
          <a:solidFill>
            <a:srgbClr val="FAF5EB"/>
          </a:solidFill>
          <a:ln/>
        </p:spPr>
        <p:txBody>
          <a:bodyPr/>
          <a:lstStyle/>
          <a:p>
            <a:endParaRPr lang="en-US" sz="2800"/>
          </a:p>
        </p:txBody>
      </p:sp>
      <p:sp>
        <p:nvSpPr>
          <p:cNvPr id="5" name="Text 3"/>
          <p:cNvSpPr/>
          <p:nvPr/>
        </p:nvSpPr>
        <p:spPr>
          <a:xfrm>
            <a:off x="691235" y="1730005"/>
            <a:ext cx="2346762" cy="607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0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😔</a:t>
            </a:r>
            <a:r>
              <a:rPr lang="zh-CN" altLang="en-US" sz="40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负面</a:t>
            </a:r>
            <a:endParaRPr lang="zh-CN" sz="4000" dirty="0"/>
          </a:p>
        </p:txBody>
      </p:sp>
      <p:sp>
        <p:nvSpPr>
          <p:cNvPr id="6" name="Text 4"/>
          <p:cNvSpPr/>
          <p:nvPr/>
        </p:nvSpPr>
        <p:spPr>
          <a:xfrm>
            <a:off x="850082" y="2457054"/>
            <a:ext cx="4992463" cy="910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36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惊奇人的</a:t>
            </a:r>
            <a:r>
              <a:rPr lang="zh-CN" altLang="en-US" sz="360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不信</a:t>
            </a:r>
            <a:endParaRPr lang="zh-CN" sz="3600" dirty="0"/>
          </a:p>
        </p:txBody>
      </p:sp>
      <p:sp>
        <p:nvSpPr>
          <p:cNvPr id="7" name="Text 5"/>
          <p:cNvSpPr/>
          <p:nvPr/>
        </p:nvSpPr>
        <p:spPr>
          <a:xfrm>
            <a:off x="303008" y="3487340"/>
            <a:ext cx="4353707" cy="13581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0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「他也诧异他们不信」</a:t>
            </a:r>
            <a:endParaRPr lang="zh-CN" sz="4000" dirty="0"/>
          </a:p>
          <a:p>
            <a:pPr marL="0" indent="0" algn="l">
              <a:lnSpc>
                <a:spcPct val="104000"/>
              </a:lnSpc>
              <a:buNone/>
            </a:pPr>
            <a:r>
              <a:rPr lang="zh-CN" altLang="en-US" sz="40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马可福音 6:6</a:t>
            </a:r>
            <a:endParaRPr lang="zh-CN" sz="4000" dirty="0"/>
          </a:p>
        </p:txBody>
      </p:sp>
      <p:sp>
        <p:nvSpPr>
          <p:cNvPr id="8" name="Shape 6"/>
          <p:cNvSpPr/>
          <p:nvPr/>
        </p:nvSpPr>
        <p:spPr>
          <a:xfrm>
            <a:off x="6564087" y="325424"/>
            <a:ext cx="5391313" cy="1929606"/>
          </a:xfrm>
          <a:prstGeom prst="rect">
            <a:avLst/>
          </a:prstGeom>
          <a:solidFill>
            <a:srgbClr val="FAF5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095848" y="2343745"/>
            <a:ext cx="25399" cy="1929606"/>
          </a:xfrm>
          <a:prstGeom prst="roundRect">
            <a:avLst>
              <a:gd name="adj" fmla="val 329861"/>
            </a:avLst>
          </a:prstGeom>
          <a:solidFill>
            <a:srgbClr val="D5CDB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121247" y="1848557"/>
            <a:ext cx="2346762" cy="737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4000" dirty="0">
                <a:solidFill>
                  <a:srgbClr val="000000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✨</a:t>
            </a:r>
            <a:r>
              <a:rPr lang="zh-CN" altLang="en-US" sz="40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正面</a:t>
            </a:r>
            <a:endParaRPr lang="zh-CN" sz="4000" dirty="0"/>
          </a:p>
        </p:txBody>
      </p:sp>
      <p:sp>
        <p:nvSpPr>
          <p:cNvPr id="11" name="Text 9"/>
          <p:cNvSpPr/>
          <p:nvPr/>
        </p:nvSpPr>
        <p:spPr>
          <a:xfrm>
            <a:off x="6295272" y="2585669"/>
            <a:ext cx="4992463" cy="782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40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惊奇人的</a:t>
            </a:r>
            <a:r>
              <a:rPr lang="zh-CN" altLang="en-US" sz="400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大信心</a:t>
            </a:r>
            <a:endParaRPr lang="zh-CN" sz="4000" dirty="0"/>
          </a:p>
        </p:txBody>
      </p:sp>
      <p:sp>
        <p:nvSpPr>
          <p:cNvPr id="12" name="Text 10"/>
          <p:cNvSpPr/>
          <p:nvPr/>
        </p:nvSpPr>
        <p:spPr>
          <a:xfrm>
            <a:off x="5326743" y="3487340"/>
            <a:ext cx="6511451" cy="15513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「这么大的信心，我也没有遇见过」</a:t>
            </a:r>
            <a:endParaRPr lang="zh-CN" sz="3600" dirty="0"/>
          </a:p>
          <a:p>
            <a:pPr marL="0" indent="0" algn="l">
              <a:lnSpc>
                <a:spcPct val="104000"/>
              </a:lnSpc>
              <a:buNone/>
            </a:pPr>
            <a:r>
              <a:rPr lang="zh-CN" altLang="en-US" sz="36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7:9</a:t>
            </a:r>
            <a:endParaRPr lang="zh-CN" sz="3600" dirty="0"/>
          </a:p>
        </p:txBody>
      </p:sp>
      <p:sp>
        <p:nvSpPr>
          <p:cNvPr id="13" name="Shape 11"/>
          <p:cNvSpPr/>
          <p:nvPr/>
        </p:nvSpPr>
        <p:spPr>
          <a:xfrm>
            <a:off x="691235" y="5181374"/>
            <a:ext cx="10795325" cy="777776"/>
          </a:xfrm>
          <a:prstGeom prst="roundRect">
            <a:avLst>
              <a:gd name="adj" fmla="val 10772"/>
            </a:avLst>
          </a:prstGeom>
          <a:solidFill>
            <a:srgbClr val="C5DBED"/>
          </a:solidFill>
          <a:ln/>
        </p:spPr>
        <p:txBody>
          <a:bodyPr/>
          <a:lstStyle/>
          <a:p>
            <a:endParaRPr lang="en-US" sz="360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" y="5168971"/>
            <a:ext cx="249330" cy="19943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64111" y="5268686"/>
            <a:ext cx="9883917" cy="603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3200" dirty="0">
                <a:solidFill>
                  <a:srgbClr val="00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你的信心，真的能让耶稣感到惊奇。这不是夸张，这是圣经的事实。</a:t>
            </a:r>
            <a:endParaRPr lang="zh-C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2330847"/>
            <a:ext cx="530320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这个百夫长是谁？</a:t>
            </a:r>
            <a:endParaRPr lang="zh-CN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85" y="3316486"/>
            <a:ext cx="498661" cy="4986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46176" y="3316486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罗马军官</a:t>
            </a:r>
            <a:endParaRPr lang="zh-CN" sz="1800" dirty="0"/>
          </a:p>
        </p:txBody>
      </p:sp>
      <p:sp>
        <p:nvSpPr>
          <p:cNvPr id="5" name="Text 2"/>
          <p:cNvSpPr/>
          <p:nvPr/>
        </p:nvSpPr>
        <p:spPr>
          <a:xfrm>
            <a:off x="1446176" y="3729434"/>
            <a:ext cx="2684197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外邦人，压迫者，在犹太人眼里"不洁"</a:t>
            </a:r>
            <a:endParaRPr lang="zh-CN" sz="19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9704" y="3316486"/>
            <a:ext cx="498661" cy="49867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27695" y="3316486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爱人如己</a:t>
            </a:r>
            <a:endParaRPr lang="zh-CN" sz="1800" dirty="0"/>
          </a:p>
        </p:txBody>
      </p:sp>
      <p:sp>
        <p:nvSpPr>
          <p:cNvPr id="8" name="Text 4"/>
          <p:cNvSpPr/>
          <p:nvPr/>
        </p:nvSpPr>
        <p:spPr>
          <a:xfrm>
            <a:off x="5127695" y="3729434"/>
            <a:ext cx="2684197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爱犹太百姓，为他们建造会堂</a:t>
            </a:r>
            <a:endParaRPr lang="zh-CN" sz="19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1223" y="3316486"/>
            <a:ext cx="498661" cy="49867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809214" y="3316486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为仆人求医</a:t>
            </a:r>
            <a:endParaRPr lang="zh-CN" sz="1800" dirty="0"/>
          </a:p>
        </p:txBody>
      </p:sp>
      <p:sp>
        <p:nvSpPr>
          <p:cNvPr id="11" name="Text 6"/>
          <p:cNvSpPr/>
          <p:nvPr/>
        </p:nvSpPr>
        <p:spPr>
          <a:xfrm>
            <a:off x="8809214" y="3729434"/>
            <a:ext cx="2684296" cy="7977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所宝贵的仆人病危，他迫切寻求耶稣</a:t>
            </a:r>
            <a:endParaRPr lang="zh-CN" sz="1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8185" y="1675805"/>
            <a:ext cx="730728" cy="387548"/>
          </a:xfrm>
          <a:prstGeom prst="roundRect">
            <a:avLst>
              <a:gd name="adj" fmla="val 17295"/>
            </a:avLst>
          </a:prstGeom>
          <a:noFill/>
          <a:ln w="6350">
            <a:solidFill>
              <a:srgbClr val="3371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4190" y="1741984"/>
            <a:ext cx="1088303" cy="255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250" dirty="0">
                <a:solidFill>
                  <a:srgbClr val="3371A5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第一点</a:t>
            </a:r>
            <a:endParaRPr lang="zh-CN" sz="1250" dirty="0"/>
          </a:p>
        </p:txBody>
      </p:sp>
      <p:sp>
        <p:nvSpPr>
          <p:cNvPr id="4" name="Text 2"/>
          <p:cNvSpPr/>
          <p:nvPr/>
        </p:nvSpPr>
        <p:spPr>
          <a:xfrm>
            <a:off x="698185" y="2143125"/>
            <a:ext cx="7648979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听课的人没做到，翘课的人做到了</a:t>
            </a:r>
            <a:endParaRPr lang="zh-CN" sz="3650" dirty="0"/>
          </a:p>
        </p:txBody>
      </p:sp>
      <p:sp>
        <p:nvSpPr>
          <p:cNvPr id="5" name="Text 3"/>
          <p:cNvSpPr/>
          <p:nvPr/>
        </p:nvSpPr>
        <p:spPr>
          <a:xfrm>
            <a:off x="698185" y="3028950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就在这个故事之前，耶稣刚讲完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平原宝训</a:t>
            </a:r>
            <a:endParaRPr lang="zh-CN" sz="1950" dirty="0"/>
          </a:p>
        </p:txBody>
      </p:sp>
      <p:sp>
        <p:nvSpPr>
          <p:cNvPr id="6" name="Text 4"/>
          <p:cNvSpPr/>
          <p:nvPr/>
        </p:nvSpPr>
        <p:spPr>
          <a:xfrm>
            <a:off x="698185" y="3726954"/>
            <a:ext cx="2956347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6章</a:t>
            </a:r>
            <a:endParaRPr lang="zh-CN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85" y="1919883"/>
            <a:ext cx="5771807" cy="586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3650" dirty="0">
                <a:solidFill>
                  <a:srgbClr val="051D3A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平原宝训——极难的功课</a:t>
            </a:r>
            <a:endParaRPr lang="zh-CN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786" y="2905522"/>
            <a:ext cx="3490825" cy="14093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9207" y="3130352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「爱你们的仇敌。」</a:t>
            </a:r>
            <a:endParaRPr lang="zh-CN" sz="1800" dirty="0"/>
          </a:p>
        </p:txBody>
      </p:sp>
      <p:sp>
        <p:nvSpPr>
          <p:cNvPr id="5" name="Text 2"/>
          <p:cNvSpPr/>
          <p:nvPr/>
        </p:nvSpPr>
        <p:spPr>
          <a:xfrm>
            <a:off x="999207" y="3503414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6:27</a:t>
            </a:r>
            <a:endParaRPr lang="zh-CN" sz="1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7636" y="2905522"/>
            <a:ext cx="3490924" cy="140930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664058" y="3130352"/>
            <a:ext cx="2939679" cy="5865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「有人打你这边的脸，连那边的脸也由他打。」</a:t>
            </a:r>
            <a:endParaRPr lang="zh-CN" sz="1800" dirty="0"/>
          </a:p>
        </p:txBody>
      </p:sp>
      <p:sp>
        <p:nvSpPr>
          <p:cNvPr id="8" name="Text 4"/>
          <p:cNvSpPr/>
          <p:nvPr/>
        </p:nvSpPr>
        <p:spPr>
          <a:xfrm>
            <a:off x="4664058" y="3796705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6:29</a:t>
            </a:r>
            <a:endParaRPr lang="zh-CN" sz="1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86" y="2905522"/>
            <a:ext cx="3490825" cy="140930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29007" y="3130352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「不要论断人。」</a:t>
            </a:r>
            <a:endParaRPr lang="zh-CN" sz="1800" dirty="0"/>
          </a:p>
        </p:txBody>
      </p:sp>
      <p:sp>
        <p:nvSpPr>
          <p:cNvPr id="11" name="Text 6"/>
          <p:cNvSpPr/>
          <p:nvPr/>
        </p:nvSpPr>
        <p:spPr>
          <a:xfrm>
            <a:off x="8329007" y="3503414"/>
            <a:ext cx="234676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zh-CN" altLang="en-US" sz="18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路加福音 6:37</a:t>
            </a:r>
            <a:endParaRPr lang="zh-CN" sz="1800" dirty="0"/>
          </a:p>
        </p:txBody>
      </p:sp>
      <p:sp>
        <p:nvSpPr>
          <p:cNvPr id="12" name="Text 7"/>
          <p:cNvSpPr/>
          <p:nvPr/>
        </p:nvSpPr>
        <p:spPr>
          <a:xfrm>
            <a:off x="698185" y="4539159"/>
            <a:ext cx="11404910" cy="39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听道的人心想：</a:t>
            </a:r>
            <a:r>
              <a:rPr lang="zh-CN" altLang="en-US" sz="1950" i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「好，我回去努力做到。」</a:t>
            </a: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——把耶稣的话当成了</a:t>
            </a:r>
            <a:r>
              <a:rPr lang="zh-CN" altLang="en-US" sz="1950" b="1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道德行为改进手册</a:t>
            </a:r>
            <a:r>
              <a:rPr lang="zh-CN" altLang="en-US" sz="195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。</a:t>
            </a:r>
            <a:endParaRPr lang="zh-CN" sz="1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1895</Words>
  <Application>Microsoft Office PowerPoint</Application>
  <PresentationFormat>Widescreen</PresentationFormat>
  <Paragraphs>148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Microsoft YaHei UI</vt:lpstr>
      <vt:lpstr>Funnel Sans</vt:lpstr>
      <vt:lpstr>Arial</vt:lpstr>
      <vt:lpstr>Funnel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 Fang</dc:creator>
  <cp:lastModifiedBy>R Fang</cp:lastModifiedBy>
  <cp:revision>3</cp:revision>
  <dcterms:created xsi:type="dcterms:W3CDTF">2026-06-10T21:12:28Z</dcterms:created>
  <dcterms:modified xsi:type="dcterms:W3CDTF">2026-06-15T00:08:20Z</dcterms:modified>
</cp:coreProperties>
</file>