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60" r:id="rId5"/>
    <p:sldId id="278" r:id="rId6"/>
    <p:sldId id="262"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57" r:id="rId22"/>
    <p:sldId id="293" r:id="rId23"/>
    <p:sldId id="294" r:id="rId24"/>
    <p:sldId id="295" r:id="rId25"/>
    <p:sldId id="296" r:id="rId26"/>
    <p:sldId id="297"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E8297-6274-4C6B-B4BD-606510844B7B}" v="214" dt="2026-05-24T09:09:08.806"/>
    <p1510:client id="{1659610E-AE19-2E4F-A56A-C613E76BA2FD}" v="2" dt="2026-05-24T10:41:02.426"/>
    <p1510:client id="{452FB834-158A-654C-A370-4CA68E4A2211}" v="6" dt="2026-05-24T08:34:27.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5D45-D2B6-FC92-3512-50BB75DF58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6F29A-3B17-E710-2658-B23969CE9B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EBFD7C-305E-721E-1323-6A20FC010889}"/>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5" name="Footer Placeholder 4">
            <a:extLst>
              <a:ext uri="{FF2B5EF4-FFF2-40B4-BE49-F238E27FC236}">
                <a16:creationId xmlns:a16="http://schemas.microsoft.com/office/drawing/2014/main" id="{210EC612-11F3-E1F5-963C-5EFE0EA90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848CA-114D-4871-02C8-D14C1FBABE17}"/>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226582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F7A1-548A-88C9-454C-45083907F6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3904D-76D7-AC63-A770-B8DA8CA99C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8E2F7-9311-8D38-75B3-FAE14249287F}"/>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5" name="Footer Placeholder 4">
            <a:extLst>
              <a:ext uri="{FF2B5EF4-FFF2-40B4-BE49-F238E27FC236}">
                <a16:creationId xmlns:a16="http://schemas.microsoft.com/office/drawing/2014/main" id="{C9EEEC09-65A0-60EA-4C0B-F013A7A2A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476BA-687C-49F1-7770-BB49E6206C7D}"/>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4228621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CBE63-4A87-E097-9F5B-84B34FA331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B233BC-A721-53DA-4D96-60A4457562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511DB-FBD6-D072-3A7C-3A904DE55962}"/>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5" name="Footer Placeholder 4">
            <a:extLst>
              <a:ext uri="{FF2B5EF4-FFF2-40B4-BE49-F238E27FC236}">
                <a16:creationId xmlns:a16="http://schemas.microsoft.com/office/drawing/2014/main" id="{C7607303-FDA4-B2C3-25B2-835DB795C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B67D4-BD29-5197-3228-E1E1738FE9F0}"/>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63265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0151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658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73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920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643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8858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4321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555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BE58-7C0A-8D12-A709-E6423AA88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1314C-2A72-A644-190F-F8A5E68D03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89AF9-D343-9BA3-4501-0A86EC3212C8}"/>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5" name="Footer Placeholder 4">
            <a:extLst>
              <a:ext uri="{FF2B5EF4-FFF2-40B4-BE49-F238E27FC236}">
                <a16:creationId xmlns:a16="http://schemas.microsoft.com/office/drawing/2014/main" id="{2CDD98E5-F8F7-394E-2FF8-502D50AE0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57F17-3442-B48C-93DC-5DCC374F3A2B}"/>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3622500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698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846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149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A4DC1-BAB2-12FB-1847-CD3D60FAD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423415-F7F8-3175-ED7F-0665425D0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25AD9-DC7C-BCCE-BEBC-50CE6A1B99A3}"/>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5" name="Footer Placeholder 4">
            <a:extLst>
              <a:ext uri="{FF2B5EF4-FFF2-40B4-BE49-F238E27FC236}">
                <a16:creationId xmlns:a16="http://schemas.microsoft.com/office/drawing/2014/main" id="{92954C14-23A7-7782-F783-CFD83A849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9EA4A-5D26-EFE5-ADA9-7E275AF6A005}"/>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43952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9D7C-0CEB-886C-03C3-14D63E00D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8CC2D-2654-62CA-4FC2-B990A98AE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57F64-0F4A-B887-9199-679E35A114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B5B44A-56A8-99BB-4AE1-506D780AB985}"/>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6" name="Footer Placeholder 5">
            <a:extLst>
              <a:ext uri="{FF2B5EF4-FFF2-40B4-BE49-F238E27FC236}">
                <a16:creationId xmlns:a16="http://schemas.microsoft.com/office/drawing/2014/main" id="{5B9976B0-2056-D255-D19A-27D410F5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853CD-BE86-063D-A100-3B2C2E746601}"/>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332666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EFD5-920B-6A67-9ADA-6709531C6F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BDB797-4E8A-8706-39B1-F7D99092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B11EC-A3B6-C3E4-7582-7E56262EE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9241B-F826-C339-694B-AF28D7B1D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A0C91D-4EBE-5276-0D05-0CE52F192B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665ACE-71C9-D655-C028-BDAF2217F54A}"/>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8" name="Footer Placeholder 7">
            <a:extLst>
              <a:ext uri="{FF2B5EF4-FFF2-40B4-BE49-F238E27FC236}">
                <a16:creationId xmlns:a16="http://schemas.microsoft.com/office/drawing/2014/main" id="{F814E179-E049-0F94-9562-8D02FFDF66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BAD1E6-12B1-E4B8-90D6-996E60E29987}"/>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104903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05E4-A162-8FF9-26E2-8EA73076D8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F68040-8ACA-A54A-7FB1-5E6C9DD3611F}"/>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4" name="Footer Placeholder 3">
            <a:extLst>
              <a:ext uri="{FF2B5EF4-FFF2-40B4-BE49-F238E27FC236}">
                <a16:creationId xmlns:a16="http://schemas.microsoft.com/office/drawing/2014/main" id="{0A3F8113-C64C-6E8D-A649-B559F7BBA1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D27283-7641-6502-1A8A-CA11A2DCD3E7}"/>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164609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C27E5F-0572-AF7A-FF5D-08860130EB89}"/>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3" name="Footer Placeholder 2">
            <a:extLst>
              <a:ext uri="{FF2B5EF4-FFF2-40B4-BE49-F238E27FC236}">
                <a16:creationId xmlns:a16="http://schemas.microsoft.com/office/drawing/2014/main" id="{7ABD222C-9893-7555-06DA-38192A9C0C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0AB0C-0A8C-C007-3F32-2A2E0A95EBEC}"/>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397794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955DE-7697-98BD-333C-8153A4FDF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8FB8E1-1B7B-7A3A-5B3C-E4054A2A2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C7F166-3DC3-C6C3-F3E2-01F30194C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AE2AC-BEB2-909A-0729-704B92495B7D}"/>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6" name="Footer Placeholder 5">
            <a:extLst>
              <a:ext uri="{FF2B5EF4-FFF2-40B4-BE49-F238E27FC236}">
                <a16:creationId xmlns:a16="http://schemas.microsoft.com/office/drawing/2014/main" id="{6AB78BE0-25FF-4168-13F2-2AB21764E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02252-4294-D15A-AF01-4684EBBA4AE6}"/>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228013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A178-8F3E-3C15-7BCD-8A74D347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1D24AC-8B2B-7834-2B23-E0071A5B37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437D7F-93BB-0257-5D3B-BE07ABC14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0D482-072C-EACE-CB62-BC4CBFCA2B56}"/>
              </a:ext>
            </a:extLst>
          </p:cNvPr>
          <p:cNvSpPr>
            <a:spLocks noGrp="1"/>
          </p:cNvSpPr>
          <p:nvPr>
            <p:ph type="dt" sz="half" idx="10"/>
          </p:nvPr>
        </p:nvSpPr>
        <p:spPr/>
        <p:txBody>
          <a:bodyPr/>
          <a:lstStyle/>
          <a:p>
            <a:fld id="{036D872A-610D-4DDE-9BBC-09C9DF2B8449}" type="datetimeFigureOut">
              <a:rPr lang="en-US" smtClean="0"/>
              <a:t>5/27/2026</a:t>
            </a:fld>
            <a:endParaRPr lang="en-US"/>
          </a:p>
        </p:txBody>
      </p:sp>
      <p:sp>
        <p:nvSpPr>
          <p:cNvPr id="6" name="Footer Placeholder 5">
            <a:extLst>
              <a:ext uri="{FF2B5EF4-FFF2-40B4-BE49-F238E27FC236}">
                <a16:creationId xmlns:a16="http://schemas.microsoft.com/office/drawing/2014/main" id="{17C84C12-68D6-1558-CE9A-CF9B111AD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56626-B134-97FD-47F7-E49960106D88}"/>
              </a:ext>
            </a:extLst>
          </p:cNvPr>
          <p:cNvSpPr>
            <a:spLocks noGrp="1"/>
          </p:cNvSpPr>
          <p:nvPr>
            <p:ph type="sldNum" sz="quarter" idx="12"/>
          </p:nvPr>
        </p:nvSpPr>
        <p:spPr/>
        <p:txBody>
          <a:bodyPr/>
          <a:lstStyle/>
          <a:p>
            <a:fld id="{98E81272-3AEF-494A-8BA8-218F569A0D17}" type="slidenum">
              <a:rPr lang="en-US" smtClean="0"/>
              <a:t>‹#›</a:t>
            </a:fld>
            <a:endParaRPr lang="en-US"/>
          </a:p>
        </p:txBody>
      </p:sp>
    </p:spTree>
    <p:extLst>
      <p:ext uri="{BB962C8B-B14F-4D97-AF65-F5344CB8AC3E}">
        <p14:creationId xmlns:p14="http://schemas.microsoft.com/office/powerpoint/2010/main" val="127237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41D18-C611-4368-2440-6786778E42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3955F5-654F-F6BF-3466-3FB9E2EE37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5B3E8-673E-0A80-DC3A-F45115705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D872A-610D-4DDE-9BBC-09C9DF2B8449}" type="datetimeFigureOut">
              <a:rPr lang="en-US" smtClean="0"/>
              <a:t>5/27/2026</a:t>
            </a:fld>
            <a:endParaRPr lang="en-US"/>
          </a:p>
        </p:txBody>
      </p:sp>
      <p:sp>
        <p:nvSpPr>
          <p:cNvPr id="5" name="Footer Placeholder 4">
            <a:extLst>
              <a:ext uri="{FF2B5EF4-FFF2-40B4-BE49-F238E27FC236}">
                <a16:creationId xmlns:a16="http://schemas.microsoft.com/office/drawing/2014/main" id="{83EE4B1C-8016-9633-9651-C0F0C3394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A1486E-14C8-250F-871D-A414690115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81272-3AEF-494A-8BA8-218F569A0D17}" type="slidenum">
              <a:rPr lang="en-US" smtClean="0"/>
              <a:t>‹#›</a:t>
            </a:fld>
            <a:endParaRPr lang="en-US"/>
          </a:p>
        </p:txBody>
      </p:sp>
    </p:spTree>
    <p:extLst>
      <p:ext uri="{BB962C8B-B14F-4D97-AF65-F5344CB8AC3E}">
        <p14:creationId xmlns:p14="http://schemas.microsoft.com/office/powerpoint/2010/main" val="2718931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9243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75DF-6E4D-CB58-ABAC-79AA76D6AC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749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1DF8AE-55F2-4577-7946-54B69FED1C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4CDF279-C0F0-F9A9-DD11-FBDA83256705}"/>
              </a:ext>
            </a:extLst>
          </p:cNvPr>
          <p:cNvSpPr txBox="1"/>
          <p:nvPr/>
        </p:nvSpPr>
        <p:spPr>
          <a:xfrm>
            <a:off x="1223517" y="1417359"/>
            <a:ext cx="9744965" cy="4023281"/>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Dragons were known in history to be scary monsters.</a:t>
            </a:r>
          </a:p>
          <a:p>
            <a:pPr marL="342900" lvl="0" indent="-342900">
              <a:lnSpc>
                <a:spcPct val="115000"/>
              </a:lnSpc>
              <a:buFont typeface="Symbol" panose="05050102010706020507" pitchFamily="18" charset="2"/>
              <a:buChar char=""/>
            </a:pPr>
            <a:endPar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endParaRP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The dragon has seven heads and wears seven crowns. The dragon wants to take God’s authority for himself.</a:t>
            </a:r>
          </a:p>
          <a:p>
            <a:pPr marL="342900" lvl="0" indent="-342900">
              <a:lnSpc>
                <a:spcPct val="115000"/>
              </a:lnSpc>
              <a:buFont typeface="Symbol" panose="05050102010706020507" pitchFamily="18" charset="2"/>
              <a:buChar char=""/>
            </a:pPr>
            <a:endPar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endParaRP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The sweeping of the stars represents the dragon persecuting the church.</a:t>
            </a:r>
          </a:p>
        </p:txBody>
      </p:sp>
    </p:spTree>
    <p:extLst>
      <p:ext uri="{BB962C8B-B14F-4D97-AF65-F5344CB8AC3E}">
        <p14:creationId xmlns:p14="http://schemas.microsoft.com/office/powerpoint/2010/main" val="23001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79487-63C9-BD7A-FB90-EF2A862AAFA0}"/>
              </a:ext>
            </a:extLst>
          </p:cNvPr>
          <p:cNvPicPr>
            <a:picLocks noChangeAspect="1"/>
          </p:cNvPicPr>
          <p:nvPr/>
        </p:nvPicPr>
        <p:blipFill>
          <a:blip r:embed="rId2"/>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B0FBCD90-8CBD-08D6-5DEB-AFAA2D1E2338}"/>
              </a:ext>
            </a:extLst>
          </p:cNvPr>
          <p:cNvSpPr/>
          <p:nvPr/>
        </p:nvSpPr>
        <p:spPr>
          <a:xfrm>
            <a:off x="702129" y="1518557"/>
            <a:ext cx="1224642" cy="1191986"/>
          </a:xfrm>
          <a:prstGeom prst="ellipse">
            <a:avLst/>
          </a:prstGeom>
          <a:solidFill>
            <a:schemeClr val="tx1">
              <a:lumMod val="75000"/>
              <a:lumOff val="25000"/>
            </a:schemeClr>
          </a:solidFill>
          <a:ln w="57150">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800">
                <a:latin typeface="Arial Black" panose="020B0A04020102020204" pitchFamily="34" charset="0"/>
              </a:rPr>
              <a:t>1</a:t>
            </a:r>
          </a:p>
        </p:txBody>
      </p:sp>
    </p:spTree>
    <p:extLst>
      <p:ext uri="{BB962C8B-B14F-4D97-AF65-F5344CB8AC3E}">
        <p14:creationId xmlns:p14="http://schemas.microsoft.com/office/powerpoint/2010/main" val="66002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E09828-702D-377F-0AF3-92CEBF51B3BB}"/>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55A996D5-05CD-F48D-0975-C3FA24CB73C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69F1FF7F-BE77-4D54-89E4-DC429121296A}"/>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 For we do not wrestle against flesh and blood, but against the rulers, against the authorities, against the cosmic powers over this present darkness, against the spiritual forces of evil in the heavenly places.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Ephesians 6:12</a:t>
            </a:r>
          </a:p>
        </p:txBody>
      </p:sp>
    </p:spTree>
    <p:extLst>
      <p:ext uri="{BB962C8B-B14F-4D97-AF65-F5344CB8AC3E}">
        <p14:creationId xmlns:p14="http://schemas.microsoft.com/office/powerpoint/2010/main" val="47298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AD7F27-B49D-16A5-A0E9-00F7F1534A01}"/>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BD48F693-F486-569F-F345-8B683A94723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1DBC5C79-A78A-2695-5092-09F7697AE2DA}"/>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 And the great dragon…that ancient serpent, who is called the devil and </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Satan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the deceiver of the whole world…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12:9</a:t>
            </a:r>
          </a:p>
        </p:txBody>
      </p:sp>
      <p:sp>
        <p:nvSpPr>
          <p:cNvPr id="2" name="Content Placeholder 2">
            <a:extLst>
              <a:ext uri="{FF2B5EF4-FFF2-40B4-BE49-F238E27FC236}">
                <a16:creationId xmlns:a16="http://schemas.microsoft.com/office/drawing/2014/main" id="{D3C43862-F07E-DAB0-161D-60B66A9958E6}"/>
              </a:ext>
            </a:extLst>
          </p:cNvPr>
          <p:cNvSpPr txBox="1">
            <a:spLocks/>
          </p:cNvSpPr>
          <p:nvPr/>
        </p:nvSpPr>
        <p:spPr>
          <a:xfrm>
            <a:off x="872066" y="4906703"/>
            <a:ext cx="4297811" cy="562112"/>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2400" b="1">
                <a:solidFill>
                  <a:srgbClr val="FF0000"/>
                </a:solidFill>
                <a:latin typeface="Arial" panose="020B0604020202020204" pitchFamily="34" charset="0"/>
                <a:cs typeface="Arial" panose="020B0604020202020204" pitchFamily="34" charset="0"/>
              </a:rPr>
              <a:t>Sah-TAHN </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Accuser</a:t>
            </a:r>
            <a:endPar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76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A486D0-599F-36B2-4421-7222D5B6F5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27F185-5762-B5A6-FA2F-648CEDFD9836}"/>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Lst>
          </a:blip>
          <a:srcRect t="15787"/>
          <a:stretch>
            <a:fillRect/>
          </a:stretch>
        </p:blipFill>
        <p:spPr>
          <a:xfrm>
            <a:off x="-23447" y="0"/>
            <a:ext cx="12215447" cy="6858000"/>
          </a:xfrm>
          <a:prstGeom prst="rect">
            <a:avLst/>
          </a:prstGeom>
        </p:spPr>
      </p:pic>
    </p:spTree>
    <p:extLst>
      <p:ext uri="{BB962C8B-B14F-4D97-AF65-F5344CB8AC3E}">
        <p14:creationId xmlns:p14="http://schemas.microsoft.com/office/powerpoint/2010/main" val="3655916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F00A39-36D5-3DF0-554C-B7826A40B27A}"/>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F3AFEB1D-46AB-0DC4-BBD0-9B7A176A9E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D44A5EE9-6DA9-398B-F0FE-89B74B392255}"/>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 And the great dragon…that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ancient serpent, </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who is called the devil and </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Satan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the deceiver of the whole world…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12:9</a:t>
            </a:r>
          </a:p>
        </p:txBody>
      </p:sp>
    </p:spTree>
    <p:extLst>
      <p:ext uri="{BB962C8B-B14F-4D97-AF65-F5344CB8AC3E}">
        <p14:creationId xmlns:p14="http://schemas.microsoft.com/office/powerpoint/2010/main" val="62340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7431D2-7BD6-4B3D-0E38-718B6FDA3EBA}"/>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41A08FC7-9D0B-D2E1-6731-2E5667A413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35C83112-C0DA-CEFB-78E1-66A025557EF3}"/>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 Now war arose in heaven, Michael and his angels fighting against the dragon. And the dragon and his angels fought back,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12:7</a:t>
            </a:r>
          </a:p>
        </p:txBody>
      </p:sp>
    </p:spTree>
    <p:extLst>
      <p:ext uri="{BB962C8B-B14F-4D97-AF65-F5344CB8AC3E}">
        <p14:creationId xmlns:p14="http://schemas.microsoft.com/office/powerpoint/2010/main" val="63399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02A4F2-F7C1-6A37-D77F-925E231923A6}"/>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3A736D06-4477-1E90-BC2D-FC4552DFD7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EBE5C744-24F0-BCE0-3E51-46CD55435517}"/>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but he was defeated</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and there was no longer any place for them in heaven.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12:8</a:t>
            </a:r>
          </a:p>
        </p:txBody>
      </p:sp>
    </p:spTree>
    <p:extLst>
      <p:ext uri="{BB962C8B-B14F-4D97-AF65-F5344CB8AC3E}">
        <p14:creationId xmlns:p14="http://schemas.microsoft.com/office/powerpoint/2010/main" val="2959665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29B66-AD9C-5A59-6614-F63D0932C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A812D4DF-355D-20A3-5863-318496217ED9}"/>
              </a:ext>
            </a:extLst>
          </p:cNvPr>
          <p:cNvSpPr/>
          <p:nvPr/>
        </p:nvSpPr>
        <p:spPr>
          <a:xfrm>
            <a:off x="702129" y="1518557"/>
            <a:ext cx="1224642" cy="1191986"/>
          </a:xfrm>
          <a:prstGeom prst="ellipse">
            <a:avLst/>
          </a:prstGeom>
          <a:solidFill>
            <a:schemeClr val="tx1">
              <a:lumMod val="75000"/>
              <a:lumOff val="25000"/>
            </a:schemeClr>
          </a:solidFill>
          <a:ln w="57150">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800">
                <a:latin typeface="Arial Black" panose="020B0A04020102020204" pitchFamily="34" charset="0"/>
              </a:rPr>
              <a:t>2</a:t>
            </a:r>
          </a:p>
        </p:txBody>
      </p:sp>
    </p:spTree>
    <p:extLst>
      <p:ext uri="{BB962C8B-B14F-4D97-AF65-F5344CB8AC3E}">
        <p14:creationId xmlns:p14="http://schemas.microsoft.com/office/powerpoint/2010/main" val="3131578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805ABD-5FFA-8ECD-ADF0-D0D6652762B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475F235-5884-07DA-C2E2-12AD99959E54}"/>
              </a:ext>
            </a:extLst>
          </p:cNvPr>
          <p:cNvSpPr txBox="1"/>
          <p:nvPr/>
        </p:nvSpPr>
        <p:spPr>
          <a:xfrm>
            <a:off x="1223517" y="1514286"/>
            <a:ext cx="9744965" cy="1191736"/>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he was defeated and </a:t>
            </a:r>
            <a:r>
              <a:rPr lang="en-US" sz="3200" u="sng"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removed from heaven </a:t>
            </a: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(12:8)</a:t>
            </a: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he was </a:t>
            </a:r>
            <a:r>
              <a:rPr lang="en-US" sz="3200" u="sng"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thrown down </a:t>
            </a: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to the earth (12:9)</a:t>
            </a:r>
          </a:p>
        </p:txBody>
      </p:sp>
      <p:sp>
        <p:nvSpPr>
          <p:cNvPr id="6" name="TextBox 5">
            <a:extLst>
              <a:ext uri="{FF2B5EF4-FFF2-40B4-BE49-F238E27FC236}">
                <a16:creationId xmlns:a16="http://schemas.microsoft.com/office/drawing/2014/main" id="{65DCB04E-A7A9-CD75-AC58-4C9DDCC317F4}"/>
              </a:ext>
            </a:extLst>
          </p:cNvPr>
          <p:cNvSpPr txBox="1"/>
          <p:nvPr/>
        </p:nvSpPr>
        <p:spPr>
          <a:xfrm>
            <a:off x="1223517" y="3827667"/>
            <a:ext cx="10013052" cy="2062103"/>
          </a:xfrm>
          <a:prstGeom prst="rect">
            <a:avLst/>
          </a:prstGeom>
          <a:noFill/>
        </p:spPr>
        <p:txBody>
          <a:bodyPr wrap="square">
            <a:spAutoFit/>
          </a:bodyPr>
          <a:lstStyle/>
          <a:p>
            <a:r>
              <a:rPr lang="en-US" sz="3200">
                <a:solidFill>
                  <a:schemeClr val="bg1"/>
                </a:solidFill>
              </a:rPr>
              <a:t>“The great monster no longer has any access to heaven; the courts have declared that he has no right to entrance.”</a:t>
            </a:r>
          </a:p>
          <a:p>
            <a:endParaRPr lang="en-US" sz="3200">
              <a:solidFill>
                <a:schemeClr val="bg1"/>
              </a:solidFill>
            </a:endParaRPr>
          </a:p>
          <a:p>
            <a:pPr algn="r"/>
            <a:r>
              <a:rPr lang="en-US" sz="3200">
                <a:solidFill>
                  <a:schemeClr val="bg2">
                    <a:lumMod val="50000"/>
                  </a:schemeClr>
                </a:solidFill>
              </a:rPr>
              <a:t>Thomas Schreiner</a:t>
            </a:r>
          </a:p>
        </p:txBody>
      </p:sp>
      <p:pic>
        <p:nvPicPr>
          <p:cNvPr id="7" name="Graphic 6" descr="Chat bubble with solid fill">
            <a:extLst>
              <a:ext uri="{FF2B5EF4-FFF2-40B4-BE49-F238E27FC236}">
                <a16:creationId xmlns:a16="http://schemas.microsoft.com/office/drawing/2014/main" id="{182E0C59-C5F7-B1F2-0FDB-7DFA1B9B9E7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71689" y="3104689"/>
            <a:ext cx="648622" cy="648622"/>
          </a:xfrm>
          <a:prstGeom prst="rect">
            <a:avLst/>
          </a:prstGeom>
        </p:spPr>
      </p:pic>
    </p:spTree>
    <p:extLst>
      <p:ext uri="{BB962C8B-B14F-4D97-AF65-F5344CB8AC3E}">
        <p14:creationId xmlns:p14="http://schemas.microsoft.com/office/powerpoint/2010/main" val="19454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CF6559-FBCE-997D-ADE9-9089FEDAD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763" y="-19882"/>
            <a:ext cx="5758474" cy="6897763"/>
          </a:xfrm>
          <a:prstGeom prst="rect">
            <a:avLst/>
          </a:prstGeom>
        </p:spPr>
      </p:pic>
    </p:spTree>
    <p:extLst>
      <p:ext uri="{BB962C8B-B14F-4D97-AF65-F5344CB8AC3E}">
        <p14:creationId xmlns:p14="http://schemas.microsoft.com/office/powerpoint/2010/main" val="297835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166C1-C5B4-C732-E937-810EF5260090}"/>
              </a:ext>
            </a:extLst>
          </p:cNvPr>
          <p:cNvPicPr>
            <a:picLocks noChangeAspect="1"/>
          </p:cNvPicPr>
          <p:nvPr/>
        </p:nvPicPr>
        <p:blipFill>
          <a:blip r:embed="rId2"/>
          <a:stretch>
            <a:fillRect/>
          </a:stretch>
        </p:blipFill>
        <p:spPr>
          <a:xfrm>
            <a:off x="0" y="887645"/>
            <a:ext cx="12188981" cy="5082710"/>
          </a:xfrm>
          <a:prstGeom prst="rect">
            <a:avLst/>
          </a:prstGeom>
        </p:spPr>
      </p:pic>
    </p:spTree>
    <p:extLst>
      <p:ext uri="{BB962C8B-B14F-4D97-AF65-F5344CB8AC3E}">
        <p14:creationId xmlns:p14="http://schemas.microsoft.com/office/powerpoint/2010/main" val="269172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447736-A194-8966-3192-554F7AB6E1E0}"/>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CB3AEF1C-A028-3F03-9267-9511D972AF6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ADFF6A99-4C7B-E6BE-4151-30C74DAD672A}"/>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But woe to you, O earth and sea, for the devil has come down to you in great wrath, because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he knows that his time is short!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12:12</a:t>
            </a:r>
          </a:p>
        </p:txBody>
      </p:sp>
    </p:spTree>
    <p:extLst>
      <p:ext uri="{BB962C8B-B14F-4D97-AF65-F5344CB8AC3E}">
        <p14:creationId xmlns:p14="http://schemas.microsoft.com/office/powerpoint/2010/main" val="241621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C7A7D5-DA75-F55F-411D-DDA44FDA613C}"/>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49DEA5DF-ABE3-6FBB-D5E5-91997C6520F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2F7714AF-86E7-65E8-CED0-DD017B245259}"/>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17 Then the </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dragon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became furious with the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woman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and went off to make war on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the rest of her offspring</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on those who keep the commandments of God and hold to the testimony of Jesus.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12:17</a:t>
            </a:r>
          </a:p>
        </p:txBody>
      </p:sp>
    </p:spTree>
    <p:extLst>
      <p:ext uri="{BB962C8B-B14F-4D97-AF65-F5344CB8AC3E}">
        <p14:creationId xmlns:p14="http://schemas.microsoft.com/office/powerpoint/2010/main" val="485087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6185C-3783-88F4-4A8A-85183FD83C60}"/>
              </a:ext>
            </a:extLst>
          </p:cNvPr>
          <p:cNvPicPr>
            <a:picLocks noChangeAspect="1"/>
          </p:cNvPicPr>
          <p:nvPr/>
        </p:nvPicPr>
        <p:blipFill>
          <a:blip r:embed="rId2"/>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D7A4255E-2572-2613-60E7-980CABFC339C}"/>
              </a:ext>
            </a:extLst>
          </p:cNvPr>
          <p:cNvSpPr/>
          <p:nvPr/>
        </p:nvSpPr>
        <p:spPr>
          <a:xfrm>
            <a:off x="702129" y="1518557"/>
            <a:ext cx="1224642" cy="1191986"/>
          </a:xfrm>
          <a:prstGeom prst="ellipse">
            <a:avLst/>
          </a:prstGeom>
          <a:solidFill>
            <a:schemeClr val="tx1">
              <a:lumMod val="75000"/>
              <a:lumOff val="25000"/>
            </a:schemeClr>
          </a:solidFill>
          <a:ln w="57150">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800">
                <a:latin typeface="Arial Black" panose="020B0A04020102020204" pitchFamily="34" charset="0"/>
              </a:rPr>
              <a:t>3</a:t>
            </a:r>
          </a:p>
        </p:txBody>
      </p:sp>
    </p:spTree>
    <p:extLst>
      <p:ext uri="{BB962C8B-B14F-4D97-AF65-F5344CB8AC3E}">
        <p14:creationId xmlns:p14="http://schemas.microsoft.com/office/powerpoint/2010/main" val="6135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286A6-113F-ABA4-4289-DC05344C6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434" y="0"/>
            <a:ext cx="7637132" cy="6858000"/>
          </a:xfrm>
          <a:prstGeom prst="rect">
            <a:avLst/>
          </a:prstGeom>
        </p:spPr>
      </p:pic>
    </p:spTree>
    <p:extLst>
      <p:ext uri="{BB962C8B-B14F-4D97-AF65-F5344CB8AC3E}">
        <p14:creationId xmlns:p14="http://schemas.microsoft.com/office/powerpoint/2010/main" val="3312677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01F2F8-7904-E425-2CB3-81DC26D46DA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4B169CB-9E7C-B8B1-CADF-A291344C5A21}"/>
              </a:ext>
            </a:extLst>
          </p:cNvPr>
          <p:cNvSpPr txBox="1"/>
          <p:nvPr/>
        </p:nvSpPr>
        <p:spPr>
          <a:xfrm>
            <a:off x="315751" y="1983668"/>
            <a:ext cx="11560498" cy="2890663"/>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God nourishes the church (12:6)</a:t>
            </a:r>
          </a:p>
          <a:p>
            <a:pPr marL="342900" lvl="0" indent="-342900">
              <a:lnSpc>
                <a:spcPct val="115000"/>
              </a:lnSpc>
              <a:buFont typeface="Symbol" panose="05050102010706020507" pitchFamily="18" charset="2"/>
              <a:buChar char=""/>
            </a:pPr>
            <a:endPar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endParaRP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God is our shepherd in the wilderness (12:14)</a:t>
            </a:r>
          </a:p>
          <a:p>
            <a:pPr marL="342900" lvl="0" indent="-342900">
              <a:lnSpc>
                <a:spcPct val="115000"/>
              </a:lnSpc>
              <a:buFont typeface="Symbol" panose="05050102010706020507" pitchFamily="18" charset="2"/>
              <a:buChar char=""/>
            </a:pPr>
            <a:endParaRPr kumimoji="0" lang="en-US" sz="3200" b="0" i="0" u="none" strike="noStrike" kern="100" cap="none" spc="0" normalizeH="0" baseline="0" noProof="0">
              <a:ln>
                <a:noFill/>
              </a:ln>
              <a:solidFill>
                <a:prstClr val="white"/>
              </a:solidFill>
              <a:effectLst/>
              <a:uLnTx/>
              <a:uFillTx/>
              <a:latin typeface="Calibri" panose="020F0502020204030204" pitchFamily="34" charset="0"/>
              <a:ea typeface="PMingLiU" panose="02020500000000000000" pitchFamily="18" charset="-120"/>
              <a:cs typeface="Times New Roman" panose="02020603050405020304" pitchFamily="18" charset="0"/>
            </a:endParaRP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God protects us from Satan when he tries to overwhelm us (12:15)</a:t>
            </a:r>
            <a:endParaRPr kumimoji="0" lang="en-US" sz="3200" b="0" i="0" u="none" strike="noStrike" kern="100" cap="none" spc="0" normalizeH="0" baseline="0" noProof="0">
              <a:ln>
                <a:noFill/>
              </a:ln>
              <a:solidFill>
                <a:prstClr val="white"/>
              </a:solidFill>
              <a:effectLst/>
              <a:uLnTx/>
              <a:uFillTx/>
              <a:latin typeface="Calibri" panose="020F050202020403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8034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0D9FB9-0CF8-87FF-C3DB-3D0F845C1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882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F6A88E-6EE3-8075-C773-DD44B7B859D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E0B8BA-A680-E6F6-E77C-7DB7342D5EE8}"/>
              </a:ext>
            </a:extLst>
          </p:cNvPr>
          <p:cNvSpPr txBox="1"/>
          <p:nvPr/>
        </p:nvSpPr>
        <p:spPr>
          <a:xfrm>
            <a:off x="1223517" y="1983668"/>
            <a:ext cx="9744965" cy="2890663"/>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Be watchful, </a:t>
            </a:r>
            <a:r>
              <a:rPr lang="en-US" sz="3200" kern="100">
                <a:solidFill>
                  <a:srgbClr val="FFFF00"/>
                </a:solidFill>
                <a:latin typeface="Calibri" panose="020F0502020204030204" pitchFamily="34" charset="0"/>
                <a:ea typeface="PMingLiU" panose="02020500000000000000" pitchFamily="18" charset="-120"/>
                <a:cs typeface="Times New Roman" panose="02020603050405020304" pitchFamily="18" charset="0"/>
              </a:rPr>
              <a:t>stand firm </a:t>
            </a: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in the faith (1 Cor. 16:13)</a:t>
            </a: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…that you are </a:t>
            </a:r>
            <a:r>
              <a:rPr lang="en-US" sz="3200" kern="100">
                <a:solidFill>
                  <a:srgbClr val="FFFF00"/>
                </a:solidFill>
                <a:latin typeface="Calibri" panose="020F0502020204030204" pitchFamily="34" charset="0"/>
                <a:ea typeface="PMingLiU" panose="02020500000000000000" pitchFamily="18" charset="-120"/>
                <a:cs typeface="Times New Roman" panose="02020603050405020304" pitchFamily="18" charset="0"/>
              </a:rPr>
              <a:t>standing firm </a:t>
            </a: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in one spirit…and not frightened in anything by your opponents. (Phil. 1:27)</a:t>
            </a:r>
          </a:p>
          <a:p>
            <a:pPr marL="342900" lvl="0" indent="-342900">
              <a:lnSpc>
                <a:spcPct val="115000"/>
              </a:lnSpc>
              <a:buFont typeface="Symbol" panose="05050102010706020507" pitchFamily="18" charset="2"/>
              <a:buChar char=""/>
            </a:pP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…that you may be able to withstand in the evil day, and having done all, to </a:t>
            </a:r>
            <a:r>
              <a:rPr lang="en-US" sz="3200" kern="100">
                <a:solidFill>
                  <a:srgbClr val="FFFF00"/>
                </a:solidFill>
                <a:latin typeface="Calibri" panose="020F0502020204030204" pitchFamily="34" charset="0"/>
                <a:ea typeface="PMingLiU" panose="02020500000000000000" pitchFamily="18" charset="-120"/>
                <a:cs typeface="Times New Roman" panose="02020603050405020304" pitchFamily="18" charset="0"/>
              </a:rPr>
              <a:t>stand firm</a:t>
            </a:r>
            <a:r>
              <a:rPr lang="en-US" sz="3200" kern="100">
                <a:solidFill>
                  <a:prstClr val="white"/>
                </a:solidFill>
                <a:latin typeface="Calibri" panose="020F0502020204030204" pitchFamily="34" charset="0"/>
                <a:ea typeface="PMingLiU" panose="02020500000000000000" pitchFamily="18" charset="-120"/>
                <a:cs typeface="Times New Roman" panose="02020603050405020304" pitchFamily="18" charset="0"/>
              </a:rPr>
              <a:t>. (Eph. 6:13)</a:t>
            </a:r>
          </a:p>
        </p:txBody>
      </p:sp>
    </p:spTree>
    <p:extLst>
      <p:ext uri="{BB962C8B-B14F-4D97-AF65-F5344CB8AC3E}">
        <p14:creationId xmlns:p14="http://schemas.microsoft.com/office/powerpoint/2010/main" val="11469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51CC67-989A-89C3-A4D4-317E3AC34BA7}"/>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0054E260-412B-BF4E-EC4D-73C1013629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CD4FA07A-8ECC-034B-46B4-42324CDE3FBC}"/>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But thanks be to God, who gives us the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victory</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through our Lord Jesus Christ.</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Therefore, my beloved brothers, be steadfast, immovable, always abounding in the work of the Lord, knowing that in the Lord your labor is not in vain.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Corinthians 15:57-58</a:t>
            </a:r>
            <a:endParaRPr kumimoji="0" lang="en-US" sz="24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0787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7FA4F-B4A7-A586-F2A8-29AAAAE7439E}"/>
              </a:ext>
            </a:extLst>
          </p:cNvPr>
          <p:cNvSpPr txBox="1"/>
          <p:nvPr/>
        </p:nvSpPr>
        <p:spPr>
          <a:xfrm>
            <a:off x="1364864" y="2705725"/>
            <a:ext cx="946227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8064A2">
                    <a:lumMod val="60000"/>
                    <a:lumOff val="40000"/>
                  </a:srgbClr>
                </a:solidFill>
                <a:effectLst/>
                <a:uLnTx/>
                <a:uFillTx/>
                <a:latin typeface="Calibri"/>
                <a:ea typeface="+mn-ea"/>
                <a:cs typeface="+mn-cs"/>
              </a:rPr>
              <a:t>Q: </a:t>
            </a:r>
            <a:r>
              <a:rPr kumimoji="0" lang="en-US" sz="4000" b="1" i="0" u="none" strike="noStrike" kern="1200" cap="none" spc="0" normalizeH="0" baseline="0" noProof="0">
                <a:ln>
                  <a:noFill/>
                </a:ln>
                <a:solidFill>
                  <a:prstClr val="white"/>
                </a:solidFill>
                <a:effectLst/>
                <a:uLnTx/>
                <a:uFillTx/>
                <a:latin typeface="Calibri"/>
                <a:ea typeface="+mn-ea"/>
                <a:cs typeface="+mn-cs"/>
              </a:rPr>
              <a:t>What spiritual truths help us </a:t>
            </a:r>
            <a:r>
              <a:rPr kumimoji="0" lang="en-US" sz="4000" b="1" i="0" u="sng" strike="noStrike" kern="1200" cap="none" spc="0" normalizeH="0" baseline="0" noProof="0">
                <a:ln>
                  <a:noFill/>
                </a:ln>
                <a:solidFill>
                  <a:prstClr val="white"/>
                </a:solidFill>
                <a:effectLst/>
                <a:uLnTx/>
                <a:uFillTx/>
                <a:latin typeface="Calibri"/>
                <a:ea typeface="+mn-ea"/>
                <a:cs typeface="+mn-cs"/>
              </a:rPr>
              <a:t>stand firm </a:t>
            </a:r>
            <a:r>
              <a:rPr kumimoji="0" lang="en-US" sz="4000" b="1" i="0" u="none" strike="noStrike" kern="1200" cap="none" spc="0" normalizeH="0" baseline="0" noProof="0">
                <a:ln>
                  <a:noFill/>
                </a:ln>
                <a:solidFill>
                  <a:prstClr val="white"/>
                </a:solidFill>
                <a:effectLst/>
                <a:uLnTx/>
                <a:uFillTx/>
                <a:latin typeface="Calibri"/>
                <a:ea typeface="+mn-ea"/>
                <a:cs typeface="+mn-cs"/>
              </a:rPr>
              <a:t>when we doubt?</a:t>
            </a:r>
          </a:p>
        </p:txBody>
      </p:sp>
    </p:spTree>
    <p:extLst>
      <p:ext uri="{BB962C8B-B14F-4D97-AF65-F5344CB8AC3E}">
        <p14:creationId xmlns:p14="http://schemas.microsoft.com/office/powerpoint/2010/main" val="179293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500"/>
                                        <p:tgtEl>
                                          <p:spTgt spid="3"/>
                                        </p:tgtEl>
                                      </p:cBhvr>
                                    </p:animEffect>
                                    <p:anim calcmode="lin" valueType="num">
                                      <p:cBhvr>
                                        <p:cTn id="7" dur="500"/>
                                        <p:tgtEl>
                                          <p:spTgt spid="3"/>
                                        </p:tgtEl>
                                        <p:attrNameLst>
                                          <p:attrName>ppt_x</p:attrName>
                                        </p:attrNameLst>
                                      </p:cBhvr>
                                      <p:tavLst>
                                        <p:tav tm="0">
                                          <p:val>
                                            <p:strVal val="ppt_x"/>
                                          </p:val>
                                        </p:tav>
                                        <p:tav tm="100000">
                                          <p:val>
                                            <p:strVal val="ppt_x"/>
                                          </p:val>
                                        </p:tav>
                                      </p:tavLst>
                                    </p:anim>
                                    <p:anim calcmode="lin" valueType="num">
                                      <p:cBhvr>
                                        <p:cTn id="8" dur="500"/>
                                        <p:tgtEl>
                                          <p:spTgt spid="3"/>
                                        </p:tgtEl>
                                        <p:attrNameLst>
                                          <p:attrName>ppt_y</p:attrName>
                                        </p:attrNameLst>
                                      </p:cBhvr>
                                      <p:tavLst>
                                        <p:tav tm="0">
                                          <p:val>
                                            <p:strVal val="ppt_y"/>
                                          </p:val>
                                        </p:tav>
                                        <p:tav tm="100000">
                                          <p:val>
                                            <p:strVal val="ppt_y+.1"/>
                                          </p:val>
                                        </p:tav>
                                      </p:tavLst>
                                    </p:anim>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06C9AD-A7D3-2C3E-1839-EF58F026BF61}"/>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C4751-9F13-E441-1163-9F71EECF1873}"/>
              </a:ext>
            </a:extLst>
          </p:cNvPr>
          <p:cNvSpPr txBox="1">
            <a:spLocks/>
          </p:cNvSpPr>
          <p:nvPr/>
        </p:nvSpPr>
        <p:spPr>
          <a:xfrm>
            <a:off x="872065" y="2831731"/>
            <a:ext cx="10447867" cy="2338146"/>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 come now to what commentators universally agree is the central and pivotal chapter in the book.”</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Thomas Schreiner</a:t>
            </a:r>
          </a:p>
        </p:txBody>
      </p:sp>
      <p:pic>
        <p:nvPicPr>
          <p:cNvPr id="3" name="Graphic 2" descr="Chat bubble with solid fill">
            <a:extLst>
              <a:ext uri="{FF2B5EF4-FFF2-40B4-BE49-F238E27FC236}">
                <a16:creationId xmlns:a16="http://schemas.microsoft.com/office/drawing/2014/main" id="{E9193376-8C6A-9B02-9F19-0EC6E2FF5D1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688123"/>
            <a:ext cx="914400" cy="914400"/>
          </a:xfrm>
          <a:prstGeom prst="rect">
            <a:avLst/>
          </a:prstGeom>
        </p:spPr>
      </p:pic>
    </p:spTree>
    <p:extLst>
      <p:ext uri="{BB962C8B-B14F-4D97-AF65-F5344CB8AC3E}">
        <p14:creationId xmlns:p14="http://schemas.microsoft.com/office/powerpoint/2010/main" val="425242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71B47B9-F415-31A0-5DE8-5B811A5B9683}"/>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E9FA0365-FFAE-EF9D-C60C-2397621C157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B0CABFAB-24AA-BC35-CB81-C681833E6C7D}"/>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And a great sign appeared in heaven: a </a:t>
            </a:r>
            <a:r>
              <a:rPr kumimoji="0" lang="en-US" sz="24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woman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clothed with the sun, with the moon under her feet, and on her head a crown of twelve stars. 2 She was pregnant and was crying out in birth pains and the agony of giving birth.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12:1-2</a:t>
            </a:r>
          </a:p>
        </p:txBody>
      </p:sp>
      <p:sp>
        <p:nvSpPr>
          <p:cNvPr id="3" name="TextBox 2">
            <a:extLst>
              <a:ext uri="{FF2B5EF4-FFF2-40B4-BE49-F238E27FC236}">
                <a16:creationId xmlns:a16="http://schemas.microsoft.com/office/drawing/2014/main" id="{A3E8FF9E-838D-CD15-3FC0-AC08841551A5}"/>
              </a:ext>
            </a:extLst>
          </p:cNvPr>
          <p:cNvSpPr txBox="1"/>
          <p:nvPr/>
        </p:nvSpPr>
        <p:spPr>
          <a:xfrm>
            <a:off x="2477231" y="5367540"/>
            <a:ext cx="7237535" cy="558743"/>
          </a:xfrm>
          <a:prstGeom prst="rect">
            <a:avLst/>
          </a:prstGeom>
          <a:noFill/>
        </p:spPr>
        <p:txBody>
          <a:bodyPr wrap="square">
            <a:spAutoFit/>
          </a:bodyPr>
          <a:lstStyle/>
          <a:p>
            <a:pPr marL="0" marR="0" algn="ctr">
              <a:lnSpc>
                <a:spcPct val="115000"/>
              </a:lnSpc>
              <a:spcAft>
                <a:spcPts val="800"/>
              </a:spcAft>
              <a:buNone/>
            </a:pPr>
            <a:r>
              <a:rPr lang="en-US" sz="2800" kern="100">
                <a:solidFill>
                  <a:schemeClr val="bg1"/>
                </a:solidFill>
                <a:effectLst/>
                <a:latin typeface="Calibri" panose="020F0502020204030204" pitchFamily="34" charset="0"/>
                <a:ea typeface="PMingLiU" panose="02020500000000000000" pitchFamily="18" charset="-120"/>
                <a:cs typeface="Times New Roman" panose="02020603050405020304" pitchFamily="18" charset="0"/>
              </a:rPr>
              <a:t>Isaiah 66:7–9 talks about “Zion giving birth.” </a:t>
            </a:r>
          </a:p>
        </p:txBody>
      </p:sp>
    </p:spTree>
    <p:extLst>
      <p:ext uri="{BB962C8B-B14F-4D97-AF65-F5344CB8AC3E}">
        <p14:creationId xmlns:p14="http://schemas.microsoft.com/office/powerpoint/2010/main" val="3275667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283BF1-D9B2-282F-DE75-D05C07915A04}"/>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856DCBE5-D4C9-F5A1-FDA8-F251A88A62A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99287AA6-4196-426E-34C0-FE49E6487A4D}"/>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And a great sign appeared in heaven: a </a:t>
            </a: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woman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clothed with the sun, with the moon under her feet, and on her head a crown of twelve stars. 2 She was pregnant and was crying out in birth pains and the agony of giving birth.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12:1-2</a:t>
            </a:r>
          </a:p>
        </p:txBody>
      </p:sp>
      <p:sp>
        <p:nvSpPr>
          <p:cNvPr id="3" name="TextBox 2">
            <a:extLst>
              <a:ext uri="{FF2B5EF4-FFF2-40B4-BE49-F238E27FC236}">
                <a16:creationId xmlns:a16="http://schemas.microsoft.com/office/drawing/2014/main" id="{9168EAA4-8ABF-D577-8B76-E83A49C1DFBD}"/>
              </a:ext>
            </a:extLst>
          </p:cNvPr>
          <p:cNvSpPr txBox="1"/>
          <p:nvPr/>
        </p:nvSpPr>
        <p:spPr>
          <a:xfrm>
            <a:off x="2477231" y="5367540"/>
            <a:ext cx="7237535" cy="558743"/>
          </a:xfrm>
          <a:prstGeom prst="rect">
            <a:avLst/>
          </a:prstGeom>
          <a:noFill/>
        </p:spPr>
        <p:txBody>
          <a:bodyPr wrap="square">
            <a:spAutoFit/>
          </a:bodyPr>
          <a:lstStyle/>
          <a:p>
            <a:pPr marL="0" marR="0" algn="ctr">
              <a:lnSpc>
                <a:spcPct val="115000"/>
              </a:lnSpc>
              <a:spcAft>
                <a:spcPts val="800"/>
              </a:spcAft>
              <a:buNone/>
            </a:pPr>
            <a:r>
              <a:rPr lang="en-US" sz="2800" kern="100">
                <a:solidFill>
                  <a:schemeClr val="bg1"/>
                </a:solidFill>
                <a:effectLst/>
                <a:latin typeface="Calibri" panose="020F0502020204030204" pitchFamily="34" charset="0"/>
                <a:ea typeface="PMingLiU" panose="02020500000000000000" pitchFamily="18" charset="-120"/>
                <a:cs typeface="Times New Roman" panose="02020603050405020304" pitchFamily="18" charset="0"/>
              </a:rPr>
              <a:t>Isaiah 66:7–9 talks about “Zion giving birth.” </a:t>
            </a:r>
          </a:p>
        </p:txBody>
      </p:sp>
      <p:sp>
        <p:nvSpPr>
          <p:cNvPr id="4" name="Callout: Line 3">
            <a:extLst>
              <a:ext uri="{FF2B5EF4-FFF2-40B4-BE49-F238E27FC236}">
                <a16:creationId xmlns:a16="http://schemas.microsoft.com/office/drawing/2014/main" id="{654DCA42-66E7-7B7C-D46E-371EF3F118B2}"/>
              </a:ext>
            </a:extLst>
          </p:cNvPr>
          <p:cNvSpPr/>
          <p:nvPr/>
        </p:nvSpPr>
        <p:spPr>
          <a:xfrm>
            <a:off x="7719646" y="1091676"/>
            <a:ext cx="2180492" cy="701955"/>
          </a:xfrm>
          <a:prstGeom prst="borderCallout1">
            <a:avLst>
              <a:gd name="adj1" fmla="val 98280"/>
              <a:gd name="adj2" fmla="val 1447"/>
              <a:gd name="adj3" fmla="val 203922"/>
              <a:gd name="adj4" fmla="val -21542"/>
            </a:avLst>
          </a:prstGeom>
          <a:solidFill>
            <a:schemeClr val="bg1"/>
          </a:solid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GOD’s PEOPLE</a:t>
            </a:r>
          </a:p>
        </p:txBody>
      </p:sp>
    </p:spTree>
    <p:extLst>
      <p:ext uri="{BB962C8B-B14F-4D97-AF65-F5344CB8AC3E}">
        <p14:creationId xmlns:p14="http://schemas.microsoft.com/office/powerpoint/2010/main" val="35178768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7A5CFAB-FB93-DF29-2BF8-6B6C9D80D2B6}"/>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5946EA3E-775D-8974-FCE7-42A291A6311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ED128C8D-9B64-72F9-5008-107504FA2A43}"/>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And another sign appeared in heaven: behold, a </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great red dragon</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with seven heads and ten horns, and on his heads seven diadems. 4 His tail swept down a third of the stars of heaven and cast them to the earth.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12:3-4</a:t>
            </a:r>
          </a:p>
        </p:txBody>
      </p:sp>
    </p:spTree>
    <p:extLst>
      <p:ext uri="{BB962C8B-B14F-4D97-AF65-F5344CB8AC3E}">
        <p14:creationId xmlns:p14="http://schemas.microsoft.com/office/powerpoint/2010/main" val="3086346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668</Words>
  <Application>Microsoft Office PowerPoint</Application>
  <PresentationFormat>Widescreen</PresentationFormat>
  <Paragraphs>60</Paragraphs>
  <Slides>26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Black</vt:lpstr>
      <vt:lpstr>Calibri</vt:lpstr>
      <vt:lpstr>Calibri Light</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Pang</dc:creator>
  <cp:lastModifiedBy>Randy Pang</cp:lastModifiedBy>
  <cp:revision>2</cp:revision>
  <dcterms:created xsi:type="dcterms:W3CDTF">2026-05-23T20:53:38Z</dcterms:created>
  <dcterms:modified xsi:type="dcterms:W3CDTF">2026-05-27T22:28:26Z</dcterms:modified>
</cp:coreProperties>
</file>