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2" r:id="rId8"/>
    <p:sldId id="261" r:id="rId9"/>
    <p:sldId id="278" r:id="rId10"/>
    <p:sldId id="279" r:id="rId11"/>
    <p:sldId id="280" r:id="rId12"/>
    <p:sldId id="281" r:id="rId13"/>
    <p:sldId id="282" r:id="rId14"/>
    <p:sldId id="283"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DD6D0-6123-45CA-820F-117A1DD596AC}" v="91" dt="2026-05-17T09:56:10.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7" autoAdjust="0"/>
    <p:restoredTop sz="94660"/>
  </p:normalViewPr>
  <p:slideViewPr>
    <p:cSldViewPr snapToGrid="0">
      <p:cViewPr varScale="1">
        <p:scale>
          <a:sx n="56" d="100"/>
          <a:sy n="56" d="100"/>
        </p:scale>
        <p:origin x="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33B0F-4490-C77B-08D8-04E82FD0EA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250A27-117A-0CAB-DD0B-E16095C954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146A46-8F66-EC62-7C96-63259843B97C}"/>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5" name="Footer Placeholder 4">
            <a:extLst>
              <a:ext uri="{FF2B5EF4-FFF2-40B4-BE49-F238E27FC236}">
                <a16:creationId xmlns:a16="http://schemas.microsoft.com/office/drawing/2014/main" id="{EB9FF498-8861-F66A-065B-EF2DAC3E7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4B126-EFCE-1C00-1FBA-A7DA138CEEF7}"/>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380435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8A04-9A1D-37CC-D5EA-C983CDBFB6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5FDC47-E955-983D-85B3-4C8E70AB04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564F1-FFFE-8039-2FD0-1EF127FFE522}"/>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5" name="Footer Placeholder 4">
            <a:extLst>
              <a:ext uri="{FF2B5EF4-FFF2-40B4-BE49-F238E27FC236}">
                <a16:creationId xmlns:a16="http://schemas.microsoft.com/office/drawing/2014/main" id="{94E5A5CB-60A0-7C5F-625D-79A52F1DB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021F0-F750-0A71-ABCF-DD635875C14D}"/>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3981834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3328D-5DF0-AE27-F628-18620DD835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C1D69C-CE0A-31DC-644F-6EEE81620B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F091E-F378-795C-D9BA-F35F6579256B}"/>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5" name="Footer Placeholder 4">
            <a:extLst>
              <a:ext uri="{FF2B5EF4-FFF2-40B4-BE49-F238E27FC236}">
                <a16:creationId xmlns:a16="http://schemas.microsoft.com/office/drawing/2014/main" id="{759B5FEF-6F5B-AF8C-5EFE-27960E590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C94C3-D6DE-2FEA-F1FC-C7317DE292EF}"/>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1005262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4812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5385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717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819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496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699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994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445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5743-D56A-8463-08F5-4B9002C9F7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85A02-DA67-1FB0-3B10-46E82B1C24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24CCE-5B8F-46FE-2AD3-32B35F5D978F}"/>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5" name="Footer Placeholder 4">
            <a:extLst>
              <a:ext uri="{FF2B5EF4-FFF2-40B4-BE49-F238E27FC236}">
                <a16:creationId xmlns:a16="http://schemas.microsoft.com/office/drawing/2014/main" id="{C0A91FD2-8C21-729C-0886-EA1E4A309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E9C26-4975-30DE-303B-65832343A5A7}"/>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3237122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0417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4294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102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7329-F8E5-3741-DBE1-3766BDE2F9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96E3C5-E123-33F9-4484-DF05E17BAB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575403-EF46-9D2B-7F01-3C57CE217768}"/>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5" name="Footer Placeholder 4">
            <a:extLst>
              <a:ext uri="{FF2B5EF4-FFF2-40B4-BE49-F238E27FC236}">
                <a16:creationId xmlns:a16="http://schemas.microsoft.com/office/drawing/2014/main" id="{0D81F695-BEB5-5845-DBA5-761B5DD88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11C1-8738-6356-E493-9AD3D26F0EA4}"/>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350817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0D18-AB45-EDFD-32D3-14B19644F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A97B7B-6947-7011-FA03-6C29B8BF1A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5477A2-1D45-8247-2D4B-8782A41D4C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16174-4808-982A-289E-F61A715C283B}"/>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6" name="Footer Placeholder 5">
            <a:extLst>
              <a:ext uri="{FF2B5EF4-FFF2-40B4-BE49-F238E27FC236}">
                <a16:creationId xmlns:a16="http://schemas.microsoft.com/office/drawing/2014/main" id="{74037256-3E5A-9CEB-0006-DC322C19E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DB0C5-71DC-1265-19A5-4C8D5C4BF339}"/>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27182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5D6A-430B-6E52-A722-CE3F4E56CE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DCBEC8-A9AB-66C4-078A-08FB6F8BF5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0E233D-8749-990D-50A5-8D5C50E4C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D8FAEB-FEC5-9225-163E-3C242124B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170DF8-B803-98E1-DFBA-42D73BE798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C269-D866-74CE-EAAE-286FAD7D86BC}"/>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8" name="Footer Placeholder 7">
            <a:extLst>
              <a:ext uri="{FF2B5EF4-FFF2-40B4-BE49-F238E27FC236}">
                <a16:creationId xmlns:a16="http://schemas.microsoft.com/office/drawing/2014/main" id="{8B6FEB0C-9404-4C9C-B11D-0B0DFAAD6F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4AF32-C2DC-02DD-A574-ED8CB065B887}"/>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414721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3DCC-81CF-E485-2197-6A19C96ED4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90F2CA-EADA-E5A1-D53E-6315B339E3CE}"/>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4" name="Footer Placeholder 3">
            <a:extLst>
              <a:ext uri="{FF2B5EF4-FFF2-40B4-BE49-F238E27FC236}">
                <a16:creationId xmlns:a16="http://schemas.microsoft.com/office/drawing/2014/main" id="{5803B784-DC19-BBA2-9ACB-B78F0540B0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F89897-C010-F6B3-2AD6-476BBFA447B8}"/>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398171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7FAD1-42C3-1653-B034-DAD3F56A8D2F}"/>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3" name="Footer Placeholder 2">
            <a:extLst>
              <a:ext uri="{FF2B5EF4-FFF2-40B4-BE49-F238E27FC236}">
                <a16:creationId xmlns:a16="http://schemas.microsoft.com/office/drawing/2014/main" id="{4F629D4A-E687-CD2C-B279-CFCA3DB339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C2CD03-5B18-4C4E-1D9F-A984D73F927C}"/>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4019416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847B-2767-8F32-C7E7-A4985EC06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4B39C5-166E-4CA3-BA24-7C8EF7DBBE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D6005E-F2DB-4190-F8A7-2568C2FB3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E6D6A1-9A83-97EE-6EF0-27F7DC902CD6}"/>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6" name="Footer Placeholder 5">
            <a:extLst>
              <a:ext uri="{FF2B5EF4-FFF2-40B4-BE49-F238E27FC236}">
                <a16:creationId xmlns:a16="http://schemas.microsoft.com/office/drawing/2014/main" id="{9AC17694-5A71-53C6-D29E-173A802D9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4F6EB-B95B-6FAB-0BC9-3A14168DA0A7}"/>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420472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1A28-15AB-AE5C-D831-92F691F02F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5D2B8C-0B52-B69C-6967-3D84828BE6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9DE4F-5A8D-9735-C20C-8F5EE40DA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8F9C5-A61F-536D-4F65-48FF36F527F2}"/>
              </a:ext>
            </a:extLst>
          </p:cNvPr>
          <p:cNvSpPr>
            <a:spLocks noGrp="1"/>
          </p:cNvSpPr>
          <p:nvPr>
            <p:ph type="dt" sz="half" idx="10"/>
          </p:nvPr>
        </p:nvSpPr>
        <p:spPr/>
        <p:txBody>
          <a:bodyPr/>
          <a:lstStyle/>
          <a:p>
            <a:fld id="{854631F1-B0A9-4F45-AF8C-21AB5A502DF6}" type="datetimeFigureOut">
              <a:rPr lang="en-US" smtClean="0"/>
              <a:t>5/23/2026</a:t>
            </a:fld>
            <a:endParaRPr lang="en-US"/>
          </a:p>
        </p:txBody>
      </p:sp>
      <p:sp>
        <p:nvSpPr>
          <p:cNvPr id="6" name="Footer Placeholder 5">
            <a:extLst>
              <a:ext uri="{FF2B5EF4-FFF2-40B4-BE49-F238E27FC236}">
                <a16:creationId xmlns:a16="http://schemas.microsoft.com/office/drawing/2014/main" id="{0C59B66B-45C9-556A-055C-145421BB4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26A9D-7456-2D2B-4549-F5AB3CB2F874}"/>
              </a:ext>
            </a:extLst>
          </p:cNvPr>
          <p:cNvSpPr>
            <a:spLocks noGrp="1"/>
          </p:cNvSpPr>
          <p:nvPr>
            <p:ph type="sldNum" sz="quarter" idx="12"/>
          </p:nvPr>
        </p:nvSpPr>
        <p:spPr/>
        <p:txBody>
          <a:bodyPr/>
          <a:lstStyle/>
          <a:p>
            <a:fld id="{FBD3FD3A-FC2A-459B-89CE-9A688AAEE5AC}" type="slidenum">
              <a:rPr lang="en-US" smtClean="0"/>
              <a:t>‹#›</a:t>
            </a:fld>
            <a:endParaRPr lang="en-US"/>
          </a:p>
        </p:txBody>
      </p:sp>
    </p:spTree>
    <p:extLst>
      <p:ext uri="{BB962C8B-B14F-4D97-AF65-F5344CB8AC3E}">
        <p14:creationId xmlns:p14="http://schemas.microsoft.com/office/powerpoint/2010/main" val="3648797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0C622-5126-6B80-B2EE-8CA5A6746D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7AA3C-4160-9604-2188-FB177D212B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5E3FF-D135-C3BB-5AA5-E8870038BE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631F1-B0A9-4F45-AF8C-21AB5A502DF6}" type="datetimeFigureOut">
              <a:rPr lang="en-US" smtClean="0"/>
              <a:t>5/23/2026</a:t>
            </a:fld>
            <a:endParaRPr lang="en-US"/>
          </a:p>
        </p:txBody>
      </p:sp>
      <p:sp>
        <p:nvSpPr>
          <p:cNvPr id="5" name="Footer Placeholder 4">
            <a:extLst>
              <a:ext uri="{FF2B5EF4-FFF2-40B4-BE49-F238E27FC236}">
                <a16:creationId xmlns:a16="http://schemas.microsoft.com/office/drawing/2014/main" id="{D400C20E-848B-1E59-21B3-6275DACEBD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2CEBF1-1118-4FB6-E7A6-550C20DE9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3FD3A-FC2A-459B-89CE-9A688AAEE5AC}" type="slidenum">
              <a:rPr lang="en-US" smtClean="0"/>
              <a:t>‹#›</a:t>
            </a:fld>
            <a:endParaRPr lang="en-US"/>
          </a:p>
        </p:txBody>
      </p:sp>
    </p:spTree>
    <p:extLst>
      <p:ext uri="{BB962C8B-B14F-4D97-AF65-F5344CB8AC3E}">
        <p14:creationId xmlns:p14="http://schemas.microsoft.com/office/powerpoint/2010/main" val="3351472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35740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072CE6-53C4-FFCF-5B58-F695BC9FA3D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4375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12D58C-0C6F-B417-777D-60B76C3D44B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C04E6B1-4D59-4854-E778-F602D443B0F8}"/>
              </a:ext>
            </a:extLst>
          </p:cNvPr>
          <p:cNvSpPr txBox="1"/>
          <p:nvPr/>
        </p:nvSpPr>
        <p:spPr>
          <a:xfrm>
            <a:off x="1843674" y="2532294"/>
            <a:ext cx="8504651" cy="2324354"/>
          </a:xfrm>
          <a:prstGeom prst="rect">
            <a:avLst/>
          </a:prstGeom>
          <a:noFill/>
        </p:spPr>
        <p:txBody>
          <a:bodyPr wrap="square">
            <a:spAutoFit/>
          </a:bodyPr>
          <a:lstStyle/>
          <a:p>
            <a:pPr marL="514350" marR="0" lvl="0" indent="-514350">
              <a:lnSpc>
                <a:spcPct val="115000"/>
              </a:lnSpc>
              <a:buFont typeface="+mj-lt"/>
              <a:buAutoNum type="arabicPeriod"/>
            </a:pPr>
            <a:r>
              <a:rPr lang="en-US" sz="3200" kern="100" dirty="0">
                <a:solidFill>
                  <a:schemeClr val="bg1"/>
                </a:solidFill>
                <a:latin typeface="Calibri" panose="020F0502020204030204" pitchFamily="34" charset="0"/>
                <a:ea typeface="PMingLiU" panose="02020500000000000000" pitchFamily="18" charset="-120"/>
                <a:cs typeface="Times New Roman" panose="02020603050405020304" pitchFamily="18" charset="0"/>
              </a:rPr>
              <a:t>The persecution of the church (11:1-2)</a:t>
            </a:r>
          </a:p>
          <a:p>
            <a:pPr marL="514350" marR="0" lvl="0" indent="-514350">
              <a:lnSpc>
                <a:spcPct val="115000"/>
              </a:lnSpc>
              <a:buFont typeface="+mj-lt"/>
              <a:buAutoNum type="arabicPeriod"/>
            </a:pPr>
            <a:r>
              <a:rPr lang="en-US" sz="3200" kern="100" dirty="0">
                <a:solidFill>
                  <a:schemeClr val="bg1"/>
                </a:solidFill>
                <a:latin typeface="Calibri" panose="020F0502020204030204" pitchFamily="34" charset="0"/>
                <a:ea typeface="PMingLiU" panose="02020500000000000000" pitchFamily="18" charset="-120"/>
                <a:cs typeface="Times New Roman" panose="02020603050405020304" pitchFamily="18" charset="0"/>
              </a:rPr>
              <a:t>The two witnesses and their death (11:3-10)</a:t>
            </a:r>
          </a:p>
          <a:p>
            <a:pPr marL="514350" marR="0" lvl="0" indent="-514350">
              <a:lnSpc>
                <a:spcPct val="115000"/>
              </a:lnSpc>
              <a:buFont typeface="+mj-lt"/>
              <a:buAutoNum type="arabicPeriod"/>
            </a:pPr>
            <a:r>
              <a:rPr lang="en-US" sz="3200" kern="100" dirty="0">
                <a:solidFill>
                  <a:schemeClr val="bg1"/>
                </a:solidFill>
                <a:latin typeface="Calibri" panose="020F0502020204030204" pitchFamily="34" charset="0"/>
                <a:ea typeface="PMingLiU" panose="02020500000000000000" pitchFamily="18" charset="-120"/>
                <a:cs typeface="Times New Roman" panose="02020603050405020304" pitchFamily="18" charset="0"/>
              </a:rPr>
              <a:t>The witnesses are vindicated (11:11-13)</a:t>
            </a:r>
          </a:p>
          <a:p>
            <a:pPr marL="514350" marR="0" lvl="0" indent="-514350">
              <a:lnSpc>
                <a:spcPct val="115000"/>
              </a:lnSpc>
              <a:buFont typeface="+mj-lt"/>
              <a:buAutoNum type="arabicPeriod"/>
            </a:pPr>
            <a:r>
              <a:rPr lang="en-US" sz="3200" kern="100" dirty="0">
                <a:solidFill>
                  <a:schemeClr val="bg1"/>
                </a:solidFill>
                <a:latin typeface="Calibri" panose="020F0502020204030204" pitchFamily="34" charset="0"/>
                <a:ea typeface="PMingLiU" panose="02020500000000000000" pitchFamily="18" charset="-120"/>
                <a:cs typeface="Times New Roman" panose="02020603050405020304" pitchFamily="18" charset="0"/>
              </a:rPr>
              <a:t>The Kingdom of God arrives (11:14-19)</a:t>
            </a:r>
          </a:p>
        </p:txBody>
      </p:sp>
      <p:sp>
        <p:nvSpPr>
          <p:cNvPr id="2" name="TextBox 1">
            <a:extLst>
              <a:ext uri="{FF2B5EF4-FFF2-40B4-BE49-F238E27FC236}">
                <a16:creationId xmlns:a16="http://schemas.microsoft.com/office/drawing/2014/main" id="{39DE02D9-58E8-5317-9045-BAF34918A784}"/>
              </a:ext>
            </a:extLst>
          </p:cNvPr>
          <p:cNvSpPr txBox="1"/>
          <p:nvPr/>
        </p:nvSpPr>
        <p:spPr>
          <a:xfrm>
            <a:off x="1843674" y="1576595"/>
            <a:ext cx="8504651" cy="625428"/>
          </a:xfrm>
          <a:prstGeom prst="rect">
            <a:avLst/>
          </a:prstGeom>
          <a:noFill/>
        </p:spPr>
        <p:txBody>
          <a:bodyPr wrap="square">
            <a:spAutoFit/>
          </a:bodyPr>
          <a:lstStyle/>
          <a:p>
            <a:pPr marR="0" lvl="0" algn="ctr">
              <a:lnSpc>
                <a:spcPct val="115000"/>
              </a:lnSpc>
            </a:pPr>
            <a:r>
              <a:rPr lang="en-US" sz="3200" b="1" u="sng" kern="100" dirty="0">
                <a:solidFill>
                  <a:schemeClr val="bg1"/>
                </a:solidFill>
                <a:latin typeface="Calibri" panose="020F0502020204030204" pitchFamily="34" charset="0"/>
                <a:ea typeface="PMingLiU" panose="02020500000000000000" pitchFamily="18" charset="-120"/>
                <a:cs typeface="Times New Roman" panose="02020603050405020304" pitchFamily="18" charset="0"/>
              </a:rPr>
              <a:t>Chapter 11</a:t>
            </a:r>
          </a:p>
        </p:txBody>
      </p:sp>
    </p:spTree>
    <p:extLst>
      <p:ext uri="{BB962C8B-B14F-4D97-AF65-F5344CB8AC3E}">
        <p14:creationId xmlns:p14="http://schemas.microsoft.com/office/powerpoint/2010/main" val="237743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EC2C81-60A8-E24E-874F-A27F0D6A6EDD}"/>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D3908C5C-6B89-740B-5451-E293E2F39AC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E94C5D55-518B-2EC8-BCB9-43262A912474}"/>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Then I was given a measuring rod like a staff, and I was told, “Rise and measure the temple of God and the altar and those who worship there, 2 but do not measure the court outside the temple; leave that out, for it is given over to the nations, and they will trample the holy city for forty-two months.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11:1-2</a:t>
            </a:r>
          </a:p>
        </p:txBody>
      </p:sp>
    </p:spTree>
    <p:extLst>
      <p:ext uri="{BB962C8B-B14F-4D97-AF65-F5344CB8AC3E}">
        <p14:creationId xmlns:p14="http://schemas.microsoft.com/office/powerpoint/2010/main" val="1084813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E5876B-D8B5-46CF-41F8-7C23E0F33E09}"/>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FF050782-9B6D-7E94-3D82-D8C383953B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D8DAB81F-6D9D-09C5-E7FB-7E50B1DAF788}"/>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Then I was given a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measuring</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rod like a staff, and I was told, “Rise and measure the temple of God and the altar and those who worship there, 2 but do not measure the court outside the temple; leave that out, for it is given over to the nations, and they will trample the holy city for forty-two months.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11:1-2</a:t>
            </a:r>
          </a:p>
        </p:txBody>
      </p:sp>
    </p:spTree>
    <p:extLst>
      <p:ext uri="{BB962C8B-B14F-4D97-AF65-F5344CB8AC3E}">
        <p14:creationId xmlns:p14="http://schemas.microsoft.com/office/powerpoint/2010/main" val="34730661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8C0214-41E9-524C-2D22-294D5BB69520}"/>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EE97D867-A141-89C7-5896-D5B9BBBE7A0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62C65626-4B68-F1C1-057D-35781E11F89E}"/>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Then I was given a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measuring</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rod like a staff, and I was told, “Rise and measure the temple of God and the altar and those who worship there, 2 but do not measure the court outside the temple; leave that out, for it is given over to the nations, and they will trample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holy city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forty-two months.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11:1-2</a:t>
            </a:r>
          </a:p>
        </p:txBody>
      </p:sp>
    </p:spTree>
    <p:extLst>
      <p:ext uri="{BB962C8B-B14F-4D97-AF65-F5344CB8AC3E}">
        <p14:creationId xmlns:p14="http://schemas.microsoft.com/office/powerpoint/2010/main" val="723719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4E78EBA-F0F8-7426-7BD4-6877B27884E2}"/>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BCDBFAAB-EA54-D54A-C770-207239D5C6B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881648"/>
            <a:ext cx="914400" cy="914400"/>
          </a:xfrm>
          <a:prstGeom prst="rect">
            <a:avLst/>
          </a:prstGeom>
        </p:spPr>
      </p:pic>
      <p:sp>
        <p:nvSpPr>
          <p:cNvPr id="7" name="Content Placeholder 2">
            <a:extLst>
              <a:ext uri="{FF2B5EF4-FFF2-40B4-BE49-F238E27FC236}">
                <a16:creationId xmlns:a16="http://schemas.microsoft.com/office/drawing/2014/main" id="{76F30900-D11A-CD39-EF05-8FEA4491FC81}"/>
              </a:ext>
            </a:extLst>
          </p:cNvPr>
          <p:cNvSpPr txBox="1">
            <a:spLocks/>
          </p:cNvSpPr>
          <p:nvPr/>
        </p:nvSpPr>
        <p:spPr>
          <a:xfrm>
            <a:off x="872066" y="3064927"/>
            <a:ext cx="10447867" cy="2705953"/>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I will grant authority to my two witnesses, and they will prophesy for 1,260 days, clothed in sackcloth.</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11:3</a:t>
            </a:r>
          </a:p>
        </p:txBody>
      </p:sp>
    </p:spTree>
    <p:extLst>
      <p:ext uri="{BB962C8B-B14F-4D97-AF65-F5344CB8AC3E}">
        <p14:creationId xmlns:p14="http://schemas.microsoft.com/office/powerpoint/2010/main" val="102234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F06B48-A4A7-3E8B-D3B0-71E71207EAAA}"/>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14434C26-80CC-71F0-26C7-4A5B8BED7A9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881648"/>
            <a:ext cx="914400" cy="914400"/>
          </a:xfrm>
          <a:prstGeom prst="rect">
            <a:avLst/>
          </a:prstGeom>
        </p:spPr>
      </p:pic>
      <p:sp>
        <p:nvSpPr>
          <p:cNvPr id="7" name="Content Placeholder 2">
            <a:extLst>
              <a:ext uri="{FF2B5EF4-FFF2-40B4-BE49-F238E27FC236}">
                <a16:creationId xmlns:a16="http://schemas.microsoft.com/office/drawing/2014/main" id="{86431CDE-4F87-2406-D469-3B17587D2D27}"/>
              </a:ext>
            </a:extLst>
          </p:cNvPr>
          <p:cNvSpPr txBox="1">
            <a:spLocks/>
          </p:cNvSpPr>
          <p:nvPr/>
        </p:nvSpPr>
        <p:spPr>
          <a:xfrm>
            <a:off x="872066" y="3064927"/>
            <a:ext cx="10447867" cy="2705953"/>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I will grant authority to my two witnesses, and they will prophesy for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1,260 days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clothed in sackcloth.</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11:3</a:t>
            </a:r>
          </a:p>
        </p:txBody>
      </p:sp>
    </p:spTree>
    <p:extLst>
      <p:ext uri="{BB962C8B-B14F-4D97-AF65-F5344CB8AC3E}">
        <p14:creationId xmlns:p14="http://schemas.microsoft.com/office/powerpoint/2010/main" val="30342847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5B65B7-C20F-D585-AF50-32C9EB705D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0AC2D7-C29B-B1A3-7400-C8B1797FFFFE}"/>
              </a:ext>
            </a:extLst>
          </p:cNvPr>
          <p:cNvPicPr>
            <a:picLocks noChangeAspect="1"/>
          </p:cNvPicPr>
          <p:nvPr/>
        </p:nvPicPr>
        <p:blipFill>
          <a:blip r:embed="rId2"/>
          <a:srcRect b="57616"/>
          <a:stretch>
            <a:fillRect/>
          </a:stretch>
        </p:blipFill>
        <p:spPr>
          <a:xfrm>
            <a:off x="1672968" y="1728069"/>
            <a:ext cx="8846063" cy="1441852"/>
          </a:xfrm>
          <a:prstGeom prst="rect">
            <a:avLst/>
          </a:prstGeom>
        </p:spPr>
      </p:pic>
    </p:spTree>
    <p:extLst>
      <p:ext uri="{BB962C8B-B14F-4D97-AF65-F5344CB8AC3E}">
        <p14:creationId xmlns:p14="http://schemas.microsoft.com/office/powerpoint/2010/main" val="3468353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58625A5-8AE2-A19B-C00D-69EEDE1EF2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ED6C6F-CEF0-E556-4941-DC617FD1F23F}"/>
              </a:ext>
            </a:extLst>
          </p:cNvPr>
          <p:cNvPicPr>
            <a:picLocks noChangeAspect="1"/>
          </p:cNvPicPr>
          <p:nvPr/>
        </p:nvPicPr>
        <p:blipFill>
          <a:blip r:embed="rId2"/>
          <a:srcRect b="34918"/>
          <a:stretch>
            <a:fillRect/>
          </a:stretch>
        </p:blipFill>
        <p:spPr>
          <a:xfrm>
            <a:off x="1672968" y="1728069"/>
            <a:ext cx="8846063" cy="2214012"/>
          </a:xfrm>
          <a:prstGeom prst="rect">
            <a:avLst/>
          </a:prstGeom>
        </p:spPr>
      </p:pic>
    </p:spTree>
    <p:extLst>
      <p:ext uri="{BB962C8B-B14F-4D97-AF65-F5344CB8AC3E}">
        <p14:creationId xmlns:p14="http://schemas.microsoft.com/office/powerpoint/2010/main" val="1128818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06184D-0724-2E9F-587B-66CD329D57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E3B209-0634-79F0-FDFD-1E4C4805A5A8}"/>
              </a:ext>
            </a:extLst>
          </p:cNvPr>
          <p:cNvPicPr>
            <a:picLocks noChangeAspect="1"/>
          </p:cNvPicPr>
          <p:nvPr/>
        </p:nvPicPr>
        <p:blipFill>
          <a:blip r:embed="rId2"/>
          <a:stretch>
            <a:fillRect/>
          </a:stretch>
        </p:blipFill>
        <p:spPr>
          <a:xfrm>
            <a:off x="1672968" y="1728068"/>
            <a:ext cx="8846063" cy="3401863"/>
          </a:xfrm>
          <a:prstGeom prst="rect">
            <a:avLst/>
          </a:prstGeom>
        </p:spPr>
      </p:pic>
      <p:sp>
        <p:nvSpPr>
          <p:cNvPr id="6" name="Content Placeholder 2">
            <a:extLst>
              <a:ext uri="{FF2B5EF4-FFF2-40B4-BE49-F238E27FC236}">
                <a16:creationId xmlns:a16="http://schemas.microsoft.com/office/drawing/2014/main" id="{789EE55F-1C67-DA58-B80B-817FE0A2BFC1}"/>
              </a:ext>
            </a:extLst>
          </p:cNvPr>
          <p:cNvSpPr txBox="1">
            <a:spLocks/>
          </p:cNvSpPr>
          <p:nvPr/>
        </p:nvSpPr>
        <p:spPr>
          <a:xfrm>
            <a:off x="872065" y="5462687"/>
            <a:ext cx="10447867" cy="795873"/>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Refers to the period between the ascension of Jesus and His return.</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06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31E7C6-3660-61C2-BC49-0E9CAC3DE677}"/>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03703AD7-0459-3AF2-366A-34456FC977C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799" y="1087120"/>
            <a:ext cx="914400" cy="914400"/>
          </a:xfrm>
          <a:prstGeom prst="rect">
            <a:avLst/>
          </a:prstGeom>
        </p:spPr>
      </p:pic>
      <p:sp>
        <p:nvSpPr>
          <p:cNvPr id="7" name="Content Placeholder 2">
            <a:extLst>
              <a:ext uri="{FF2B5EF4-FFF2-40B4-BE49-F238E27FC236}">
                <a16:creationId xmlns:a16="http://schemas.microsoft.com/office/drawing/2014/main" id="{192BC4BE-98C0-B35A-E42A-8A1A24FE0B10}"/>
              </a:ext>
            </a:extLst>
          </p:cNvPr>
          <p:cNvSpPr txBox="1">
            <a:spLocks/>
          </p:cNvSpPr>
          <p:nvPr/>
        </p:nvSpPr>
        <p:spPr>
          <a:xfrm>
            <a:off x="872066" y="2153921"/>
            <a:ext cx="10447867" cy="3779520"/>
          </a:xfrm>
          <a:prstGeom prst="rect">
            <a:avLst/>
          </a:prstGeom>
          <a:solidFill>
            <a:schemeClr val="tx1">
              <a:alpha val="64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These are the two olive trees and the </a:t>
            </a:r>
            <a:r>
              <a:rPr kumimoji="0" lang="en-US" sz="24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two lampstands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stand before the Lord of the earth. 5 And if anyone would harm them,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fire pours from their mouth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consumes their foes. If anyone would harm them, this is how he is doomed to be killed. 6 They have the power to shut the sky, that no rain may fall during the days of their prophesying, and they have power over the waters to turn them into blood and to strike the earth with every kind of plague, as often as they desire.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400" dirty="0">
                <a:solidFill>
                  <a:schemeClr val="bg2">
                    <a:lumMod val="50000"/>
                  </a:schemeClr>
                </a:solidFill>
                <a:latin typeface="Arial" panose="020B0604020202020204" pitchFamily="34" charset="0"/>
                <a:cs typeface="Arial" panose="020B0604020202020204" pitchFamily="34" charset="0"/>
              </a:rPr>
              <a:t>Revelation 11:4-6</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49410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585E8-DB0B-9F40-AA7E-945FC7F402CD}"/>
              </a:ext>
            </a:extLst>
          </p:cNvPr>
          <p:cNvPicPr>
            <a:picLocks noChangeAspect="1"/>
          </p:cNvPicPr>
          <p:nvPr/>
        </p:nvPicPr>
        <p:blipFill>
          <a:blip r:embed="rId2"/>
          <a:stretch>
            <a:fillRect/>
          </a:stretch>
        </p:blipFill>
        <p:spPr>
          <a:xfrm>
            <a:off x="1196862" y="2285186"/>
            <a:ext cx="2943636" cy="3934374"/>
          </a:xfrm>
          <a:prstGeom prst="rect">
            <a:avLst/>
          </a:prstGeom>
        </p:spPr>
      </p:pic>
      <p:pic>
        <p:nvPicPr>
          <p:cNvPr id="7" name="Picture 6">
            <a:extLst>
              <a:ext uri="{FF2B5EF4-FFF2-40B4-BE49-F238E27FC236}">
                <a16:creationId xmlns:a16="http://schemas.microsoft.com/office/drawing/2014/main" id="{A4A2B212-573C-0F22-30E1-30CF3034EFD9}"/>
              </a:ext>
            </a:extLst>
          </p:cNvPr>
          <p:cNvPicPr>
            <a:picLocks noChangeAspect="1"/>
          </p:cNvPicPr>
          <p:nvPr/>
        </p:nvPicPr>
        <p:blipFill>
          <a:blip r:embed="rId3"/>
          <a:stretch>
            <a:fillRect/>
          </a:stretch>
        </p:blipFill>
        <p:spPr>
          <a:xfrm>
            <a:off x="7994708" y="2285186"/>
            <a:ext cx="2972215" cy="3943900"/>
          </a:xfrm>
          <a:prstGeom prst="rect">
            <a:avLst/>
          </a:prstGeom>
        </p:spPr>
      </p:pic>
      <p:pic>
        <p:nvPicPr>
          <p:cNvPr id="11" name="Picture 10">
            <a:extLst>
              <a:ext uri="{FF2B5EF4-FFF2-40B4-BE49-F238E27FC236}">
                <a16:creationId xmlns:a16="http://schemas.microsoft.com/office/drawing/2014/main" id="{042BA80D-D326-FA5F-F817-6E101E61B8E9}"/>
              </a:ext>
            </a:extLst>
          </p:cNvPr>
          <p:cNvPicPr>
            <a:picLocks noChangeAspect="1"/>
          </p:cNvPicPr>
          <p:nvPr/>
        </p:nvPicPr>
        <p:blipFill>
          <a:blip r:embed="rId4"/>
          <a:stretch>
            <a:fillRect/>
          </a:stretch>
        </p:blipFill>
        <p:spPr>
          <a:xfrm>
            <a:off x="4591022" y="2285186"/>
            <a:ext cx="2953162" cy="3924848"/>
          </a:xfrm>
          <a:prstGeom prst="rect">
            <a:avLst/>
          </a:prstGeom>
        </p:spPr>
      </p:pic>
      <p:pic>
        <p:nvPicPr>
          <p:cNvPr id="13" name="Picture 12">
            <a:extLst>
              <a:ext uri="{FF2B5EF4-FFF2-40B4-BE49-F238E27FC236}">
                <a16:creationId xmlns:a16="http://schemas.microsoft.com/office/drawing/2014/main" id="{E0603EFD-1974-0CA0-B48C-7DAD4029994B}"/>
              </a:ext>
            </a:extLst>
          </p:cNvPr>
          <p:cNvPicPr>
            <a:picLocks noChangeAspect="1"/>
          </p:cNvPicPr>
          <p:nvPr/>
        </p:nvPicPr>
        <p:blipFill>
          <a:blip r:embed="rId5"/>
          <a:stretch>
            <a:fillRect/>
          </a:stretch>
        </p:blipFill>
        <p:spPr>
          <a:xfrm>
            <a:off x="3638207" y="438951"/>
            <a:ext cx="4915586" cy="1390844"/>
          </a:xfrm>
          <a:prstGeom prst="rect">
            <a:avLst/>
          </a:prstGeom>
        </p:spPr>
      </p:pic>
    </p:spTree>
    <p:extLst>
      <p:ext uri="{BB962C8B-B14F-4D97-AF65-F5344CB8AC3E}">
        <p14:creationId xmlns:p14="http://schemas.microsoft.com/office/powerpoint/2010/main" val="146974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F4FE2-9711-948A-80A8-55B52307B0DC}"/>
              </a:ext>
            </a:extLst>
          </p:cNvPr>
          <p:cNvPicPr>
            <a:picLocks noChangeAspect="1"/>
          </p:cNvPicPr>
          <p:nvPr/>
        </p:nvPicPr>
        <p:blipFill>
          <a:blip r:embed="rId2"/>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12FC80D8-56B4-BB86-0E3C-4450E25E91E5}"/>
              </a:ext>
            </a:extLst>
          </p:cNvPr>
          <p:cNvSpPr/>
          <p:nvPr/>
        </p:nvSpPr>
        <p:spPr>
          <a:xfrm>
            <a:off x="702129" y="1518557"/>
            <a:ext cx="1224642" cy="1191986"/>
          </a:xfrm>
          <a:prstGeom prst="ellipse">
            <a:avLst/>
          </a:prstGeom>
          <a:solidFill>
            <a:schemeClr val="tx1">
              <a:lumMod val="75000"/>
              <a:lumOff val="25000"/>
            </a:schemeClr>
          </a:solidFill>
          <a:ln w="57150">
            <a:solidFill>
              <a:schemeClr val="bg1">
                <a:lumMod val="9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8800" dirty="0">
                <a:latin typeface="Arial Black" panose="020B0A04020102020204" pitchFamily="34" charset="0"/>
              </a:rPr>
              <a:t>1</a:t>
            </a:r>
          </a:p>
        </p:txBody>
      </p:sp>
    </p:spTree>
    <p:extLst>
      <p:ext uri="{BB962C8B-B14F-4D97-AF65-F5344CB8AC3E}">
        <p14:creationId xmlns:p14="http://schemas.microsoft.com/office/powerpoint/2010/main" val="92778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A3E5A-6A61-48E0-C8EB-EFECB3EF6B9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DACAC6-0E1D-2FDC-F075-7F9CA60BA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5A08164E-F1C9-CD7A-FBA0-EE739417AD99}"/>
              </a:ext>
            </a:extLst>
          </p:cNvPr>
          <p:cNvSpPr/>
          <p:nvPr/>
        </p:nvSpPr>
        <p:spPr>
          <a:xfrm>
            <a:off x="702129" y="1518557"/>
            <a:ext cx="1224642" cy="1191986"/>
          </a:xfrm>
          <a:prstGeom prst="ellipse">
            <a:avLst/>
          </a:prstGeom>
          <a:solidFill>
            <a:schemeClr val="accent6">
              <a:lumMod val="50000"/>
            </a:schemeClr>
          </a:solidFill>
          <a:ln w="57150">
            <a:solidFill>
              <a:schemeClr val="bg1">
                <a:lumMod val="9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8800" dirty="0">
                <a:latin typeface="Arial Black" panose="020B0A04020102020204" pitchFamily="34" charset="0"/>
              </a:rPr>
              <a:t>2</a:t>
            </a:r>
          </a:p>
        </p:txBody>
      </p:sp>
    </p:spTree>
    <p:extLst>
      <p:ext uri="{BB962C8B-B14F-4D97-AF65-F5344CB8AC3E}">
        <p14:creationId xmlns:p14="http://schemas.microsoft.com/office/powerpoint/2010/main" val="1931383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B4E29D-ECD9-E364-928B-CAB601BB6842}"/>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76A5BF78-4C92-1021-6D1F-BA041F9026C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799" y="1087120"/>
            <a:ext cx="914400" cy="914400"/>
          </a:xfrm>
          <a:prstGeom prst="rect">
            <a:avLst/>
          </a:prstGeom>
        </p:spPr>
      </p:pic>
      <p:sp>
        <p:nvSpPr>
          <p:cNvPr id="7" name="Content Placeholder 2">
            <a:extLst>
              <a:ext uri="{FF2B5EF4-FFF2-40B4-BE49-F238E27FC236}">
                <a16:creationId xmlns:a16="http://schemas.microsoft.com/office/drawing/2014/main" id="{DFACF331-FD97-4CD9-F37B-8446E85A934E}"/>
              </a:ext>
            </a:extLst>
          </p:cNvPr>
          <p:cNvSpPr txBox="1">
            <a:spLocks/>
          </p:cNvSpPr>
          <p:nvPr/>
        </p:nvSpPr>
        <p:spPr>
          <a:xfrm>
            <a:off x="872066" y="2153921"/>
            <a:ext cx="10447867" cy="3779520"/>
          </a:xfrm>
          <a:prstGeom prst="rect">
            <a:avLst/>
          </a:prstGeom>
          <a:solidFill>
            <a:schemeClr val="tx1">
              <a:alpha val="64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And when they have finished their testimony</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the beast that rises from the bottomless pit will make war on them and conquer them and kill them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 and their dead bodies will lie in the street of the great city that symbolically is called Sodom and Egypt, where their Lord was crucified. 9 For three and a half days some from the peoples and tribes and languages and nations will gaze at their dead bodies and refuse to let them be placed in a tomb, 10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 those who dwell on the earth will rejoice over them and make merry and exchange presents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because these two prophets had been a torment to those who dwell on the earth.</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400" dirty="0">
                <a:solidFill>
                  <a:schemeClr val="bg2">
                    <a:lumMod val="50000"/>
                  </a:schemeClr>
                </a:solidFill>
                <a:latin typeface="Arial" panose="020B0604020202020204" pitchFamily="34" charset="0"/>
                <a:cs typeface="Arial" panose="020B0604020202020204" pitchFamily="34" charset="0"/>
              </a:rPr>
              <a:t>Revelation 11:7-10</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8259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F069B1-6171-789A-3CDA-87B2F6DFC47A}"/>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E99F0D4F-3B8B-7634-5FE0-95218FC1788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799" y="1087120"/>
            <a:ext cx="914400" cy="914400"/>
          </a:xfrm>
          <a:prstGeom prst="rect">
            <a:avLst/>
          </a:prstGeom>
        </p:spPr>
      </p:pic>
      <p:sp>
        <p:nvSpPr>
          <p:cNvPr id="7" name="Content Placeholder 2">
            <a:extLst>
              <a:ext uri="{FF2B5EF4-FFF2-40B4-BE49-F238E27FC236}">
                <a16:creationId xmlns:a16="http://schemas.microsoft.com/office/drawing/2014/main" id="{0B3A5AD1-DE11-D483-9585-A65443267DF4}"/>
              </a:ext>
            </a:extLst>
          </p:cNvPr>
          <p:cNvSpPr txBox="1">
            <a:spLocks/>
          </p:cNvSpPr>
          <p:nvPr/>
        </p:nvSpPr>
        <p:spPr>
          <a:xfrm>
            <a:off x="872066" y="2153921"/>
            <a:ext cx="10447867" cy="3779520"/>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the world hates you, know that it has hated me before it hated you.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John 15:18-19</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Indeed, all who desire to live a godly life in Christ Jesus will be persecuted.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2 Timothy 3:12</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107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A75168-B590-8B95-7C0C-0D3240D3D181}"/>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77F6D4F6-C636-35EE-D6FE-88B71B63E55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799" y="1087120"/>
            <a:ext cx="914400" cy="914400"/>
          </a:xfrm>
          <a:prstGeom prst="rect">
            <a:avLst/>
          </a:prstGeom>
        </p:spPr>
      </p:pic>
      <p:sp>
        <p:nvSpPr>
          <p:cNvPr id="7" name="Content Placeholder 2">
            <a:extLst>
              <a:ext uri="{FF2B5EF4-FFF2-40B4-BE49-F238E27FC236}">
                <a16:creationId xmlns:a16="http://schemas.microsoft.com/office/drawing/2014/main" id="{7604679E-94ED-1472-1BDC-0F76C7E73238}"/>
              </a:ext>
            </a:extLst>
          </p:cNvPr>
          <p:cNvSpPr txBox="1">
            <a:spLocks/>
          </p:cNvSpPr>
          <p:nvPr/>
        </p:nvSpPr>
        <p:spPr>
          <a:xfrm>
            <a:off x="872066" y="2153921"/>
            <a:ext cx="10447867" cy="3779520"/>
          </a:xfrm>
          <a:prstGeom prst="rect">
            <a:avLst/>
          </a:prstGeom>
          <a:solidFill>
            <a:schemeClr val="tx1">
              <a:alpha val="64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And when they have finished their testimony</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the beast that rises from the bottomless pit will make war on them and conquer them and kill them</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 and their dead bodies will lie in the street of the great city that symbolically is called Sodom and Egypt, where their Lord was crucified. 9 For three and a half days some from the peoples and tribes and languages and nations will gaze at their dead bodies and refuse to let them be placed in a tomb, 10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 those who dwell on the earth will rejoice over them and make merry and exchange presents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because these two prophets had been a torment to those who dwell on the earth.</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400" dirty="0">
                <a:solidFill>
                  <a:schemeClr val="bg2">
                    <a:lumMod val="50000"/>
                  </a:schemeClr>
                </a:solidFill>
                <a:latin typeface="Arial" panose="020B0604020202020204" pitchFamily="34" charset="0"/>
                <a:cs typeface="Arial" panose="020B0604020202020204" pitchFamily="34" charset="0"/>
              </a:rPr>
              <a:t>Revelation 11:7-10</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102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2756A-45DD-2FBB-A914-57F547245C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48238-2873-8228-D98A-AF41C26BF49E}"/>
              </a:ext>
            </a:extLst>
          </p:cNvPr>
          <p:cNvPicPr>
            <a:picLocks noChangeAspect="1"/>
          </p:cNvPicPr>
          <p:nvPr/>
        </p:nvPicPr>
        <p:blipFill>
          <a:blip r:embed="rId2"/>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F4EBEC6F-4F6B-805B-80BC-369EAD04C644}"/>
              </a:ext>
            </a:extLst>
          </p:cNvPr>
          <p:cNvSpPr/>
          <p:nvPr/>
        </p:nvSpPr>
        <p:spPr>
          <a:xfrm>
            <a:off x="702129" y="1518557"/>
            <a:ext cx="1224642" cy="1191986"/>
          </a:xfrm>
          <a:prstGeom prst="ellipse">
            <a:avLst/>
          </a:prstGeom>
          <a:solidFill>
            <a:srgbClr val="002060"/>
          </a:solidFill>
          <a:ln w="57150">
            <a:solidFill>
              <a:schemeClr val="bg1">
                <a:lumMod val="9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8800" dirty="0">
                <a:latin typeface="Arial Black" panose="020B0A04020102020204" pitchFamily="34" charset="0"/>
              </a:rPr>
              <a:t>3</a:t>
            </a:r>
          </a:p>
        </p:txBody>
      </p:sp>
    </p:spTree>
    <p:extLst>
      <p:ext uri="{BB962C8B-B14F-4D97-AF65-F5344CB8AC3E}">
        <p14:creationId xmlns:p14="http://schemas.microsoft.com/office/powerpoint/2010/main" val="2450074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5BB379-62F6-8BD0-2A58-B6C0540B20DB}"/>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E4AF2545-58C3-96FB-3463-E83D3AC8CFF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799" y="1087120"/>
            <a:ext cx="914400" cy="914400"/>
          </a:xfrm>
          <a:prstGeom prst="rect">
            <a:avLst/>
          </a:prstGeom>
        </p:spPr>
      </p:pic>
      <p:sp>
        <p:nvSpPr>
          <p:cNvPr id="7" name="Content Placeholder 2">
            <a:extLst>
              <a:ext uri="{FF2B5EF4-FFF2-40B4-BE49-F238E27FC236}">
                <a16:creationId xmlns:a16="http://schemas.microsoft.com/office/drawing/2014/main" id="{677CFD2D-3336-16B0-C316-D28A83A2B444}"/>
              </a:ext>
            </a:extLst>
          </p:cNvPr>
          <p:cNvSpPr txBox="1">
            <a:spLocks/>
          </p:cNvSpPr>
          <p:nvPr/>
        </p:nvSpPr>
        <p:spPr>
          <a:xfrm>
            <a:off x="872066" y="2153921"/>
            <a:ext cx="10447867" cy="3779520"/>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 But after the three and a half days a breath of life from God entered them, and they stood up on their feet, and great fear fell on those who saw them. 12 Then they heard a loud voice from heaven saying to them, “Come up here!” And they went up to heaven in a cloud, and their enemies watched them. </a:t>
            </a: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11:11-12</a:t>
            </a:r>
          </a:p>
        </p:txBody>
      </p:sp>
    </p:spTree>
    <p:extLst>
      <p:ext uri="{BB962C8B-B14F-4D97-AF65-F5344CB8AC3E}">
        <p14:creationId xmlns:p14="http://schemas.microsoft.com/office/powerpoint/2010/main" val="2875528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90E3E-4E93-D610-EAED-76C13C9920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1221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9DB6AD-AC4F-8228-40F3-37302E17E95A}"/>
              </a:ext>
            </a:extLst>
          </p:cNvPr>
          <p:cNvPicPr>
            <a:picLocks noChangeAspect="1"/>
          </p:cNvPicPr>
          <p:nvPr/>
        </p:nvPicPr>
        <p:blipFill>
          <a:blip r:embed="rId2"/>
          <a:stretch>
            <a:fillRect/>
          </a:stretch>
        </p:blipFill>
        <p:spPr>
          <a:xfrm>
            <a:off x="2530848" y="545536"/>
            <a:ext cx="7130304" cy="5766927"/>
          </a:xfrm>
          <a:prstGeom prst="rect">
            <a:avLst/>
          </a:prstGeom>
        </p:spPr>
      </p:pic>
    </p:spTree>
    <p:extLst>
      <p:ext uri="{BB962C8B-B14F-4D97-AF65-F5344CB8AC3E}">
        <p14:creationId xmlns:p14="http://schemas.microsoft.com/office/powerpoint/2010/main" val="1088429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3DC548-E704-999B-BBB7-A7529AA67132}"/>
              </a:ext>
            </a:extLst>
          </p:cNvPr>
          <p:cNvPicPr>
            <a:picLocks noChangeAspect="1"/>
          </p:cNvPicPr>
          <p:nvPr/>
        </p:nvPicPr>
        <p:blipFill>
          <a:blip r:embed="rId2"/>
          <a:srcRect t="16502" b="18664"/>
          <a:stretch>
            <a:fillRect/>
          </a:stretch>
        </p:blipFill>
        <p:spPr>
          <a:xfrm>
            <a:off x="1327249" y="1155940"/>
            <a:ext cx="9480708" cy="4399471"/>
          </a:xfrm>
          <a:prstGeom prst="rect">
            <a:avLst/>
          </a:prstGeom>
        </p:spPr>
      </p:pic>
      <p:sp>
        <p:nvSpPr>
          <p:cNvPr id="3" name="Oval 2">
            <a:extLst>
              <a:ext uri="{FF2B5EF4-FFF2-40B4-BE49-F238E27FC236}">
                <a16:creationId xmlns:a16="http://schemas.microsoft.com/office/drawing/2014/main" id="{8398F9B6-1C70-0A6C-18BA-85D712ABC0FA}"/>
              </a:ext>
            </a:extLst>
          </p:cNvPr>
          <p:cNvSpPr/>
          <p:nvPr/>
        </p:nvSpPr>
        <p:spPr>
          <a:xfrm>
            <a:off x="7004649" y="1302588"/>
            <a:ext cx="3464880" cy="52720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954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F6A88E-6EE3-8075-C773-DD44B7B859D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E0B8BA-A680-E6F6-E77C-7DB7342D5EE8}"/>
              </a:ext>
            </a:extLst>
          </p:cNvPr>
          <p:cNvSpPr txBox="1"/>
          <p:nvPr/>
        </p:nvSpPr>
        <p:spPr>
          <a:xfrm>
            <a:off x="2183266" y="2549977"/>
            <a:ext cx="7825468" cy="1758045"/>
          </a:xfrm>
          <a:prstGeom prst="rect">
            <a:avLst/>
          </a:prstGeom>
          <a:noFill/>
        </p:spPr>
        <p:txBody>
          <a:bodyPr wrap="square">
            <a:spAutoFit/>
          </a:bodyPr>
          <a:lstStyle/>
          <a:p>
            <a:pPr marL="342900" marR="0" lvl="0" indent="-342900">
              <a:lnSpc>
                <a:spcPct val="115000"/>
              </a:lnSpc>
              <a:buFont typeface="Symbol" panose="05050102010706020507" pitchFamily="18" charset="2"/>
              <a:buChar char=""/>
            </a:pPr>
            <a:r>
              <a:rPr lang="en-US" sz="3200" kern="1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rPr>
              <a:t>Trust in the authority of God’s word</a:t>
            </a:r>
          </a:p>
          <a:p>
            <a:pPr marL="342900" marR="0" lvl="0" indent="-342900">
              <a:lnSpc>
                <a:spcPct val="115000"/>
              </a:lnSpc>
              <a:buFont typeface="Symbol" panose="05050102010706020507" pitchFamily="18" charset="2"/>
              <a:buChar char=""/>
            </a:pPr>
            <a:r>
              <a:rPr lang="en-US" sz="3200" kern="1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rPr>
              <a:t>Trust that God’s word will be fulfilled</a:t>
            </a:r>
          </a:p>
          <a:p>
            <a:pPr marL="342900" marR="0" lvl="0" indent="-342900">
              <a:lnSpc>
                <a:spcPct val="115000"/>
              </a:lnSpc>
              <a:spcAft>
                <a:spcPts val="800"/>
              </a:spcAft>
              <a:buFont typeface="Symbol" panose="05050102010706020507" pitchFamily="18" charset="2"/>
              <a:buChar char=""/>
            </a:pPr>
            <a:r>
              <a:rPr lang="en-US" sz="3200" kern="1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rPr>
              <a:t>Trust in His commands</a:t>
            </a:r>
          </a:p>
        </p:txBody>
      </p:sp>
    </p:spTree>
    <p:extLst>
      <p:ext uri="{BB962C8B-B14F-4D97-AF65-F5344CB8AC3E}">
        <p14:creationId xmlns:p14="http://schemas.microsoft.com/office/powerpoint/2010/main" val="114690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7FA4F-B4A7-A586-F2A8-29AAAAE7439E}"/>
              </a:ext>
            </a:extLst>
          </p:cNvPr>
          <p:cNvSpPr txBox="1"/>
          <p:nvPr/>
        </p:nvSpPr>
        <p:spPr>
          <a:xfrm>
            <a:off x="887457" y="3013501"/>
            <a:ext cx="1041708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064A2">
                    <a:lumMod val="60000"/>
                    <a:lumOff val="40000"/>
                  </a:srgbClr>
                </a:solidFill>
                <a:effectLst/>
                <a:uLnTx/>
                <a:uFillTx/>
                <a:latin typeface="Calibri"/>
                <a:ea typeface="+mn-ea"/>
                <a:cs typeface="+mn-cs"/>
              </a:rPr>
              <a:t>Q: </a:t>
            </a:r>
            <a:r>
              <a:rPr kumimoji="0" lang="en-US" sz="4000" b="1" i="0" u="none" strike="noStrike" kern="1200" cap="none" spc="0" normalizeH="0" baseline="0" noProof="0" dirty="0">
                <a:ln>
                  <a:noFill/>
                </a:ln>
                <a:solidFill>
                  <a:prstClr val="white"/>
                </a:solidFill>
                <a:effectLst/>
                <a:uLnTx/>
                <a:uFillTx/>
                <a:latin typeface="Calibri"/>
                <a:ea typeface="+mn-ea"/>
                <a:cs typeface="+mn-cs"/>
              </a:rPr>
              <a:t>How do I keep sharing God’s word faithfully?</a:t>
            </a:r>
          </a:p>
        </p:txBody>
      </p:sp>
      <p:sp>
        <p:nvSpPr>
          <p:cNvPr id="2" name="TextBox 1">
            <a:extLst>
              <a:ext uri="{FF2B5EF4-FFF2-40B4-BE49-F238E27FC236}">
                <a16:creationId xmlns:a16="http://schemas.microsoft.com/office/drawing/2014/main" id="{6796E309-BCE6-047D-7DD4-CDF411D28EBD}"/>
              </a:ext>
            </a:extLst>
          </p:cNvPr>
          <p:cNvSpPr txBox="1"/>
          <p:nvPr/>
        </p:nvSpPr>
        <p:spPr>
          <a:xfrm>
            <a:off x="887456" y="3013501"/>
            <a:ext cx="1041708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uLnTx/>
                <a:uFillTx/>
                <a:latin typeface="Calibri"/>
                <a:ea typeface="+mn-ea"/>
                <a:cs typeface="+mn-cs"/>
              </a:rPr>
              <a:t>Q: </a:t>
            </a:r>
            <a:r>
              <a:rPr kumimoji="0" lang="en-US" sz="4000" b="1" i="0" u="none" strike="noStrike" kern="1200" cap="none" spc="0" normalizeH="0" baseline="0" noProof="0" dirty="0">
                <a:ln>
                  <a:noFill/>
                </a:ln>
                <a:solidFill>
                  <a:prstClr val="white"/>
                </a:solidFill>
                <a:effectLst/>
                <a:uLnTx/>
                <a:uFillTx/>
                <a:latin typeface="Calibri"/>
                <a:ea typeface="+mn-ea"/>
                <a:cs typeface="+mn-cs"/>
              </a:rPr>
              <a:t>What does a faithful witness </a:t>
            </a:r>
            <a:r>
              <a:rPr kumimoji="0" lang="en-US" sz="4000" b="1" i="0" u="sng" strike="noStrike" kern="1200" cap="none" spc="0" normalizeH="0" baseline="0" noProof="0" dirty="0">
                <a:ln>
                  <a:noFill/>
                </a:ln>
                <a:solidFill>
                  <a:prstClr val="white"/>
                </a:solidFill>
                <a:effectLst/>
                <a:uLnTx/>
                <a:uFillTx/>
                <a:latin typeface="Calibri"/>
                <a:ea typeface="+mn-ea"/>
                <a:cs typeface="+mn-cs"/>
              </a:rPr>
              <a:t>look like</a:t>
            </a:r>
            <a:r>
              <a:rPr kumimoji="0" lang="en-US" sz="4000" b="1"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179293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500"/>
                                        <p:tgtEl>
                                          <p:spTgt spid="3"/>
                                        </p:tgtEl>
                                      </p:cBhvr>
                                    </p:animEffect>
                                    <p:anim calcmode="lin" valueType="num">
                                      <p:cBhvr>
                                        <p:cTn id="7" dur="500"/>
                                        <p:tgtEl>
                                          <p:spTgt spid="3"/>
                                        </p:tgtEl>
                                        <p:attrNameLst>
                                          <p:attrName>ppt_x</p:attrName>
                                        </p:attrNameLst>
                                      </p:cBhvr>
                                      <p:tavLst>
                                        <p:tav tm="0">
                                          <p:val>
                                            <p:strVal val="ppt_x"/>
                                          </p:val>
                                        </p:tav>
                                        <p:tav tm="100000">
                                          <p:val>
                                            <p:strVal val="ppt_x"/>
                                          </p:val>
                                        </p:tav>
                                      </p:tavLst>
                                    </p:anim>
                                    <p:anim calcmode="lin" valueType="num">
                                      <p:cBhvr>
                                        <p:cTn id="8" dur="500"/>
                                        <p:tgtEl>
                                          <p:spTgt spid="3"/>
                                        </p:tgtEl>
                                        <p:attrNameLst>
                                          <p:attrName>ppt_y</p:attrName>
                                        </p:attrNameLst>
                                      </p:cBhvr>
                                      <p:tavLst>
                                        <p:tav tm="0">
                                          <p:val>
                                            <p:strVal val="ppt_y"/>
                                          </p:val>
                                        </p:tav>
                                        <p:tav tm="100000">
                                          <p:val>
                                            <p:strVal val="ppt_y+.1"/>
                                          </p:val>
                                        </p:tav>
                                      </p:tavLst>
                                    </p:anim>
                                    <p:set>
                                      <p:cBhvr>
                                        <p:cTn id="9" dur="1" fill="hold">
                                          <p:stCondLst>
                                            <p:cond delay="499"/>
                                          </p:stCondLst>
                                        </p:cTn>
                                        <p:tgtEl>
                                          <p:spTgt spid="3"/>
                                        </p:tgtEl>
                                        <p:attrNameLst>
                                          <p:attrName>style.visibility</p:attrName>
                                        </p:attrNameLst>
                                      </p:cBhvr>
                                      <p:to>
                                        <p:strVal val="hidden"/>
                                      </p:to>
                                    </p:set>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C1A72D-95DF-D961-4BA2-CC4DBA635469}"/>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Layer>
                </a14:imgProps>
              </a:ext>
            </a:extLst>
          </a:blip>
          <a:srcRect t="35837" b="16952"/>
          <a:stretch>
            <a:fillRect/>
          </a:stretch>
        </p:blipFill>
        <p:spPr>
          <a:xfrm>
            <a:off x="0" y="0"/>
            <a:ext cx="12192000" cy="6858000"/>
          </a:xfrm>
          <a:prstGeom prst="rect">
            <a:avLst/>
          </a:prstGeom>
        </p:spPr>
      </p:pic>
    </p:spTree>
    <p:extLst>
      <p:ext uri="{BB962C8B-B14F-4D97-AF65-F5344CB8AC3E}">
        <p14:creationId xmlns:p14="http://schemas.microsoft.com/office/powerpoint/2010/main" val="236640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51CC67-989A-89C3-A4D4-317E3AC34BA7}"/>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0054E260-412B-BF4E-EC4D-73C10136291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1211088"/>
            <a:ext cx="914400" cy="914400"/>
          </a:xfrm>
          <a:prstGeom prst="rect">
            <a:avLst/>
          </a:prstGeom>
        </p:spPr>
      </p:pic>
      <p:sp>
        <p:nvSpPr>
          <p:cNvPr id="7" name="Content Placeholder 2">
            <a:extLst>
              <a:ext uri="{FF2B5EF4-FFF2-40B4-BE49-F238E27FC236}">
                <a16:creationId xmlns:a16="http://schemas.microsoft.com/office/drawing/2014/main" id="{CD4FA07A-8ECC-034B-46B4-42324CDE3FBC}"/>
              </a:ext>
            </a:extLst>
          </p:cNvPr>
          <p:cNvSpPr txBox="1">
            <a:spLocks/>
          </p:cNvSpPr>
          <p:nvPr/>
        </p:nvSpPr>
        <p:spPr>
          <a:xfrm>
            <a:off x="872066" y="2394367"/>
            <a:ext cx="10447867" cy="37704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 Whoever believes in him is not condemned, but whoever does not believe is condemned already, because he has not believed in the name of the only Son of God. 19 And this is the judgment: the light has come into the world, and people loved the darkness rather than the light because their works were evil.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John 3:18</a:t>
            </a:r>
          </a:p>
        </p:txBody>
      </p:sp>
    </p:spTree>
    <p:extLst>
      <p:ext uri="{BB962C8B-B14F-4D97-AF65-F5344CB8AC3E}">
        <p14:creationId xmlns:p14="http://schemas.microsoft.com/office/powerpoint/2010/main" val="1090787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A06C9AD-A7D3-2C3E-1839-EF58F026BF61}"/>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476AE50E-A2B5-7514-9BD6-9C8A876BC51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800" y="2125488"/>
            <a:ext cx="914400" cy="914400"/>
          </a:xfrm>
          <a:prstGeom prst="rect">
            <a:avLst/>
          </a:prstGeom>
        </p:spPr>
      </p:pic>
      <p:sp>
        <p:nvSpPr>
          <p:cNvPr id="7" name="Content Placeholder 2">
            <a:extLst>
              <a:ext uri="{FF2B5EF4-FFF2-40B4-BE49-F238E27FC236}">
                <a16:creationId xmlns:a16="http://schemas.microsoft.com/office/drawing/2014/main" id="{D8DC4751-9F13-E441-1163-9F71EECF1873}"/>
              </a:ext>
            </a:extLst>
          </p:cNvPr>
          <p:cNvSpPr txBox="1">
            <a:spLocks/>
          </p:cNvSpPr>
          <p:nvPr/>
        </p:nvSpPr>
        <p:spPr>
          <a:xfrm>
            <a:off x="872066" y="3308768"/>
            <a:ext cx="10447867" cy="2338146"/>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must again prophesy about many peoples and nations and languages and kings.”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10:11</a:t>
            </a:r>
          </a:p>
        </p:txBody>
      </p:sp>
    </p:spTree>
    <p:extLst>
      <p:ext uri="{BB962C8B-B14F-4D97-AF65-F5344CB8AC3E}">
        <p14:creationId xmlns:p14="http://schemas.microsoft.com/office/powerpoint/2010/main" val="4252422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TotalTime>
  <Words>903</Words>
  <Application>Microsoft Office PowerPoint</Application>
  <PresentationFormat>Widescreen</PresentationFormat>
  <Paragraphs>49</Paragraphs>
  <Slides>27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Arial Black</vt:lpstr>
      <vt:lpstr>Calibri</vt:lpstr>
      <vt:lpstr>Calibri Light</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Randy Pang</dc:creator>
  <cp:lastModifiedBy>Randy Pang</cp:lastModifiedBy>
  <cp:revision>2</cp:revision>
  <dcterms:created xsi:type="dcterms:W3CDTF">2026-05-16T22:48:45Z</dcterms:created>
  <dcterms:modified xsi:type="dcterms:W3CDTF">2026-05-23T20:53:20Z</dcterms:modified>
</cp:coreProperties>
</file>