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3" r:id="rId78"/>
    <p:sldId id="375" r:id="rId79"/>
    <p:sldId id="376" r:id="rId80"/>
    <p:sldId id="373" r:id="rId81"/>
    <p:sldId id="332" r:id="rId82"/>
    <p:sldId id="374"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8" r:id="rId116"/>
    <p:sldId id="369" r:id="rId117"/>
    <p:sldId id="370" r:id="rId118"/>
    <p:sldId id="366" r:id="rId119"/>
    <p:sldId id="367" r:id="rId120"/>
    <p:sldId id="371" r:id="rId121"/>
    <p:sldId id="372" r:id="rId122"/>
  </p:sldIdLst>
  <p:sldSz cx="18288000" cy="10287000"/>
  <p:notesSz cx="6858000" cy="9144000"/>
  <p:embeddedFontLst>
    <p:embeddedFont>
      <p:font typeface="Arial MT Pro Bold" panose="020B0604020202020204" charset="0"/>
      <p:regular r:id="rId124"/>
    </p:embeddedFont>
    <p:embeddedFont>
      <p:font typeface="Canva Sans Bold" panose="020B0604020202020204" charset="0"/>
      <p:regular r:id="rId125"/>
    </p:embeddedFont>
    <p:embeddedFont>
      <p:font typeface="Kite One" panose="020B0604020202020204" charset="0"/>
      <p:regular r:id="rId126"/>
    </p:embeddedFont>
    <p:embeddedFont>
      <p:font typeface="Montserrat Bold" panose="00000800000000000000" pitchFamily="2" charset="0"/>
      <p:regular r:id="rId127"/>
      <p:bold r:id="rId128"/>
    </p:embeddedFont>
    <p:embeddedFont>
      <p:font typeface="Montserrat Italics" panose="020B0604020202020204" charset="0"/>
      <p:regular r:id="rId129"/>
    </p:embeddedFont>
    <p:embeddedFont>
      <p:font typeface="Open Sans Bold" panose="020B0806030504020204" pitchFamily="34" charset="0"/>
      <p:regular r:id="rId130"/>
      <p:bold r:id="rId1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105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font" Target="fonts/font3.fntdata"/><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1.fntdata"/><Relationship Id="rId129"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font" Target="fonts/font7.fntdata"/><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8B98D-084C-4496-B7DB-47D25BAC2A46}" type="datetimeFigureOut">
              <a:rPr lang="en-US" smtClean="0"/>
              <a:t>5/20/2026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178B0-891F-4791-86B0-A7EFE0DC5F6F}" type="slidenum">
              <a:rPr lang="en-US" smtClean="0"/>
              <a:t>‹#›</a:t>
            </a:fld>
            <a:endParaRPr lang="en-US"/>
          </a:p>
        </p:txBody>
      </p:sp>
    </p:spTree>
    <p:extLst>
      <p:ext uri="{BB962C8B-B14F-4D97-AF65-F5344CB8AC3E}">
        <p14:creationId xmlns:p14="http://schemas.microsoft.com/office/powerpoint/2010/main" val="2815074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5178B0-891F-4791-86B0-A7EFE0DC5F6F}" type="slidenum">
              <a:rPr lang="en-US" smtClean="0"/>
              <a:t>46</a:t>
            </a:fld>
            <a:endParaRPr lang="en-US"/>
          </a:p>
        </p:txBody>
      </p:sp>
    </p:spTree>
    <p:extLst>
      <p:ext uri="{BB962C8B-B14F-4D97-AF65-F5344CB8AC3E}">
        <p14:creationId xmlns:p14="http://schemas.microsoft.com/office/powerpoint/2010/main" val="934052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5178B0-891F-4791-86B0-A7EFE0DC5F6F}" type="slidenum">
              <a:rPr lang="en-US" smtClean="0"/>
              <a:t>79</a:t>
            </a:fld>
            <a:endParaRPr lang="en-US"/>
          </a:p>
        </p:txBody>
      </p:sp>
    </p:spTree>
    <p:extLst>
      <p:ext uri="{BB962C8B-B14F-4D97-AF65-F5344CB8AC3E}">
        <p14:creationId xmlns:p14="http://schemas.microsoft.com/office/powerpoint/2010/main" val="3722396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7.png"/></Relationships>
</file>

<file path=ppt/slides/_rels/slide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8.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7.png"/></Relationships>
</file>

<file path=ppt/slides/_rels/slide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8.pn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8.png"/><Relationship Id="rId4" Type="http://schemas.openxmlformats.org/officeDocument/2006/relationships/image" Target="../media/image7.png"/></Relationships>
</file>

<file path=ppt/slides/_rels/slide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8.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8.png"/><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8.png"/></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8.png"/></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8.png"/></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8.png"/><Relationship Id="rId4" Type="http://schemas.openxmlformats.org/officeDocument/2006/relationships/image" Target="../media/image106.png"/></Relationships>
</file>

<file path=ppt/slides/_rels/slide1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8.pn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8.jpeg"/></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6.png"/><Relationship Id="rId7"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6.png"/><Relationship Id="rId7"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3.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8.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4.jpe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8.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9.jpeg"/><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1.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8.pn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3.jpeg"/><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8.png"/><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8.png"/><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9.jpe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8.pn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1.jpe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6.jpeg"/><Relationship Id="rId4" Type="http://schemas.openxmlformats.org/officeDocument/2006/relationships/image" Target="../media/image75.jpe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8.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8.png"/><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80.jpeg"/><Relationship Id="rId4" Type="http://schemas.openxmlformats.org/officeDocument/2006/relationships/image" Target="../media/image79.jpe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1.jpg"/><Relationship Id="rId4" Type="http://schemas.openxmlformats.org/officeDocument/2006/relationships/image" Target="../media/image8.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8.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png"/><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87.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7.png"/></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8.pn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8.png"/></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8.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8.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199258"/>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6338143" y="7868582"/>
            <a:ext cx="5611713"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1A - EDITORIAL</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199258"/>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6596397" y="7868582"/>
            <a:ext cx="5095205"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3A - FEATURE</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13489221" y="79492"/>
            <a:ext cx="4660259" cy="2221547"/>
            <a:chOff x="0" y="0"/>
            <a:chExt cx="10846676" cy="5170614"/>
          </a:xfrm>
        </p:grpSpPr>
        <p:sp>
          <p:nvSpPr>
            <p:cNvPr id="10" name="Freeform 1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3"/>
              <a:stretch>
                <a:fillRect b="-9585"/>
              </a:stretch>
            </a:blipFill>
          </p:spPr>
          <p:txBody>
            <a:bodyPr/>
            <a:lstStyle/>
            <a:p>
              <a:endParaRPr lang="en-US"/>
            </a:p>
          </p:txBody>
        </p:sp>
      </p:grpSp>
      <p:grpSp>
        <p:nvGrpSpPr>
          <p:cNvPr id="11" name="Group 11"/>
          <p:cNvGrpSpPr/>
          <p:nvPr/>
        </p:nvGrpSpPr>
        <p:grpSpPr>
          <a:xfrm>
            <a:off x="3375195" y="2301039"/>
            <a:ext cx="11537611" cy="7547273"/>
            <a:chOff x="0" y="0"/>
            <a:chExt cx="15383481" cy="10063031"/>
          </a:xfrm>
        </p:grpSpPr>
        <p:grpSp>
          <p:nvGrpSpPr>
            <p:cNvPr id="12" name="Group 12"/>
            <p:cNvGrpSpPr/>
            <p:nvPr/>
          </p:nvGrpSpPr>
          <p:grpSpPr>
            <a:xfrm>
              <a:off x="0" y="1643523"/>
              <a:ext cx="15383481" cy="8419508"/>
              <a:chOff x="0" y="0"/>
              <a:chExt cx="15383481" cy="8419508"/>
            </a:xfrm>
          </p:grpSpPr>
          <p:sp>
            <p:nvSpPr>
              <p:cNvPr id="13" name="Freeform 13"/>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sp>
          <p:nvSpPr>
            <p:cNvPr id="14" name="Freeform 14"/>
            <p:cNvSpPr/>
            <p:nvPr/>
          </p:nvSpPr>
          <p:spPr>
            <a:xfrm>
              <a:off x="9165892" y="0"/>
              <a:ext cx="4867202" cy="4457450"/>
            </a:xfrm>
            <a:custGeom>
              <a:avLst/>
              <a:gdLst/>
              <a:ahLst/>
              <a:cxnLst/>
              <a:rect l="l" t="t" r="r" b="b"/>
              <a:pathLst>
                <a:path w="4867202" h="4457450">
                  <a:moveTo>
                    <a:pt x="0" y="0"/>
                  </a:moveTo>
                  <a:lnTo>
                    <a:pt x="4867202" y="0"/>
                  </a:lnTo>
                  <a:lnTo>
                    <a:pt x="4867202" y="4457450"/>
                  </a:lnTo>
                  <a:lnTo>
                    <a:pt x="0" y="4457450"/>
                  </a:lnTo>
                  <a:lnTo>
                    <a:pt x="0" y="0"/>
                  </a:lnTo>
                  <a:close/>
                </a:path>
              </a:pathLst>
            </a:custGeom>
            <a:blipFill>
              <a:blip r:embed="rId4"/>
              <a:stretch>
                <a:fillRect t="-4596" b="-4596"/>
              </a:stretch>
            </a:blipFill>
          </p:spPr>
          <p:txBody>
            <a:bodyPr/>
            <a:lstStyle/>
            <a:p>
              <a:endParaRPr lang="en-US"/>
            </a:p>
          </p:txBody>
        </p:sp>
        <p:sp>
          <p:nvSpPr>
            <p:cNvPr id="15" name="TextBox 15"/>
            <p:cNvSpPr txBox="1"/>
            <p:nvPr/>
          </p:nvSpPr>
          <p:spPr>
            <a:xfrm>
              <a:off x="8843685" y="6530377"/>
              <a:ext cx="5996580" cy="534251"/>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Christian Courier </a:t>
              </a:r>
            </a:p>
          </p:txBody>
        </p:sp>
        <p:sp>
          <p:nvSpPr>
            <p:cNvPr id="16" name="TextBox 16"/>
            <p:cNvSpPr txBox="1"/>
            <p:nvPr/>
          </p:nvSpPr>
          <p:spPr>
            <a:xfrm>
              <a:off x="8633277" y="7318599"/>
              <a:ext cx="6417396" cy="2095500"/>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“Landmark Alberta church leaves Christian Reformed Denomination”</a:t>
              </a:r>
            </a:p>
            <a:p>
              <a:pPr algn="ctr">
                <a:lnSpc>
                  <a:spcPts val="2520"/>
                </a:lnSpc>
              </a:pPr>
              <a:r>
                <a:rPr lang="en-US" sz="2100" i="1">
                  <a:solidFill>
                    <a:srgbClr val="046593"/>
                  </a:solidFill>
                  <a:latin typeface="Montserrat Italics"/>
                  <a:ea typeface="Montserrat Italics"/>
                  <a:cs typeface="Montserrat Italics"/>
                  <a:sym typeface="Montserrat Italics"/>
                </a:rPr>
                <a:t>“Hey God how about a miracle?”</a:t>
              </a:r>
            </a:p>
            <a:p>
              <a:pPr algn="ctr">
                <a:lnSpc>
                  <a:spcPts val="2520"/>
                </a:lnSpc>
              </a:pPr>
              <a:r>
                <a:rPr lang="en-US" sz="2100" i="1">
                  <a:solidFill>
                    <a:srgbClr val="046593"/>
                  </a:solidFill>
                  <a:latin typeface="Montserrat Italics"/>
                  <a:ea typeface="Montserrat Italics"/>
                  <a:cs typeface="Montserrat Italics"/>
                  <a:sym typeface="Montserrat Italics"/>
                </a:rPr>
                <a:t>“CC editor planning Western Canada book tour” </a:t>
              </a:r>
            </a:p>
          </p:txBody>
        </p:sp>
        <p:sp>
          <p:nvSpPr>
            <p:cNvPr id="17" name="TextBox 17"/>
            <p:cNvSpPr txBox="1"/>
            <p:nvPr/>
          </p:nvSpPr>
          <p:spPr>
            <a:xfrm>
              <a:off x="8390795" y="4723831"/>
              <a:ext cx="6902360" cy="160020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Designer: </a:t>
              </a:r>
            </a:p>
            <a:p>
              <a:pPr algn="ctr">
                <a:lnSpc>
                  <a:spcPts val="3151"/>
                </a:lnSpc>
              </a:pPr>
              <a:r>
                <a:rPr lang="en-US" sz="2626" b="1">
                  <a:solidFill>
                    <a:srgbClr val="046593"/>
                  </a:solidFill>
                  <a:latin typeface="Montserrat Bold"/>
                  <a:ea typeface="Montserrat Bold"/>
                  <a:cs typeface="Montserrat Bold"/>
                  <a:sym typeface="Montserrat Bold"/>
                </a:rPr>
                <a:t>Maaike VanderMeer  </a:t>
              </a:r>
            </a:p>
            <a:p>
              <a:pPr algn="ctr">
                <a:lnSpc>
                  <a:spcPts val="3151"/>
                </a:lnSpc>
              </a:pPr>
              <a:r>
                <a:rPr lang="en-US" sz="2626" b="1">
                  <a:solidFill>
                    <a:srgbClr val="046593"/>
                  </a:solidFill>
                  <a:latin typeface="Montserrat Bold"/>
                  <a:ea typeface="Montserrat Bold"/>
                  <a:cs typeface="Montserrat Bold"/>
                  <a:sym typeface="Montserrat Bold"/>
                </a:rPr>
                <a:t>Editor: Meghan Kort </a:t>
              </a:r>
            </a:p>
          </p:txBody>
        </p:sp>
      </p:grpSp>
      <p:sp>
        <p:nvSpPr>
          <p:cNvPr id="18" name="Freeform 18"/>
          <p:cNvSpPr/>
          <p:nvPr/>
        </p:nvSpPr>
        <p:spPr>
          <a:xfrm>
            <a:off x="3686087" y="4833516"/>
            <a:ext cx="6064948" cy="3540560"/>
          </a:xfrm>
          <a:custGeom>
            <a:avLst/>
            <a:gdLst/>
            <a:ahLst/>
            <a:cxnLst/>
            <a:rect l="l" t="t" r="r" b="b"/>
            <a:pathLst>
              <a:path w="6064948" h="3540560">
                <a:moveTo>
                  <a:pt x="0" y="0"/>
                </a:moveTo>
                <a:lnTo>
                  <a:pt x="6064948" y="0"/>
                </a:lnTo>
                <a:lnTo>
                  <a:pt x="6064948" y="3540561"/>
                </a:lnTo>
                <a:lnTo>
                  <a:pt x="0" y="3540561"/>
                </a:lnTo>
                <a:lnTo>
                  <a:pt x="0" y="0"/>
                </a:lnTo>
                <a:close/>
              </a:path>
            </a:pathLst>
          </a:custGeom>
          <a:blipFill>
            <a:blip r:embed="rId5"/>
            <a:stretch>
              <a:fillRect/>
            </a:stretch>
          </a:blipFill>
        </p:spPr>
        <p:txBody>
          <a:bodyPr/>
          <a:lstStyle/>
          <a:p>
            <a:endParaRPr lang="en-US"/>
          </a:p>
        </p:txBody>
      </p:sp>
      <p:sp>
        <p:nvSpPr>
          <p:cNvPr id="19" name="TextBox 19"/>
          <p:cNvSpPr txBox="1"/>
          <p:nvPr/>
        </p:nvSpPr>
        <p:spPr>
          <a:xfrm>
            <a:off x="1341712" y="71469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28 - E-NEWSLETTER</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grpSp>
        <p:nvGrpSpPr>
          <p:cNvPr id="10" name="Group 10"/>
          <p:cNvGrpSpPr/>
          <p:nvPr/>
        </p:nvGrpSpPr>
        <p:grpSpPr>
          <a:xfrm>
            <a:off x="13489221" y="79492"/>
            <a:ext cx="4660259" cy="2221547"/>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4"/>
              <a:stretch>
                <a:fillRect b="-9585"/>
              </a:stretch>
            </a:blipFill>
          </p:spPr>
          <p:txBody>
            <a:bodyPr/>
            <a:lstStyle/>
            <a:p>
              <a:endParaRPr lang="en-US"/>
            </a:p>
          </p:txBody>
        </p:sp>
      </p:grpSp>
      <p:sp>
        <p:nvSpPr>
          <p:cNvPr id="12" name="Freeform 12"/>
          <p:cNvSpPr/>
          <p:nvPr/>
        </p:nvSpPr>
        <p:spPr>
          <a:xfrm>
            <a:off x="6185293" y="3286248"/>
            <a:ext cx="5917414" cy="5008087"/>
          </a:xfrm>
          <a:custGeom>
            <a:avLst/>
            <a:gdLst/>
            <a:ahLst/>
            <a:cxnLst/>
            <a:rect l="l" t="t" r="r" b="b"/>
            <a:pathLst>
              <a:path w="5917414" h="5008087">
                <a:moveTo>
                  <a:pt x="0" y="0"/>
                </a:moveTo>
                <a:lnTo>
                  <a:pt x="5917414" y="0"/>
                </a:lnTo>
                <a:lnTo>
                  <a:pt x="5917414" y="5008087"/>
                </a:lnTo>
                <a:lnTo>
                  <a:pt x="0" y="5008087"/>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4" name="TextBox 14"/>
          <p:cNvSpPr txBox="1"/>
          <p:nvPr/>
        </p:nvSpPr>
        <p:spPr>
          <a:xfrm>
            <a:off x="1099454"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28 - E-NEWSLETTER</a:t>
            </a:r>
          </a:p>
        </p:txBody>
      </p:sp>
      <p:sp>
        <p:nvSpPr>
          <p:cNvPr id="15" name="TextBox 15"/>
          <p:cNvSpPr txBox="1"/>
          <p:nvPr/>
        </p:nvSpPr>
        <p:spPr>
          <a:xfrm>
            <a:off x="871715" y="5807798"/>
            <a:ext cx="5176483" cy="314481"/>
          </a:xfrm>
          <a:prstGeom prst="rect">
            <a:avLst/>
          </a:prstGeom>
        </p:spPr>
        <p:txBody>
          <a:bodyPr lIns="0" tIns="0" rIns="0" bIns="0" rtlCol="0" anchor="t">
            <a:spAutoFit/>
          </a:bodyPr>
          <a:lstStyle/>
          <a:p>
            <a:pPr algn="ctr">
              <a:lnSpc>
                <a:spcPts val="2277"/>
              </a:lnSpc>
            </a:pPr>
            <a:r>
              <a:rPr lang="en-US" sz="2711" b="1">
                <a:solidFill>
                  <a:srgbClr val="EC8B40"/>
                </a:solidFill>
                <a:latin typeface="Montserrat Bold"/>
                <a:ea typeface="Montserrat Bold"/>
                <a:cs typeface="Montserrat Bold"/>
                <a:sym typeface="Montserrat Bold"/>
              </a:rPr>
              <a:t>Author: Nicole Schmidt </a:t>
            </a:r>
          </a:p>
        </p:txBody>
      </p:sp>
      <p:sp>
        <p:nvSpPr>
          <p:cNvPr id="16" name="TextBox 16"/>
          <p:cNvSpPr txBox="1"/>
          <p:nvPr/>
        </p:nvSpPr>
        <p:spPr>
          <a:xfrm>
            <a:off x="1360572" y="6630252"/>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Broadview</a:t>
            </a:r>
          </a:p>
        </p:txBody>
      </p:sp>
      <p:sp>
        <p:nvSpPr>
          <p:cNvPr id="17" name="TextBox 17"/>
          <p:cNvSpPr txBox="1"/>
          <p:nvPr/>
        </p:nvSpPr>
        <p:spPr>
          <a:xfrm>
            <a:off x="871715" y="7477819"/>
            <a:ext cx="5227152" cy="3333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“Best of the Week”</a:t>
            </a:r>
          </a:p>
        </p:txBody>
      </p:sp>
      <p:sp>
        <p:nvSpPr>
          <p:cNvPr id="18" name="TextBox 18"/>
          <p:cNvSpPr txBox="1"/>
          <p:nvPr/>
        </p:nvSpPr>
        <p:spPr>
          <a:xfrm>
            <a:off x="12709015" y="4750449"/>
            <a:ext cx="5224123" cy="9633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This is laid out well for both web and mobile.Strong photo lead and good balance of editorial and stories. </a:t>
            </a:r>
          </a:p>
        </p:txBody>
      </p:sp>
      <p:sp>
        <p:nvSpPr>
          <p:cNvPr id="19" name="TextBox 19"/>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2101639" y="8003498"/>
            <a:ext cx="14084722"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29 - GENERAL EXCELLENCE WEBSITE</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13489221" y="79492"/>
            <a:ext cx="4660259" cy="2221547"/>
            <a:chOff x="0" y="0"/>
            <a:chExt cx="10846676" cy="5170614"/>
          </a:xfrm>
        </p:grpSpPr>
        <p:sp>
          <p:nvSpPr>
            <p:cNvPr id="10" name="Freeform 1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3"/>
              <a:stretch>
                <a:fillRect b="-9585"/>
              </a:stretch>
            </a:blipFill>
          </p:spPr>
          <p:txBody>
            <a:bodyPr/>
            <a:lstStyle/>
            <a:p>
              <a:endParaRPr lang="en-US"/>
            </a:p>
          </p:txBody>
        </p:sp>
      </p:grpSp>
      <p:grpSp>
        <p:nvGrpSpPr>
          <p:cNvPr id="11" name="Group 11"/>
          <p:cNvGrpSpPr/>
          <p:nvPr/>
        </p:nvGrpSpPr>
        <p:grpSpPr>
          <a:xfrm>
            <a:off x="3375195" y="2301039"/>
            <a:ext cx="11537611" cy="7547273"/>
            <a:chOff x="0" y="0"/>
            <a:chExt cx="15383481" cy="10063031"/>
          </a:xfrm>
        </p:grpSpPr>
        <p:grpSp>
          <p:nvGrpSpPr>
            <p:cNvPr id="12" name="Group 12"/>
            <p:cNvGrpSpPr/>
            <p:nvPr/>
          </p:nvGrpSpPr>
          <p:grpSpPr>
            <a:xfrm>
              <a:off x="0" y="1643523"/>
              <a:ext cx="15383481" cy="8419508"/>
              <a:chOff x="0" y="0"/>
              <a:chExt cx="15383481" cy="8419508"/>
            </a:xfrm>
          </p:grpSpPr>
          <p:sp>
            <p:nvSpPr>
              <p:cNvPr id="13" name="Freeform 13"/>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sp>
          <p:nvSpPr>
            <p:cNvPr id="14" name="Freeform 14"/>
            <p:cNvSpPr/>
            <p:nvPr/>
          </p:nvSpPr>
          <p:spPr>
            <a:xfrm>
              <a:off x="9165892" y="0"/>
              <a:ext cx="4867202" cy="4457450"/>
            </a:xfrm>
            <a:custGeom>
              <a:avLst/>
              <a:gdLst/>
              <a:ahLst/>
              <a:cxnLst/>
              <a:rect l="l" t="t" r="r" b="b"/>
              <a:pathLst>
                <a:path w="4867202" h="4457450">
                  <a:moveTo>
                    <a:pt x="0" y="0"/>
                  </a:moveTo>
                  <a:lnTo>
                    <a:pt x="4867202" y="0"/>
                  </a:lnTo>
                  <a:lnTo>
                    <a:pt x="4867202" y="4457450"/>
                  </a:lnTo>
                  <a:lnTo>
                    <a:pt x="0" y="4457450"/>
                  </a:lnTo>
                  <a:lnTo>
                    <a:pt x="0" y="0"/>
                  </a:lnTo>
                  <a:close/>
                </a:path>
              </a:pathLst>
            </a:custGeom>
            <a:blipFill>
              <a:blip r:embed="rId4"/>
              <a:stretch>
                <a:fillRect t="-4596" b="-4596"/>
              </a:stretch>
            </a:blipFill>
          </p:spPr>
          <p:txBody>
            <a:bodyPr/>
            <a:lstStyle/>
            <a:p>
              <a:endParaRPr lang="en-US"/>
            </a:p>
          </p:txBody>
        </p:sp>
        <p:sp>
          <p:nvSpPr>
            <p:cNvPr id="15" name="TextBox 15"/>
            <p:cNvSpPr txBox="1"/>
            <p:nvPr/>
          </p:nvSpPr>
          <p:spPr>
            <a:xfrm>
              <a:off x="8843685" y="7377070"/>
              <a:ext cx="5996580" cy="534251"/>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Broadview</a:t>
              </a:r>
            </a:p>
          </p:txBody>
        </p:sp>
        <p:sp>
          <p:nvSpPr>
            <p:cNvPr id="16" name="TextBox 16"/>
            <p:cNvSpPr txBox="1"/>
            <p:nvPr/>
          </p:nvSpPr>
          <p:spPr>
            <a:xfrm>
              <a:off x="8633277" y="8478584"/>
              <a:ext cx="6417396" cy="419100"/>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https://broadview.org</a:t>
              </a:r>
            </a:p>
          </p:txBody>
        </p:sp>
        <p:sp>
          <p:nvSpPr>
            <p:cNvPr id="17" name="TextBox 17"/>
            <p:cNvSpPr txBox="1"/>
            <p:nvPr/>
          </p:nvSpPr>
          <p:spPr>
            <a:xfrm>
              <a:off x="8390795" y="4190431"/>
              <a:ext cx="6902360" cy="266700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Authors: Emma Prestwich, Christina Jung,</a:t>
              </a:r>
            </a:p>
            <a:p>
              <a:pPr algn="ctr">
                <a:lnSpc>
                  <a:spcPts val="3151"/>
                </a:lnSpc>
              </a:pPr>
              <a:r>
                <a:rPr lang="en-US" sz="2626" b="1">
                  <a:solidFill>
                    <a:srgbClr val="046593"/>
                  </a:solidFill>
                  <a:latin typeface="Montserrat Bold"/>
                  <a:ea typeface="Montserrat Bold"/>
                  <a:cs typeface="Montserrat Bold"/>
                  <a:sym typeface="Montserrat Bold"/>
                </a:rPr>
                <a:t>Nicole Schmidt, </a:t>
              </a:r>
            </a:p>
            <a:p>
              <a:pPr algn="ctr">
                <a:lnSpc>
                  <a:spcPts val="3151"/>
                </a:lnSpc>
              </a:pPr>
              <a:r>
                <a:rPr lang="en-US" sz="2626" b="1">
                  <a:solidFill>
                    <a:srgbClr val="046593"/>
                  </a:solidFill>
                  <a:latin typeface="Montserrat Bold"/>
                  <a:ea typeface="Montserrat Bold"/>
                  <a:cs typeface="Montserrat Bold"/>
                  <a:sym typeface="Montserrat Bold"/>
                </a:rPr>
                <a:t>Michelle Kay and </a:t>
              </a:r>
            </a:p>
            <a:p>
              <a:pPr algn="ctr">
                <a:lnSpc>
                  <a:spcPts val="3151"/>
                </a:lnSpc>
              </a:pPr>
              <a:r>
                <a:rPr lang="en-US" sz="2626" b="1">
                  <a:solidFill>
                    <a:srgbClr val="046593"/>
                  </a:solidFill>
                  <a:latin typeface="Montserrat Bold"/>
                  <a:ea typeface="Montserrat Bold"/>
                  <a:cs typeface="Montserrat Bold"/>
                  <a:sym typeface="Montserrat Bold"/>
                </a:rPr>
                <a:t>Pixel Studioz</a:t>
              </a:r>
            </a:p>
          </p:txBody>
        </p:sp>
      </p:grpSp>
      <p:sp>
        <p:nvSpPr>
          <p:cNvPr id="18" name="Freeform 18"/>
          <p:cNvSpPr/>
          <p:nvPr/>
        </p:nvSpPr>
        <p:spPr>
          <a:xfrm>
            <a:off x="4077796" y="4642487"/>
            <a:ext cx="5617404" cy="3941140"/>
          </a:xfrm>
          <a:custGeom>
            <a:avLst/>
            <a:gdLst/>
            <a:ahLst/>
            <a:cxnLst/>
            <a:rect l="l" t="t" r="r" b="b"/>
            <a:pathLst>
              <a:path w="5617404" h="3941140">
                <a:moveTo>
                  <a:pt x="0" y="0"/>
                </a:moveTo>
                <a:lnTo>
                  <a:pt x="5617405" y="0"/>
                </a:lnTo>
                <a:lnTo>
                  <a:pt x="5617405" y="3941140"/>
                </a:lnTo>
                <a:lnTo>
                  <a:pt x="0" y="3941140"/>
                </a:lnTo>
                <a:lnTo>
                  <a:pt x="0" y="0"/>
                </a:lnTo>
                <a:close/>
              </a:path>
            </a:pathLst>
          </a:custGeom>
          <a:blipFill>
            <a:blip r:embed="rId5"/>
            <a:stretch>
              <a:fillRect/>
            </a:stretch>
          </a:blipFill>
        </p:spPr>
        <p:txBody>
          <a:bodyPr/>
          <a:lstStyle/>
          <a:p>
            <a:endParaRPr lang="en-US"/>
          </a:p>
        </p:txBody>
      </p:sp>
      <p:sp>
        <p:nvSpPr>
          <p:cNvPr id="19" name="TextBox 19"/>
          <p:cNvSpPr txBox="1"/>
          <p:nvPr/>
        </p:nvSpPr>
        <p:spPr>
          <a:xfrm>
            <a:off x="1341712" y="71469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29 - GENERAL EXCELLENCE WEBSITE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grpSp>
        <p:nvGrpSpPr>
          <p:cNvPr id="10" name="Group 10"/>
          <p:cNvGrpSpPr/>
          <p:nvPr/>
        </p:nvGrpSpPr>
        <p:grpSpPr>
          <a:xfrm>
            <a:off x="13489221" y="79492"/>
            <a:ext cx="4660259" cy="2221547"/>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4"/>
              <a:stretch>
                <a:fillRect b="-9585"/>
              </a:stretch>
            </a:blipFill>
          </p:spPr>
          <p:txBody>
            <a:bodyPr/>
            <a:lstStyle/>
            <a:p>
              <a:endParaRPr lang="en-US"/>
            </a:p>
          </p:txBody>
        </p:sp>
      </p:grpSp>
      <p:sp>
        <p:nvSpPr>
          <p:cNvPr id="12" name="Freeform 12"/>
          <p:cNvSpPr/>
          <p:nvPr/>
        </p:nvSpPr>
        <p:spPr>
          <a:xfrm>
            <a:off x="6358857" y="3493180"/>
            <a:ext cx="5570285" cy="4594223"/>
          </a:xfrm>
          <a:custGeom>
            <a:avLst/>
            <a:gdLst/>
            <a:ahLst/>
            <a:cxnLst/>
            <a:rect l="l" t="t" r="r" b="b"/>
            <a:pathLst>
              <a:path w="5570285" h="4594223">
                <a:moveTo>
                  <a:pt x="0" y="0"/>
                </a:moveTo>
                <a:lnTo>
                  <a:pt x="5570286" y="0"/>
                </a:lnTo>
                <a:lnTo>
                  <a:pt x="5570286" y="4594224"/>
                </a:lnTo>
                <a:lnTo>
                  <a:pt x="0" y="4594224"/>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4" name="TextBox 14"/>
          <p:cNvSpPr txBox="1"/>
          <p:nvPr/>
        </p:nvSpPr>
        <p:spPr>
          <a:xfrm>
            <a:off x="1099454"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29 - GENERAL EXCELLENCE WEBSITE</a:t>
            </a:r>
          </a:p>
        </p:txBody>
      </p:sp>
      <p:sp>
        <p:nvSpPr>
          <p:cNvPr id="15" name="TextBox 15"/>
          <p:cNvSpPr txBox="1"/>
          <p:nvPr/>
        </p:nvSpPr>
        <p:spPr>
          <a:xfrm>
            <a:off x="871715" y="5162486"/>
            <a:ext cx="5176483" cy="3171981"/>
          </a:xfrm>
          <a:prstGeom prst="rect">
            <a:avLst/>
          </a:prstGeom>
        </p:spPr>
        <p:txBody>
          <a:bodyPr lIns="0" tIns="0" rIns="0" bIns="0" rtlCol="0" anchor="t">
            <a:spAutoFit/>
          </a:bodyPr>
          <a:lstStyle/>
          <a:p>
            <a:pPr algn="ctr">
              <a:lnSpc>
                <a:spcPts val="2277"/>
              </a:lnSpc>
            </a:pPr>
            <a:r>
              <a:rPr lang="en-US" sz="2711" b="1">
                <a:solidFill>
                  <a:srgbClr val="EC8B40"/>
                </a:solidFill>
                <a:latin typeface="Montserrat Bold"/>
                <a:ea typeface="Montserrat Bold"/>
                <a:cs typeface="Montserrat Bold"/>
                <a:sym typeface="Montserrat Bold"/>
              </a:rPr>
              <a:t>Editors: Geoff Moulton; Abbigail Oliver;                        Kristin Ostensen;                               Ken Ramstead;</a:t>
            </a:r>
          </a:p>
          <a:p>
            <a:pPr algn="ctr">
              <a:lnSpc>
                <a:spcPts val="2277"/>
              </a:lnSpc>
            </a:pPr>
            <a:r>
              <a:rPr lang="en-US" sz="2711" b="1">
                <a:solidFill>
                  <a:srgbClr val="EC8B40"/>
                </a:solidFill>
                <a:latin typeface="Montserrat Bold"/>
                <a:ea typeface="Montserrat Bold"/>
                <a:cs typeface="Montserrat Bold"/>
                <a:sym typeface="Montserrat Bold"/>
              </a:rPr>
              <a:t>Giselle Randall;</a:t>
            </a:r>
          </a:p>
          <a:p>
            <a:pPr algn="ctr">
              <a:lnSpc>
                <a:spcPts val="2277"/>
              </a:lnSpc>
            </a:pPr>
            <a:r>
              <a:rPr lang="en-US" sz="2711" b="1">
                <a:solidFill>
                  <a:srgbClr val="EC8B40"/>
                </a:solidFill>
                <a:latin typeface="Montserrat Bold"/>
                <a:ea typeface="Montserrat Bold"/>
                <a:cs typeface="Montserrat Bold"/>
                <a:sym typeface="Montserrat Bold"/>
              </a:rPr>
              <a:t>Pamela Richardson</a:t>
            </a:r>
          </a:p>
          <a:p>
            <a:pPr algn="ctr">
              <a:lnSpc>
                <a:spcPts val="2277"/>
              </a:lnSpc>
            </a:pPr>
            <a:endParaRPr lang="en-US" sz="2711" b="1">
              <a:solidFill>
                <a:srgbClr val="EC8B40"/>
              </a:solidFill>
              <a:latin typeface="Montserrat Bold"/>
              <a:ea typeface="Montserrat Bold"/>
              <a:cs typeface="Montserrat Bold"/>
              <a:sym typeface="Montserrat Bold"/>
            </a:endParaRPr>
          </a:p>
          <a:p>
            <a:pPr algn="ctr">
              <a:lnSpc>
                <a:spcPts val="2277"/>
              </a:lnSpc>
            </a:pPr>
            <a:r>
              <a:rPr lang="en-US" sz="2711" b="1">
                <a:solidFill>
                  <a:srgbClr val="EC8B40"/>
                </a:solidFill>
                <a:latin typeface="Montserrat Bold"/>
                <a:ea typeface="Montserrat Bold"/>
                <a:cs typeface="Montserrat Bold"/>
                <a:sym typeface="Montserrat Bold"/>
              </a:rPr>
              <a:t>Designers: </a:t>
            </a:r>
          </a:p>
          <a:p>
            <a:pPr algn="ctr">
              <a:lnSpc>
                <a:spcPts val="2277"/>
              </a:lnSpc>
            </a:pPr>
            <a:r>
              <a:rPr lang="en-US" sz="2711" b="1">
                <a:solidFill>
                  <a:srgbClr val="EC8B40"/>
                </a:solidFill>
                <a:latin typeface="Montserrat Bold"/>
                <a:ea typeface="Montserrat Bold"/>
                <a:cs typeface="Montserrat Bold"/>
                <a:sym typeface="Montserrat Bold"/>
              </a:rPr>
              <a:t> Rivonny Luchas;                   Emily Pedlar; Lisa Suroso</a:t>
            </a:r>
          </a:p>
          <a:p>
            <a:pPr algn="ctr">
              <a:lnSpc>
                <a:spcPts val="2277"/>
              </a:lnSpc>
            </a:pPr>
            <a:endParaRPr lang="en-US" sz="2711" b="1">
              <a:solidFill>
                <a:srgbClr val="EC8B40"/>
              </a:solidFill>
              <a:latin typeface="Montserrat Bold"/>
              <a:ea typeface="Montserrat Bold"/>
              <a:cs typeface="Montserrat Bold"/>
              <a:sym typeface="Montserrat Bold"/>
            </a:endParaRPr>
          </a:p>
        </p:txBody>
      </p:sp>
      <p:sp>
        <p:nvSpPr>
          <p:cNvPr id="16" name="TextBox 16"/>
          <p:cNvSpPr txBox="1"/>
          <p:nvPr/>
        </p:nvSpPr>
        <p:spPr>
          <a:xfrm>
            <a:off x="1437918" y="8536002"/>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Salvationist</a:t>
            </a:r>
          </a:p>
        </p:txBody>
      </p:sp>
      <p:sp>
        <p:nvSpPr>
          <p:cNvPr id="17" name="TextBox 17"/>
          <p:cNvSpPr txBox="1"/>
          <p:nvPr/>
        </p:nvSpPr>
        <p:spPr>
          <a:xfrm>
            <a:off x="871715" y="9086850"/>
            <a:ext cx="5227152" cy="3333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https://salvationist.ca/</a:t>
            </a:r>
          </a:p>
        </p:txBody>
      </p:sp>
      <p:sp>
        <p:nvSpPr>
          <p:cNvPr id="18" name="TextBox 18"/>
          <p:cNvSpPr txBox="1"/>
          <p:nvPr/>
        </p:nvSpPr>
        <p:spPr>
          <a:xfrm>
            <a:off x="12709015" y="4750449"/>
            <a:ext cx="5224123" cy="16110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One area where Salvationist.ca really excels is accessibility. The inclusion of a robust accessibility pop-up menu is a strong and commendable feature, signaling a genuine commitment to inclusive design and user support.</a:t>
            </a:r>
          </a:p>
        </p:txBody>
      </p:sp>
      <p:sp>
        <p:nvSpPr>
          <p:cNvPr id="19" name="TextBox 19"/>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1806364" y="8003498"/>
            <a:ext cx="14675272"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30 - GENERAL EXCELLENCE MAGAZINE</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grpSp>
        <p:nvGrpSpPr>
          <p:cNvPr id="19" name="Group 19"/>
          <p:cNvGrpSpPr/>
          <p:nvPr/>
        </p:nvGrpSpPr>
        <p:grpSpPr>
          <a:xfrm>
            <a:off x="13489221" y="79492"/>
            <a:ext cx="4660259" cy="2221547"/>
            <a:chOff x="0" y="0"/>
            <a:chExt cx="10846676" cy="5170614"/>
          </a:xfrm>
        </p:grpSpPr>
        <p:sp>
          <p:nvSpPr>
            <p:cNvPr id="20" name="Freeform 2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
        <p:nvSpPr>
          <p:cNvPr id="21" name="Freeform 21"/>
          <p:cNvSpPr/>
          <p:nvPr/>
        </p:nvSpPr>
        <p:spPr>
          <a:xfrm>
            <a:off x="8014816" y="4054858"/>
            <a:ext cx="3907146" cy="5203442"/>
          </a:xfrm>
          <a:custGeom>
            <a:avLst/>
            <a:gdLst/>
            <a:ahLst/>
            <a:cxnLst/>
            <a:rect l="l" t="t" r="r" b="b"/>
            <a:pathLst>
              <a:path w="3907146" h="5203442">
                <a:moveTo>
                  <a:pt x="0" y="0"/>
                </a:moveTo>
                <a:lnTo>
                  <a:pt x="3907146" y="0"/>
                </a:lnTo>
                <a:lnTo>
                  <a:pt x="3907146" y="5203442"/>
                </a:lnTo>
                <a:lnTo>
                  <a:pt x="0" y="5203442"/>
                </a:lnTo>
                <a:lnTo>
                  <a:pt x="0" y="0"/>
                </a:lnTo>
                <a:close/>
              </a:path>
            </a:pathLst>
          </a:custGeom>
          <a:blipFill>
            <a:blip r:embed="rId6"/>
            <a:stretch>
              <a:fillRect/>
            </a:stretch>
          </a:blipFill>
        </p:spPr>
        <p:txBody>
          <a:bodyPr/>
          <a:lstStyle/>
          <a:p>
            <a:endParaRPr lang="en-US"/>
          </a:p>
        </p:txBody>
      </p:sp>
      <p:sp>
        <p:nvSpPr>
          <p:cNvPr id="22" name="TextBox 22"/>
          <p:cNvSpPr txBox="1"/>
          <p:nvPr/>
        </p:nvSpPr>
        <p:spPr>
          <a:xfrm>
            <a:off x="871715" y="7783919"/>
            <a:ext cx="4497435" cy="339096"/>
          </a:xfrm>
          <a:prstGeom prst="rect">
            <a:avLst/>
          </a:prstGeom>
        </p:spPr>
        <p:txBody>
          <a:bodyPr lIns="0" tIns="0" rIns="0" bIns="0" rtlCol="0" anchor="t">
            <a:spAutoFit/>
          </a:bodyPr>
          <a:lstStyle/>
          <a:p>
            <a:pPr algn="ctr">
              <a:lnSpc>
                <a:spcPts val="2761"/>
              </a:lnSpc>
            </a:pPr>
            <a:r>
              <a:rPr lang="en-US" sz="2400" b="1">
                <a:solidFill>
                  <a:srgbClr val="4FAACF"/>
                </a:solidFill>
                <a:latin typeface="Montserrat Bold"/>
                <a:ea typeface="Montserrat Bold"/>
                <a:cs typeface="Montserrat Bold"/>
                <a:sym typeface="Montserrat Bold"/>
              </a:rPr>
              <a:t>Canada Lutheran</a:t>
            </a:r>
          </a:p>
        </p:txBody>
      </p:sp>
      <p:sp>
        <p:nvSpPr>
          <p:cNvPr id="23" name="TextBox 23"/>
          <p:cNvSpPr txBox="1"/>
          <p:nvPr/>
        </p:nvSpPr>
        <p:spPr>
          <a:xfrm>
            <a:off x="713909" y="8740789"/>
            <a:ext cx="4813047" cy="628650"/>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January/February, March and December 2025</a:t>
            </a:r>
          </a:p>
        </p:txBody>
      </p:sp>
      <p:sp>
        <p:nvSpPr>
          <p:cNvPr id="24" name="TextBox 24"/>
          <p:cNvSpPr txBox="1"/>
          <p:nvPr/>
        </p:nvSpPr>
        <p:spPr>
          <a:xfrm>
            <a:off x="713909" y="6361282"/>
            <a:ext cx="4813047" cy="80010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Designer: Catherine Crivici  Editor: Sarah Malina </a:t>
            </a:r>
          </a:p>
        </p:txBody>
      </p:sp>
      <p:sp>
        <p:nvSpPr>
          <p:cNvPr id="25" name="TextBox 25"/>
          <p:cNvSpPr txBox="1"/>
          <p:nvPr/>
        </p:nvSpPr>
        <p:spPr>
          <a:xfrm>
            <a:off x="12761865" y="7374344"/>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Faith Today</a:t>
            </a:r>
          </a:p>
        </p:txBody>
      </p:sp>
      <p:sp>
        <p:nvSpPr>
          <p:cNvPr id="26" name="TextBox 26"/>
          <p:cNvSpPr txBox="1"/>
          <p:nvPr/>
        </p:nvSpPr>
        <p:spPr>
          <a:xfrm>
            <a:off x="12604059" y="8410826"/>
            <a:ext cx="4813047" cy="628650"/>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March/April, July/August and September/October 2025</a:t>
            </a:r>
          </a:p>
        </p:txBody>
      </p:sp>
      <p:sp>
        <p:nvSpPr>
          <p:cNvPr id="27" name="TextBox 27"/>
          <p:cNvSpPr txBox="1"/>
          <p:nvPr/>
        </p:nvSpPr>
        <p:spPr>
          <a:xfrm>
            <a:off x="12446253" y="6043938"/>
            <a:ext cx="5176770" cy="80010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Editor: Bill Fledderus </a:t>
            </a:r>
          </a:p>
          <a:p>
            <a:pPr algn="ctr">
              <a:lnSpc>
                <a:spcPts val="3151"/>
              </a:lnSpc>
            </a:pPr>
            <a:r>
              <a:rPr lang="en-US" sz="2626" b="1">
                <a:solidFill>
                  <a:srgbClr val="046593"/>
                </a:solidFill>
                <a:latin typeface="Montserrat Bold"/>
                <a:ea typeface="Montserrat Bold"/>
                <a:cs typeface="Montserrat Bold"/>
                <a:sym typeface="Montserrat Bold"/>
              </a:rPr>
              <a:t>Designer: Janice Van Eck</a:t>
            </a:r>
          </a:p>
        </p:txBody>
      </p:sp>
      <p:sp>
        <p:nvSpPr>
          <p:cNvPr id="28" name="TextBox 28"/>
          <p:cNvSpPr txBox="1"/>
          <p:nvPr/>
        </p:nvSpPr>
        <p:spPr>
          <a:xfrm>
            <a:off x="1341712" y="71469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30 - GENERAL EXCELLENCE MAGAZINE</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grpSp>
        <p:nvGrpSpPr>
          <p:cNvPr id="10" name="Group 10"/>
          <p:cNvGrpSpPr/>
          <p:nvPr/>
        </p:nvGrpSpPr>
        <p:grpSpPr>
          <a:xfrm>
            <a:off x="13489221" y="79492"/>
            <a:ext cx="4660259" cy="2221547"/>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4"/>
              <a:stretch>
                <a:fillRect b="-9585"/>
              </a:stretch>
            </a:blipFill>
          </p:spPr>
          <p:txBody>
            <a:bodyPr/>
            <a:lstStyle/>
            <a:p>
              <a:endParaRPr lang="en-US"/>
            </a:p>
          </p:txBody>
        </p:sp>
      </p:grpSp>
      <p:sp>
        <p:nvSpPr>
          <p:cNvPr id="12" name="Freeform 12"/>
          <p:cNvSpPr/>
          <p:nvPr/>
        </p:nvSpPr>
        <p:spPr>
          <a:xfrm>
            <a:off x="6983165" y="2681823"/>
            <a:ext cx="4111835" cy="6216938"/>
          </a:xfrm>
          <a:custGeom>
            <a:avLst/>
            <a:gdLst/>
            <a:ahLst/>
            <a:cxnLst/>
            <a:rect l="l" t="t" r="r" b="b"/>
            <a:pathLst>
              <a:path w="4111835" h="6216938">
                <a:moveTo>
                  <a:pt x="0" y="0"/>
                </a:moveTo>
                <a:lnTo>
                  <a:pt x="4111835" y="0"/>
                </a:lnTo>
                <a:lnTo>
                  <a:pt x="4111835" y="6216938"/>
                </a:lnTo>
                <a:lnTo>
                  <a:pt x="0" y="6216938"/>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4" name="TextBox 14"/>
          <p:cNvSpPr txBox="1"/>
          <p:nvPr/>
        </p:nvSpPr>
        <p:spPr>
          <a:xfrm>
            <a:off x="1099454"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30 - GENERAL EXCELLENCE MAGAZINE</a:t>
            </a:r>
          </a:p>
        </p:txBody>
      </p:sp>
      <p:sp>
        <p:nvSpPr>
          <p:cNvPr id="15" name="TextBox 15"/>
          <p:cNvSpPr txBox="1"/>
          <p:nvPr/>
        </p:nvSpPr>
        <p:spPr>
          <a:xfrm>
            <a:off x="871715" y="5379173"/>
            <a:ext cx="5176483" cy="1171731"/>
          </a:xfrm>
          <a:prstGeom prst="rect">
            <a:avLst/>
          </a:prstGeom>
        </p:spPr>
        <p:txBody>
          <a:bodyPr lIns="0" tIns="0" rIns="0" bIns="0" rtlCol="0" anchor="t">
            <a:spAutoFit/>
          </a:bodyPr>
          <a:lstStyle/>
          <a:p>
            <a:pPr algn="ctr">
              <a:lnSpc>
                <a:spcPts val="2277"/>
              </a:lnSpc>
            </a:pPr>
            <a:r>
              <a:rPr lang="en-US" sz="2711" b="1">
                <a:solidFill>
                  <a:srgbClr val="EC8B40"/>
                </a:solidFill>
                <a:latin typeface="Montserrat Bold"/>
                <a:ea typeface="Montserrat Bold"/>
                <a:cs typeface="Montserrat Bold"/>
                <a:sym typeface="Montserrat Bold"/>
              </a:rPr>
              <a:t>Authors, Designer and Editor:</a:t>
            </a:r>
          </a:p>
          <a:p>
            <a:pPr algn="ctr">
              <a:lnSpc>
                <a:spcPts val="2277"/>
              </a:lnSpc>
            </a:pPr>
            <a:r>
              <a:rPr lang="en-US" sz="2711" b="1">
                <a:solidFill>
                  <a:srgbClr val="EC8B40"/>
                </a:solidFill>
                <a:latin typeface="Montserrat Bold"/>
                <a:ea typeface="Montserrat Bold"/>
                <a:cs typeface="Montserrat Bold"/>
                <a:sym typeface="Montserrat Bold"/>
              </a:rPr>
              <a:t>Broadview staff and contributors</a:t>
            </a:r>
          </a:p>
        </p:txBody>
      </p:sp>
      <p:sp>
        <p:nvSpPr>
          <p:cNvPr id="16" name="TextBox 16"/>
          <p:cNvSpPr txBox="1"/>
          <p:nvPr/>
        </p:nvSpPr>
        <p:spPr>
          <a:xfrm>
            <a:off x="1274404" y="7165266"/>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Broadview</a:t>
            </a:r>
          </a:p>
        </p:txBody>
      </p:sp>
      <p:sp>
        <p:nvSpPr>
          <p:cNvPr id="17" name="TextBox 17"/>
          <p:cNvSpPr txBox="1"/>
          <p:nvPr/>
        </p:nvSpPr>
        <p:spPr>
          <a:xfrm>
            <a:off x="708201" y="8127134"/>
            <a:ext cx="5227152" cy="65722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April/May, June and November/December 2025</a:t>
            </a:r>
          </a:p>
        </p:txBody>
      </p:sp>
      <p:sp>
        <p:nvSpPr>
          <p:cNvPr id="18" name="TextBox 18"/>
          <p:cNvSpPr txBox="1"/>
          <p:nvPr/>
        </p:nvSpPr>
        <p:spPr>
          <a:xfrm>
            <a:off x="12709015" y="4750449"/>
            <a:ext cx="5224123" cy="6394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This is a gorgeous magazine. It’s fresh, ultra-modern, with bold and beautiful type treatments. </a:t>
            </a:r>
          </a:p>
        </p:txBody>
      </p:sp>
      <p:sp>
        <p:nvSpPr>
          <p:cNvPr id="19" name="TextBox 19"/>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1379190" y="8003498"/>
            <a:ext cx="15529620" cy="829310"/>
          </a:xfrm>
          <a:prstGeom prst="rect">
            <a:avLst/>
          </a:prstGeom>
        </p:spPr>
        <p:txBody>
          <a:bodyPr lIns="0" tIns="0" rIns="0" bIns="0" rtlCol="0" anchor="t">
            <a:spAutoFit/>
          </a:bodyPr>
          <a:lstStyle/>
          <a:p>
            <a:pPr algn="ctr">
              <a:lnSpc>
                <a:spcPts val="4960"/>
              </a:lnSpc>
            </a:pPr>
            <a:r>
              <a:rPr lang="en-US" sz="6200" b="1" spc="-167" dirty="0">
                <a:solidFill>
                  <a:srgbClr val="4FAACF"/>
                </a:solidFill>
                <a:latin typeface="Arial MT Pro Bold"/>
                <a:ea typeface="Arial MT Pro Bold"/>
                <a:cs typeface="Arial MT Pro Bold"/>
                <a:sym typeface="Arial MT Pro Bold"/>
              </a:rPr>
              <a:t>31 - GENERAL EXCELLENCE NEWSPAPER</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grpSp>
        <p:nvGrpSpPr>
          <p:cNvPr id="19" name="Group 19"/>
          <p:cNvGrpSpPr/>
          <p:nvPr/>
        </p:nvGrpSpPr>
        <p:grpSpPr>
          <a:xfrm>
            <a:off x="13489221" y="79492"/>
            <a:ext cx="4660259" cy="2221547"/>
            <a:chOff x="0" y="0"/>
            <a:chExt cx="10846676" cy="5170614"/>
          </a:xfrm>
        </p:grpSpPr>
        <p:sp>
          <p:nvSpPr>
            <p:cNvPr id="20" name="Freeform 2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
        <p:nvSpPr>
          <p:cNvPr id="21" name="Freeform 21"/>
          <p:cNvSpPr/>
          <p:nvPr/>
        </p:nvSpPr>
        <p:spPr>
          <a:xfrm>
            <a:off x="7463024" y="4135880"/>
            <a:ext cx="4085968" cy="5250904"/>
          </a:xfrm>
          <a:custGeom>
            <a:avLst/>
            <a:gdLst/>
            <a:ahLst/>
            <a:cxnLst/>
            <a:rect l="l" t="t" r="r" b="b"/>
            <a:pathLst>
              <a:path w="4085968" h="5250904">
                <a:moveTo>
                  <a:pt x="0" y="0"/>
                </a:moveTo>
                <a:lnTo>
                  <a:pt x="4085968" y="0"/>
                </a:lnTo>
                <a:lnTo>
                  <a:pt x="4085968" y="5250904"/>
                </a:lnTo>
                <a:lnTo>
                  <a:pt x="0" y="5250904"/>
                </a:lnTo>
                <a:lnTo>
                  <a:pt x="0" y="0"/>
                </a:lnTo>
                <a:close/>
              </a:path>
            </a:pathLst>
          </a:custGeom>
          <a:blipFill>
            <a:blip r:embed="rId6"/>
            <a:stretch>
              <a:fillRect/>
            </a:stretch>
          </a:blipFill>
        </p:spPr>
        <p:txBody>
          <a:bodyPr/>
          <a:lstStyle/>
          <a:p>
            <a:endParaRPr lang="en-US"/>
          </a:p>
        </p:txBody>
      </p:sp>
      <p:sp>
        <p:nvSpPr>
          <p:cNvPr id="22" name="TextBox 22"/>
          <p:cNvSpPr txBox="1"/>
          <p:nvPr/>
        </p:nvSpPr>
        <p:spPr>
          <a:xfrm>
            <a:off x="871715" y="7612469"/>
            <a:ext cx="4497435" cy="681996"/>
          </a:xfrm>
          <a:prstGeom prst="rect">
            <a:avLst/>
          </a:prstGeom>
        </p:spPr>
        <p:txBody>
          <a:bodyPr lIns="0" tIns="0" rIns="0" bIns="0" rtlCol="0" anchor="t">
            <a:spAutoFit/>
          </a:bodyPr>
          <a:lstStyle/>
          <a:p>
            <a:pPr algn="ctr">
              <a:lnSpc>
                <a:spcPts val="2761"/>
              </a:lnSpc>
            </a:pPr>
            <a:r>
              <a:rPr lang="en-US" sz="2400" b="1">
                <a:solidFill>
                  <a:srgbClr val="4FAACF"/>
                </a:solidFill>
                <a:latin typeface="Montserrat Bold"/>
                <a:ea typeface="Montserrat Bold"/>
                <a:cs typeface="Montserrat Bold"/>
                <a:sym typeface="Montserrat Bold"/>
              </a:rPr>
              <a:t>The Saskatchewan Anglican</a:t>
            </a:r>
          </a:p>
        </p:txBody>
      </p:sp>
      <p:sp>
        <p:nvSpPr>
          <p:cNvPr id="23" name="TextBox 23"/>
          <p:cNvSpPr txBox="1"/>
          <p:nvPr/>
        </p:nvSpPr>
        <p:spPr>
          <a:xfrm>
            <a:off x="713909" y="8740789"/>
            <a:ext cx="4813047" cy="628650"/>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May, September, October 2025 Issues</a:t>
            </a:r>
          </a:p>
        </p:txBody>
      </p:sp>
      <p:sp>
        <p:nvSpPr>
          <p:cNvPr id="24" name="TextBox 24"/>
          <p:cNvSpPr txBox="1"/>
          <p:nvPr/>
        </p:nvSpPr>
        <p:spPr>
          <a:xfrm>
            <a:off x="713909" y="6561307"/>
            <a:ext cx="4813047" cy="40005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Designer: Jason G. Antonio</a:t>
            </a:r>
          </a:p>
        </p:txBody>
      </p:sp>
      <p:sp>
        <p:nvSpPr>
          <p:cNvPr id="25" name="TextBox 25"/>
          <p:cNvSpPr txBox="1"/>
          <p:nvPr/>
        </p:nvSpPr>
        <p:spPr>
          <a:xfrm>
            <a:off x="12761865" y="7155269"/>
            <a:ext cx="4497435" cy="85074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Perspective (formerly Crosstalk)</a:t>
            </a:r>
          </a:p>
        </p:txBody>
      </p:sp>
      <p:sp>
        <p:nvSpPr>
          <p:cNvPr id="26" name="TextBox 26"/>
          <p:cNvSpPr txBox="1"/>
          <p:nvPr/>
        </p:nvSpPr>
        <p:spPr>
          <a:xfrm>
            <a:off x="12604059" y="8567988"/>
            <a:ext cx="4813047" cy="31432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April, May, September 2025 Issues</a:t>
            </a:r>
          </a:p>
        </p:txBody>
      </p:sp>
      <p:sp>
        <p:nvSpPr>
          <p:cNvPr id="27" name="TextBox 27"/>
          <p:cNvSpPr txBox="1"/>
          <p:nvPr/>
        </p:nvSpPr>
        <p:spPr>
          <a:xfrm>
            <a:off x="12446253" y="6043938"/>
            <a:ext cx="5176770" cy="80010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Editor: </a:t>
            </a:r>
          </a:p>
          <a:p>
            <a:pPr algn="ctr">
              <a:lnSpc>
                <a:spcPts val="3151"/>
              </a:lnSpc>
            </a:pPr>
            <a:r>
              <a:rPr lang="en-US" sz="2626" b="1">
                <a:solidFill>
                  <a:srgbClr val="046593"/>
                </a:solidFill>
                <a:latin typeface="Montserrat Bold"/>
                <a:ea typeface="Montserrat Bold"/>
                <a:cs typeface="Montserrat Bold"/>
                <a:sym typeface="Montserrat Bold"/>
              </a:rPr>
              <a:t>Leigh Anne Williams</a:t>
            </a:r>
          </a:p>
        </p:txBody>
      </p:sp>
      <p:sp>
        <p:nvSpPr>
          <p:cNvPr id="28" name="TextBox 28"/>
          <p:cNvSpPr txBox="1"/>
          <p:nvPr/>
        </p:nvSpPr>
        <p:spPr>
          <a:xfrm>
            <a:off x="1341712" y="71469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31 - GENERAL EXCELLENCE NEWSPAPER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713832"/>
            <a:ext cx="4497435" cy="41259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Broadview</a:t>
            </a:r>
          </a:p>
        </p:txBody>
      </p:sp>
      <p:sp>
        <p:nvSpPr>
          <p:cNvPr id="20" name="TextBox 20"/>
          <p:cNvSpPr txBox="1"/>
          <p:nvPr/>
        </p:nvSpPr>
        <p:spPr>
          <a:xfrm>
            <a:off x="713909" y="8583627"/>
            <a:ext cx="4813047" cy="314325"/>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“The Remedy”</a:t>
            </a:r>
          </a:p>
        </p:txBody>
      </p:sp>
      <p:sp>
        <p:nvSpPr>
          <p:cNvPr id="21" name="TextBox 21"/>
          <p:cNvSpPr txBox="1"/>
          <p:nvPr/>
        </p:nvSpPr>
        <p:spPr>
          <a:xfrm>
            <a:off x="826528" y="6904207"/>
            <a:ext cx="4677558" cy="40005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Author: Meagan Gillmore</a:t>
            </a:r>
          </a:p>
        </p:txBody>
      </p:sp>
      <p:sp>
        <p:nvSpPr>
          <p:cNvPr id="22" name="TextBox 22"/>
          <p:cNvSpPr txBox="1"/>
          <p:nvPr/>
        </p:nvSpPr>
        <p:spPr>
          <a:xfrm>
            <a:off x="12604059" y="7440860"/>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Faith Today</a:t>
            </a:r>
          </a:p>
        </p:txBody>
      </p:sp>
      <p:sp>
        <p:nvSpPr>
          <p:cNvPr id="23" name="TextBox 23"/>
          <p:cNvSpPr txBox="1"/>
          <p:nvPr/>
        </p:nvSpPr>
        <p:spPr>
          <a:xfrm>
            <a:off x="12513997" y="8237707"/>
            <a:ext cx="4813047" cy="94297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“Hip Hop was always part of the story: Ministry in a vibrant but misunderstood culture”</a:t>
            </a:r>
          </a:p>
        </p:txBody>
      </p:sp>
      <p:sp>
        <p:nvSpPr>
          <p:cNvPr id="24" name="TextBox 24"/>
          <p:cNvSpPr txBox="1"/>
          <p:nvPr/>
        </p:nvSpPr>
        <p:spPr>
          <a:xfrm>
            <a:off x="12513997" y="6704182"/>
            <a:ext cx="4677558" cy="40005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Author: Jon Corbin</a:t>
            </a:r>
          </a:p>
        </p:txBody>
      </p:sp>
      <p:sp>
        <p:nvSpPr>
          <p:cNvPr id="25" name="TextBox 25"/>
          <p:cNvSpPr txBox="1"/>
          <p:nvPr/>
        </p:nvSpPr>
        <p:spPr>
          <a:xfrm>
            <a:off x="1168263" y="84804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3A - FEATURE</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7239318" y="4968203"/>
            <a:ext cx="2369372" cy="3740991"/>
            <a:chOff x="0" y="0"/>
            <a:chExt cx="3159163" cy="4987988"/>
          </a:xfrm>
        </p:grpSpPr>
        <p:sp>
          <p:nvSpPr>
            <p:cNvPr id="29" name="Freeform 29"/>
            <p:cNvSpPr/>
            <p:nvPr/>
          </p:nvSpPr>
          <p:spPr>
            <a:xfrm>
              <a:off x="0" y="0"/>
              <a:ext cx="3159125" cy="4988052"/>
            </a:xfrm>
            <a:custGeom>
              <a:avLst/>
              <a:gdLst/>
              <a:ahLst/>
              <a:cxnLst/>
              <a:rect l="l" t="t" r="r" b="b"/>
              <a:pathLst>
                <a:path w="3159125" h="4988052">
                  <a:moveTo>
                    <a:pt x="0" y="0"/>
                  </a:moveTo>
                  <a:lnTo>
                    <a:pt x="3159125" y="0"/>
                  </a:lnTo>
                  <a:lnTo>
                    <a:pt x="3159125" y="4988052"/>
                  </a:lnTo>
                  <a:lnTo>
                    <a:pt x="0" y="4988052"/>
                  </a:lnTo>
                  <a:lnTo>
                    <a:pt x="0" y="0"/>
                  </a:lnTo>
                  <a:close/>
                </a:path>
              </a:pathLst>
            </a:custGeom>
            <a:blipFill>
              <a:blip r:embed="rId6"/>
              <a:stretch>
                <a:fillRect t="-14135" r="-34629" b="1"/>
              </a:stretch>
            </a:blipFill>
          </p:spPr>
          <p:txBody>
            <a:bodyPr/>
            <a:lstStyle/>
            <a:p>
              <a:endParaRPr lang="en-US"/>
            </a:p>
          </p:txBody>
        </p:sp>
      </p:grpSp>
      <p:grpSp>
        <p:nvGrpSpPr>
          <p:cNvPr id="30" name="Group 30"/>
          <p:cNvGrpSpPr/>
          <p:nvPr/>
        </p:nvGrpSpPr>
        <p:grpSpPr>
          <a:xfrm>
            <a:off x="9510669" y="4479114"/>
            <a:ext cx="2158536" cy="4230081"/>
            <a:chOff x="0" y="0"/>
            <a:chExt cx="2878049" cy="5640108"/>
          </a:xfrm>
        </p:grpSpPr>
        <p:sp>
          <p:nvSpPr>
            <p:cNvPr id="31" name="Freeform 31"/>
            <p:cNvSpPr/>
            <p:nvPr/>
          </p:nvSpPr>
          <p:spPr>
            <a:xfrm>
              <a:off x="0" y="0"/>
              <a:ext cx="2878074" cy="5640070"/>
            </a:xfrm>
            <a:custGeom>
              <a:avLst/>
              <a:gdLst/>
              <a:ahLst/>
              <a:cxnLst/>
              <a:rect l="l" t="t" r="r" b="b"/>
              <a:pathLst>
                <a:path w="2878074" h="5640070">
                  <a:moveTo>
                    <a:pt x="0" y="0"/>
                  </a:moveTo>
                  <a:lnTo>
                    <a:pt x="2878074" y="0"/>
                  </a:lnTo>
                  <a:lnTo>
                    <a:pt x="2878074" y="5640070"/>
                  </a:lnTo>
                  <a:lnTo>
                    <a:pt x="0" y="5640070"/>
                  </a:lnTo>
                  <a:lnTo>
                    <a:pt x="0" y="0"/>
                  </a:lnTo>
                  <a:close/>
                </a:path>
              </a:pathLst>
            </a:custGeom>
            <a:blipFill>
              <a:blip r:embed="rId7"/>
              <a:stretch>
                <a:fillRect l="-23201" r="-23200"/>
              </a:stretch>
            </a:blipFill>
          </p:spPr>
          <p:txBody>
            <a:bodyPr/>
            <a:lstStyle/>
            <a:p>
              <a:endParaRPr lang="en-US"/>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grpSp>
        <p:nvGrpSpPr>
          <p:cNvPr id="10" name="Group 10"/>
          <p:cNvGrpSpPr/>
          <p:nvPr/>
        </p:nvGrpSpPr>
        <p:grpSpPr>
          <a:xfrm>
            <a:off x="13489221" y="79492"/>
            <a:ext cx="4660259" cy="2221547"/>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4"/>
              <a:stretch>
                <a:fillRect b="-9585"/>
              </a:stretch>
            </a:blipFill>
          </p:spPr>
          <p:txBody>
            <a:bodyPr/>
            <a:lstStyle/>
            <a:p>
              <a:endParaRPr lang="en-US"/>
            </a:p>
          </p:txBody>
        </p:sp>
      </p:grpSp>
      <p:sp>
        <p:nvSpPr>
          <p:cNvPr id="12" name="Freeform 12"/>
          <p:cNvSpPr/>
          <p:nvPr/>
        </p:nvSpPr>
        <p:spPr>
          <a:xfrm>
            <a:off x="6894208" y="3066094"/>
            <a:ext cx="4602063" cy="6192206"/>
          </a:xfrm>
          <a:custGeom>
            <a:avLst/>
            <a:gdLst/>
            <a:ahLst/>
            <a:cxnLst/>
            <a:rect l="l" t="t" r="r" b="b"/>
            <a:pathLst>
              <a:path w="4602063" h="6192206">
                <a:moveTo>
                  <a:pt x="0" y="0"/>
                </a:moveTo>
                <a:lnTo>
                  <a:pt x="4602063" y="0"/>
                </a:lnTo>
                <a:lnTo>
                  <a:pt x="4602063" y="6192206"/>
                </a:lnTo>
                <a:lnTo>
                  <a:pt x="0" y="6192206"/>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4" name="TextBox 14"/>
          <p:cNvSpPr txBox="1"/>
          <p:nvPr/>
        </p:nvSpPr>
        <p:spPr>
          <a:xfrm>
            <a:off x="1099454"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31 - GENERAL EXCELLENCE NEWSPAPER</a:t>
            </a:r>
          </a:p>
        </p:txBody>
      </p:sp>
      <p:sp>
        <p:nvSpPr>
          <p:cNvPr id="15" name="TextBox 15"/>
          <p:cNvSpPr txBox="1"/>
          <p:nvPr/>
        </p:nvSpPr>
        <p:spPr>
          <a:xfrm>
            <a:off x="871715" y="5664923"/>
            <a:ext cx="5176483" cy="600231"/>
          </a:xfrm>
          <a:prstGeom prst="rect">
            <a:avLst/>
          </a:prstGeom>
        </p:spPr>
        <p:txBody>
          <a:bodyPr lIns="0" tIns="0" rIns="0" bIns="0" rtlCol="0" anchor="t">
            <a:spAutoFit/>
          </a:bodyPr>
          <a:lstStyle/>
          <a:p>
            <a:pPr algn="ctr">
              <a:lnSpc>
                <a:spcPts val="2277"/>
              </a:lnSpc>
            </a:pPr>
            <a:r>
              <a:rPr lang="en-US" sz="2711" b="1">
                <a:solidFill>
                  <a:srgbClr val="EC8B40"/>
                </a:solidFill>
                <a:latin typeface="Montserrat Bold"/>
                <a:ea typeface="Montserrat Bold"/>
                <a:cs typeface="Montserrat Bold"/>
                <a:sym typeface="Montserrat Bold"/>
              </a:rPr>
              <a:t>Artist, Designer and Editor:</a:t>
            </a:r>
          </a:p>
          <a:p>
            <a:pPr algn="ctr">
              <a:lnSpc>
                <a:spcPts val="2277"/>
              </a:lnSpc>
            </a:pPr>
            <a:r>
              <a:rPr lang="en-US" sz="2711" b="1">
                <a:solidFill>
                  <a:srgbClr val="EC8B40"/>
                </a:solidFill>
                <a:latin typeface="Montserrat Bold"/>
                <a:ea typeface="Montserrat Bold"/>
                <a:cs typeface="Montserrat Bold"/>
                <a:sym typeface="Montserrat Bold"/>
              </a:rPr>
              <a:t>Gisele McKnight </a:t>
            </a:r>
          </a:p>
        </p:txBody>
      </p:sp>
      <p:sp>
        <p:nvSpPr>
          <p:cNvPr id="16" name="TextBox 16"/>
          <p:cNvSpPr txBox="1"/>
          <p:nvPr/>
        </p:nvSpPr>
        <p:spPr>
          <a:xfrm>
            <a:off x="1274404" y="6989054"/>
            <a:ext cx="4094746" cy="714217"/>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New Brunswick Anglican</a:t>
            </a:r>
          </a:p>
        </p:txBody>
      </p:sp>
      <p:sp>
        <p:nvSpPr>
          <p:cNvPr id="17" name="TextBox 17"/>
          <p:cNvSpPr txBox="1"/>
          <p:nvPr/>
        </p:nvSpPr>
        <p:spPr>
          <a:xfrm>
            <a:off x="708201" y="8289059"/>
            <a:ext cx="5227152" cy="3333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April, June, October 2025 Issues</a:t>
            </a:r>
          </a:p>
        </p:txBody>
      </p:sp>
      <p:sp>
        <p:nvSpPr>
          <p:cNvPr id="18" name="TextBox 18"/>
          <p:cNvSpPr txBox="1"/>
          <p:nvPr/>
        </p:nvSpPr>
        <p:spPr>
          <a:xfrm>
            <a:off x="12709015" y="4750449"/>
            <a:ext cx="5224123" cy="16110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Good eye for design – the editor recognizes the value of a good pic. Never underestimate the value of a compelling pic to stop a scanning reader and entice them to read the “grey stuff” surrounding the art. 😊</a:t>
            </a:r>
          </a:p>
        </p:txBody>
      </p:sp>
      <p:sp>
        <p:nvSpPr>
          <p:cNvPr id="19" name="TextBox 19"/>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dirty="0">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dirty="0">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dirty="0">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1402636" y="7917185"/>
            <a:ext cx="16265761" cy="1339982"/>
          </a:xfrm>
          <a:prstGeom prst="rect">
            <a:avLst/>
          </a:prstGeom>
        </p:spPr>
        <p:txBody>
          <a:bodyPr wrap="square" lIns="0" tIns="0" rIns="0" bIns="0" rtlCol="0" anchor="t">
            <a:spAutoFit/>
          </a:bodyPr>
          <a:lstStyle/>
          <a:p>
            <a:pPr algn="ctr">
              <a:lnSpc>
                <a:spcPts val="4960"/>
              </a:lnSpc>
            </a:pPr>
            <a:r>
              <a:rPr lang="en-US" sz="6200" b="1" spc="-167" dirty="0">
                <a:solidFill>
                  <a:srgbClr val="4FAACF"/>
                </a:solidFill>
                <a:latin typeface="Arial MT Pro Bold"/>
                <a:ea typeface="Arial MT Pro Bold"/>
                <a:cs typeface="Arial MT Pro Bold"/>
                <a:sym typeface="Arial MT Pro Bold"/>
              </a:rPr>
              <a:t>32- GENERAL EXCELLENCE     INSTITUTIONAL PUBLICATION </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grpSp>
        <p:nvGrpSpPr>
          <p:cNvPr id="10" name="Group 10"/>
          <p:cNvGrpSpPr/>
          <p:nvPr/>
        </p:nvGrpSpPr>
        <p:grpSpPr>
          <a:xfrm>
            <a:off x="13489221" y="79492"/>
            <a:ext cx="4660259" cy="2221547"/>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4"/>
              <a:stretch>
                <a:fillRect b="-9585"/>
              </a:stretch>
            </a:blipFill>
          </p:spPr>
          <p:txBody>
            <a:bodyPr/>
            <a:lstStyle/>
            <a:p>
              <a:endParaRPr lang="en-US"/>
            </a:p>
          </p:txBody>
        </p:sp>
      </p:grpSp>
      <p:sp>
        <p:nvSpPr>
          <p:cNvPr id="12" name="Freeform 12"/>
          <p:cNvSpPr/>
          <p:nvPr/>
        </p:nvSpPr>
        <p:spPr>
          <a:xfrm>
            <a:off x="6831925" y="3091692"/>
            <a:ext cx="4414314" cy="5692667"/>
          </a:xfrm>
          <a:custGeom>
            <a:avLst/>
            <a:gdLst/>
            <a:ahLst/>
            <a:cxnLst/>
            <a:rect l="l" t="t" r="r" b="b"/>
            <a:pathLst>
              <a:path w="4414314" h="5692667">
                <a:moveTo>
                  <a:pt x="0" y="0"/>
                </a:moveTo>
                <a:lnTo>
                  <a:pt x="4414314" y="0"/>
                </a:lnTo>
                <a:lnTo>
                  <a:pt x="4414314" y="5692667"/>
                </a:lnTo>
                <a:lnTo>
                  <a:pt x="0" y="5692667"/>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4" name="TextBox 14"/>
          <p:cNvSpPr txBox="1"/>
          <p:nvPr/>
        </p:nvSpPr>
        <p:spPr>
          <a:xfrm>
            <a:off x="1099454" y="257175"/>
            <a:ext cx="10753699" cy="102870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32 – GENERAL EXCELLENCE INSTITUTIONAL PUBLICATION</a:t>
            </a:r>
          </a:p>
        </p:txBody>
      </p:sp>
      <p:sp>
        <p:nvSpPr>
          <p:cNvPr id="15" name="TextBox 15"/>
          <p:cNvSpPr txBox="1"/>
          <p:nvPr/>
        </p:nvSpPr>
        <p:spPr>
          <a:xfrm>
            <a:off x="871715" y="5807798"/>
            <a:ext cx="5176483" cy="314481"/>
          </a:xfrm>
          <a:prstGeom prst="rect">
            <a:avLst/>
          </a:prstGeom>
        </p:spPr>
        <p:txBody>
          <a:bodyPr lIns="0" tIns="0" rIns="0" bIns="0" rtlCol="0" anchor="t">
            <a:spAutoFit/>
          </a:bodyPr>
          <a:lstStyle/>
          <a:p>
            <a:pPr algn="ctr">
              <a:lnSpc>
                <a:spcPts val="2277"/>
              </a:lnSpc>
            </a:pPr>
            <a:r>
              <a:rPr lang="en-US" sz="2711" b="1">
                <a:solidFill>
                  <a:srgbClr val="EC8B40"/>
                </a:solidFill>
                <a:latin typeface="Montserrat Bold"/>
                <a:ea typeface="Montserrat Bold"/>
                <a:cs typeface="Montserrat Bold"/>
                <a:sym typeface="Montserrat Bold"/>
              </a:rPr>
              <a:t>Editor: Shawna Peverill</a:t>
            </a:r>
          </a:p>
        </p:txBody>
      </p:sp>
      <p:sp>
        <p:nvSpPr>
          <p:cNvPr id="16" name="TextBox 16"/>
          <p:cNvSpPr txBox="1"/>
          <p:nvPr/>
        </p:nvSpPr>
        <p:spPr>
          <a:xfrm>
            <a:off x="1274404" y="7165266"/>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Acadia Divinity College</a:t>
            </a:r>
          </a:p>
        </p:txBody>
      </p:sp>
      <p:sp>
        <p:nvSpPr>
          <p:cNvPr id="17" name="TextBox 17"/>
          <p:cNvSpPr txBox="1"/>
          <p:nvPr/>
        </p:nvSpPr>
        <p:spPr>
          <a:xfrm>
            <a:off x="708201" y="8289059"/>
            <a:ext cx="5227152" cy="3333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ADC Today</a:t>
            </a:r>
          </a:p>
        </p:txBody>
      </p:sp>
      <p:sp>
        <p:nvSpPr>
          <p:cNvPr id="18" name="TextBox 18"/>
          <p:cNvSpPr txBox="1"/>
          <p:nvPr/>
        </p:nvSpPr>
        <p:spPr>
          <a:xfrm>
            <a:off x="12709015" y="4750449"/>
            <a:ext cx="5224123" cy="16110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Well designed, well written and well thought out publication. It not only provides the basics – news, faculty updates, alumni updates, information that alumni and supporters want to know – but also interesting articles that resource readers. </a:t>
            </a:r>
          </a:p>
        </p:txBody>
      </p:sp>
      <p:sp>
        <p:nvSpPr>
          <p:cNvPr id="19" name="TextBox 19"/>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3471267" y="7554257"/>
            <a:ext cx="11345466" cy="145796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STUDENT AWARD </a:t>
            </a:r>
          </a:p>
          <a:p>
            <a:pPr algn="ctr">
              <a:lnSpc>
                <a:spcPts val="4960"/>
              </a:lnSpc>
            </a:pPr>
            <a:r>
              <a:rPr lang="en-US" sz="6200" b="1" spc="-167">
                <a:solidFill>
                  <a:srgbClr val="4FAACF"/>
                </a:solidFill>
                <a:latin typeface="Arial MT Pro Bold"/>
                <a:ea typeface="Arial MT Pro Bold"/>
                <a:cs typeface="Arial MT Pro Bold"/>
                <a:sym typeface="Arial MT Pro Bold"/>
              </a:rPr>
              <a:t>SPONSORED BY FAITH TODAY</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grpSp>
        <p:nvGrpSpPr>
          <p:cNvPr id="10" name="Group 10"/>
          <p:cNvGrpSpPr/>
          <p:nvPr/>
        </p:nvGrpSpPr>
        <p:grpSpPr>
          <a:xfrm>
            <a:off x="13489221" y="79492"/>
            <a:ext cx="4660259" cy="2221547"/>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4"/>
              <a:stretch>
                <a:fillRect b="-9585"/>
              </a:stretch>
            </a:blipFill>
          </p:spPr>
          <p:txBody>
            <a:bodyPr/>
            <a:lstStyle/>
            <a:p>
              <a:endParaRPr lang="en-US"/>
            </a:p>
          </p:txBody>
        </p:sp>
      </p:grpSp>
      <p:sp>
        <p:nvSpPr>
          <p:cNvPr id="12" name="Freeform 12"/>
          <p:cNvSpPr/>
          <p:nvPr/>
        </p:nvSpPr>
        <p:spPr>
          <a:xfrm>
            <a:off x="7026434" y="3166519"/>
            <a:ext cx="4163477" cy="5140819"/>
          </a:xfrm>
          <a:custGeom>
            <a:avLst/>
            <a:gdLst/>
            <a:ahLst/>
            <a:cxnLst/>
            <a:rect l="l" t="t" r="r" b="b"/>
            <a:pathLst>
              <a:path w="4163477" h="5140819">
                <a:moveTo>
                  <a:pt x="0" y="0"/>
                </a:moveTo>
                <a:lnTo>
                  <a:pt x="4163477" y="0"/>
                </a:lnTo>
                <a:lnTo>
                  <a:pt x="4163477" y="5140819"/>
                </a:lnTo>
                <a:lnTo>
                  <a:pt x="0" y="5140819"/>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4" name="TextBox 14"/>
          <p:cNvSpPr txBox="1"/>
          <p:nvPr/>
        </p:nvSpPr>
        <p:spPr>
          <a:xfrm>
            <a:off x="1099454" y="257175"/>
            <a:ext cx="10753699" cy="1028700"/>
          </a:xfrm>
          <a:prstGeom prst="rect">
            <a:avLst/>
          </a:prstGeom>
        </p:spPr>
        <p:txBody>
          <a:bodyPr lIns="0" tIns="0" rIns="0" bIns="0" rtlCol="0" anchor="t">
            <a:spAutoFit/>
          </a:bodyPr>
          <a:lstStyle/>
          <a:p>
            <a:pPr algn="ctr">
              <a:lnSpc>
                <a:spcPts val="4051"/>
              </a:lnSpc>
            </a:pPr>
            <a:r>
              <a:rPr lang="en-US" sz="3376" b="1" spc="-87">
                <a:solidFill>
                  <a:srgbClr val="4FAACF"/>
                </a:solidFill>
                <a:latin typeface="Montserrat Bold"/>
                <a:ea typeface="Montserrat Bold"/>
                <a:cs typeface="Montserrat Bold"/>
                <a:sym typeface="Montserrat Bold"/>
              </a:rPr>
              <a:t>STUDENT AWARD </a:t>
            </a:r>
          </a:p>
          <a:p>
            <a:pPr algn="ctr">
              <a:lnSpc>
                <a:spcPts val="4051"/>
              </a:lnSpc>
            </a:pPr>
            <a:r>
              <a:rPr lang="en-US" sz="3376" b="1" spc="-90">
                <a:solidFill>
                  <a:srgbClr val="4FAACF"/>
                </a:solidFill>
                <a:latin typeface="Montserrat Bold"/>
                <a:ea typeface="Montserrat Bold"/>
                <a:cs typeface="Montserrat Bold"/>
                <a:sym typeface="Montserrat Bold"/>
              </a:rPr>
              <a:t>SPONSORED BY FAITH TODAY</a:t>
            </a:r>
          </a:p>
        </p:txBody>
      </p:sp>
      <p:sp>
        <p:nvSpPr>
          <p:cNvPr id="15" name="TextBox 15"/>
          <p:cNvSpPr txBox="1"/>
          <p:nvPr/>
        </p:nvSpPr>
        <p:spPr>
          <a:xfrm>
            <a:off x="871715" y="5807798"/>
            <a:ext cx="5176483" cy="314481"/>
          </a:xfrm>
          <a:prstGeom prst="rect">
            <a:avLst/>
          </a:prstGeom>
        </p:spPr>
        <p:txBody>
          <a:bodyPr lIns="0" tIns="0" rIns="0" bIns="0" rtlCol="0" anchor="t">
            <a:spAutoFit/>
          </a:bodyPr>
          <a:lstStyle/>
          <a:p>
            <a:pPr algn="ctr">
              <a:lnSpc>
                <a:spcPts val="2277"/>
              </a:lnSpc>
            </a:pPr>
            <a:r>
              <a:rPr lang="en-US" sz="2711" b="1">
                <a:solidFill>
                  <a:srgbClr val="EC8B40"/>
                </a:solidFill>
                <a:latin typeface="Montserrat Bold"/>
                <a:ea typeface="Montserrat Bold"/>
                <a:cs typeface="Montserrat Bold"/>
                <a:sym typeface="Montserrat Bold"/>
              </a:rPr>
              <a:t>Author: Derek Hiemstra</a:t>
            </a:r>
          </a:p>
        </p:txBody>
      </p:sp>
      <p:sp>
        <p:nvSpPr>
          <p:cNvPr id="16" name="TextBox 16"/>
          <p:cNvSpPr txBox="1"/>
          <p:nvPr/>
        </p:nvSpPr>
        <p:spPr>
          <a:xfrm>
            <a:off x="1412584" y="6773091"/>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Christian Courier</a:t>
            </a:r>
          </a:p>
        </p:txBody>
      </p:sp>
      <p:sp>
        <p:nvSpPr>
          <p:cNvPr id="17" name="TextBox 17"/>
          <p:cNvSpPr txBox="1"/>
          <p:nvPr/>
        </p:nvSpPr>
        <p:spPr>
          <a:xfrm>
            <a:off x="821046" y="7763533"/>
            <a:ext cx="5227152" cy="3333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”Indigenous studies in East Van”</a:t>
            </a:r>
          </a:p>
        </p:txBody>
      </p:sp>
      <p:sp>
        <p:nvSpPr>
          <p:cNvPr id="18" name="TextBox 18"/>
          <p:cNvSpPr txBox="1"/>
          <p:nvPr/>
        </p:nvSpPr>
        <p:spPr>
          <a:xfrm>
            <a:off x="12709015" y="4750449"/>
            <a:ext cx="5224123" cy="6394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A beautiful piece, sensitively written. I feel as if I have visited the school through this read.</a:t>
            </a:r>
          </a:p>
        </p:txBody>
      </p:sp>
      <p:sp>
        <p:nvSpPr>
          <p:cNvPr id="19" name="TextBox 19"/>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0" y="7554257"/>
            <a:ext cx="18288000" cy="145796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A.C. FORREST MEMORIAL AWARD – CIRCULATION UNDER 10,000</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grpSp>
        <p:nvGrpSpPr>
          <p:cNvPr id="19" name="Group 19"/>
          <p:cNvGrpSpPr/>
          <p:nvPr/>
        </p:nvGrpSpPr>
        <p:grpSpPr>
          <a:xfrm>
            <a:off x="13489221" y="79492"/>
            <a:ext cx="4660259" cy="2221547"/>
            <a:chOff x="0" y="0"/>
            <a:chExt cx="10846676" cy="5170614"/>
          </a:xfrm>
        </p:grpSpPr>
        <p:sp>
          <p:nvSpPr>
            <p:cNvPr id="20" name="Freeform 2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
        <p:nvSpPr>
          <p:cNvPr id="21" name="Freeform 21"/>
          <p:cNvSpPr/>
          <p:nvPr/>
        </p:nvSpPr>
        <p:spPr>
          <a:xfrm>
            <a:off x="7717546" y="4042822"/>
            <a:ext cx="3235230" cy="4697967"/>
          </a:xfrm>
          <a:custGeom>
            <a:avLst/>
            <a:gdLst/>
            <a:ahLst/>
            <a:cxnLst/>
            <a:rect l="l" t="t" r="r" b="b"/>
            <a:pathLst>
              <a:path w="3235230" h="4697967">
                <a:moveTo>
                  <a:pt x="0" y="0"/>
                </a:moveTo>
                <a:lnTo>
                  <a:pt x="3235231" y="0"/>
                </a:lnTo>
                <a:lnTo>
                  <a:pt x="3235231" y="4697967"/>
                </a:lnTo>
                <a:lnTo>
                  <a:pt x="0" y="4697967"/>
                </a:lnTo>
                <a:lnTo>
                  <a:pt x="0" y="0"/>
                </a:lnTo>
                <a:close/>
              </a:path>
            </a:pathLst>
          </a:custGeom>
          <a:blipFill>
            <a:blip r:embed="rId6"/>
            <a:stretch>
              <a:fillRect/>
            </a:stretch>
          </a:blipFill>
        </p:spPr>
        <p:txBody>
          <a:bodyPr/>
          <a:lstStyle/>
          <a:p>
            <a:endParaRPr lang="en-US"/>
          </a:p>
        </p:txBody>
      </p:sp>
      <p:sp>
        <p:nvSpPr>
          <p:cNvPr id="22" name="TextBox 22"/>
          <p:cNvSpPr txBox="1"/>
          <p:nvPr/>
        </p:nvSpPr>
        <p:spPr>
          <a:xfrm>
            <a:off x="871715" y="7783919"/>
            <a:ext cx="4497435" cy="339096"/>
          </a:xfrm>
          <a:prstGeom prst="rect">
            <a:avLst/>
          </a:prstGeom>
        </p:spPr>
        <p:txBody>
          <a:bodyPr lIns="0" tIns="0" rIns="0" bIns="0" rtlCol="0" anchor="t">
            <a:spAutoFit/>
          </a:bodyPr>
          <a:lstStyle/>
          <a:p>
            <a:pPr algn="ctr">
              <a:lnSpc>
                <a:spcPts val="2761"/>
              </a:lnSpc>
            </a:pPr>
            <a:r>
              <a:rPr lang="en-US" sz="2400" b="1">
                <a:solidFill>
                  <a:srgbClr val="4FAACF"/>
                </a:solidFill>
                <a:latin typeface="Montserrat Bold"/>
                <a:ea typeface="Montserrat Bold"/>
                <a:cs typeface="Montserrat Bold"/>
                <a:sym typeface="Montserrat Bold"/>
              </a:rPr>
              <a:t>New Brunswick Anglican</a:t>
            </a:r>
          </a:p>
        </p:txBody>
      </p:sp>
      <p:sp>
        <p:nvSpPr>
          <p:cNvPr id="23" name="TextBox 23"/>
          <p:cNvSpPr txBox="1"/>
          <p:nvPr/>
        </p:nvSpPr>
        <p:spPr>
          <a:xfrm>
            <a:off x="713909" y="8897952"/>
            <a:ext cx="4813047" cy="314325"/>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“Kids Lead at Stone”</a:t>
            </a:r>
          </a:p>
        </p:txBody>
      </p:sp>
      <p:sp>
        <p:nvSpPr>
          <p:cNvPr id="24" name="TextBox 24"/>
          <p:cNvSpPr txBox="1"/>
          <p:nvPr/>
        </p:nvSpPr>
        <p:spPr>
          <a:xfrm>
            <a:off x="713909" y="6561307"/>
            <a:ext cx="4813047" cy="40005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Author: Gisele McKnight</a:t>
            </a:r>
          </a:p>
        </p:txBody>
      </p:sp>
      <p:sp>
        <p:nvSpPr>
          <p:cNvPr id="25" name="TextBox 25"/>
          <p:cNvSpPr txBox="1"/>
          <p:nvPr/>
        </p:nvSpPr>
        <p:spPr>
          <a:xfrm>
            <a:off x="12761865" y="7374344"/>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Christian Courier</a:t>
            </a:r>
          </a:p>
        </p:txBody>
      </p:sp>
      <p:sp>
        <p:nvSpPr>
          <p:cNvPr id="26" name="TextBox 26"/>
          <p:cNvSpPr txBox="1"/>
          <p:nvPr/>
        </p:nvSpPr>
        <p:spPr>
          <a:xfrm>
            <a:off x="12604059" y="8567988"/>
            <a:ext cx="4813047" cy="31432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“Vital and vanished!”</a:t>
            </a:r>
          </a:p>
        </p:txBody>
      </p:sp>
      <p:sp>
        <p:nvSpPr>
          <p:cNvPr id="27" name="TextBox 27"/>
          <p:cNvSpPr txBox="1"/>
          <p:nvPr/>
        </p:nvSpPr>
        <p:spPr>
          <a:xfrm>
            <a:off x="12446253" y="6243963"/>
            <a:ext cx="5176770" cy="40005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Author: Shannon Brink</a:t>
            </a:r>
          </a:p>
        </p:txBody>
      </p:sp>
      <p:sp>
        <p:nvSpPr>
          <p:cNvPr id="28" name="TextBox 28"/>
          <p:cNvSpPr txBox="1"/>
          <p:nvPr/>
        </p:nvSpPr>
        <p:spPr>
          <a:xfrm>
            <a:off x="1341712" y="200348"/>
            <a:ext cx="10753699" cy="102870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A.C. FORREST MEMORIAL AWARD – CIRCULATION UNDER 10,000</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grpSp>
        <p:nvGrpSpPr>
          <p:cNvPr id="10" name="Group 10"/>
          <p:cNvGrpSpPr/>
          <p:nvPr/>
        </p:nvGrpSpPr>
        <p:grpSpPr>
          <a:xfrm>
            <a:off x="13489221" y="79492"/>
            <a:ext cx="4660259" cy="2221547"/>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4"/>
              <a:stretch>
                <a:fillRect b="-9585"/>
              </a:stretch>
            </a:blipFill>
          </p:spPr>
          <p:txBody>
            <a:bodyPr/>
            <a:lstStyle/>
            <a:p>
              <a:endParaRPr lang="en-US"/>
            </a:p>
          </p:txBody>
        </p:sp>
      </p:grpSp>
      <p:sp>
        <p:nvSpPr>
          <p:cNvPr id="12" name="Freeform 12"/>
          <p:cNvSpPr/>
          <p:nvPr/>
        </p:nvSpPr>
        <p:spPr>
          <a:xfrm>
            <a:off x="6315162" y="3638709"/>
            <a:ext cx="5537990" cy="3847264"/>
          </a:xfrm>
          <a:custGeom>
            <a:avLst/>
            <a:gdLst/>
            <a:ahLst/>
            <a:cxnLst/>
            <a:rect l="l" t="t" r="r" b="b"/>
            <a:pathLst>
              <a:path w="5537990" h="3847264">
                <a:moveTo>
                  <a:pt x="0" y="0"/>
                </a:moveTo>
                <a:lnTo>
                  <a:pt x="5537991" y="0"/>
                </a:lnTo>
                <a:lnTo>
                  <a:pt x="5537991" y="3847264"/>
                </a:lnTo>
                <a:lnTo>
                  <a:pt x="0" y="3847264"/>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4" name="TextBox 14"/>
          <p:cNvSpPr txBox="1"/>
          <p:nvPr/>
        </p:nvSpPr>
        <p:spPr>
          <a:xfrm>
            <a:off x="1099454" y="257175"/>
            <a:ext cx="10753699" cy="102870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A.C. FORREST MEMORIAL AWARD – CIRCULATION UNDER 10,000</a:t>
            </a:r>
          </a:p>
        </p:txBody>
      </p:sp>
      <p:sp>
        <p:nvSpPr>
          <p:cNvPr id="15" name="TextBox 15"/>
          <p:cNvSpPr txBox="1"/>
          <p:nvPr/>
        </p:nvSpPr>
        <p:spPr>
          <a:xfrm>
            <a:off x="871715" y="5807798"/>
            <a:ext cx="5176483" cy="314481"/>
          </a:xfrm>
          <a:prstGeom prst="rect">
            <a:avLst/>
          </a:prstGeom>
        </p:spPr>
        <p:txBody>
          <a:bodyPr lIns="0" tIns="0" rIns="0" bIns="0" rtlCol="0" anchor="t">
            <a:spAutoFit/>
          </a:bodyPr>
          <a:lstStyle/>
          <a:p>
            <a:pPr algn="ctr">
              <a:lnSpc>
                <a:spcPts val="2277"/>
              </a:lnSpc>
            </a:pPr>
            <a:r>
              <a:rPr lang="en-US" sz="2711" b="1" dirty="0">
                <a:solidFill>
                  <a:srgbClr val="EC8B40"/>
                </a:solidFill>
                <a:latin typeface="Montserrat Bold"/>
                <a:ea typeface="Montserrat Bold"/>
                <a:cs typeface="Montserrat Bold"/>
                <a:sym typeface="Montserrat Bold"/>
              </a:rPr>
              <a:t>Author: Aiden </a:t>
            </a:r>
            <a:r>
              <a:rPr lang="en-US" sz="2711" b="1" dirty="0" err="1">
                <a:solidFill>
                  <a:srgbClr val="EC8B40"/>
                </a:solidFill>
                <a:latin typeface="Montserrat Bold"/>
                <a:ea typeface="Montserrat Bold"/>
                <a:cs typeface="Montserrat Bold"/>
                <a:sym typeface="Montserrat Bold"/>
              </a:rPr>
              <a:t>Kallionen</a:t>
            </a:r>
            <a:endParaRPr lang="en-US" sz="2711" b="1" dirty="0">
              <a:solidFill>
                <a:srgbClr val="EC8B40"/>
              </a:solidFill>
              <a:latin typeface="Montserrat Bold"/>
              <a:ea typeface="Montserrat Bold"/>
              <a:cs typeface="Montserrat Bold"/>
              <a:sym typeface="Montserrat Bold"/>
            </a:endParaRPr>
          </a:p>
        </p:txBody>
      </p:sp>
      <p:sp>
        <p:nvSpPr>
          <p:cNvPr id="16" name="TextBox 16"/>
          <p:cNvSpPr txBox="1"/>
          <p:nvPr/>
        </p:nvSpPr>
        <p:spPr>
          <a:xfrm>
            <a:off x="1412584" y="6773091"/>
            <a:ext cx="4094746" cy="361792"/>
          </a:xfrm>
          <a:prstGeom prst="rect">
            <a:avLst/>
          </a:prstGeom>
        </p:spPr>
        <p:txBody>
          <a:bodyPr lIns="0" tIns="0" rIns="0" bIns="0" rtlCol="0" anchor="t">
            <a:spAutoFit/>
          </a:bodyPr>
          <a:lstStyle/>
          <a:p>
            <a:pPr algn="ctr">
              <a:lnSpc>
                <a:spcPts val="2826"/>
              </a:lnSpc>
            </a:pPr>
            <a:r>
              <a:rPr lang="en-US" sz="2479" b="1" dirty="0">
                <a:solidFill>
                  <a:srgbClr val="EC8B40"/>
                </a:solidFill>
                <a:latin typeface="Montserrat Bold"/>
                <a:ea typeface="Montserrat Bold"/>
                <a:cs typeface="Montserrat Bold"/>
                <a:sym typeface="Montserrat Bold"/>
              </a:rPr>
              <a:t>Canada Lutheran</a:t>
            </a:r>
          </a:p>
        </p:txBody>
      </p:sp>
      <p:sp>
        <p:nvSpPr>
          <p:cNvPr id="17" name="TextBox 17"/>
          <p:cNvSpPr txBox="1"/>
          <p:nvPr/>
        </p:nvSpPr>
        <p:spPr>
          <a:xfrm>
            <a:off x="821046" y="7601608"/>
            <a:ext cx="5227152" cy="65722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“Artificial Intelligence: Tackling new technology through a lens of faith”</a:t>
            </a:r>
          </a:p>
        </p:txBody>
      </p:sp>
      <p:sp>
        <p:nvSpPr>
          <p:cNvPr id="18" name="TextBox 18"/>
          <p:cNvSpPr txBox="1"/>
          <p:nvPr/>
        </p:nvSpPr>
        <p:spPr>
          <a:xfrm>
            <a:off x="12709015" y="4750449"/>
            <a:ext cx="5224123" cy="16110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Like many times throughout history, we are experiencing a transitional time as AI reshapes and redefines almost every aspect of life. This article provides a map to follow as we step out in faith with confidence.</a:t>
            </a:r>
          </a:p>
        </p:txBody>
      </p:sp>
      <p:sp>
        <p:nvSpPr>
          <p:cNvPr id="19" name="TextBox 19"/>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0" y="7554257"/>
            <a:ext cx="18288000" cy="145796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A.C. FORREST MEMORIAL AWARD – CIRCULATION OVER 10,000</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grpSp>
        <p:nvGrpSpPr>
          <p:cNvPr id="10" name="Group 10"/>
          <p:cNvGrpSpPr/>
          <p:nvPr/>
        </p:nvGrpSpPr>
        <p:grpSpPr>
          <a:xfrm>
            <a:off x="13489221" y="79492"/>
            <a:ext cx="4660259" cy="2221547"/>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4"/>
              <a:stretch>
                <a:fillRect b="-9585"/>
              </a:stretch>
            </a:blipFill>
          </p:spPr>
          <p:txBody>
            <a:bodyPr/>
            <a:lstStyle/>
            <a:p>
              <a:endParaRPr lang="en-US"/>
            </a:p>
          </p:txBody>
        </p:sp>
      </p:grpSp>
      <p:sp>
        <p:nvSpPr>
          <p:cNvPr id="12" name="Freeform 12"/>
          <p:cNvSpPr/>
          <p:nvPr/>
        </p:nvSpPr>
        <p:spPr>
          <a:xfrm>
            <a:off x="7136511" y="3212705"/>
            <a:ext cx="3943322" cy="5155173"/>
          </a:xfrm>
          <a:custGeom>
            <a:avLst/>
            <a:gdLst/>
            <a:ahLst/>
            <a:cxnLst/>
            <a:rect l="l" t="t" r="r" b="b"/>
            <a:pathLst>
              <a:path w="3943322" h="5155173">
                <a:moveTo>
                  <a:pt x="0" y="0"/>
                </a:moveTo>
                <a:lnTo>
                  <a:pt x="3943322" y="0"/>
                </a:lnTo>
                <a:lnTo>
                  <a:pt x="3943322" y="5155173"/>
                </a:lnTo>
                <a:lnTo>
                  <a:pt x="0" y="5155173"/>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4" name="TextBox 14"/>
          <p:cNvSpPr txBox="1"/>
          <p:nvPr/>
        </p:nvSpPr>
        <p:spPr>
          <a:xfrm>
            <a:off x="1099454" y="257175"/>
            <a:ext cx="10753699" cy="102870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A.C. FORREST MEMORIAL AWARD – CIRCULATION OVER 10,000</a:t>
            </a:r>
          </a:p>
        </p:txBody>
      </p:sp>
      <p:sp>
        <p:nvSpPr>
          <p:cNvPr id="15" name="TextBox 15"/>
          <p:cNvSpPr txBox="1"/>
          <p:nvPr/>
        </p:nvSpPr>
        <p:spPr>
          <a:xfrm>
            <a:off x="871715" y="5807798"/>
            <a:ext cx="5176483" cy="314481"/>
          </a:xfrm>
          <a:prstGeom prst="rect">
            <a:avLst/>
          </a:prstGeom>
        </p:spPr>
        <p:txBody>
          <a:bodyPr lIns="0" tIns="0" rIns="0" bIns="0" rtlCol="0" anchor="t">
            <a:spAutoFit/>
          </a:bodyPr>
          <a:lstStyle/>
          <a:p>
            <a:pPr algn="ctr">
              <a:lnSpc>
                <a:spcPts val="2277"/>
              </a:lnSpc>
            </a:pPr>
            <a:r>
              <a:rPr lang="en-US" sz="2711" b="1">
                <a:solidFill>
                  <a:srgbClr val="EC8B40"/>
                </a:solidFill>
                <a:latin typeface="Montserrat Bold"/>
                <a:ea typeface="Montserrat Bold"/>
                <a:cs typeface="Montserrat Bold"/>
                <a:sym typeface="Montserrat Bold"/>
              </a:rPr>
              <a:t>Author: Leslie Sinclair</a:t>
            </a:r>
          </a:p>
        </p:txBody>
      </p:sp>
      <p:sp>
        <p:nvSpPr>
          <p:cNvPr id="16" name="TextBox 16"/>
          <p:cNvSpPr txBox="1"/>
          <p:nvPr/>
        </p:nvSpPr>
        <p:spPr>
          <a:xfrm>
            <a:off x="1412584" y="6773091"/>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Broadview</a:t>
            </a:r>
          </a:p>
        </p:txBody>
      </p:sp>
      <p:sp>
        <p:nvSpPr>
          <p:cNvPr id="17" name="TextBox 17"/>
          <p:cNvSpPr txBox="1"/>
          <p:nvPr/>
        </p:nvSpPr>
        <p:spPr>
          <a:xfrm>
            <a:off x="821046" y="7763533"/>
            <a:ext cx="5227152" cy="3333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“Sentenced to Labour”</a:t>
            </a:r>
          </a:p>
        </p:txBody>
      </p:sp>
      <p:sp>
        <p:nvSpPr>
          <p:cNvPr id="18" name="TextBox 18"/>
          <p:cNvSpPr txBox="1"/>
          <p:nvPr/>
        </p:nvSpPr>
        <p:spPr>
          <a:xfrm>
            <a:off x="12709015" y="4750449"/>
            <a:ext cx="5224123" cy="19348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The article paints a mural of these conditions – prisoners working for daily pittance, either to finance internal prison budgets or to produce products for international companies, at a fraction of what other employees are paid - both within Canada and in other countries.</a:t>
            </a:r>
          </a:p>
        </p:txBody>
      </p:sp>
      <p:sp>
        <p:nvSpPr>
          <p:cNvPr id="19" name="TextBox 19"/>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sp>
        <p:nvSpPr>
          <p:cNvPr id="12" name="TextBox 12"/>
          <p:cNvSpPr txBox="1"/>
          <p:nvPr/>
        </p:nvSpPr>
        <p:spPr>
          <a:xfrm>
            <a:off x="1120653"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3A - FEATURE</a:t>
            </a:r>
          </a:p>
        </p:txBody>
      </p:sp>
      <p:sp>
        <p:nvSpPr>
          <p:cNvPr id="13" name="TextBox 13"/>
          <p:cNvSpPr txBox="1"/>
          <p:nvPr/>
        </p:nvSpPr>
        <p:spPr>
          <a:xfrm>
            <a:off x="1017778" y="5940365"/>
            <a:ext cx="4528391" cy="819150"/>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Author: The Reverend </a:t>
            </a:r>
          </a:p>
          <a:p>
            <a:pPr algn="ctr">
              <a:lnSpc>
                <a:spcPts val="3254"/>
              </a:lnSpc>
            </a:pPr>
            <a:r>
              <a:rPr lang="en-US" sz="2711" b="1">
                <a:solidFill>
                  <a:srgbClr val="EC8B40"/>
                </a:solidFill>
                <a:latin typeface="Montserrat Bold"/>
                <a:ea typeface="Montserrat Bold"/>
                <a:cs typeface="Montserrat Bold"/>
                <a:sym typeface="Montserrat Bold"/>
              </a:rPr>
              <a:t>Jonathan Kraemer</a:t>
            </a:r>
          </a:p>
        </p:txBody>
      </p:sp>
      <p:sp>
        <p:nvSpPr>
          <p:cNvPr id="14" name="TextBox 14"/>
          <p:cNvSpPr txBox="1"/>
          <p:nvPr/>
        </p:nvSpPr>
        <p:spPr>
          <a:xfrm>
            <a:off x="1234601" y="7046451"/>
            <a:ext cx="4094746" cy="429256"/>
          </a:xfrm>
          <a:prstGeom prst="rect">
            <a:avLst/>
          </a:prstGeom>
        </p:spPr>
        <p:txBody>
          <a:bodyPr lIns="0" tIns="0" rIns="0" bIns="0" rtlCol="0" anchor="t">
            <a:spAutoFit/>
          </a:bodyPr>
          <a:lstStyle/>
          <a:p>
            <a:pPr algn="ctr">
              <a:lnSpc>
                <a:spcPts val="3570"/>
              </a:lnSpc>
            </a:pPr>
            <a:r>
              <a:rPr lang="en-US" sz="2479" b="1">
                <a:solidFill>
                  <a:srgbClr val="EC8B40"/>
                </a:solidFill>
                <a:latin typeface="Montserrat Bold"/>
                <a:ea typeface="Montserrat Bold"/>
                <a:cs typeface="Montserrat Bold"/>
                <a:sym typeface="Montserrat Bold"/>
              </a:rPr>
              <a:t>The Canadian Lutheran</a:t>
            </a:r>
          </a:p>
        </p:txBody>
      </p:sp>
      <p:sp>
        <p:nvSpPr>
          <p:cNvPr id="15" name="TextBox 15"/>
          <p:cNvSpPr txBox="1"/>
          <p:nvPr/>
        </p:nvSpPr>
        <p:spPr>
          <a:xfrm>
            <a:off x="668397" y="7837657"/>
            <a:ext cx="5227152" cy="3333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“Loneliness in the Body of Christ”</a:t>
            </a:r>
          </a:p>
        </p:txBody>
      </p:sp>
      <p:sp>
        <p:nvSpPr>
          <p:cNvPr id="16" name="TextBox 16"/>
          <p:cNvSpPr txBox="1"/>
          <p:nvPr/>
        </p:nvSpPr>
        <p:spPr>
          <a:xfrm>
            <a:off x="12709015" y="4750449"/>
            <a:ext cx="5224123" cy="9633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ORIGINAL. Unique approach to a common problem. </a:t>
            </a:r>
          </a:p>
          <a:p>
            <a:pPr algn="ctr">
              <a:lnSpc>
                <a:spcPts val="2554"/>
              </a:lnSpc>
            </a:pPr>
            <a:r>
              <a:rPr lang="en-US" sz="1824">
                <a:solidFill>
                  <a:srgbClr val="000000"/>
                </a:solidFill>
                <a:latin typeface="Kite One"/>
                <a:ea typeface="Kite One"/>
                <a:cs typeface="Kite One"/>
                <a:sym typeface="Kite One"/>
              </a:rPr>
              <a:t>Really well-written, well-thought-out piece.</a:t>
            </a:r>
          </a:p>
        </p:txBody>
      </p:sp>
      <p:sp>
        <p:nvSpPr>
          <p:cNvPr id="17" name="TextBox 17"/>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8" name="Group 18"/>
          <p:cNvGrpSpPr/>
          <p:nvPr/>
        </p:nvGrpSpPr>
        <p:grpSpPr>
          <a:xfrm>
            <a:off x="6943039" y="2816552"/>
            <a:ext cx="4287422" cy="5673185"/>
            <a:chOff x="0" y="0"/>
            <a:chExt cx="5716562" cy="7564247"/>
          </a:xfrm>
        </p:grpSpPr>
        <p:sp>
          <p:nvSpPr>
            <p:cNvPr id="19" name="Freeform 19"/>
            <p:cNvSpPr/>
            <p:nvPr/>
          </p:nvSpPr>
          <p:spPr>
            <a:xfrm>
              <a:off x="0" y="0"/>
              <a:ext cx="5716524" cy="7564247"/>
            </a:xfrm>
            <a:custGeom>
              <a:avLst/>
              <a:gdLst/>
              <a:ahLst/>
              <a:cxnLst/>
              <a:rect l="l" t="t" r="r" b="b"/>
              <a:pathLst>
                <a:path w="5716524" h="7564247">
                  <a:moveTo>
                    <a:pt x="0" y="0"/>
                  </a:moveTo>
                  <a:lnTo>
                    <a:pt x="5716524" y="0"/>
                  </a:lnTo>
                  <a:lnTo>
                    <a:pt x="5716524" y="7564247"/>
                  </a:lnTo>
                  <a:lnTo>
                    <a:pt x="0" y="7564247"/>
                  </a:lnTo>
                  <a:lnTo>
                    <a:pt x="0" y="0"/>
                  </a:lnTo>
                  <a:close/>
                </a:path>
              </a:pathLst>
            </a:custGeom>
            <a:blipFill>
              <a:blip r:embed="rId4"/>
              <a:stretch>
                <a:fillRect/>
              </a:stretch>
            </a:blipFill>
          </p:spPr>
          <p:txBody>
            <a:bodyPr/>
            <a:lstStyle/>
            <a:p>
              <a:endParaRPr lang="en-US"/>
            </a:p>
          </p:txBody>
        </p:sp>
      </p:grpSp>
      <p:grpSp>
        <p:nvGrpSpPr>
          <p:cNvPr id="20" name="Group 20"/>
          <p:cNvGrpSpPr/>
          <p:nvPr/>
        </p:nvGrpSpPr>
        <p:grpSpPr>
          <a:xfrm>
            <a:off x="13489221" y="79492"/>
            <a:ext cx="4660259" cy="2221547"/>
            <a:chOff x="0" y="0"/>
            <a:chExt cx="10846676" cy="5170614"/>
          </a:xfrm>
        </p:grpSpPr>
        <p:sp>
          <p:nvSpPr>
            <p:cNvPr id="21" name="Freeform 2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5701122" y="7868582"/>
            <a:ext cx="6876231"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SPECIAL AWARDS</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565094" y="2472589"/>
            <a:ext cx="17157812" cy="7147054"/>
            <a:chOff x="0" y="0"/>
            <a:chExt cx="18854883" cy="7853966"/>
          </a:xfrm>
        </p:grpSpPr>
        <p:sp>
          <p:nvSpPr>
            <p:cNvPr id="8" name="Freeform 8"/>
            <p:cNvSpPr/>
            <p:nvPr/>
          </p:nvSpPr>
          <p:spPr>
            <a:xfrm>
              <a:off x="0" y="0"/>
              <a:ext cx="18854812" cy="7853913"/>
            </a:xfrm>
            <a:custGeom>
              <a:avLst/>
              <a:gdLst/>
              <a:ahLst/>
              <a:cxnLst/>
              <a:rect l="l" t="t" r="r" b="b"/>
              <a:pathLst>
                <a:path w="18854812" h="7853913">
                  <a:moveTo>
                    <a:pt x="0" y="1238607"/>
                  </a:moveTo>
                  <a:cubicBezTo>
                    <a:pt x="0" y="554535"/>
                    <a:pt x="728611" y="0"/>
                    <a:pt x="1627423" y="0"/>
                  </a:cubicBezTo>
                  <a:lnTo>
                    <a:pt x="17227389" y="0"/>
                  </a:lnTo>
                  <a:cubicBezTo>
                    <a:pt x="18126202" y="0"/>
                    <a:pt x="18854812" y="554535"/>
                    <a:pt x="18854812" y="1238607"/>
                  </a:cubicBezTo>
                  <a:lnTo>
                    <a:pt x="18854812" y="6615306"/>
                  </a:lnTo>
                  <a:cubicBezTo>
                    <a:pt x="18854812" y="7299378"/>
                    <a:pt x="18126202" y="7853913"/>
                    <a:pt x="17227389" y="7853913"/>
                  </a:cubicBezTo>
                  <a:lnTo>
                    <a:pt x="1627423" y="7853913"/>
                  </a:lnTo>
                  <a:cubicBezTo>
                    <a:pt x="728611" y="7853913"/>
                    <a:pt x="0" y="7299378"/>
                    <a:pt x="0" y="6615306"/>
                  </a:cubicBezTo>
                  <a:close/>
                </a:path>
              </a:pathLst>
            </a:custGeom>
            <a:solidFill>
              <a:srgbClr val="A3A09F">
                <a:alpha val="27843"/>
              </a:srgbClr>
            </a:solidFill>
          </p:spPr>
          <p:txBody>
            <a:bodyPr/>
            <a:lstStyle/>
            <a:p>
              <a:endParaRPr lang="en-US"/>
            </a:p>
          </p:txBody>
        </p:sp>
      </p:grpSp>
      <p:grpSp>
        <p:nvGrpSpPr>
          <p:cNvPr id="9" name="Group 9"/>
          <p:cNvGrpSpPr/>
          <p:nvPr/>
        </p:nvGrpSpPr>
        <p:grpSpPr>
          <a:xfrm>
            <a:off x="13489221" y="79492"/>
            <a:ext cx="4660259" cy="2221547"/>
            <a:chOff x="0" y="0"/>
            <a:chExt cx="10846676" cy="5170614"/>
          </a:xfrm>
        </p:grpSpPr>
        <p:sp>
          <p:nvSpPr>
            <p:cNvPr id="10" name="Freeform 1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3"/>
              <a:stretch>
                <a:fillRect b="-9585"/>
              </a:stretch>
            </a:blipFill>
          </p:spPr>
          <p:txBody>
            <a:bodyPr/>
            <a:lstStyle/>
            <a:p>
              <a:endParaRPr lang="en-US"/>
            </a:p>
          </p:txBody>
        </p:sp>
      </p:grpSp>
      <p:sp>
        <p:nvSpPr>
          <p:cNvPr id="11" name="Freeform 11"/>
          <p:cNvSpPr/>
          <p:nvPr/>
        </p:nvSpPr>
        <p:spPr>
          <a:xfrm>
            <a:off x="2215014" y="3031754"/>
            <a:ext cx="13857973" cy="6028724"/>
          </a:xfrm>
          <a:custGeom>
            <a:avLst/>
            <a:gdLst/>
            <a:ahLst/>
            <a:cxnLst/>
            <a:rect l="l" t="t" r="r" b="b"/>
            <a:pathLst>
              <a:path w="13857973" h="6028724">
                <a:moveTo>
                  <a:pt x="0" y="0"/>
                </a:moveTo>
                <a:lnTo>
                  <a:pt x="13857972" y="0"/>
                </a:lnTo>
                <a:lnTo>
                  <a:pt x="13857972" y="6028724"/>
                </a:lnTo>
                <a:lnTo>
                  <a:pt x="0" y="6028724"/>
                </a:lnTo>
                <a:lnTo>
                  <a:pt x="0" y="0"/>
                </a:lnTo>
                <a:close/>
              </a:path>
            </a:pathLst>
          </a:custGeom>
          <a:blipFill>
            <a:blip r:embed="rId4"/>
            <a:stretch>
              <a:fillRect/>
            </a:stretch>
          </a:blipFill>
        </p:spPr>
        <p:txBody>
          <a:bodyPr/>
          <a:lstStyle/>
          <a:p>
            <a:endParaRPr lang="en-US"/>
          </a:p>
        </p:txBody>
      </p:sp>
      <p:sp>
        <p:nvSpPr>
          <p:cNvPr id="12" name="TextBox 12"/>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3" name="TextBox 13"/>
          <p:cNvSpPr txBox="1"/>
          <p:nvPr/>
        </p:nvSpPr>
        <p:spPr>
          <a:xfrm>
            <a:off x="1099454" y="257175"/>
            <a:ext cx="10753699" cy="102870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SPECIAL AWARDS FOR OVERALL ACHIEVEMENT IN CHRISTIAN COMMUNICATIONS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199258"/>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5117306" y="8003498"/>
            <a:ext cx="8053388"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3B - FEATURE SERIES</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713832"/>
            <a:ext cx="4497435" cy="41259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Canadian Catholic News</a:t>
            </a:r>
          </a:p>
        </p:txBody>
      </p:sp>
      <p:sp>
        <p:nvSpPr>
          <p:cNvPr id="20" name="TextBox 20"/>
          <p:cNvSpPr txBox="1"/>
          <p:nvPr/>
        </p:nvSpPr>
        <p:spPr>
          <a:xfrm>
            <a:off x="691040" y="8655064"/>
            <a:ext cx="4813047" cy="942975"/>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“Pigment, prayer and grace: a bridge across traditions” and “Icons and skylines”</a:t>
            </a:r>
          </a:p>
        </p:txBody>
      </p:sp>
      <p:sp>
        <p:nvSpPr>
          <p:cNvPr id="21" name="TextBox 21"/>
          <p:cNvSpPr txBox="1"/>
          <p:nvPr/>
        </p:nvSpPr>
        <p:spPr>
          <a:xfrm>
            <a:off x="826528" y="6733349"/>
            <a:ext cx="4677558" cy="40005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Author: Lee Purcell</a:t>
            </a:r>
          </a:p>
        </p:txBody>
      </p:sp>
      <p:sp>
        <p:nvSpPr>
          <p:cNvPr id="22" name="TextBox 22"/>
          <p:cNvSpPr txBox="1"/>
          <p:nvPr/>
        </p:nvSpPr>
        <p:spPr>
          <a:xfrm>
            <a:off x="12604059" y="7677242"/>
            <a:ext cx="4497435" cy="85074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The Messenger (Evangelical Mennonite Conference)</a:t>
            </a:r>
          </a:p>
        </p:txBody>
      </p:sp>
      <p:sp>
        <p:nvSpPr>
          <p:cNvPr id="23" name="TextBox 23"/>
          <p:cNvSpPr txBox="1"/>
          <p:nvPr/>
        </p:nvSpPr>
        <p:spPr>
          <a:xfrm>
            <a:off x="12513997" y="8897952"/>
            <a:ext cx="4813047" cy="31432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“The appeal of…”</a:t>
            </a:r>
          </a:p>
        </p:txBody>
      </p:sp>
      <p:sp>
        <p:nvSpPr>
          <p:cNvPr id="24" name="TextBox 24"/>
          <p:cNvSpPr txBox="1"/>
          <p:nvPr/>
        </p:nvSpPr>
        <p:spPr>
          <a:xfrm>
            <a:off x="12513997" y="5776772"/>
            <a:ext cx="4677558" cy="160020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Authors: James Driedger, </a:t>
            </a:r>
          </a:p>
          <a:p>
            <a:pPr algn="ctr">
              <a:lnSpc>
                <a:spcPts val="3151"/>
              </a:lnSpc>
            </a:pPr>
            <a:r>
              <a:rPr lang="en-US" sz="2626" b="1">
                <a:solidFill>
                  <a:srgbClr val="046593"/>
                </a:solidFill>
                <a:latin typeface="Montserrat Bold"/>
                <a:ea typeface="Montserrat Bold"/>
                <a:cs typeface="Montserrat Bold"/>
                <a:sym typeface="Montserrat Bold"/>
              </a:rPr>
              <a:t>Morgan Fehr, </a:t>
            </a:r>
          </a:p>
          <a:p>
            <a:pPr algn="ctr">
              <a:lnSpc>
                <a:spcPts val="3151"/>
              </a:lnSpc>
            </a:pPr>
            <a:r>
              <a:rPr lang="en-US" sz="2626" b="1">
                <a:solidFill>
                  <a:srgbClr val="046593"/>
                </a:solidFill>
                <a:latin typeface="Montserrat Bold"/>
                <a:ea typeface="Montserrat Bold"/>
                <a:cs typeface="Montserrat Bold"/>
                <a:sym typeface="Montserrat Bold"/>
              </a:rPr>
              <a:t>Steven Warthe, </a:t>
            </a:r>
          </a:p>
          <a:p>
            <a:pPr algn="ctr">
              <a:lnSpc>
                <a:spcPts val="3151"/>
              </a:lnSpc>
            </a:pPr>
            <a:r>
              <a:rPr lang="en-US" sz="2626" b="1">
                <a:solidFill>
                  <a:srgbClr val="046593"/>
                </a:solidFill>
                <a:latin typeface="Montserrat Bold"/>
                <a:ea typeface="Montserrat Bold"/>
                <a:cs typeface="Montserrat Bold"/>
                <a:sym typeface="Montserrat Bold"/>
              </a:rPr>
              <a:t>Ruth Friesen</a:t>
            </a:r>
          </a:p>
        </p:txBody>
      </p:sp>
      <p:sp>
        <p:nvSpPr>
          <p:cNvPr id="25" name="TextBox 25"/>
          <p:cNvSpPr txBox="1"/>
          <p:nvPr/>
        </p:nvSpPr>
        <p:spPr>
          <a:xfrm>
            <a:off x="1168263"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3B - FEATURE SERIES</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7295383" y="6845027"/>
            <a:ext cx="1838687" cy="2413273"/>
            <a:chOff x="0" y="0"/>
            <a:chExt cx="2451583" cy="3217697"/>
          </a:xfrm>
        </p:grpSpPr>
        <p:sp>
          <p:nvSpPr>
            <p:cNvPr id="29" name="Freeform 29"/>
            <p:cNvSpPr/>
            <p:nvPr/>
          </p:nvSpPr>
          <p:spPr>
            <a:xfrm>
              <a:off x="0" y="0"/>
              <a:ext cx="2451608" cy="3217672"/>
            </a:xfrm>
            <a:custGeom>
              <a:avLst/>
              <a:gdLst/>
              <a:ahLst/>
              <a:cxnLst/>
              <a:rect l="l" t="t" r="r" b="b"/>
              <a:pathLst>
                <a:path w="2451608" h="3217672">
                  <a:moveTo>
                    <a:pt x="0" y="0"/>
                  </a:moveTo>
                  <a:lnTo>
                    <a:pt x="2451608" y="0"/>
                  </a:lnTo>
                  <a:lnTo>
                    <a:pt x="2451608" y="3217672"/>
                  </a:lnTo>
                  <a:lnTo>
                    <a:pt x="0" y="3217672"/>
                  </a:lnTo>
                  <a:lnTo>
                    <a:pt x="0" y="0"/>
                  </a:lnTo>
                  <a:close/>
                </a:path>
              </a:pathLst>
            </a:custGeom>
            <a:blipFill>
              <a:blip r:embed="rId6"/>
              <a:stretch>
                <a:fillRect r="1"/>
              </a:stretch>
            </a:blipFill>
          </p:spPr>
          <p:txBody>
            <a:bodyPr/>
            <a:lstStyle/>
            <a:p>
              <a:endParaRPr lang="en-US"/>
            </a:p>
          </p:txBody>
        </p:sp>
      </p:grpSp>
      <p:grpSp>
        <p:nvGrpSpPr>
          <p:cNvPr id="30" name="Group 30"/>
          <p:cNvGrpSpPr/>
          <p:nvPr/>
        </p:nvGrpSpPr>
        <p:grpSpPr>
          <a:xfrm>
            <a:off x="7048371" y="3758089"/>
            <a:ext cx="2254587" cy="2870454"/>
            <a:chOff x="0" y="0"/>
            <a:chExt cx="3006115" cy="3827272"/>
          </a:xfrm>
        </p:grpSpPr>
        <p:sp>
          <p:nvSpPr>
            <p:cNvPr id="31" name="Freeform 31"/>
            <p:cNvSpPr/>
            <p:nvPr/>
          </p:nvSpPr>
          <p:spPr>
            <a:xfrm>
              <a:off x="0" y="0"/>
              <a:ext cx="3006090" cy="3827272"/>
            </a:xfrm>
            <a:custGeom>
              <a:avLst/>
              <a:gdLst/>
              <a:ahLst/>
              <a:cxnLst/>
              <a:rect l="l" t="t" r="r" b="b"/>
              <a:pathLst>
                <a:path w="3006090" h="3827272">
                  <a:moveTo>
                    <a:pt x="0" y="0"/>
                  </a:moveTo>
                  <a:lnTo>
                    <a:pt x="3006090" y="0"/>
                  </a:lnTo>
                  <a:lnTo>
                    <a:pt x="3006090" y="3827272"/>
                  </a:lnTo>
                  <a:lnTo>
                    <a:pt x="0" y="3827272"/>
                  </a:lnTo>
                  <a:lnTo>
                    <a:pt x="0" y="0"/>
                  </a:lnTo>
                  <a:close/>
                </a:path>
              </a:pathLst>
            </a:custGeom>
            <a:blipFill>
              <a:blip r:embed="rId7"/>
              <a:stretch>
                <a:fillRect t="-1544" b="-1545"/>
              </a:stretch>
            </a:blipFill>
          </p:spPr>
          <p:txBody>
            <a:bodyPr/>
            <a:lstStyle/>
            <a:p>
              <a:endParaRPr lang="en-US"/>
            </a:p>
          </p:txBody>
        </p:sp>
      </p:grpSp>
      <p:grpSp>
        <p:nvGrpSpPr>
          <p:cNvPr id="32" name="Group 32"/>
          <p:cNvGrpSpPr/>
          <p:nvPr/>
        </p:nvGrpSpPr>
        <p:grpSpPr>
          <a:xfrm>
            <a:off x="9565009" y="6845027"/>
            <a:ext cx="2038293" cy="2343598"/>
            <a:chOff x="0" y="0"/>
            <a:chExt cx="2717724" cy="3124797"/>
          </a:xfrm>
        </p:grpSpPr>
        <p:sp>
          <p:nvSpPr>
            <p:cNvPr id="33" name="Freeform 33"/>
            <p:cNvSpPr/>
            <p:nvPr/>
          </p:nvSpPr>
          <p:spPr>
            <a:xfrm>
              <a:off x="0" y="0"/>
              <a:ext cx="2717673" cy="3124835"/>
            </a:xfrm>
            <a:custGeom>
              <a:avLst/>
              <a:gdLst/>
              <a:ahLst/>
              <a:cxnLst/>
              <a:rect l="l" t="t" r="r" b="b"/>
              <a:pathLst>
                <a:path w="2717673" h="3124835">
                  <a:moveTo>
                    <a:pt x="0" y="0"/>
                  </a:moveTo>
                  <a:lnTo>
                    <a:pt x="2717673" y="0"/>
                  </a:lnTo>
                  <a:lnTo>
                    <a:pt x="2717673" y="3124835"/>
                  </a:lnTo>
                  <a:lnTo>
                    <a:pt x="0" y="3124835"/>
                  </a:lnTo>
                  <a:lnTo>
                    <a:pt x="0" y="0"/>
                  </a:lnTo>
                  <a:close/>
                </a:path>
              </a:pathLst>
            </a:custGeom>
            <a:blipFill>
              <a:blip r:embed="rId8"/>
              <a:stretch>
                <a:fillRect t="-4882" r="-2" b="-9268"/>
              </a:stretch>
            </a:blipFill>
          </p:spPr>
          <p:txBody>
            <a:bodyPr/>
            <a:lstStyle/>
            <a:p>
              <a:endParaRPr lang="en-US"/>
            </a:p>
          </p:txBody>
        </p:sp>
      </p:grpSp>
      <p:grpSp>
        <p:nvGrpSpPr>
          <p:cNvPr id="34" name="Group 34"/>
          <p:cNvGrpSpPr/>
          <p:nvPr/>
        </p:nvGrpSpPr>
        <p:grpSpPr>
          <a:xfrm>
            <a:off x="9439718" y="3887648"/>
            <a:ext cx="2482244" cy="2740895"/>
            <a:chOff x="0" y="0"/>
            <a:chExt cx="3309658" cy="3654527"/>
          </a:xfrm>
        </p:grpSpPr>
        <p:sp>
          <p:nvSpPr>
            <p:cNvPr id="35" name="Freeform 35"/>
            <p:cNvSpPr/>
            <p:nvPr/>
          </p:nvSpPr>
          <p:spPr>
            <a:xfrm>
              <a:off x="0" y="0"/>
              <a:ext cx="3309620" cy="3654552"/>
            </a:xfrm>
            <a:custGeom>
              <a:avLst/>
              <a:gdLst/>
              <a:ahLst/>
              <a:cxnLst/>
              <a:rect l="l" t="t" r="r" b="b"/>
              <a:pathLst>
                <a:path w="3309620" h="3654552">
                  <a:moveTo>
                    <a:pt x="0" y="0"/>
                  </a:moveTo>
                  <a:lnTo>
                    <a:pt x="3309620" y="0"/>
                  </a:lnTo>
                  <a:lnTo>
                    <a:pt x="3309620" y="3654552"/>
                  </a:lnTo>
                  <a:lnTo>
                    <a:pt x="0" y="3654552"/>
                  </a:lnTo>
                  <a:lnTo>
                    <a:pt x="0" y="0"/>
                  </a:lnTo>
                  <a:close/>
                </a:path>
              </a:pathLst>
            </a:custGeom>
            <a:blipFill>
              <a:blip r:embed="rId9"/>
              <a:stretch>
                <a:fillRect r="-1" b="-18863"/>
              </a:stretch>
            </a:blipFill>
          </p:spPr>
          <p:txBody>
            <a:bodyPr/>
            <a:lstStyle/>
            <a:p>
              <a:endParaRPr 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sp>
        <p:nvSpPr>
          <p:cNvPr id="12" name="TextBox 12"/>
          <p:cNvSpPr txBox="1"/>
          <p:nvPr/>
        </p:nvSpPr>
        <p:spPr>
          <a:xfrm>
            <a:off x="1028700" y="79089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3B - FEATURE SERIES</a:t>
            </a:r>
          </a:p>
        </p:txBody>
      </p:sp>
      <p:sp>
        <p:nvSpPr>
          <p:cNvPr id="13" name="TextBox 13"/>
          <p:cNvSpPr txBox="1"/>
          <p:nvPr/>
        </p:nvSpPr>
        <p:spPr>
          <a:xfrm>
            <a:off x="1017778" y="5326002"/>
            <a:ext cx="4751168" cy="204787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Authors: Julie McGonegal, </a:t>
            </a:r>
          </a:p>
          <a:p>
            <a:pPr algn="ctr">
              <a:lnSpc>
                <a:spcPts val="3254"/>
              </a:lnSpc>
            </a:pPr>
            <a:r>
              <a:rPr lang="en-US" sz="2711" b="1">
                <a:solidFill>
                  <a:srgbClr val="EC8B40"/>
                </a:solidFill>
                <a:latin typeface="Montserrat Bold"/>
                <a:ea typeface="Montserrat Bold"/>
                <a:cs typeface="Montserrat Bold"/>
                <a:sym typeface="Montserrat Bold"/>
              </a:rPr>
              <a:t>Josiah Neufeld, </a:t>
            </a:r>
          </a:p>
          <a:p>
            <a:pPr algn="ctr">
              <a:lnSpc>
                <a:spcPts val="3254"/>
              </a:lnSpc>
            </a:pPr>
            <a:r>
              <a:rPr lang="en-US" sz="2711" b="1">
                <a:solidFill>
                  <a:srgbClr val="EC8B40"/>
                </a:solidFill>
                <a:latin typeface="Montserrat Bold"/>
                <a:ea typeface="Montserrat Bold"/>
                <a:cs typeface="Montserrat Bold"/>
                <a:sym typeface="Montserrat Bold"/>
              </a:rPr>
              <a:t>Jonathan Dyck, </a:t>
            </a:r>
          </a:p>
          <a:p>
            <a:pPr algn="ctr">
              <a:lnSpc>
                <a:spcPts val="3254"/>
              </a:lnSpc>
            </a:pPr>
            <a:r>
              <a:rPr lang="en-US" sz="2711" b="1">
                <a:solidFill>
                  <a:srgbClr val="EC8B40"/>
                </a:solidFill>
                <a:latin typeface="Montserrat Bold"/>
                <a:ea typeface="Montserrat Bold"/>
                <a:cs typeface="Montserrat Bold"/>
                <a:sym typeface="Montserrat Bold"/>
              </a:rPr>
              <a:t>Teresa Burnett-Cole, </a:t>
            </a:r>
          </a:p>
          <a:p>
            <a:pPr algn="ctr">
              <a:lnSpc>
                <a:spcPts val="3254"/>
              </a:lnSpc>
            </a:pPr>
            <a:r>
              <a:rPr lang="en-US" sz="2711" b="1">
                <a:solidFill>
                  <a:srgbClr val="EC8B40"/>
                </a:solidFill>
                <a:latin typeface="Montserrat Bold"/>
                <a:ea typeface="Montserrat Bold"/>
                <a:cs typeface="Montserrat Bold"/>
                <a:sym typeface="Montserrat Bold"/>
              </a:rPr>
              <a:t>Pieta Woolley</a:t>
            </a:r>
          </a:p>
        </p:txBody>
      </p:sp>
      <p:sp>
        <p:nvSpPr>
          <p:cNvPr id="14" name="TextBox 14"/>
          <p:cNvSpPr txBox="1"/>
          <p:nvPr/>
        </p:nvSpPr>
        <p:spPr>
          <a:xfrm>
            <a:off x="1302488" y="7683440"/>
            <a:ext cx="4094746" cy="429256"/>
          </a:xfrm>
          <a:prstGeom prst="rect">
            <a:avLst/>
          </a:prstGeom>
        </p:spPr>
        <p:txBody>
          <a:bodyPr lIns="0" tIns="0" rIns="0" bIns="0" rtlCol="0" anchor="t">
            <a:spAutoFit/>
          </a:bodyPr>
          <a:lstStyle/>
          <a:p>
            <a:pPr algn="ctr">
              <a:lnSpc>
                <a:spcPts val="3570"/>
              </a:lnSpc>
            </a:pPr>
            <a:r>
              <a:rPr lang="en-US" sz="2479" b="1">
                <a:solidFill>
                  <a:srgbClr val="EC8B40"/>
                </a:solidFill>
                <a:latin typeface="Montserrat Bold"/>
                <a:ea typeface="Montserrat Bold"/>
                <a:cs typeface="Montserrat Bold"/>
                <a:sym typeface="Montserrat Bold"/>
              </a:rPr>
              <a:t>Broadview</a:t>
            </a:r>
          </a:p>
        </p:txBody>
      </p:sp>
      <p:sp>
        <p:nvSpPr>
          <p:cNvPr id="15" name="TextBox 15"/>
          <p:cNvSpPr txBox="1"/>
          <p:nvPr/>
        </p:nvSpPr>
        <p:spPr>
          <a:xfrm>
            <a:off x="736285" y="8469883"/>
            <a:ext cx="5227152" cy="65722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“100 Years of the United Church of Canada”</a:t>
            </a:r>
          </a:p>
        </p:txBody>
      </p:sp>
      <p:sp>
        <p:nvSpPr>
          <p:cNvPr id="16" name="TextBox 16"/>
          <p:cNvSpPr txBox="1"/>
          <p:nvPr/>
        </p:nvSpPr>
        <p:spPr>
          <a:xfrm>
            <a:off x="12709015" y="4750449"/>
            <a:ext cx="5224123" cy="9633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This is an ambitious, thoughtful and well-crafted series that turns complex pieces of history into a clear and engaging story. </a:t>
            </a:r>
          </a:p>
        </p:txBody>
      </p:sp>
      <p:sp>
        <p:nvSpPr>
          <p:cNvPr id="17" name="TextBox 17"/>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8" name="Group 18"/>
          <p:cNvGrpSpPr/>
          <p:nvPr/>
        </p:nvGrpSpPr>
        <p:grpSpPr>
          <a:xfrm>
            <a:off x="7275414" y="2627366"/>
            <a:ext cx="2789653" cy="3701205"/>
            <a:chOff x="0" y="0"/>
            <a:chExt cx="3719538" cy="4934941"/>
          </a:xfrm>
        </p:grpSpPr>
        <p:sp>
          <p:nvSpPr>
            <p:cNvPr id="19" name="Freeform 19"/>
            <p:cNvSpPr/>
            <p:nvPr/>
          </p:nvSpPr>
          <p:spPr>
            <a:xfrm>
              <a:off x="0" y="0"/>
              <a:ext cx="3719576" cy="4934966"/>
            </a:xfrm>
            <a:custGeom>
              <a:avLst/>
              <a:gdLst/>
              <a:ahLst/>
              <a:cxnLst/>
              <a:rect l="l" t="t" r="r" b="b"/>
              <a:pathLst>
                <a:path w="3719576" h="4934966">
                  <a:moveTo>
                    <a:pt x="0" y="0"/>
                  </a:moveTo>
                  <a:lnTo>
                    <a:pt x="3719576" y="0"/>
                  </a:lnTo>
                  <a:lnTo>
                    <a:pt x="3719576" y="4934966"/>
                  </a:lnTo>
                  <a:lnTo>
                    <a:pt x="0" y="4934966"/>
                  </a:lnTo>
                  <a:lnTo>
                    <a:pt x="0" y="0"/>
                  </a:lnTo>
                  <a:close/>
                </a:path>
              </a:pathLst>
            </a:custGeom>
            <a:blipFill>
              <a:blip r:embed="rId4"/>
              <a:stretch>
                <a:fillRect r="1"/>
              </a:stretch>
            </a:blipFill>
          </p:spPr>
          <p:txBody>
            <a:bodyPr/>
            <a:lstStyle/>
            <a:p>
              <a:endParaRPr lang="en-US"/>
            </a:p>
          </p:txBody>
        </p:sp>
      </p:grpSp>
      <p:grpSp>
        <p:nvGrpSpPr>
          <p:cNvPr id="20" name="Group 20"/>
          <p:cNvGrpSpPr/>
          <p:nvPr/>
        </p:nvGrpSpPr>
        <p:grpSpPr>
          <a:xfrm>
            <a:off x="6340002" y="6465465"/>
            <a:ext cx="2566626" cy="2331358"/>
            <a:chOff x="0" y="0"/>
            <a:chExt cx="3422167" cy="3108477"/>
          </a:xfrm>
        </p:grpSpPr>
        <p:sp>
          <p:nvSpPr>
            <p:cNvPr id="21" name="Freeform 21"/>
            <p:cNvSpPr/>
            <p:nvPr/>
          </p:nvSpPr>
          <p:spPr>
            <a:xfrm>
              <a:off x="0" y="0"/>
              <a:ext cx="3422142" cy="3108452"/>
            </a:xfrm>
            <a:custGeom>
              <a:avLst/>
              <a:gdLst/>
              <a:ahLst/>
              <a:cxnLst/>
              <a:rect l="l" t="t" r="r" b="b"/>
              <a:pathLst>
                <a:path w="3422142" h="3108452">
                  <a:moveTo>
                    <a:pt x="0" y="0"/>
                  </a:moveTo>
                  <a:lnTo>
                    <a:pt x="3422142" y="0"/>
                  </a:lnTo>
                  <a:lnTo>
                    <a:pt x="3422142" y="3108452"/>
                  </a:lnTo>
                  <a:lnTo>
                    <a:pt x="0" y="3108452"/>
                  </a:lnTo>
                  <a:lnTo>
                    <a:pt x="0" y="0"/>
                  </a:lnTo>
                  <a:close/>
                </a:path>
              </a:pathLst>
            </a:custGeom>
            <a:blipFill>
              <a:blip r:embed="rId5"/>
              <a:stretch>
                <a:fillRect t="-23032" b="-23033"/>
              </a:stretch>
            </a:blipFill>
          </p:spPr>
          <p:txBody>
            <a:bodyPr/>
            <a:lstStyle/>
            <a:p>
              <a:endParaRPr lang="en-US"/>
            </a:p>
          </p:txBody>
        </p:sp>
      </p:grpSp>
      <p:grpSp>
        <p:nvGrpSpPr>
          <p:cNvPr id="22" name="Group 22"/>
          <p:cNvGrpSpPr/>
          <p:nvPr/>
        </p:nvGrpSpPr>
        <p:grpSpPr>
          <a:xfrm>
            <a:off x="8996648" y="6319780"/>
            <a:ext cx="2043589" cy="2622709"/>
            <a:chOff x="0" y="0"/>
            <a:chExt cx="2724785" cy="3496945"/>
          </a:xfrm>
        </p:grpSpPr>
        <p:sp>
          <p:nvSpPr>
            <p:cNvPr id="23" name="Freeform 23"/>
            <p:cNvSpPr/>
            <p:nvPr/>
          </p:nvSpPr>
          <p:spPr>
            <a:xfrm>
              <a:off x="0" y="0"/>
              <a:ext cx="2724785" cy="3496945"/>
            </a:xfrm>
            <a:custGeom>
              <a:avLst/>
              <a:gdLst/>
              <a:ahLst/>
              <a:cxnLst/>
              <a:rect l="l" t="t" r="r" b="b"/>
              <a:pathLst>
                <a:path w="2724785" h="3496945">
                  <a:moveTo>
                    <a:pt x="0" y="0"/>
                  </a:moveTo>
                  <a:lnTo>
                    <a:pt x="2724785" y="0"/>
                  </a:lnTo>
                  <a:lnTo>
                    <a:pt x="2724785" y="3496945"/>
                  </a:lnTo>
                  <a:lnTo>
                    <a:pt x="0" y="3496945"/>
                  </a:lnTo>
                  <a:lnTo>
                    <a:pt x="0" y="0"/>
                  </a:lnTo>
                  <a:close/>
                </a:path>
              </a:pathLst>
            </a:custGeom>
            <a:blipFill>
              <a:blip r:embed="rId6"/>
              <a:stretch>
                <a:fillRect t="-1690" b="-1689"/>
              </a:stretch>
            </a:blipFill>
          </p:spPr>
          <p:txBody>
            <a:bodyPr/>
            <a:lstStyle/>
            <a:p>
              <a:endParaRPr lang="en-US"/>
            </a:p>
          </p:txBody>
        </p:sp>
      </p:grpSp>
      <p:grpSp>
        <p:nvGrpSpPr>
          <p:cNvPr id="24" name="Group 24"/>
          <p:cNvGrpSpPr/>
          <p:nvPr/>
        </p:nvGrpSpPr>
        <p:grpSpPr>
          <a:xfrm>
            <a:off x="13489221" y="79492"/>
            <a:ext cx="4660259" cy="2221547"/>
            <a:chOff x="0" y="0"/>
            <a:chExt cx="10846676" cy="5170614"/>
          </a:xfrm>
        </p:grpSpPr>
        <p:sp>
          <p:nvSpPr>
            <p:cNvPr id="25" name="Freeform 25"/>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7"/>
              <a:stretch>
                <a:fillRect b="-9585"/>
              </a:stretch>
            </a:blipFill>
          </p:spPr>
          <p:txBody>
            <a:bodyPr/>
            <a:lstStyle/>
            <a:p>
              <a:endParaRPr 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199258"/>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5802325" y="7868582"/>
            <a:ext cx="6683350"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4 - OPINION PIECE</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713832"/>
            <a:ext cx="4497435" cy="41259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The B.C. Catholic</a:t>
            </a:r>
          </a:p>
        </p:txBody>
      </p:sp>
      <p:sp>
        <p:nvSpPr>
          <p:cNvPr id="20" name="TextBox 20"/>
          <p:cNvSpPr txBox="1"/>
          <p:nvPr/>
        </p:nvSpPr>
        <p:spPr>
          <a:xfrm>
            <a:off x="691040" y="8629650"/>
            <a:ext cx="4813047" cy="628650"/>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“Companionship is Answer to MAID”</a:t>
            </a:r>
          </a:p>
        </p:txBody>
      </p:sp>
      <p:sp>
        <p:nvSpPr>
          <p:cNvPr id="21" name="TextBox 21"/>
          <p:cNvSpPr txBox="1"/>
          <p:nvPr/>
        </p:nvSpPr>
        <p:spPr>
          <a:xfrm>
            <a:off x="826528" y="6856582"/>
            <a:ext cx="4677558" cy="40005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Author: Terry O’Neill</a:t>
            </a:r>
          </a:p>
        </p:txBody>
      </p:sp>
      <p:sp>
        <p:nvSpPr>
          <p:cNvPr id="22" name="TextBox 22"/>
          <p:cNvSpPr txBox="1"/>
          <p:nvPr/>
        </p:nvSpPr>
        <p:spPr>
          <a:xfrm>
            <a:off x="12604059" y="7377438"/>
            <a:ext cx="4497435" cy="85074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The Messenger (Evangelical Mennonite Conference)</a:t>
            </a:r>
          </a:p>
        </p:txBody>
      </p:sp>
      <p:sp>
        <p:nvSpPr>
          <p:cNvPr id="23" name="TextBox 23"/>
          <p:cNvSpPr txBox="1"/>
          <p:nvPr/>
        </p:nvSpPr>
        <p:spPr>
          <a:xfrm>
            <a:off x="12513997" y="8552032"/>
            <a:ext cx="4813047" cy="31432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“Should Christians be Zionists?” </a:t>
            </a:r>
          </a:p>
        </p:txBody>
      </p:sp>
      <p:sp>
        <p:nvSpPr>
          <p:cNvPr id="24" name="TextBox 24"/>
          <p:cNvSpPr txBox="1"/>
          <p:nvPr/>
        </p:nvSpPr>
        <p:spPr>
          <a:xfrm>
            <a:off x="12513997" y="6504157"/>
            <a:ext cx="4677558" cy="80010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Author: Michael Zwaagstra</a:t>
            </a:r>
          </a:p>
        </p:txBody>
      </p:sp>
      <p:sp>
        <p:nvSpPr>
          <p:cNvPr id="25" name="TextBox 25"/>
          <p:cNvSpPr txBox="1"/>
          <p:nvPr/>
        </p:nvSpPr>
        <p:spPr>
          <a:xfrm>
            <a:off x="1028700" y="75279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4 - OPINION PIECE</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7032826" y="4998374"/>
            <a:ext cx="4970145" cy="3411617"/>
            <a:chOff x="0" y="0"/>
            <a:chExt cx="6626860" cy="4548822"/>
          </a:xfrm>
        </p:grpSpPr>
        <p:sp>
          <p:nvSpPr>
            <p:cNvPr id="29" name="Freeform 29"/>
            <p:cNvSpPr/>
            <p:nvPr/>
          </p:nvSpPr>
          <p:spPr>
            <a:xfrm>
              <a:off x="0" y="0"/>
              <a:ext cx="6626860" cy="4548886"/>
            </a:xfrm>
            <a:custGeom>
              <a:avLst/>
              <a:gdLst/>
              <a:ahLst/>
              <a:cxnLst/>
              <a:rect l="l" t="t" r="r" b="b"/>
              <a:pathLst>
                <a:path w="6626860" h="4548886">
                  <a:moveTo>
                    <a:pt x="0" y="0"/>
                  </a:moveTo>
                  <a:lnTo>
                    <a:pt x="6626860" y="0"/>
                  </a:lnTo>
                  <a:lnTo>
                    <a:pt x="6626860" y="4548886"/>
                  </a:lnTo>
                  <a:lnTo>
                    <a:pt x="0" y="4548886"/>
                  </a:lnTo>
                  <a:lnTo>
                    <a:pt x="0" y="0"/>
                  </a:lnTo>
                  <a:close/>
                </a:path>
              </a:pathLst>
            </a:custGeom>
            <a:blipFill>
              <a:blip r:embed="rId6"/>
              <a:stretch>
                <a:fillRect b="-91206"/>
              </a:stretch>
            </a:blipFill>
          </p:spPr>
          <p:txBody>
            <a:bodyPr/>
            <a:lstStyle/>
            <a:p>
              <a:endParaRPr lang="en-US"/>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sp>
        <p:nvSpPr>
          <p:cNvPr id="12" name="TextBox 12"/>
          <p:cNvSpPr txBox="1"/>
          <p:nvPr/>
        </p:nvSpPr>
        <p:spPr>
          <a:xfrm>
            <a:off x="1017778"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4 - OPINION PIECE</a:t>
            </a:r>
          </a:p>
        </p:txBody>
      </p:sp>
      <p:sp>
        <p:nvSpPr>
          <p:cNvPr id="13" name="TextBox 13"/>
          <p:cNvSpPr txBox="1"/>
          <p:nvPr/>
        </p:nvSpPr>
        <p:spPr>
          <a:xfrm>
            <a:off x="1017778" y="5733789"/>
            <a:ext cx="5176483" cy="819150"/>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Author: </a:t>
            </a:r>
          </a:p>
          <a:p>
            <a:pPr algn="ctr">
              <a:lnSpc>
                <a:spcPts val="3254"/>
              </a:lnSpc>
            </a:pPr>
            <a:r>
              <a:rPr lang="en-US" sz="2711" b="1">
                <a:solidFill>
                  <a:srgbClr val="EC8B40"/>
                </a:solidFill>
                <a:latin typeface="Montserrat Bold"/>
                <a:ea typeface="Montserrat Bold"/>
                <a:cs typeface="Montserrat Bold"/>
                <a:sym typeface="Montserrat Bold"/>
              </a:rPr>
              <a:t>Quinton Peralta-Greenough</a:t>
            </a:r>
          </a:p>
        </p:txBody>
      </p:sp>
      <p:sp>
        <p:nvSpPr>
          <p:cNvPr id="14" name="TextBox 14"/>
          <p:cNvSpPr txBox="1"/>
          <p:nvPr/>
        </p:nvSpPr>
        <p:spPr>
          <a:xfrm>
            <a:off x="1234601" y="6876789"/>
            <a:ext cx="4094746" cy="429256"/>
          </a:xfrm>
          <a:prstGeom prst="rect">
            <a:avLst/>
          </a:prstGeom>
        </p:spPr>
        <p:txBody>
          <a:bodyPr lIns="0" tIns="0" rIns="0" bIns="0" rtlCol="0" anchor="t">
            <a:spAutoFit/>
          </a:bodyPr>
          <a:lstStyle/>
          <a:p>
            <a:pPr algn="ctr">
              <a:lnSpc>
                <a:spcPts val="3570"/>
              </a:lnSpc>
            </a:pPr>
            <a:r>
              <a:rPr lang="en-US" sz="2479" b="1">
                <a:solidFill>
                  <a:srgbClr val="EC8B40"/>
                </a:solidFill>
                <a:latin typeface="Montserrat Bold"/>
                <a:ea typeface="Montserrat Bold"/>
                <a:cs typeface="Montserrat Bold"/>
                <a:sym typeface="Montserrat Bold"/>
              </a:rPr>
              <a:t>Canadian Catholic News</a:t>
            </a:r>
          </a:p>
        </p:txBody>
      </p:sp>
      <p:sp>
        <p:nvSpPr>
          <p:cNvPr id="15" name="TextBox 15"/>
          <p:cNvSpPr txBox="1"/>
          <p:nvPr/>
        </p:nvSpPr>
        <p:spPr>
          <a:xfrm>
            <a:off x="668397" y="7675732"/>
            <a:ext cx="5227152" cy="65722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“What is faithful citizenship in a ‘culture of death’”</a:t>
            </a:r>
          </a:p>
        </p:txBody>
      </p:sp>
      <p:sp>
        <p:nvSpPr>
          <p:cNvPr id="16" name="TextBox 16"/>
          <p:cNvSpPr txBox="1"/>
          <p:nvPr/>
        </p:nvSpPr>
        <p:spPr>
          <a:xfrm>
            <a:off x="12709015" y="4750449"/>
            <a:ext cx="5224123" cy="9633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Clear, concise, and well-written. Great use of scriptures that are often seen as conflicting. </a:t>
            </a:r>
          </a:p>
          <a:p>
            <a:pPr algn="ctr">
              <a:lnSpc>
                <a:spcPts val="2554"/>
              </a:lnSpc>
            </a:pPr>
            <a:r>
              <a:rPr lang="en-US" sz="1824">
                <a:solidFill>
                  <a:srgbClr val="000000"/>
                </a:solidFill>
                <a:latin typeface="Kite One"/>
                <a:ea typeface="Kite One"/>
                <a:cs typeface="Kite One"/>
                <a:sym typeface="Kite One"/>
              </a:rPr>
              <a:t>Excellent ending. </a:t>
            </a:r>
          </a:p>
        </p:txBody>
      </p:sp>
      <p:sp>
        <p:nvSpPr>
          <p:cNvPr id="17" name="TextBox 17"/>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8" name="Group 18"/>
          <p:cNvGrpSpPr/>
          <p:nvPr/>
        </p:nvGrpSpPr>
        <p:grpSpPr>
          <a:xfrm>
            <a:off x="6693922" y="3298127"/>
            <a:ext cx="4900155" cy="4921625"/>
            <a:chOff x="0" y="0"/>
            <a:chExt cx="6533540" cy="6562166"/>
          </a:xfrm>
        </p:grpSpPr>
        <p:sp>
          <p:nvSpPr>
            <p:cNvPr id="19" name="Freeform 19"/>
            <p:cNvSpPr/>
            <p:nvPr/>
          </p:nvSpPr>
          <p:spPr>
            <a:xfrm>
              <a:off x="0" y="0"/>
              <a:ext cx="6533515" cy="6562217"/>
            </a:xfrm>
            <a:custGeom>
              <a:avLst/>
              <a:gdLst/>
              <a:ahLst/>
              <a:cxnLst/>
              <a:rect l="l" t="t" r="r" b="b"/>
              <a:pathLst>
                <a:path w="6533515" h="6562217">
                  <a:moveTo>
                    <a:pt x="0" y="0"/>
                  </a:moveTo>
                  <a:lnTo>
                    <a:pt x="6533515" y="0"/>
                  </a:lnTo>
                  <a:lnTo>
                    <a:pt x="6533515" y="6562217"/>
                  </a:lnTo>
                  <a:lnTo>
                    <a:pt x="0" y="6562217"/>
                  </a:lnTo>
                  <a:lnTo>
                    <a:pt x="0" y="0"/>
                  </a:lnTo>
                  <a:close/>
                </a:path>
              </a:pathLst>
            </a:custGeom>
            <a:blipFill>
              <a:blip r:embed="rId4"/>
              <a:stretch>
                <a:fillRect t="-36363" r="-8085" b="-15733"/>
              </a:stretch>
            </a:blipFill>
          </p:spPr>
          <p:txBody>
            <a:bodyPr/>
            <a:lstStyle/>
            <a:p>
              <a:endParaRPr lang="en-US"/>
            </a:p>
          </p:txBody>
        </p:sp>
      </p:grpSp>
      <p:grpSp>
        <p:nvGrpSpPr>
          <p:cNvPr id="20" name="Group 20"/>
          <p:cNvGrpSpPr/>
          <p:nvPr/>
        </p:nvGrpSpPr>
        <p:grpSpPr>
          <a:xfrm>
            <a:off x="13489221" y="79492"/>
            <a:ext cx="4660259" cy="2221547"/>
            <a:chOff x="0" y="0"/>
            <a:chExt cx="10846676" cy="5170614"/>
          </a:xfrm>
        </p:grpSpPr>
        <p:sp>
          <p:nvSpPr>
            <p:cNvPr id="21" name="Freeform 2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199258"/>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6970812" y="7868582"/>
            <a:ext cx="4346377"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5 - COLUMN</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397691"/>
            <a:ext cx="4497435" cy="976516"/>
          </a:xfrm>
          <a:prstGeom prst="rect">
            <a:avLst/>
          </a:prstGeom>
        </p:spPr>
        <p:txBody>
          <a:bodyPr lIns="0" tIns="0" rIns="0" bIns="0" rtlCol="0" anchor="t">
            <a:spAutoFit/>
          </a:bodyPr>
          <a:lstStyle/>
          <a:p>
            <a:pPr algn="ctr">
              <a:lnSpc>
                <a:spcPts val="2617"/>
              </a:lnSpc>
            </a:pPr>
            <a:r>
              <a:rPr lang="en-US" sz="2400" b="1">
                <a:solidFill>
                  <a:srgbClr val="4FAACF"/>
                </a:solidFill>
                <a:latin typeface="Montserrat Bold"/>
                <a:ea typeface="Montserrat Bold"/>
                <a:cs typeface="Montserrat Bold"/>
                <a:sym typeface="Montserrat Bold"/>
              </a:rPr>
              <a:t>The Messenger </a:t>
            </a:r>
          </a:p>
          <a:p>
            <a:pPr algn="ctr">
              <a:lnSpc>
                <a:spcPts val="2617"/>
              </a:lnSpc>
            </a:pPr>
            <a:r>
              <a:rPr lang="en-US" sz="2400" b="1">
                <a:solidFill>
                  <a:srgbClr val="4FAACF"/>
                </a:solidFill>
                <a:latin typeface="Montserrat Bold"/>
                <a:ea typeface="Montserrat Bold"/>
                <a:cs typeface="Montserrat Bold"/>
                <a:sym typeface="Montserrat Bold"/>
              </a:rPr>
              <a:t>(Evangelical Mennonite Conference)</a:t>
            </a:r>
          </a:p>
        </p:txBody>
      </p:sp>
      <p:sp>
        <p:nvSpPr>
          <p:cNvPr id="20" name="TextBox 20"/>
          <p:cNvSpPr txBox="1"/>
          <p:nvPr/>
        </p:nvSpPr>
        <p:spPr>
          <a:xfrm>
            <a:off x="691040" y="8812227"/>
            <a:ext cx="4813047" cy="628650"/>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“Are Canadian religious charities at risk?”</a:t>
            </a:r>
          </a:p>
        </p:txBody>
      </p:sp>
      <p:sp>
        <p:nvSpPr>
          <p:cNvPr id="21" name="TextBox 21"/>
          <p:cNvSpPr txBox="1"/>
          <p:nvPr/>
        </p:nvSpPr>
        <p:spPr>
          <a:xfrm>
            <a:off x="826528" y="6531046"/>
            <a:ext cx="4677558" cy="40005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Author: </a:t>
            </a:r>
            <a:r>
              <a:rPr lang="en-US" sz="2626" b="1" dirty="0">
                <a:solidFill>
                  <a:srgbClr val="4FAACF"/>
                </a:solidFill>
                <a:latin typeface="Montserrat Bold"/>
                <a:ea typeface="Montserrat Bold"/>
                <a:cs typeface="Montserrat Bold"/>
                <a:sym typeface="Montserrat Bold"/>
              </a:rPr>
              <a:t>Rebecca Roman </a:t>
            </a:r>
          </a:p>
        </p:txBody>
      </p:sp>
      <p:sp>
        <p:nvSpPr>
          <p:cNvPr id="22" name="TextBox 22"/>
          <p:cNvSpPr txBox="1"/>
          <p:nvPr/>
        </p:nvSpPr>
        <p:spPr>
          <a:xfrm>
            <a:off x="12604059" y="7596513"/>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Christian Courier</a:t>
            </a:r>
          </a:p>
        </p:txBody>
      </p:sp>
      <p:sp>
        <p:nvSpPr>
          <p:cNvPr id="23" name="TextBox 23"/>
          <p:cNvSpPr txBox="1"/>
          <p:nvPr/>
        </p:nvSpPr>
        <p:spPr>
          <a:xfrm>
            <a:off x="12513997" y="8552032"/>
            <a:ext cx="4813047" cy="31432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“Time to Lean European?”</a:t>
            </a:r>
          </a:p>
        </p:txBody>
      </p:sp>
      <p:sp>
        <p:nvSpPr>
          <p:cNvPr id="24" name="TextBox 24"/>
          <p:cNvSpPr txBox="1"/>
          <p:nvPr/>
        </p:nvSpPr>
        <p:spPr>
          <a:xfrm>
            <a:off x="12513997" y="6704182"/>
            <a:ext cx="4677558" cy="40005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Author: Meghan Kort</a:t>
            </a:r>
          </a:p>
        </p:txBody>
      </p:sp>
      <p:sp>
        <p:nvSpPr>
          <p:cNvPr id="25" name="TextBox 25"/>
          <p:cNvSpPr txBox="1"/>
          <p:nvPr/>
        </p:nvSpPr>
        <p:spPr>
          <a:xfrm>
            <a:off x="1242976" y="82899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1A. EDITORIAL</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7693089" y="3972583"/>
            <a:ext cx="3536061" cy="5025600"/>
            <a:chOff x="0" y="0"/>
            <a:chExt cx="4714748" cy="6700799"/>
          </a:xfrm>
        </p:grpSpPr>
        <p:sp>
          <p:nvSpPr>
            <p:cNvPr id="29" name="Freeform 29"/>
            <p:cNvSpPr/>
            <p:nvPr/>
          </p:nvSpPr>
          <p:spPr>
            <a:xfrm>
              <a:off x="0" y="0"/>
              <a:ext cx="4714748" cy="6700774"/>
            </a:xfrm>
            <a:custGeom>
              <a:avLst/>
              <a:gdLst/>
              <a:ahLst/>
              <a:cxnLst/>
              <a:rect l="l" t="t" r="r" b="b"/>
              <a:pathLst>
                <a:path w="4714748" h="6700774">
                  <a:moveTo>
                    <a:pt x="0" y="0"/>
                  </a:moveTo>
                  <a:lnTo>
                    <a:pt x="4714748" y="0"/>
                  </a:lnTo>
                  <a:lnTo>
                    <a:pt x="4714748" y="6700774"/>
                  </a:lnTo>
                  <a:lnTo>
                    <a:pt x="0" y="6700774"/>
                  </a:lnTo>
                  <a:lnTo>
                    <a:pt x="0" y="0"/>
                  </a:lnTo>
                  <a:close/>
                </a:path>
              </a:pathLst>
            </a:custGeom>
            <a:blipFill>
              <a:blip r:embed="rId6"/>
              <a:stretch>
                <a:fillRect l="-4911" r="-4911"/>
              </a:stretch>
            </a:blipFill>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713832"/>
            <a:ext cx="4497435" cy="41259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Salvationist </a:t>
            </a:r>
          </a:p>
        </p:txBody>
      </p:sp>
      <p:sp>
        <p:nvSpPr>
          <p:cNvPr id="20" name="TextBox 20"/>
          <p:cNvSpPr txBox="1"/>
          <p:nvPr/>
        </p:nvSpPr>
        <p:spPr>
          <a:xfrm>
            <a:off x="658636" y="8583627"/>
            <a:ext cx="4813047" cy="628650"/>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Grace Notes ”How Long, O Lord”, “Untamed”, When Women Weep”</a:t>
            </a:r>
          </a:p>
        </p:txBody>
      </p:sp>
      <p:sp>
        <p:nvSpPr>
          <p:cNvPr id="21" name="TextBox 21"/>
          <p:cNvSpPr txBox="1"/>
          <p:nvPr/>
        </p:nvSpPr>
        <p:spPr>
          <a:xfrm>
            <a:off x="713909" y="6517745"/>
            <a:ext cx="4813047" cy="80010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Author: </a:t>
            </a:r>
          </a:p>
          <a:p>
            <a:pPr algn="ctr">
              <a:lnSpc>
                <a:spcPts val="3151"/>
              </a:lnSpc>
            </a:pPr>
            <a:r>
              <a:rPr lang="en-US" sz="2626" b="1">
                <a:solidFill>
                  <a:srgbClr val="4FAACF"/>
                </a:solidFill>
                <a:latin typeface="Montserrat Bold"/>
                <a:ea typeface="Montserrat Bold"/>
                <a:cs typeface="Montserrat Bold"/>
                <a:sym typeface="Montserrat Bold"/>
              </a:rPr>
              <a:t>Captain Laura Van Schaick</a:t>
            </a:r>
          </a:p>
        </p:txBody>
      </p:sp>
      <p:sp>
        <p:nvSpPr>
          <p:cNvPr id="22" name="TextBox 22"/>
          <p:cNvSpPr txBox="1"/>
          <p:nvPr/>
        </p:nvSpPr>
        <p:spPr>
          <a:xfrm>
            <a:off x="12604059" y="7596513"/>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New Brunswick Anglican</a:t>
            </a:r>
          </a:p>
        </p:txBody>
      </p:sp>
      <p:sp>
        <p:nvSpPr>
          <p:cNvPr id="23" name="TextBox 23"/>
          <p:cNvSpPr txBox="1"/>
          <p:nvPr/>
        </p:nvSpPr>
        <p:spPr>
          <a:xfrm>
            <a:off x="12446253" y="8497902"/>
            <a:ext cx="4813047" cy="94297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 “Along the Way”</a:t>
            </a:r>
          </a:p>
          <a:p>
            <a:pPr algn="ctr">
              <a:lnSpc>
                <a:spcPts val="2520"/>
              </a:lnSpc>
            </a:pPr>
            <a:r>
              <a:rPr lang="en-US" sz="2100" i="1">
                <a:solidFill>
                  <a:srgbClr val="046593"/>
                </a:solidFill>
                <a:latin typeface="Montserrat Italics"/>
                <a:ea typeface="Montserrat Italics"/>
                <a:cs typeface="Montserrat Italics"/>
                <a:sym typeface="Montserrat Italics"/>
              </a:rPr>
              <a:t>October, November, December 2025</a:t>
            </a:r>
          </a:p>
        </p:txBody>
      </p:sp>
      <p:sp>
        <p:nvSpPr>
          <p:cNvPr id="24" name="TextBox 24"/>
          <p:cNvSpPr txBox="1"/>
          <p:nvPr/>
        </p:nvSpPr>
        <p:spPr>
          <a:xfrm>
            <a:off x="12513997" y="6358263"/>
            <a:ext cx="4677558" cy="80010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Author:</a:t>
            </a:r>
          </a:p>
          <a:p>
            <a:pPr algn="ctr">
              <a:lnSpc>
                <a:spcPts val="3151"/>
              </a:lnSpc>
            </a:pPr>
            <a:r>
              <a:rPr lang="en-US" sz="2626" b="1">
                <a:solidFill>
                  <a:srgbClr val="046593"/>
                </a:solidFill>
                <a:latin typeface="Montserrat Bold"/>
                <a:ea typeface="Montserrat Bold"/>
                <a:cs typeface="Montserrat Bold"/>
                <a:sym typeface="Montserrat Bold"/>
              </a:rPr>
              <a:t>Canon Shawn C. Branch</a:t>
            </a:r>
          </a:p>
        </p:txBody>
      </p:sp>
      <p:sp>
        <p:nvSpPr>
          <p:cNvPr id="25" name="TextBox 25"/>
          <p:cNvSpPr txBox="1"/>
          <p:nvPr/>
        </p:nvSpPr>
        <p:spPr>
          <a:xfrm>
            <a:off x="776307"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5 - COLUMN</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7980480" y="3799855"/>
            <a:ext cx="3509504" cy="1857906"/>
            <a:chOff x="0" y="0"/>
            <a:chExt cx="5040846" cy="2668588"/>
          </a:xfrm>
        </p:grpSpPr>
        <p:sp>
          <p:nvSpPr>
            <p:cNvPr id="29" name="Freeform 29"/>
            <p:cNvSpPr/>
            <p:nvPr/>
          </p:nvSpPr>
          <p:spPr>
            <a:xfrm>
              <a:off x="0" y="0"/>
              <a:ext cx="5040884" cy="2668651"/>
            </a:xfrm>
            <a:custGeom>
              <a:avLst/>
              <a:gdLst/>
              <a:ahLst/>
              <a:cxnLst/>
              <a:rect l="l" t="t" r="r" b="b"/>
              <a:pathLst>
                <a:path w="5040884" h="2668651">
                  <a:moveTo>
                    <a:pt x="0" y="0"/>
                  </a:moveTo>
                  <a:lnTo>
                    <a:pt x="5040884" y="0"/>
                  </a:lnTo>
                  <a:lnTo>
                    <a:pt x="5040884" y="2668651"/>
                  </a:lnTo>
                  <a:lnTo>
                    <a:pt x="0" y="2668651"/>
                  </a:lnTo>
                  <a:lnTo>
                    <a:pt x="0" y="0"/>
                  </a:lnTo>
                  <a:close/>
                </a:path>
              </a:pathLst>
            </a:custGeom>
            <a:blipFill>
              <a:blip r:embed="rId6"/>
              <a:stretch>
                <a:fillRect t="-168459" r="-2774" b="1"/>
              </a:stretch>
            </a:blipFill>
          </p:spPr>
          <p:txBody>
            <a:bodyPr/>
            <a:lstStyle/>
            <a:p>
              <a:endParaRPr lang="en-US"/>
            </a:p>
          </p:txBody>
        </p:sp>
      </p:grpSp>
      <p:grpSp>
        <p:nvGrpSpPr>
          <p:cNvPr id="30" name="Group 30"/>
          <p:cNvGrpSpPr/>
          <p:nvPr/>
        </p:nvGrpSpPr>
        <p:grpSpPr>
          <a:xfrm>
            <a:off x="7980480" y="5641695"/>
            <a:ext cx="3509504" cy="1910091"/>
            <a:chOff x="0" y="0"/>
            <a:chExt cx="5040846" cy="2743543"/>
          </a:xfrm>
        </p:grpSpPr>
        <p:sp>
          <p:nvSpPr>
            <p:cNvPr id="31" name="Freeform 31"/>
            <p:cNvSpPr/>
            <p:nvPr/>
          </p:nvSpPr>
          <p:spPr>
            <a:xfrm>
              <a:off x="0" y="0"/>
              <a:ext cx="5040884" cy="2743581"/>
            </a:xfrm>
            <a:custGeom>
              <a:avLst/>
              <a:gdLst/>
              <a:ahLst/>
              <a:cxnLst/>
              <a:rect l="l" t="t" r="r" b="b"/>
              <a:pathLst>
                <a:path w="5040884" h="2743581">
                  <a:moveTo>
                    <a:pt x="0" y="0"/>
                  </a:moveTo>
                  <a:lnTo>
                    <a:pt x="5040884" y="0"/>
                  </a:lnTo>
                  <a:lnTo>
                    <a:pt x="5040884" y="2743581"/>
                  </a:lnTo>
                  <a:lnTo>
                    <a:pt x="0" y="2743581"/>
                  </a:lnTo>
                  <a:lnTo>
                    <a:pt x="0" y="0"/>
                  </a:lnTo>
                  <a:close/>
                </a:path>
              </a:pathLst>
            </a:custGeom>
            <a:blipFill>
              <a:blip r:embed="rId7"/>
              <a:stretch>
                <a:fillRect t="-138105" b="-18629"/>
              </a:stretch>
            </a:blipFill>
          </p:spPr>
          <p:txBody>
            <a:bodyPr/>
            <a:lstStyle/>
            <a:p>
              <a:endParaRPr lang="en-US"/>
            </a:p>
          </p:txBody>
        </p:sp>
      </p:grpSp>
      <p:grpSp>
        <p:nvGrpSpPr>
          <p:cNvPr id="32" name="Group 32"/>
          <p:cNvGrpSpPr/>
          <p:nvPr/>
        </p:nvGrpSpPr>
        <p:grpSpPr>
          <a:xfrm>
            <a:off x="7980480" y="7506445"/>
            <a:ext cx="3509504" cy="1857906"/>
            <a:chOff x="0" y="0"/>
            <a:chExt cx="5040846" cy="2668588"/>
          </a:xfrm>
        </p:grpSpPr>
        <p:sp>
          <p:nvSpPr>
            <p:cNvPr id="33" name="Freeform 33"/>
            <p:cNvSpPr/>
            <p:nvPr/>
          </p:nvSpPr>
          <p:spPr>
            <a:xfrm>
              <a:off x="0" y="0"/>
              <a:ext cx="5040884" cy="2668524"/>
            </a:xfrm>
            <a:custGeom>
              <a:avLst/>
              <a:gdLst/>
              <a:ahLst/>
              <a:cxnLst/>
              <a:rect l="l" t="t" r="r" b="b"/>
              <a:pathLst>
                <a:path w="5040884" h="2668524">
                  <a:moveTo>
                    <a:pt x="0" y="0"/>
                  </a:moveTo>
                  <a:lnTo>
                    <a:pt x="5040884" y="0"/>
                  </a:lnTo>
                  <a:lnTo>
                    <a:pt x="5040884" y="2668524"/>
                  </a:lnTo>
                  <a:lnTo>
                    <a:pt x="0" y="2668524"/>
                  </a:lnTo>
                  <a:lnTo>
                    <a:pt x="0" y="0"/>
                  </a:lnTo>
                  <a:close/>
                </a:path>
              </a:pathLst>
            </a:custGeom>
            <a:blipFill>
              <a:blip r:embed="rId8"/>
              <a:stretch>
                <a:fillRect t="-123794" b="-37314"/>
              </a:stretch>
            </a:blipFill>
          </p:spPr>
          <p:txBody>
            <a:bodyPr/>
            <a:lstStyle/>
            <a:p>
              <a:endParaRPr lang="en-US"/>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871715"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5 - COLUMN</a:t>
            </a:r>
          </a:p>
        </p:txBody>
      </p:sp>
      <p:sp>
        <p:nvSpPr>
          <p:cNvPr id="12" name="TextBox 12"/>
          <p:cNvSpPr txBox="1"/>
          <p:nvPr/>
        </p:nvSpPr>
        <p:spPr>
          <a:xfrm>
            <a:off x="936651" y="5758939"/>
            <a:ext cx="5176483" cy="40957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Author: Layton Friesen</a:t>
            </a:r>
          </a:p>
        </p:txBody>
      </p:sp>
      <p:sp>
        <p:nvSpPr>
          <p:cNvPr id="13" name="TextBox 13"/>
          <p:cNvSpPr txBox="1"/>
          <p:nvPr/>
        </p:nvSpPr>
        <p:spPr>
          <a:xfrm>
            <a:off x="1234601" y="6560252"/>
            <a:ext cx="4094746" cy="106664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The Messenger </a:t>
            </a:r>
          </a:p>
          <a:p>
            <a:pPr algn="ctr">
              <a:lnSpc>
                <a:spcPts val="2826"/>
              </a:lnSpc>
            </a:pPr>
            <a:r>
              <a:rPr lang="en-US" sz="2479" b="1">
                <a:solidFill>
                  <a:srgbClr val="EC8B40"/>
                </a:solidFill>
                <a:latin typeface="Montserrat Bold"/>
                <a:ea typeface="Montserrat Bold"/>
                <a:cs typeface="Montserrat Bold"/>
                <a:sym typeface="Montserrat Bold"/>
              </a:rPr>
              <a:t>(Evangelical Mennonite Conference) </a:t>
            </a:r>
          </a:p>
        </p:txBody>
      </p:sp>
      <p:sp>
        <p:nvSpPr>
          <p:cNvPr id="14" name="TextBox 14"/>
          <p:cNvSpPr txBox="1"/>
          <p:nvPr/>
        </p:nvSpPr>
        <p:spPr>
          <a:xfrm>
            <a:off x="668397" y="8048301"/>
            <a:ext cx="5227152" cy="3333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“Further In and Higher Up”</a:t>
            </a:r>
          </a:p>
        </p:txBody>
      </p:sp>
      <p:sp>
        <p:nvSpPr>
          <p:cNvPr id="15" name="TextBox 15"/>
          <p:cNvSpPr txBox="1"/>
          <p:nvPr/>
        </p:nvSpPr>
        <p:spPr>
          <a:xfrm>
            <a:off x="12709015" y="4750449"/>
            <a:ext cx="5224123" cy="12871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These are very well written articles and are incredibly relatable.</a:t>
            </a:r>
          </a:p>
          <a:p>
            <a:pPr algn="ctr">
              <a:lnSpc>
                <a:spcPts val="2554"/>
              </a:lnSpc>
            </a:pPr>
            <a:r>
              <a:rPr lang="en-US" sz="1824">
                <a:solidFill>
                  <a:srgbClr val="000000"/>
                </a:solidFill>
                <a:latin typeface="Kite One"/>
                <a:ea typeface="Kite One"/>
                <a:cs typeface="Kite One"/>
                <a:sym typeface="Kite One"/>
              </a:rPr>
              <a:t>They’re more reflection than information, which I believe can be helpful in the context of magazines.</a:t>
            </a: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6875555" y="2749877"/>
            <a:ext cx="4237682" cy="5303996"/>
            <a:chOff x="0" y="0"/>
            <a:chExt cx="5650243" cy="7071995"/>
          </a:xfrm>
        </p:grpSpPr>
        <p:sp>
          <p:nvSpPr>
            <p:cNvPr id="18" name="Freeform 18"/>
            <p:cNvSpPr/>
            <p:nvPr/>
          </p:nvSpPr>
          <p:spPr>
            <a:xfrm>
              <a:off x="0" y="0"/>
              <a:ext cx="5650230" cy="7071995"/>
            </a:xfrm>
            <a:custGeom>
              <a:avLst/>
              <a:gdLst/>
              <a:ahLst/>
              <a:cxnLst/>
              <a:rect l="l" t="t" r="r" b="b"/>
              <a:pathLst>
                <a:path w="5650230" h="7071995">
                  <a:moveTo>
                    <a:pt x="0" y="0"/>
                  </a:moveTo>
                  <a:lnTo>
                    <a:pt x="5650230" y="0"/>
                  </a:lnTo>
                  <a:lnTo>
                    <a:pt x="5650230" y="7071995"/>
                  </a:lnTo>
                  <a:lnTo>
                    <a:pt x="0" y="7071995"/>
                  </a:lnTo>
                  <a:lnTo>
                    <a:pt x="0" y="0"/>
                  </a:lnTo>
                  <a:close/>
                </a:path>
              </a:pathLst>
            </a:custGeom>
            <a:blipFill>
              <a:blip r:embed="rId4"/>
              <a:stretch>
                <a:fillRect t="-2431" b="-2431"/>
              </a:stretch>
            </a:blipFill>
          </p:spPr>
          <p:txBody>
            <a:bodyPr/>
            <a:lstStyle/>
            <a:p>
              <a:endParaRPr lang="en-US"/>
            </a:p>
          </p:txBody>
        </p:sp>
      </p:grpSp>
      <p:grpSp>
        <p:nvGrpSpPr>
          <p:cNvPr id="19" name="Group 19"/>
          <p:cNvGrpSpPr/>
          <p:nvPr/>
        </p:nvGrpSpPr>
        <p:grpSpPr>
          <a:xfrm>
            <a:off x="13489221" y="79492"/>
            <a:ext cx="4660259" cy="2221547"/>
            <a:chOff x="0" y="0"/>
            <a:chExt cx="10846676" cy="5170614"/>
          </a:xfrm>
        </p:grpSpPr>
        <p:sp>
          <p:nvSpPr>
            <p:cNvPr id="20" name="Freeform 2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199258"/>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4378747" y="7868582"/>
            <a:ext cx="9530507"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6 - SERVICE JOURNALISM</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713832"/>
            <a:ext cx="4497435" cy="41259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Canada Lutheran</a:t>
            </a:r>
          </a:p>
        </p:txBody>
      </p:sp>
      <p:sp>
        <p:nvSpPr>
          <p:cNvPr id="20" name="TextBox 20"/>
          <p:cNvSpPr txBox="1"/>
          <p:nvPr/>
        </p:nvSpPr>
        <p:spPr>
          <a:xfrm>
            <a:off x="691040" y="8655064"/>
            <a:ext cx="4813047" cy="942975"/>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”Saskatchewan farmer donates crops to help alleviate global hunger” </a:t>
            </a:r>
          </a:p>
        </p:txBody>
      </p:sp>
      <p:sp>
        <p:nvSpPr>
          <p:cNvPr id="21" name="TextBox 21"/>
          <p:cNvSpPr txBox="1"/>
          <p:nvPr/>
        </p:nvSpPr>
        <p:spPr>
          <a:xfrm>
            <a:off x="691040" y="6904207"/>
            <a:ext cx="4813047" cy="40005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Author: Emily Lowen</a:t>
            </a:r>
          </a:p>
        </p:txBody>
      </p:sp>
      <p:sp>
        <p:nvSpPr>
          <p:cNvPr id="22" name="TextBox 22"/>
          <p:cNvSpPr txBox="1"/>
          <p:nvPr/>
        </p:nvSpPr>
        <p:spPr>
          <a:xfrm>
            <a:off x="12604059" y="7596513"/>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Christian Courier</a:t>
            </a:r>
          </a:p>
        </p:txBody>
      </p:sp>
      <p:sp>
        <p:nvSpPr>
          <p:cNvPr id="23" name="TextBox 23"/>
          <p:cNvSpPr txBox="1"/>
          <p:nvPr/>
        </p:nvSpPr>
        <p:spPr>
          <a:xfrm>
            <a:off x="12446253" y="8655064"/>
            <a:ext cx="4813047" cy="628650"/>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“Unplugged: Four Canadians step away from their devices”</a:t>
            </a:r>
          </a:p>
        </p:txBody>
      </p:sp>
      <p:sp>
        <p:nvSpPr>
          <p:cNvPr id="24" name="TextBox 24"/>
          <p:cNvSpPr txBox="1"/>
          <p:nvPr/>
        </p:nvSpPr>
        <p:spPr>
          <a:xfrm>
            <a:off x="12513997" y="6504157"/>
            <a:ext cx="4677558" cy="80010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Author: Angela Reitsma Bick</a:t>
            </a:r>
          </a:p>
        </p:txBody>
      </p:sp>
      <p:sp>
        <p:nvSpPr>
          <p:cNvPr id="25" name="TextBox 25"/>
          <p:cNvSpPr txBox="1"/>
          <p:nvPr/>
        </p:nvSpPr>
        <p:spPr>
          <a:xfrm>
            <a:off x="1028700" y="77184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6 - SERVICE JOURNALISM</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7939234" y="4013151"/>
            <a:ext cx="3384452" cy="3623119"/>
            <a:chOff x="0" y="0"/>
            <a:chExt cx="4512602" cy="4830826"/>
          </a:xfrm>
        </p:grpSpPr>
        <p:sp>
          <p:nvSpPr>
            <p:cNvPr id="29" name="Freeform 29"/>
            <p:cNvSpPr/>
            <p:nvPr/>
          </p:nvSpPr>
          <p:spPr>
            <a:xfrm>
              <a:off x="0" y="0"/>
              <a:ext cx="4512564" cy="4830826"/>
            </a:xfrm>
            <a:custGeom>
              <a:avLst/>
              <a:gdLst/>
              <a:ahLst/>
              <a:cxnLst/>
              <a:rect l="l" t="t" r="r" b="b"/>
              <a:pathLst>
                <a:path w="4512564" h="4830826">
                  <a:moveTo>
                    <a:pt x="0" y="0"/>
                  </a:moveTo>
                  <a:lnTo>
                    <a:pt x="4512564" y="0"/>
                  </a:lnTo>
                  <a:lnTo>
                    <a:pt x="4512564" y="4830826"/>
                  </a:lnTo>
                  <a:lnTo>
                    <a:pt x="0" y="4830826"/>
                  </a:lnTo>
                  <a:lnTo>
                    <a:pt x="0" y="0"/>
                  </a:lnTo>
                  <a:close/>
                </a:path>
              </a:pathLst>
            </a:custGeom>
            <a:blipFill>
              <a:blip r:embed="rId6"/>
              <a:stretch>
                <a:fillRect b="-14986"/>
              </a:stretch>
            </a:blipFill>
          </p:spPr>
          <p:txBody>
            <a:bodyPr/>
            <a:lstStyle/>
            <a:p>
              <a:endParaRPr lang="en-US"/>
            </a:p>
          </p:txBody>
        </p:sp>
      </p:grpSp>
      <p:grpSp>
        <p:nvGrpSpPr>
          <p:cNvPr id="30" name="Group 30"/>
          <p:cNvGrpSpPr/>
          <p:nvPr/>
        </p:nvGrpSpPr>
        <p:grpSpPr>
          <a:xfrm>
            <a:off x="7631024" y="7790566"/>
            <a:ext cx="4000881" cy="1178824"/>
            <a:chOff x="0" y="0"/>
            <a:chExt cx="5334508" cy="1571765"/>
          </a:xfrm>
        </p:grpSpPr>
        <p:sp>
          <p:nvSpPr>
            <p:cNvPr id="31" name="Freeform 31"/>
            <p:cNvSpPr/>
            <p:nvPr/>
          </p:nvSpPr>
          <p:spPr>
            <a:xfrm>
              <a:off x="0" y="0"/>
              <a:ext cx="5334508" cy="1571752"/>
            </a:xfrm>
            <a:custGeom>
              <a:avLst/>
              <a:gdLst/>
              <a:ahLst/>
              <a:cxnLst/>
              <a:rect l="l" t="t" r="r" b="b"/>
              <a:pathLst>
                <a:path w="5334508" h="1571752">
                  <a:moveTo>
                    <a:pt x="0" y="0"/>
                  </a:moveTo>
                  <a:lnTo>
                    <a:pt x="5334508" y="0"/>
                  </a:lnTo>
                  <a:lnTo>
                    <a:pt x="5334508" y="1571752"/>
                  </a:lnTo>
                  <a:lnTo>
                    <a:pt x="0" y="1571752"/>
                  </a:lnTo>
                  <a:lnTo>
                    <a:pt x="0" y="0"/>
                  </a:lnTo>
                  <a:close/>
                </a:path>
              </a:pathLst>
            </a:custGeom>
            <a:blipFill>
              <a:blip r:embed="rId7"/>
              <a:stretch>
                <a:fillRect t="-42413" b="-275369"/>
              </a:stretch>
            </a:blipFill>
          </p:spPr>
          <p:txBody>
            <a:bodyPr/>
            <a:lstStyle/>
            <a:p>
              <a:endParaRPr 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1028700" y="77184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6 - SERVICE JOURNALISM</a:t>
            </a:r>
          </a:p>
        </p:txBody>
      </p:sp>
      <p:sp>
        <p:nvSpPr>
          <p:cNvPr id="12" name="TextBox 12"/>
          <p:cNvSpPr txBox="1"/>
          <p:nvPr/>
        </p:nvSpPr>
        <p:spPr>
          <a:xfrm>
            <a:off x="871715" y="6036377"/>
            <a:ext cx="5176483" cy="40957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Author: Catherine Morris</a:t>
            </a:r>
          </a:p>
        </p:txBody>
      </p:sp>
      <p:sp>
        <p:nvSpPr>
          <p:cNvPr id="13" name="TextBox 13"/>
          <p:cNvSpPr txBox="1"/>
          <p:nvPr/>
        </p:nvSpPr>
        <p:spPr>
          <a:xfrm>
            <a:off x="1234601" y="6912677"/>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Faith Today</a:t>
            </a:r>
          </a:p>
        </p:txBody>
      </p:sp>
      <p:sp>
        <p:nvSpPr>
          <p:cNvPr id="14" name="TextBox 14"/>
          <p:cNvSpPr txBox="1"/>
          <p:nvPr/>
        </p:nvSpPr>
        <p:spPr>
          <a:xfrm>
            <a:off x="668397" y="7724451"/>
            <a:ext cx="5227152" cy="9810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“Reaching behind bars: How virtual volunteering is making prison ministry more accessible than ever”</a:t>
            </a:r>
          </a:p>
        </p:txBody>
      </p:sp>
      <p:sp>
        <p:nvSpPr>
          <p:cNvPr id="15" name="TextBox 15"/>
          <p:cNvSpPr txBox="1"/>
          <p:nvPr/>
        </p:nvSpPr>
        <p:spPr>
          <a:xfrm>
            <a:off x="12709015" y="4750449"/>
            <a:ext cx="5224123" cy="22587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This is a very inspirational article that makes Christians realize that “I’m too busy to serve the Lord” is not a good excuse.</a:t>
            </a:r>
          </a:p>
          <a:p>
            <a:pPr algn="ctr">
              <a:lnSpc>
                <a:spcPts val="2554"/>
              </a:lnSpc>
            </a:pPr>
            <a:r>
              <a:rPr lang="en-US" sz="1824">
                <a:solidFill>
                  <a:srgbClr val="000000"/>
                </a:solidFill>
                <a:latin typeface="Kite One"/>
                <a:ea typeface="Kite One"/>
                <a:cs typeface="Kite One"/>
                <a:sym typeface="Kite One"/>
              </a:rPr>
              <a:t> It shines a bright light on very important and rewarding volunteerism for which everyone can find time, no matter their schedule.</a:t>
            </a:r>
          </a:p>
          <a:p>
            <a:pPr algn="ctr">
              <a:lnSpc>
                <a:spcPts val="2554"/>
              </a:lnSpc>
            </a:pPr>
            <a:endParaRPr lang="en-US" sz="1824">
              <a:solidFill>
                <a:srgbClr val="000000"/>
              </a:solidFill>
              <a:latin typeface="Kite One"/>
              <a:ea typeface="Kite One"/>
              <a:cs typeface="Kite One"/>
              <a:sym typeface="Kite One"/>
            </a:endParaRP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7495670" y="2471118"/>
            <a:ext cx="3296669" cy="3266122"/>
            <a:chOff x="0" y="0"/>
            <a:chExt cx="4395559" cy="4354830"/>
          </a:xfrm>
        </p:grpSpPr>
        <p:sp>
          <p:nvSpPr>
            <p:cNvPr id="18" name="Freeform 18"/>
            <p:cNvSpPr/>
            <p:nvPr/>
          </p:nvSpPr>
          <p:spPr>
            <a:xfrm>
              <a:off x="0" y="0"/>
              <a:ext cx="4395597" cy="4354830"/>
            </a:xfrm>
            <a:custGeom>
              <a:avLst/>
              <a:gdLst/>
              <a:ahLst/>
              <a:cxnLst/>
              <a:rect l="l" t="t" r="r" b="b"/>
              <a:pathLst>
                <a:path w="4395597" h="4354830">
                  <a:moveTo>
                    <a:pt x="0" y="0"/>
                  </a:moveTo>
                  <a:lnTo>
                    <a:pt x="4395597" y="0"/>
                  </a:lnTo>
                  <a:lnTo>
                    <a:pt x="4395597" y="4354830"/>
                  </a:lnTo>
                  <a:lnTo>
                    <a:pt x="0" y="4354830"/>
                  </a:lnTo>
                  <a:lnTo>
                    <a:pt x="0" y="0"/>
                  </a:lnTo>
                  <a:close/>
                </a:path>
              </a:pathLst>
            </a:custGeom>
            <a:blipFill>
              <a:blip r:embed="rId4"/>
              <a:stretch>
                <a:fillRect t="-30208" b="-4899"/>
              </a:stretch>
            </a:blipFill>
          </p:spPr>
          <p:txBody>
            <a:bodyPr/>
            <a:lstStyle/>
            <a:p>
              <a:endParaRPr lang="en-US"/>
            </a:p>
          </p:txBody>
        </p:sp>
      </p:grpSp>
      <p:grpSp>
        <p:nvGrpSpPr>
          <p:cNvPr id="19" name="Group 19"/>
          <p:cNvGrpSpPr/>
          <p:nvPr/>
        </p:nvGrpSpPr>
        <p:grpSpPr>
          <a:xfrm>
            <a:off x="8293217" y="5890098"/>
            <a:ext cx="2316423" cy="2137134"/>
            <a:chOff x="0" y="0"/>
            <a:chExt cx="3088564" cy="2849512"/>
          </a:xfrm>
        </p:grpSpPr>
        <p:sp>
          <p:nvSpPr>
            <p:cNvPr id="20" name="Freeform 20"/>
            <p:cNvSpPr/>
            <p:nvPr/>
          </p:nvSpPr>
          <p:spPr>
            <a:xfrm>
              <a:off x="0" y="0"/>
              <a:ext cx="3088513" cy="2849499"/>
            </a:xfrm>
            <a:custGeom>
              <a:avLst/>
              <a:gdLst/>
              <a:ahLst/>
              <a:cxnLst/>
              <a:rect l="l" t="t" r="r" b="b"/>
              <a:pathLst>
                <a:path w="3088513" h="2849499">
                  <a:moveTo>
                    <a:pt x="0" y="0"/>
                  </a:moveTo>
                  <a:lnTo>
                    <a:pt x="3088513" y="0"/>
                  </a:lnTo>
                  <a:lnTo>
                    <a:pt x="3088513" y="2849499"/>
                  </a:lnTo>
                  <a:lnTo>
                    <a:pt x="0" y="2849499"/>
                  </a:lnTo>
                  <a:lnTo>
                    <a:pt x="0" y="0"/>
                  </a:lnTo>
                  <a:close/>
                </a:path>
              </a:pathLst>
            </a:custGeom>
            <a:blipFill>
              <a:blip r:embed="rId5"/>
              <a:stretch>
                <a:fillRect l="-8631" r="-1" b="-57610"/>
              </a:stretch>
            </a:blipFill>
          </p:spPr>
          <p:txBody>
            <a:bodyPr/>
            <a:lstStyle/>
            <a:p>
              <a:endParaRPr lang="en-US"/>
            </a:p>
          </p:txBody>
        </p:sp>
      </p:grpSp>
      <p:grpSp>
        <p:nvGrpSpPr>
          <p:cNvPr id="21" name="Group 21"/>
          <p:cNvGrpSpPr/>
          <p:nvPr/>
        </p:nvGrpSpPr>
        <p:grpSpPr>
          <a:xfrm>
            <a:off x="13489221" y="79492"/>
            <a:ext cx="4660259" cy="2221547"/>
            <a:chOff x="0" y="0"/>
            <a:chExt cx="10846676" cy="5170614"/>
          </a:xfrm>
        </p:grpSpPr>
        <p:sp>
          <p:nvSpPr>
            <p:cNvPr id="22" name="Freeform 22"/>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6"/>
              <a:stretch>
                <a:fillRect b="-9585"/>
              </a:stretch>
            </a:blipFill>
          </p:spPr>
          <p:txBody>
            <a:bodyPr/>
            <a:lstStyle/>
            <a:p>
              <a:endParaRPr lang="en-US"/>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199258"/>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5814120" y="7868582"/>
            <a:ext cx="6659761"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7 - MEDIA REVIEW</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3375195" y="3533682"/>
            <a:ext cx="11537611" cy="6314631"/>
            <a:chOff x="0" y="0"/>
            <a:chExt cx="15383481" cy="8419508"/>
          </a:xfrm>
        </p:grpSpPr>
        <p:sp>
          <p:nvSpPr>
            <p:cNvPr id="8" name="Freeform 8"/>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sp>
        <p:nvSpPr>
          <p:cNvPr id="9" name="Freeform 9"/>
          <p:cNvSpPr/>
          <p:nvPr/>
        </p:nvSpPr>
        <p:spPr>
          <a:xfrm>
            <a:off x="10249614"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9826097" y="7596513"/>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Broadview</a:t>
            </a:r>
          </a:p>
        </p:txBody>
      </p:sp>
      <p:sp>
        <p:nvSpPr>
          <p:cNvPr id="11" name="TextBox 11"/>
          <p:cNvSpPr txBox="1"/>
          <p:nvPr/>
        </p:nvSpPr>
        <p:spPr>
          <a:xfrm>
            <a:off x="9736035" y="8450311"/>
            <a:ext cx="4813047" cy="31432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“Paradise Laughs”</a:t>
            </a:r>
          </a:p>
        </p:txBody>
      </p:sp>
      <p:sp>
        <p:nvSpPr>
          <p:cNvPr id="12" name="TextBox 12"/>
          <p:cNvSpPr txBox="1"/>
          <p:nvPr/>
        </p:nvSpPr>
        <p:spPr>
          <a:xfrm>
            <a:off x="9965186" y="6783819"/>
            <a:ext cx="4677558" cy="400050"/>
          </a:xfrm>
          <a:prstGeom prst="rect">
            <a:avLst/>
          </a:prstGeom>
        </p:spPr>
        <p:txBody>
          <a:bodyPr lIns="0" tIns="0" rIns="0" bIns="0" rtlCol="0" anchor="t">
            <a:spAutoFit/>
          </a:bodyPr>
          <a:lstStyle/>
          <a:p>
            <a:pPr algn="ctr">
              <a:lnSpc>
                <a:spcPts val="3151"/>
              </a:lnSpc>
            </a:pPr>
            <a:r>
              <a:rPr lang="en-US" sz="2626" b="1" dirty="0">
                <a:solidFill>
                  <a:srgbClr val="046593"/>
                </a:solidFill>
                <a:latin typeface="Montserrat Bold"/>
                <a:ea typeface="Montserrat Bold"/>
                <a:cs typeface="Montserrat Bold"/>
                <a:sym typeface="Montserrat Bold"/>
              </a:rPr>
              <a:t>Author: Ian Coutts</a:t>
            </a:r>
          </a:p>
        </p:txBody>
      </p:sp>
      <p:sp>
        <p:nvSpPr>
          <p:cNvPr id="13" name="TextBox 13"/>
          <p:cNvSpPr txBox="1"/>
          <p:nvPr/>
        </p:nvSpPr>
        <p:spPr>
          <a:xfrm>
            <a:off x="1122968" y="854010"/>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7 - MEDIA REVIEW</a:t>
            </a:r>
          </a:p>
        </p:txBody>
      </p:sp>
      <p:grpSp>
        <p:nvGrpSpPr>
          <p:cNvPr id="14" name="Group 14"/>
          <p:cNvGrpSpPr/>
          <p:nvPr/>
        </p:nvGrpSpPr>
        <p:grpSpPr>
          <a:xfrm>
            <a:off x="13489221" y="79492"/>
            <a:ext cx="4660259" cy="2221547"/>
            <a:chOff x="0" y="0"/>
            <a:chExt cx="10846676" cy="5170614"/>
          </a:xfrm>
        </p:grpSpPr>
        <p:sp>
          <p:nvSpPr>
            <p:cNvPr id="15" name="Freeform 15"/>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4"/>
              <a:stretch>
                <a:fillRect b="-9585"/>
              </a:stretch>
            </a:blipFill>
          </p:spPr>
          <p:txBody>
            <a:bodyPr/>
            <a:lstStyle/>
            <a:p>
              <a:endParaRPr lang="en-US"/>
            </a:p>
          </p:txBody>
        </p:sp>
      </p:grpSp>
      <p:grpSp>
        <p:nvGrpSpPr>
          <p:cNvPr id="16" name="Group 16"/>
          <p:cNvGrpSpPr/>
          <p:nvPr/>
        </p:nvGrpSpPr>
        <p:grpSpPr>
          <a:xfrm>
            <a:off x="3918277" y="5424778"/>
            <a:ext cx="2255469" cy="2958851"/>
            <a:chOff x="0" y="0"/>
            <a:chExt cx="3897478" cy="5112931"/>
          </a:xfrm>
        </p:grpSpPr>
        <p:sp>
          <p:nvSpPr>
            <p:cNvPr id="17" name="Freeform 17"/>
            <p:cNvSpPr/>
            <p:nvPr/>
          </p:nvSpPr>
          <p:spPr>
            <a:xfrm>
              <a:off x="0" y="0"/>
              <a:ext cx="3897503" cy="5112893"/>
            </a:xfrm>
            <a:custGeom>
              <a:avLst/>
              <a:gdLst/>
              <a:ahLst/>
              <a:cxnLst/>
              <a:rect l="l" t="t" r="r" b="b"/>
              <a:pathLst>
                <a:path w="3897503" h="5112893">
                  <a:moveTo>
                    <a:pt x="0" y="0"/>
                  </a:moveTo>
                  <a:lnTo>
                    <a:pt x="3897503" y="0"/>
                  </a:lnTo>
                  <a:lnTo>
                    <a:pt x="3897503" y="5112893"/>
                  </a:lnTo>
                  <a:lnTo>
                    <a:pt x="0" y="5112893"/>
                  </a:lnTo>
                  <a:lnTo>
                    <a:pt x="0" y="0"/>
                  </a:lnTo>
                  <a:close/>
                </a:path>
              </a:pathLst>
            </a:custGeom>
            <a:blipFill>
              <a:blip r:embed="rId5"/>
              <a:stretch>
                <a:fillRect t="-568" b="-569"/>
              </a:stretch>
            </a:blipFill>
          </p:spPr>
          <p:txBody>
            <a:bodyPr/>
            <a:lstStyle/>
            <a:p>
              <a:endParaRPr lang="en-US"/>
            </a:p>
          </p:txBody>
        </p:sp>
      </p:grpSp>
      <p:grpSp>
        <p:nvGrpSpPr>
          <p:cNvPr id="18" name="Group 18"/>
          <p:cNvGrpSpPr/>
          <p:nvPr/>
        </p:nvGrpSpPr>
        <p:grpSpPr>
          <a:xfrm>
            <a:off x="6200284" y="5424778"/>
            <a:ext cx="2083623" cy="2958851"/>
            <a:chOff x="0" y="0"/>
            <a:chExt cx="3600526" cy="5112931"/>
          </a:xfrm>
        </p:grpSpPr>
        <p:sp>
          <p:nvSpPr>
            <p:cNvPr id="19" name="Freeform 19"/>
            <p:cNvSpPr/>
            <p:nvPr/>
          </p:nvSpPr>
          <p:spPr>
            <a:xfrm>
              <a:off x="0" y="0"/>
              <a:ext cx="3600577" cy="5112893"/>
            </a:xfrm>
            <a:custGeom>
              <a:avLst/>
              <a:gdLst/>
              <a:ahLst/>
              <a:cxnLst/>
              <a:rect l="l" t="t" r="r" b="b"/>
              <a:pathLst>
                <a:path w="3600577" h="5112893">
                  <a:moveTo>
                    <a:pt x="0" y="0"/>
                  </a:moveTo>
                  <a:lnTo>
                    <a:pt x="3600577" y="0"/>
                  </a:lnTo>
                  <a:lnTo>
                    <a:pt x="3600577" y="5112893"/>
                  </a:lnTo>
                  <a:lnTo>
                    <a:pt x="0" y="5112893"/>
                  </a:lnTo>
                  <a:lnTo>
                    <a:pt x="0" y="0"/>
                  </a:lnTo>
                  <a:close/>
                </a:path>
              </a:pathLst>
            </a:custGeom>
            <a:blipFill>
              <a:blip r:embed="rId6"/>
              <a:stretch>
                <a:fillRect l="-3515" r="-3514"/>
              </a:stretch>
            </a:blipFill>
          </p:spPr>
          <p:txBody>
            <a:bodyPr/>
            <a:lstStyle/>
            <a:p>
              <a:endParaRPr lang="en-US"/>
            </a:p>
          </p:txBody>
        </p:sp>
      </p:grpSp>
      <p:grpSp>
        <p:nvGrpSpPr>
          <p:cNvPr id="20" name="Group 20"/>
          <p:cNvGrpSpPr/>
          <p:nvPr/>
        </p:nvGrpSpPr>
        <p:grpSpPr>
          <a:xfrm>
            <a:off x="8310439" y="5466935"/>
            <a:ext cx="2223704" cy="2916702"/>
            <a:chOff x="0" y="0"/>
            <a:chExt cx="3842588" cy="5040097"/>
          </a:xfrm>
        </p:grpSpPr>
        <p:sp>
          <p:nvSpPr>
            <p:cNvPr id="21" name="Freeform 21"/>
            <p:cNvSpPr/>
            <p:nvPr/>
          </p:nvSpPr>
          <p:spPr>
            <a:xfrm>
              <a:off x="0" y="0"/>
              <a:ext cx="3842639" cy="5040122"/>
            </a:xfrm>
            <a:custGeom>
              <a:avLst/>
              <a:gdLst/>
              <a:ahLst/>
              <a:cxnLst/>
              <a:rect l="l" t="t" r="r" b="b"/>
              <a:pathLst>
                <a:path w="3842639" h="5040122">
                  <a:moveTo>
                    <a:pt x="0" y="0"/>
                  </a:moveTo>
                  <a:lnTo>
                    <a:pt x="3842639" y="0"/>
                  </a:lnTo>
                  <a:lnTo>
                    <a:pt x="3842639" y="5040122"/>
                  </a:lnTo>
                  <a:lnTo>
                    <a:pt x="0" y="5040122"/>
                  </a:lnTo>
                  <a:lnTo>
                    <a:pt x="0" y="0"/>
                  </a:lnTo>
                  <a:close/>
                </a:path>
              </a:pathLst>
            </a:custGeom>
            <a:blipFill>
              <a:blip r:embed="rId7"/>
              <a:stretch>
                <a:fillRect t="-576" r="1" b="-576"/>
              </a:stretch>
            </a:blipFill>
          </p:spPr>
          <p:txBody>
            <a:bodyPr/>
            <a:lstStyle/>
            <a:p>
              <a:endParaRPr lang="en-US"/>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942416" y="842226"/>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7 - MEDIA REIEW</a:t>
            </a:r>
          </a:p>
        </p:txBody>
      </p:sp>
      <p:sp>
        <p:nvSpPr>
          <p:cNvPr id="12" name="TextBox 12"/>
          <p:cNvSpPr txBox="1"/>
          <p:nvPr/>
        </p:nvSpPr>
        <p:spPr>
          <a:xfrm>
            <a:off x="871715" y="6036377"/>
            <a:ext cx="5176483" cy="40957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Author: Daniel DeVries</a:t>
            </a:r>
          </a:p>
        </p:txBody>
      </p:sp>
      <p:sp>
        <p:nvSpPr>
          <p:cNvPr id="13" name="TextBox 13"/>
          <p:cNvSpPr txBox="1"/>
          <p:nvPr/>
        </p:nvSpPr>
        <p:spPr>
          <a:xfrm>
            <a:off x="1274404" y="6994793"/>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Christian Courier</a:t>
            </a:r>
          </a:p>
        </p:txBody>
      </p:sp>
      <p:sp>
        <p:nvSpPr>
          <p:cNvPr id="14" name="TextBox 14"/>
          <p:cNvSpPr txBox="1"/>
          <p:nvPr/>
        </p:nvSpPr>
        <p:spPr>
          <a:xfrm>
            <a:off x="668397" y="7886376"/>
            <a:ext cx="5227152" cy="65722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“An unexpected book about God’s expansive mercy”</a:t>
            </a:r>
          </a:p>
        </p:txBody>
      </p:sp>
      <p:sp>
        <p:nvSpPr>
          <p:cNvPr id="15" name="TextBox 15"/>
          <p:cNvSpPr txBox="1"/>
          <p:nvPr/>
        </p:nvSpPr>
        <p:spPr>
          <a:xfrm>
            <a:off x="12709015" y="4750449"/>
            <a:ext cx="5224123" cy="16110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An unexpected book about God’s expansive mercy” is a concise, well-written review. </a:t>
            </a:r>
          </a:p>
          <a:p>
            <a:pPr algn="ctr">
              <a:lnSpc>
                <a:spcPts val="2554"/>
              </a:lnSpc>
            </a:pPr>
            <a:endParaRPr lang="en-US" sz="1824">
              <a:solidFill>
                <a:srgbClr val="000000"/>
              </a:solidFill>
              <a:latin typeface="Kite One"/>
              <a:ea typeface="Kite One"/>
              <a:cs typeface="Kite One"/>
              <a:sym typeface="Kite One"/>
            </a:endParaRPr>
          </a:p>
          <a:p>
            <a:pPr algn="ctr">
              <a:lnSpc>
                <a:spcPts val="2554"/>
              </a:lnSpc>
            </a:pPr>
            <a:r>
              <a:rPr lang="en-US" sz="1824">
                <a:solidFill>
                  <a:srgbClr val="000000"/>
                </a:solidFill>
                <a:latin typeface="Kite One"/>
                <a:ea typeface="Kite One"/>
                <a:cs typeface="Kite One"/>
                <a:sym typeface="Kite One"/>
              </a:rPr>
              <a:t>The background was very helpful and the summary concise but thorough </a:t>
            </a: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7350062" y="2816552"/>
            <a:ext cx="4223242" cy="5375034"/>
            <a:chOff x="0" y="0"/>
            <a:chExt cx="5630990" cy="7166712"/>
          </a:xfrm>
        </p:grpSpPr>
        <p:sp>
          <p:nvSpPr>
            <p:cNvPr id="18" name="Freeform 18"/>
            <p:cNvSpPr/>
            <p:nvPr/>
          </p:nvSpPr>
          <p:spPr>
            <a:xfrm>
              <a:off x="0" y="0"/>
              <a:ext cx="5630926" cy="7166737"/>
            </a:xfrm>
            <a:custGeom>
              <a:avLst/>
              <a:gdLst/>
              <a:ahLst/>
              <a:cxnLst/>
              <a:rect l="l" t="t" r="r" b="b"/>
              <a:pathLst>
                <a:path w="5630926" h="7166737">
                  <a:moveTo>
                    <a:pt x="0" y="0"/>
                  </a:moveTo>
                  <a:lnTo>
                    <a:pt x="5630926" y="0"/>
                  </a:lnTo>
                  <a:lnTo>
                    <a:pt x="5630926" y="7166737"/>
                  </a:lnTo>
                  <a:lnTo>
                    <a:pt x="0" y="7166737"/>
                  </a:lnTo>
                  <a:lnTo>
                    <a:pt x="0" y="0"/>
                  </a:lnTo>
                  <a:close/>
                </a:path>
              </a:pathLst>
            </a:custGeom>
            <a:blipFill>
              <a:blip r:embed="rId4"/>
              <a:stretch>
                <a:fillRect r="-1"/>
              </a:stretch>
            </a:blipFill>
          </p:spPr>
          <p:txBody>
            <a:bodyPr/>
            <a:lstStyle/>
            <a:p>
              <a:endParaRPr lang="en-US"/>
            </a:p>
          </p:txBody>
        </p:sp>
      </p:grpSp>
      <p:grpSp>
        <p:nvGrpSpPr>
          <p:cNvPr id="19" name="Group 19"/>
          <p:cNvGrpSpPr/>
          <p:nvPr/>
        </p:nvGrpSpPr>
        <p:grpSpPr>
          <a:xfrm>
            <a:off x="13489221" y="79492"/>
            <a:ext cx="4660259" cy="2221547"/>
            <a:chOff x="0" y="0"/>
            <a:chExt cx="10846676" cy="5170614"/>
          </a:xfrm>
        </p:grpSpPr>
        <p:sp>
          <p:nvSpPr>
            <p:cNvPr id="20" name="Freeform 2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199258"/>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1527609" y="7868582"/>
            <a:ext cx="15232782"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8 - BIBLICAL/THEOLOGICAL REFLECTION</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713832"/>
            <a:ext cx="4497435" cy="41259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Rupert’s Land News</a:t>
            </a:r>
          </a:p>
        </p:txBody>
      </p:sp>
      <p:sp>
        <p:nvSpPr>
          <p:cNvPr id="20" name="TextBox 20"/>
          <p:cNvSpPr txBox="1"/>
          <p:nvPr/>
        </p:nvSpPr>
        <p:spPr>
          <a:xfrm>
            <a:off x="691040" y="8583627"/>
            <a:ext cx="4813047" cy="314325"/>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“Light”</a:t>
            </a:r>
          </a:p>
        </p:txBody>
      </p:sp>
      <p:sp>
        <p:nvSpPr>
          <p:cNvPr id="21" name="TextBox 21"/>
          <p:cNvSpPr txBox="1"/>
          <p:nvPr/>
        </p:nvSpPr>
        <p:spPr>
          <a:xfrm>
            <a:off x="713909" y="6517745"/>
            <a:ext cx="4813047" cy="80010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Author:</a:t>
            </a:r>
          </a:p>
          <a:p>
            <a:pPr algn="ctr">
              <a:lnSpc>
                <a:spcPts val="3151"/>
              </a:lnSpc>
            </a:pPr>
            <a:r>
              <a:rPr lang="en-US" sz="2626" b="1">
                <a:solidFill>
                  <a:srgbClr val="4FAACF"/>
                </a:solidFill>
                <a:latin typeface="Montserrat Bold"/>
                <a:ea typeface="Montserrat Bold"/>
                <a:cs typeface="Montserrat Bold"/>
                <a:sym typeface="Montserrat Bold"/>
              </a:rPr>
              <a:t>Ms. Kirsten Pinto-Gfroerer</a:t>
            </a:r>
          </a:p>
        </p:txBody>
      </p:sp>
      <p:sp>
        <p:nvSpPr>
          <p:cNvPr id="22" name="TextBox 22"/>
          <p:cNvSpPr txBox="1"/>
          <p:nvPr/>
        </p:nvSpPr>
        <p:spPr>
          <a:xfrm>
            <a:off x="12604059" y="7377438"/>
            <a:ext cx="4497435" cy="85074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The Messenger (Evangelical Mennonite Conference)</a:t>
            </a:r>
          </a:p>
        </p:txBody>
      </p:sp>
      <p:sp>
        <p:nvSpPr>
          <p:cNvPr id="23" name="TextBox 23"/>
          <p:cNvSpPr txBox="1"/>
          <p:nvPr/>
        </p:nvSpPr>
        <p:spPr>
          <a:xfrm>
            <a:off x="12446253" y="8552032"/>
            <a:ext cx="4813047" cy="31432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“The storms Jesus calmed”</a:t>
            </a:r>
          </a:p>
        </p:txBody>
      </p:sp>
      <p:sp>
        <p:nvSpPr>
          <p:cNvPr id="24" name="TextBox 24"/>
          <p:cNvSpPr txBox="1"/>
          <p:nvPr/>
        </p:nvSpPr>
        <p:spPr>
          <a:xfrm>
            <a:off x="12513997" y="6704182"/>
            <a:ext cx="4677558" cy="40005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Author: Alain Reimer</a:t>
            </a:r>
          </a:p>
        </p:txBody>
      </p:sp>
      <p:sp>
        <p:nvSpPr>
          <p:cNvPr id="25" name="TextBox 25"/>
          <p:cNvSpPr txBox="1"/>
          <p:nvPr/>
        </p:nvSpPr>
        <p:spPr>
          <a:xfrm>
            <a:off x="1341712"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8 - BIBLICAL/THEOLOGICAL REFLECTION</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7288539" y="5022084"/>
            <a:ext cx="4074595" cy="3337827"/>
            <a:chOff x="0" y="0"/>
            <a:chExt cx="5432793" cy="4450436"/>
          </a:xfrm>
        </p:grpSpPr>
        <p:sp>
          <p:nvSpPr>
            <p:cNvPr id="29" name="Freeform 29"/>
            <p:cNvSpPr/>
            <p:nvPr/>
          </p:nvSpPr>
          <p:spPr>
            <a:xfrm>
              <a:off x="0" y="0"/>
              <a:ext cx="5432806" cy="4450461"/>
            </a:xfrm>
            <a:custGeom>
              <a:avLst/>
              <a:gdLst/>
              <a:ahLst/>
              <a:cxnLst/>
              <a:rect l="l" t="t" r="r" b="b"/>
              <a:pathLst>
                <a:path w="5432806" h="4450461">
                  <a:moveTo>
                    <a:pt x="0" y="0"/>
                  </a:moveTo>
                  <a:lnTo>
                    <a:pt x="5432806" y="0"/>
                  </a:lnTo>
                  <a:lnTo>
                    <a:pt x="5432806" y="4450461"/>
                  </a:lnTo>
                  <a:lnTo>
                    <a:pt x="0" y="4450461"/>
                  </a:lnTo>
                  <a:lnTo>
                    <a:pt x="0" y="0"/>
                  </a:lnTo>
                  <a:close/>
                </a:path>
              </a:pathLst>
            </a:custGeom>
            <a:blipFill>
              <a:blip r:embed="rId6"/>
              <a:stretch>
                <a:fillRect r="-5119" b="-68422"/>
              </a:stretch>
            </a:blipFill>
          </p:spPr>
          <p:txBody>
            <a:bodyP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sp>
        <p:nvSpPr>
          <p:cNvPr id="12" name="TextBox 12"/>
          <p:cNvSpPr txBox="1"/>
          <p:nvPr/>
        </p:nvSpPr>
        <p:spPr>
          <a:xfrm>
            <a:off x="736285" y="678962"/>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1A - EDITORIAL</a:t>
            </a:r>
          </a:p>
        </p:txBody>
      </p:sp>
      <p:sp>
        <p:nvSpPr>
          <p:cNvPr id="13" name="TextBox 13"/>
          <p:cNvSpPr txBox="1"/>
          <p:nvPr/>
        </p:nvSpPr>
        <p:spPr>
          <a:xfrm>
            <a:off x="1017778" y="6145152"/>
            <a:ext cx="4528391" cy="40957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Editor: Paul Schratz</a:t>
            </a:r>
          </a:p>
        </p:txBody>
      </p:sp>
      <p:sp>
        <p:nvSpPr>
          <p:cNvPr id="14" name="TextBox 14"/>
          <p:cNvSpPr txBox="1"/>
          <p:nvPr/>
        </p:nvSpPr>
        <p:spPr>
          <a:xfrm>
            <a:off x="1234601" y="6772014"/>
            <a:ext cx="4094746" cy="429256"/>
          </a:xfrm>
          <a:prstGeom prst="rect">
            <a:avLst/>
          </a:prstGeom>
        </p:spPr>
        <p:txBody>
          <a:bodyPr lIns="0" tIns="0" rIns="0" bIns="0" rtlCol="0" anchor="t">
            <a:spAutoFit/>
          </a:bodyPr>
          <a:lstStyle/>
          <a:p>
            <a:pPr algn="ctr">
              <a:lnSpc>
                <a:spcPts val="3570"/>
              </a:lnSpc>
            </a:pPr>
            <a:r>
              <a:rPr lang="en-US" sz="2479" b="1">
                <a:solidFill>
                  <a:srgbClr val="EC8B40"/>
                </a:solidFill>
                <a:latin typeface="Montserrat Bold"/>
                <a:ea typeface="Montserrat Bold"/>
                <a:cs typeface="Montserrat Bold"/>
                <a:sym typeface="Montserrat Bold"/>
              </a:rPr>
              <a:t>The B.C. Catholic</a:t>
            </a:r>
          </a:p>
        </p:txBody>
      </p:sp>
      <p:sp>
        <p:nvSpPr>
          <p:cNvPr id="15" name="TextBox 15"/>
          <p:cNvSpPr txBox="1"/>
          <p:nvPr/>
        </p:nvSpPr>
        <p:spPr>
          <a:xfrm>
            <a:off x="668397" y="7466182"/>
            <a:ext cx="5227152" cy="3333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“How we became a MAiD Leader”</a:t>
            </a:r>
          </a:p>
        </p:txBody>
      </p:sp>
      <p:sp>
        <p:nvSpPr>
          <p:cNvPr id="16" name="TextBox 16"/>
          <p:cNvSpPr txBox="1"/>
          <p:nvPr/>
        </p:nvSpPr>
        <p:spPr>
          <a:xfrm>
            <a:off x="12709015" y="4750449"/>
            <a:ext cx="5224123" cy="9633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Current, lots of takeaway for readers, relevant to your audience, well-written/organized, plenty of examples/data, well-sourced.</a:t>
            </a:r>
          </a:p>
        </p:txBody>
      </p:sp>
      <p:sp>
        <p:nvSpPr>
          <p:cNvPr id="17" name="TextBox 17"/>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8" name="Group 18"/>
          <p:cNvGrpSpPr/>
          <p:nvPr/>
        </p:nvGrpSpPr>
        <p:grpSpPr>
          <a:xfrm>
            <a:off x="5698474" y="2660828"/>
            <a:ext cx="5155063" cy="5983014"/>
            <a:chOff x="0" y="0"/>
            <a:chExt cx="6873418" cy="7977353"/>
          </a:xfrm>
        </p:grpSpPr>
        <p:sp>
          <p:nvSpPr>
            <p:cNvPr id="19" name="Freeform 19"/>
            <p:cNvSpPr/>
            <p:nvPr/>
          </p:nvSpPr>
          <p:spPr>
            <a:xfrm>
              <a:off x="0" y="0"/>
              <a:ext cx="6873367" cy="7977378"/>
            </a:xfrm>
            <a:custGeom>
              <a:avLst/>
              <a:gdLst/>
              <a:ahLst/>
              <a:cxnLst/>
              <a:rect l="l" t="t" r="r" b="b"/>
              <a:pathLst>
                <a:path w="6873367" h="7977378">
                  <a:moveTo>
                    <a:pt x="0" y="0"/>
                  </a:moveTo>
                  <a:lnTo>
                    <a:pt x="6873367" y="0"/>
                  </a:lnTo>
                  <a:lnTo>
                    <a:pt x="6873367" y="7977378"/>
                  </a:lnTo>
                  <a:lnTo>
                    <a:pt x="0" y="7977378"/>
                  </a:lnTo>
                  <a:lnTo>
                    <a:pt x="0" y="0"/>
                  </a:lnTo>
                  <a:close/>
                </a:path>
              </a:pathLst>
            </a:custGeom>
            <a:blipFill>
              <a:blip r:embed="rId4"/>
              <a:stretch>
                <a:fillRect/>
              </a:stretch>
            </a:blipFill>
          </p:spPr>
          <p:txBody>
            <a:bodyPr/>
            <a:lstStyle/>
            <a:p>
              <a:endParaRPr lang="en-US"/>
            </a:p>
          </p:txBody>
        </p:sp>
      </p:grpSp>
      <p:grpSp>
        <p:nvGrpSpPr>
          <p:cNvPr id="20" name="Group 20"/>
          <p:cNvGrpSpPr/>
          <p:nvPr/>
        </p:nvGrpSpPr>
        <p:grpSpPr>
          <a:xfrm>
            <a:off x="13489221" y="79492"/>
            <a:ext cx="4660259" cy="2221547"/>
            <a:chOff x="0" y="0"/>
            <a:chExt cx="10846676" cy="5170614"/>
          </a:xfrm>
        </p:grpSpPr>
        <p:sp>
          <p:nvSpPr>
            <p:cNvPr id="21" name="Freeform 2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1120653"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8 - BIBLICAL/THEOLOGICAL REFLECTION</a:t>
            </a:r>
          </a:p>
        </p:txBody>
      </p:sp>
      <p:sp>
        <p:nvSpPr>
          <p:cNvPr id="12" name="TextBox 12"/>
          <p:cNvSpPr txBox="1"/>
          <p:nvPr/>
        </p:nvSpPr>
        <p:spPr>
          <a:xfrm>
            <a:off x="871715" y="6036377"/>
            <a:ext cx="5176483" cy="40957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Author: Isaiah Allen</a:t>
            </a:r>
          </a:p>
        </p:txBody>
      </p:sp>
      <p:sp>
        <p:nvSpPr>
          <p:cNvPr id="13" name="TextBox 13"/>
          <p:cNvSpPr txBox="1"/>
          <p:nvPr/>
        </p:nvSpPr>
        <p:spPr>
          <a:xfrm>
            <a:off x="1234601" y="6912677"/>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Salvationist</a:t>
            </a:r>
          </a:p>
        </p:txBody>
      </p:sp>
      <p:sp>
        <p:nvSpPr>
          <p:cNvPr id="14" name="TextBox 14"/>
          <p:cNvSpPr txBox="1"/>
          <p:nvPr/>
        </p:nvSpPr>
        <p:spPr>
          <a:xfrm>
            <a:off x="691040" y="7722144"/>
            <a:ext cx="5227152" cy="3333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“A Righteous Man”</a:t>
            </a:r>
          </a:p>
        </p:txBody>
      </p:sp>
      <p:sp>
        <p:nvSpPr>
          <p:cNvPr id="15" name="TextBox 15"/>
          <p:cNvSpPr txBox="1"/>
          <p:nvPr/>
        </p:nvSpPr>
        <p:spPr>
          <a:xfrm>
            <a:off x="12709015" y="4750449"/>
            <a:ext cx="5224123" cy="9633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This article does a really good job of liking St Joseph to the story around him (the Old Testament and Jesus).</a:t>
            </a: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5724982" y="3366668"/>
            <a:ext cx="5652859" cy="4427077"/>
            <a:chOff x="0" y="0"/>
            <a:chExt cx="7537145" cy="5902770"/>
          </a:xfrm>
        </p:grpSpPr>
        <p:sp>
          <p:nvSpPr>
            <p:cNvPr id="18" name="Freeform 18"/>
            <p:cNvSpPr/>
            <p:nvPr/>
          </p:nvSpPr>
          <p:spPr>
            <a:xfrm>
              <a:off x="0" y="0"/>
              <a:ext cx="7537196" cy="5902833"/>
            </a:xfrm>
            <a:custGeom>
              <a:avLst/>
              <a:gdLst/>
              <a:ahLst/>
              <a:cxnLst/>
              <a:rect l="l" t="t" r="r" b="b"/>
              <a:pathLst>
                <a:path w="7537196" h="5902833">
                  <a:moveTo>
                    <a:pt x="0" y="0"/>
                  </a:moveTo>
                  <a:lnTo>
                    <a:pt x="7537196" y="0"/>
                  </a:lnTo>
                  <a:lnTo>
                    <a:pt x="7537196" y="5902833"/>
                  </a:lnTo>
                  <a:lnTo>
                    <a:pt x="0" y="5902833"/>
                  </a:lnTo>
                  <a:lnTo>
                    <a:pt x="0" y="0"/>
                  </a:lnTo>
                  <a:close/>
                </a:path>
              </a:pathLst>
            </a:custGeom>
            <a:blipFill>
              <a:blip r:embed="rId4"/>
              <a:stretch>
                <a:fillRect l="-9421" r="-9420" b="1"/>
              </a:stretch>
            </a:blipFill>
          </p:spPr>
          <p:txBody>
            <a:bodyPr/>
            <a:lstStyle/>
            <a:p>
              <a:endParaRPr lang="en-US"/>
            </a:p>
          </p:txBody>
        </p:sp>
      </p:grpSp>
      <p:grpSp>
        <p:nvGrpSpPr>
          <p:cNvPr id="19" name="Group 19"/>
          <p:cNvGrpSpPr/>
          <p:nvPr/>
        </p:nvGrpSpPr>
        <p:grpSpPr>
          <a:xfrm>
            <a:off x="13489221" y="79492"/>
            <a:ext cx="4660259" cy="2221547"/>
            <a:chOff x="0" y="0"/>
            <a:chExt cx="10846676" cy="5170614"/>
          </a:xfrm>
        </p:grpSpPr>
        <p:sp>
          <p:nvSpPr>
            <p:cNvPr id="20" name="Freeform 2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199258"/>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3859857" y="7868582"/>
            <a:ext cx="10568285"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9 - FIRST PERSON ACCOUNT</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713832"/>
            <a:ext cx="4497435" cy="41259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Broadview</a:t>
            </a:r>
          </a:p>
        </p:txBody>
      </p:sp>
      <p:sp>
        <p:nvSpPr>
          <p:cNvPr id="20" name="TextBox 20"/>
          <p:cNvSpPr txBox="1"/>
          <p:nvPr/>
        </p:nvSpPr>
        <p:spPr>
          <a:xfrm>
            <a:off x="713909" y="8473946"/>
            <a:ext cx="4813047" cy="628650"/>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“A Hitchhiker’s Guide to the Future of the United Church”</a:t>
            </a:r>
          </a:p>
        </p:txBody>
      </p:sp>
      <p:sp>
        <p:nvSpPr>
          <p:cNvPr id="21" name="TextBox 21"/>
          <p:cNvSpPr txBox="1"/>
          <p:nvPr/>
        </p:nvSpPr>
        <p:spPr>
          <a:xfrm>
            <a:off x="691040" y="6904207"/>
            <a:ext cx="4813047" cy="40005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Author: Pieta Woolley</a:t>
            </a:r>
          </a:p>
        </p:txBody>
      </p:sp>
      <p:sp>
        <p:nvSpPr>
          <p:cNvPr id="22" name="TextBox 22"/>
          <p:cNvSpPr txBox="1"/>
          <p:nvPr/>
        </p:nvSpPr>
        <p:spPr>
          <a:xfrm>
            <a:off x="12604059" y="7596513"/>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Canadian Mennonite</a:t>
            </a:r>
          </a:p>
        </p:txBody>
      </p:sp>
      <p:sp>
        <p:nvSpPr>
          <p:cNvPr id="23" name="TextBox 23"/>
          <p:cNvSpPr txBox="1"/>
          <p:nvPr/>
        </p:nvSpPr>
        <p:spPr>
          <a:xfrm>
            <a:off x="12378509" y="8426464"/>
            <a:ext cx="4813047" cy="31432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“On the Quiet Side of Being”</a:t>
            </a:r>
          </a:p>
        </p:txBody>
      </p:sp>
      <p:sp>
        <p:nvSpPr>
          <p:cNvPr id="24" name="TextBox 24"/>
          <p:cNvSpPr txBox="1"/>
          <p:nvPr/>
        </p:nvSpPr>
        <p:spPr>
          <a:xfrm>
            <a:off x="12513997" y="6824988"/>
            <a:ext cx="4677558" cy="40005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Author: John Unrau</a:t>
            </a:r>
          </a:p>
        </p:txBody>
      </p:sp>
      <p:sp>
        <p:nvSpPr>
          <p:cNvPr id="25" name="TextBox 25"/>
          <p:cNvSpPr txBox="1"/>
          <p:nvPr/>
        </p:nvSpPr>
        <p:spPr>
          <a:xfrm>
            <a:off x="1242976" y="843931"/>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9 - FIRST PERSON ACCOUNT</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7761728" y="4277802"/>
            <a:ext cx="3728256" cy="4824794"/>
            <a:chOff x="0" y="0"/>
            <a:chExt cx="4971009" cy="6433058"/>
          </a:xfrm>
        </p:grpSpPr>
        <p:sp>
          <p:nvSpPr>
            <p:cNvPr id="29" name="Freeform 29"/>
            <p:cNvSpPr/>
            <p:nvPr/>
          </p:nvSpPr>
          <p:spPr>
            <a:xfrm>
              <a:off x="0" y="0"/>
              <a:ext cx="4971034" cy="6433058"/>
            </a:xfrm>
            <a:custGeom>
              <a:avLst/>
              <a:gdLst/>
              <a:ahLst/>
              <a:cxnLst/>
              <a:rect l="l" t="t" r="r" b="b"/>
              <a:pathLst>
                <a:path w="4971034" h="6433058">
                  <a:moveTo>
                    <a:pt x="0" y="0"/>
                  </a:moveTo>
                  <a:lnTo>
                    <a:pt x="4971034" y="0"/>
                  </a:lnTo>
                  <a:lnTo>
                    <a:pt x="4971034" y="6433058"/>
                  </a:lnTo>
                  <a:lnTo>
                    <a:pt x="0" y="6433058"/>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1069989" y="857573"/>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9 - FIRST PERSON ACCOUNT</a:t>
            </a:r>
          </a:p>
        </p:txBody>
      </p:sp>
      <p:sp>
        <p:nvSpPr>
          <p:cNvPr id="12" name="TextBox 12"/>
          <p:cNvSpPr txBox="1"/>
          <p:nvPr/>
        </p:nvSpPr>
        <p:spPr>
          <a:xfrm>
            <a:off x="871715" y="6036377"/>
            <a:ext cx="5176483" cy="40957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Author: Jenna Sanderson</a:t>
            </a:r>
          </a:p>
        </p:txBody>
      </p:sp>
      <p:sp>
        <p:nvSpPr>
          <p:cNvPr id="13" name="TextBox 13"/>
          <p:cNvSpPr txBox="1"/>
          <p:nvPr/>
        </p:nvSpPr>
        <p:spPr>
          <a:xfrm>
            <a:off x="1234601" y="6912677"/>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Faith Today</a:t>
            </a:r>
          </a:p>
        </p:txBody>
      </p:sp>
      <p:sp>
        <p:nvSpPr>
          <p:cNvPr id="14" name="TextBox 14"/>
          <p:cNvSpPr txBox="1"/>
          <p:nvPr/>
        </p:nvSpPr>
        <p:spPr>
          <a:xfrm>
            <a:off x="668397" y="7724451"/>
            <a:ext cx="5227152" cy="9810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“Image Bearer’s of God’s Love, Unite: Able-bodied and disabled people are coworkers in ministry”</a:t>
            </a:r>
          </a:p>
        </p:txBody>
      </p:sp>
      <p:sp>
        <p:nvSpPr>
          <p:cNvPr id="15" name="TextBox 15"/>
          <p:cNvSpPr txBox="1"/>
          <p:nvPr/>
        </p:nvSpPr>
        <p:spPr>
          <a:xfrm>
            <a:off x="12709015" y="4750449"/>
            <a:ext cx="5224123" cy="12871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This is a strong story, with the writer showing what it is like to live with a disability in a church setting. She tests easy claims about welcome and service.</a:t>
            </a:r>
          </a:p>
          <a:p>
            <a:pPr algn="ctr">
              <a:lnSpc>
                <a:spcPts val="2554"/>
              </a:lnSpc>
            </a:pPr>
            <a:endParaRPr lang="en-US" sz="1824">
              <a:solidFill>
                <a:srgbClr val="000000"/>
              </a:solidFill>
              <a:latin typeface="Kite One"/>
              <a:ea typeface="Kite One"/>
              <a:cs typeface="Kite One"/>
              <a:sym typeface="Kite One"/>
            </a:endParaRP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7124271" y="3199543"/>
            <a:ext cx="4039467" cy="3638483"/>
            <a:chOff x="0" y="0"/>
            <a:chExt cx="5385956" cy="4851311"/>
          </a:xfrm>
        </p:grpSpPr>
        <p:sp>
          <p:nvSpPr>
            <p:cNvPr id="18" name="Freeform 18"/>
            <p:cNvSpPr/>
            <p:nvPr/>
          </p:nvSpPr>
          <p:spPr>
            <a:xfrm>
              <a:off x="0" y="0"/>
              <a:ext cx="5385943" cy="4851273"/>
            </a:xfrm>
            <a:custGeom>
              <a:avLst/>
              <a:gdLst/>
              <a:ahLst/>
              <a:cxnLst/>
              <a:rect l="l" t="t" r="r" b="b"/>
              <a:pathLst>
                <a:path w="5385943" h="4851273">
                  <a:moveTo>
                    <a:pt x="0" y="0"/>
                  </a:moveTo>
                  <a:lnTo>
                    <a:pt x="5385943" y="0"/>
                  </a:lnTo>
                  <a:lnTo>
                    <a:pt x="5385943" y="4851273"/>
                  </a:lnTo>
                  <a:lnTo>
                    <a:pt x="0" y="4851273"/>
                  </a:lnTo>
                  <a:lnTo>
                    <a:pt x="0" y="0"/>
                  </a:lnTo>
                  <a:close/>
                </a:path>
              </a:pathLst>
            </a:custGeom>
            <a:blipFill>
              <a:blip r:embed="rId4"/>
              <a:stretch>
                <a:fillRect t="-48608"/>
              </a:stretch>
            </a:blipFill>
          </p:spPr>
          <p:txBody>
            <a:bodyPr/>
            <a:lstStyle/>
            <a:p>
              <a:endParaRPr lang="en-US"/>
            </a:p>
          </p:txBody>
        </p:sp>
      </p:grpSp>
      <p:grpSp>
        <p:nvGrpSpPr>
          <p:cNvPr id="19" name="Group 19"/>
          <p:cNvGrpSpPr/>
          <p:nvPr/>
        </p:nvGrpSpPr>
        <p:grpSpPr>
          <a:xfrm>
            <a:off x="6806441" y="6838017"/>
            <a:ext cx="2337559" cy="1602486"/>
            <a:chOff x="0" y="0"/>
            <a:chExt cx="3116745" cy="2136648"/>
          </a:xfrm>
        </p:grpSpPr>
        <p:sp>
          <p:nvSpPr>
            <p:cNvPr id="20" name="Freeform 20"/>
            <p:cNvSpPr/>
            <p:nvPr/>
          </p:nvSpPr>
          <p:spPr>
            <a:xfrm>
              <a:off x="0" y="0"/>
              <a:ext cx="3116707" cy="2136648"/>
            </a:xfrm>
            <a:custGeom>
              <a:avLst/>
              <a:gdLst/>
              <a:ahLst/>
              <a:cxnLst/>
              <a:rect l="l" t="t" r="r" b="b"/>
              <a:pathLst>
                <a:path w="3116707" h="2136648">
                  <a:moveTo>
                    <a:pt x="0" y="0"/>
                  </a:moveTo>
                  <a:lnTo>
                    <a:pt x="3116707" y="0"/>
                  </a:lnTo>
                  <a:lnTo>
                    <a:pt x="3116707" y="2136648"/>
                  </a:lnTo>
                  <a:lnTo>
                    <a:pt x="0" y="2136648"/>
                  </a:lnTo>
                  <a:lnTo>
                    <a:pt x="0" y="0"/>
                  </a:lnTo>
                  <a:close/>
                </a:path>
              </a:pathLst>
            </a:custGeom>
            <a:blipFill>
              <a:blip r:embed="rId5"/>
              <a:stretch>
                <a:fillRect r="-1" b="-95256"/>
              </a:stretch>
            </a:blipFill>
          </p:spPr>
          <p:txBody>
            <a:bodyPr/>
            <a:lstStyle/>
            <a:p>
              <a:endParaRPr lang="en-US"/>
            </a:p>
          </p:txBody>
        </p:sp>
      </p:grpSp>
      <p:grpSp>
        <p:nvGrpSpPr>
          <p:cNvPr id="21" name="Group 21"/>
          <p:cNvGrpSpPr/>
          <p:nvPr/>
        </p:nvGrpSpPr>
        <p:grpSpPr>
          <a:xfrm>
            <a:off x="9322832" y="6838017"/>
            <a:ext cx="2500855" cy="1602486"/>
            <a:chOff x="0" y="0"/>
            <a:chExt cx="3334474" cy="2136648"/>
          </a:xfrm>
        </p:grpSpPr>
        <p:sp>
          <p:nvSpPr>
            <p:cNvPr id="22" name="Freeform 22"/>
            <p:cNvSpPr/>
            <p:nvPr/>
          </p:nvSpPr>
          <p:spPr>
            <a:xfrm>
              <a:off x="0" y="0"/>
              <a:ext cx="3334512" cy="2136648"/>
            </a:xfrm>
            <a:custGeom>
              <a:avLst/>
              <a:gdLst/>
              <a:ahLst/>
              <a:cxnLst/>
              <a:rect l="l" t="t" r="r" b="b"/>
              <a:pathLst>
                <a:path w="3334512" h="2136648">
                  <a:moveTo>
                    <a:pt x="0" y="0"/>
                  </a:moveTo>
                  <a:lnTo>
                    <a:pt x="3334512" y="0"/>
                  </a:lnTo>
                  <a:lnTo>
                    <a:pt x="3334512" y="2136648"/>
                  </a:lnTo>
                  <a:lnTo>
                    <a:pt x="0" y="2136648"/>
                  </a:lnTo>
                  <a:lnTo>
                    <a:pt x="0" y="0"/>
                  </a:lnTo>
                  <a:close/>
                </a:path>
              </a:pathLst>
            </a:custGeom>
            <a:blipFill>
              <a:blip r:embed="rId5"/>
              <a:stretch>
                <a:fillRect t="-108899"/>
              </a:stretch>
            </a:blipFill>
          </p:spPr>
          <p:txBody>
            <a:bodyPr/>
            <a:lstStyle/>
            <a:p>
              <a:endParaRPr lang="en-US"/>
            </a:p>
          </p:txBody>
        </p:sp>
      </p:grpSp>
      <p:grpSp>
        <p:nvGrpSpPr>
          <p:cNvPr id="23" name="Group 23"/>
          <p:cNvGrpSpPr/>
          <p:nvPr/>
        </p:nvGrpSpPr>
        <p:grpSpPr>
          <a:xfrm>
            <a:off x="13489221" y="79492"/>
            <a:ext cx="4660259" cy="2221547"/>
            <a:chOff x="0" y="0"/>
            <a:chExt cx="10846676" cy="5170614"/>
          </a:xfrm>
        </p:grpSpPr>
        <p:sp>
          <p:nvSpPr>
            <p:cNvPr id="24" name="Freeform 24"/>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6"/>
              <a:stretch>
                <a:fillRect b="-9585"/>
              </a:stretch>
            </a:blipFill>
          </p:spPr>
          <p:txBody>
            <a:bodyPr/>
            <a:lstStyle/>
            <a:p>
              <a:endParaRPr lang="en-US"/>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3768068" y="7868582"/>
            <a:ext cx="10742340"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10 - BIOGRAPHICAL PROFILE</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669328"/>
            <a:ext cx="4497435" cy="973089"/>
          </a:xfrm>
          <a:prstGeom prst="rect">
            <a:avLst/>
          </a:prstGeom>
        </p:spPr>
        <p:txBody>
          <a:bodyPr lIns="0" tIns="0" rIns="0" bIns="0" rtlCol="0" anchor="t">
            <a:spAutoFit/>
          </a:bodyPr>
          <a:lstStyle/>
          <a:p>
            <a:pPr algn="ctr">
              <a:lnSpc>
                <a:spcPts val="2569"/>
              </a:lnSpc>
            </a:pPr>
            <a:r>
              <a:rPr lang="en-US" sz="2400" b="1">
                <a:solidFill>
                  <a:srgbClr val="4FAACF"/>
                </a:solidFill>
                <a:latin typeface="Montserrat Bold"/>
                <a:ea typeface="Montserrat Bold"/>
                <a:cs typeface="Montserrat Bold"/>
                <a:sym typeface="Montserrat Bold"/>
              </a:rPr>
              <a:t>Faith &amp; Friends </a:t>
            </a:r>
          </a:p>
          <a:p>
            <a:pPr algn="ctr">
              <a:lnSpc>
                <a:spcPts val="2569"/>
              </a:lnSpc>
            </a:pPr>
            <a:r>
              <a:rPr lang="en-US" sz="2400" b="1">
                <a:solidFill>
                  <a:srgbClr val="4FAACF"/>
                </a:solidFill>
                <a:latin typeface="Montserrat Bold"/>
                <a:ea typeface="Montserrat Bold"/>
                <a:cs typeface="Montserrat Bold"/>
                <a:sym typeface="Montserrat Bold"/>
              </a:rPr>
              <a:t>(November/December 2025)</a:t>
            </a:r>
          </a:p>
        </p:txBody>
      </p:sp>
      <p:sp>
        <p:nvSpPr>
          <p:cNvPr id="20" name="TextBox 20"/>
          <p:cNvSpPr txBox="1"/>
          <p:nvPr/>
        </p:nvSpPr>
        <p:spPr>
          <a:xfrm>
            <a:off x="691040" y="8969389"/>
            <a:ext cx="4813047" cy="314325"/>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“The Kodakid”</a:t>
            </a:r>
          </a:p>
        </p:txBody>
      </p:sp>
      <p:sp>
        <p:nvSpPr>
          <p:cNvPr id="21" name="TextBox 21"/>
          <p:cNvSpPr txBox="1"/>
          <p:nvPr/>
        </p:nvSpPr>
        <p:spPr>
          <a:xfrm>
            <a:off x="691040" y="6904207"/>
            <a:ext cx="4813047" cy="40005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Author: Ken Ramstead</a:t>
            </a:r>
          </a:p>
        </p:txBody>
      </p:sp>
      <p:sp>
        <p:nvSpPr>
          <p:cNvPr id="22" name="TextBox 22"/>
          <p:cNvSpPr txBox="1"/>
          <p:nvPr/>
        </p:nvSpPr>
        <p:spPr>
          <a:xfrm>
            <a:off x="12604059" y="7596513"/>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Christian Courier</a:t>
            </a:r>
          </a:p>
        </p:txBody>
      </p:sp>
      <p:sp>
        <p:nvSpPr>
          <p:cNvPr id="23" name="TextBox 23"/>
          <p:cNvSpPr txBox="1"/>
          <p:nvPr/>
        </p:nvSpPr>
        <p:spPr>
          <a:xfrm>
            <a:off x="12446253" y="8655064"/>
            <a:ext cx="4813047" cy="628650"/>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“When belonging is not guaranteed”</a:t>
            </a:r>
          </a:p>
        </p:txBody>
      </p:sp>
      <p:sp>
        <p:nvSpPr>
          <p:cNvPr id="24" name="TextBox 24"/>
          <p:cNvSpPr txBox="1"/>
          <p:nvPr/>
        </p:nvSpPr>
        <p:spPr>
          <a:xfrm>
            <a:off x="12513997" y="6704182"/>
            <a:ext cx="4677558" cy="40005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Author: Marlene Bergsma</a:t>
            </a:r>
          </a:p>
        </p:txBody>
      </p:sp>
      <p:sp>
        <p:nvSpPr>
          <p:cNvPr id="25" name="TextBox 25"/>
          <p:cNvSpPr txBox="1"/>
          <p:nvPr/>
        </p:nvSpPr>
        <p:spPr>
          <a:xfrm>
            <a:off x="1028700" y="84804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10 - BIOGRAPHICAL PROFILE</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7486084" y="3823365"/>
            <a:ext cx="4435878" cy="5460349"/>
            <a:chOff x="0" y="0"/>
            <a:chExt cx="5914504" cy="7280466"/>
          </a:xfrm>
        </p:grpSpPr>
        <p:sp>
          <p:nvSpPr>
            <p:cNvPr id="29" name="Freeform 29"/>
            <p:cNvSpPr/>
            <p:nvPr/>
          </p:nvSpPr>
          <p:spPr>
            <a:xfrm>
              <a:off x="0" y="0"/>
              <a:ext cx="5914517" cy="7280402"/>
            </a:xfrm>
            <a:custGeom>
              <a:avLst/>
              <a:gdLst/>
              <a:ahLst/>
              <a:cxnLst/>
              <a:rect l="l" t="t" r="r" b="b"/>
              <a:pathLst>
                <a:path w="5914517" h="7280402">
                  <a:moveTo>
                    <a:pt x="0" y="0"/>
                  </a:moveTo>
                  <a:lnTo>
                    <a:pt x="5914517" y="0"/>
                  </a:lnTo>
                  <a:lnTo>
                    <a:pt x="5914517" y="7280402"/>
                  </a:lnTo>
                  <a:lnTo>
                    <a:pt x="0" y="7280402"/>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1120653" y="843931"/>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10 - BIOGRAPHICAL PROFILE</a:t>
            </a:r>
          </a:p>
        </p:txBody>
      </p:sp>
      <p:sp>
        <p:nvSpPr>
          <p:cNvPr id="12" name="TextBox 12"/>
          <p:cNvSpPr txBox="1"/>
          <p:nvPr/>
        </p:nvSpPr>
        <p:spPr>
          <a:xfrm>
            <a:off x="871715" y="5938714"/>
            <a:ext cx="5176483" cy="826508"/>
          </a:xfrm>
          <a:prstGeom prst="rect">
            <a:avLst/>
          </a:prstGeom>
        </p:spPr>
        <p:txBody>
          <a:bodyPr lIns="0" tIns="0" rIns="0" bIns="0" rtlCol="0" anchor="t">
            <a:spAutoFit/>
          </a:bodyPr>
          <a:lstStyle/>
          <a:p>
            <a:pPr algn="ctr">
              <a:lnSpc>
                <a:spcPts val="3254"/>
              </a:lnSpc>
            </a:pPr>
            <a:r>
              <a:rPr lang="en-US" sz="2711" b="1" dirty="0">
                <a:solidFill>
                  <a:srgbClr val="EC8B40"/>
                </a:solidFill>
                <a:latin typeface="Montserrat Bold"/>
                <a:ea typeface="Montserrat Bold"/>
                <a:cs typeface="Montserrat Bold"/>
                <a:sym typeface="Montserrat Bold"/>
              </a:rPr>
              <a:t>Author and Editor: </a:t>
            </a:r>
          </a:p>
          <a:p>
            <a:pPr algn="ctr">
              <a:lnSpc>
                <a:spcPts val="3254"/>
              </a:lnSpc>
            </a:pPr>
            <a:r>
              <a:rPr lang="en-US" sz="2711" b="1" dirty="0">
                <a:solidFill>
                  <a:srgbClr val="EC8B40"/>
                </a:solidFill>
                <a:latin typeface="Montserrat Bold"/>
                <a:ea typeface="Montserrat Bold"/>
                <a:cs typeface="Montserrat Bold"/>
                <a:sym typeface="Montserrat Bold"/>
              </a:rPr>
              <a:t> Sarah Malina</a:t>
            </a:r>
          </a:p>
        </p:txBody>
      </p:sp>
      <p:sp>
        <p:nvSpPr>
          <p:cNvPr id="13" name="TextBox 13"/>
          <p:cNvSpPr txBox="1"/>
          <p:nvPr/>
        </p:nvSpPr>
        <p:spPr>
          <a:xfrm>
            <a:off x="1234601" y="6912677"/>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Canada Lutheran</a:t>
            </a:r>
          </a:p>
        </p:txBody>
      </p:sp>
      <p:sp>
        <p:nvSpPr>
          <p:cNvPr id="14" name="TextBox 14"/>
          <p:cNvSpPr txBox="1"/>
          <p:nvPr/>
        </p:nvSpPr>
        <p:spPr>
          <a:xfrm>
            <a:off x="668397" y="8048301"/>
            <a:ext cx="5227152" cy="3333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“Leading with courage and faith”</a:t>
            </a:r>
          </a:p>
        </p:txBody>
      </p:sp>
      <p:sp>
        <p:nvSpPr>
          <p:cNvPr id="15" name="TextBox 15"/>
          <p:cNvSpPr txBox="1"/>
          <p:nvPr/>
        </p:nvSpPr>
        <p:spPr>
          <a:xfrm>
            <a:off x="12709015" y="4750449"/>
            <a:ext cx="5224123" cy="12871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This is a strong story, with the writer showing what it is like to live with a disability in a church setting. She tests easy claims about welcome and service.</a:t>
            </a:r>
          </a:p>
          <a:p>
            <a:pPr algn="ctr">
              <a:lnSpc>
                <a:spcPts val="2554"/>
              </a:lnSpc>
            </a:pPr>
            <a:endParaRPr lang="en-US" sz="1824">
              <a:solidFill>
                <a:srgbClr val="000000"/>
              </a:solidFill>
              <a:latin typeface="Kite One"/>
              <a:ea typeface="Kite One"/>
              <a:cs typeface="Kite One"/>
              <a:sym typeface="Kite One"/>
            </a:endParaRP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7169829" y="3388014"/>
            <a:ext cx="3948341" cy="5101428"/>
            <a:chOff x="0" y="0"/>
            <a:chExt cx="5264455" cy="6801904"/>
          </a:xfrm>
        </p:grpSpPr>
        <p:sp>
          <p:nvSpPr>
            <p:cNvPr id="18" name="Freeform 18"/>
            <p:cNvSpPr/>
            <p:nvPr/>
          </p:nvSpPr>
          <p:spPr>
            <a:xfrm>
              <a:off x="0" y="0"/>
              <a:ext cx="5264404" cy="6801866"/>
            </a:xfrm>
            <a:custGeom>
              <a:avLst/>
              <a:gdLst/>
              <a:ahLst/>
              <a:cxnLst/>
              <a:rect l="l" t="t" r="r" b="b"/>
              <a:pathLst>
                <a:path w="5264404" h="6801866">
                  <a:moveTo>
                    <a:pt x="0" y="0"/>
                  </a:moveTo>
                  <a:lnTo>
                    <a:pt x="5264404" y="0"/>
                  </a:lnTo>
                  <a:lnTo>
                    <a:pt x="5264404" y="6801866"/>
                  </a:lnTo>
                  <a:lnTo>
                    <a:pt x="0" y="6801866"/>
                  </a:lnTo>
                  <a:lnTo>
                    <a:pt x="0" y="0"/>
                  </a:lnTo>
                  <a:close/>
                </a:path>
              </a:pathLst>
            </a:custGeom>
            <a:blipFill>
              <a:blip r:embed="rId4"/>
              <a:stretch>
                <a:fillRect/>
              </a:stretch>
            </a:blipFill>
          </p:spPr>
          <p:txBody>
            <a:bodyPr/>
            <a:lstStyle/>
            <a:p>
              <a:endParaRPr lang="en-US"/>
            </a:p>
          </p:txBody>
        </p:sp>
      </p:grpSp>
      <p:grpSp>
        <p:nvGrpSpPr>
          <p:cNvPr id="19" name="Group 19"/>
          <p:cNvGrpSpPr/>
          <p:nvPr/>
        </p:nvGrpSpPr>
        <p:grpSpPr>
          <a:xfrm>
            <a:off x="13489221" y="79492"/>
            <a:ext cx="4660259" cy="2221547"/>
            <a:chOff x="0" y="0"/>
            <a:chExt cx="10846676" cy="5170614"/>
          </a:xfrm>
        </p:grpSpPr>
        <p:sp>
          <p:nvSpPr>
            <p:cNvPr id="20" name="Freeform 2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6327911" y="7868582"/>
            <a:ext cx="5632177"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11 - INTERVIEW</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713832"/>
            <a:ext cx="4497435" cy="41259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Faith Today</a:t>
            </a:r>
          </a:p>
        </p:txBody>
      </p:sp>
      <p:sp>
        <p:nvSpPr>
          <p:cNvPr id="20" name="TextBox 20"/>
          <p:cNvSpPr txBox="1"/>
          <p:nvPr/>
        </p:nvSpPr>
        <p:spPr>
          <a:xfrm>
            <a:off x="713909" y="8497902"/>
            <a:ext cx="4813047" cy="628650"/>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“The FT Interview with Jennifer Bowen”</a:t>
            </a:r>
          </a:p>
        </p:txBody>
      </p:sp>
      <p:sp>
        <p:nvSpPr>
          <p:cNvPr id="21" name="TextBox 21"/>
          <p:cNvSpPr txBox="1"/>
          <p:nvPr/>
        </p:nvSpPr>
        <p:spPr>
          <a:xfrm>
            <a:off x="713909" y="6589882"/>
            <a:ext cx="4813047" cy="80010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Interviewer and Editor: </a:t>
            </a:r>
          </a:p>
          <a:p>
            <a:pPr algn="ctr">
              <a:lnSpc>
                <a:spcPts val="3151"/>
              </a:lnSpc>
            </a:pPr>
            <a:r>
              <a:rPr lang="en-US" sz="2626" b="1">
                <a:solidFill>
                  <a:srgbClr val="4FAACF"/>
                </a:solidFill>
                <a:latin typeface="Montserrat Bold"/>
                <a:ea typeface="Montserrat Bold"/>
                <a:cs typeface="Montserrat Bold"/>
                <a:sym typeface="Montserrat Bold"/>
              </a:rPr>
              <a:t>Bill Fledderus</a:t>
            </a:r>
          </a:p>
        </p:txBody>
      </p:sp>
      <p:sp>
        <p:nvSpPr>
          <p:cNvPr id="22" name="TextBox 22"/>
          <p:cNvSpPr txBox="1"/>
          <p:nvPr/>
        </p:nvSpPr>
        <p:spPr>
          <a:xfrm>
            <a:off x="12604059" y="7596513"/>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Angelican Journal</a:t>
            </a:r>
          </a:p>
        </p:txBody>
      </p:sp>
      <p:sp>
        <p:nvSpPr>
          <p:cNvPr id="23" name="TextBox 23"/>
          <p:cNvSpPr txBox="1"/>
          <p:nvPr/>
        </p:nvSpPr>
        <p:spPr>
          <a:xfrm>
            <a:off x="12446253" y="8497902"/>
            <a:ext cx="4813047" cy="94297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My challenge for people to see the children they love in the children of Gaza”</a:t>
            </a:r>
          </a:p>
        </p:txBody>
      </p:sp>
      <p:sp>
        <p:nvSpPr>
          <p:cNvPr id="24" name="TextBox 24"/>
          <p:cNvSpPr txBox="1"/>
          <p:nvPr/>
        </p:nvSpPr>
        <p:spPr>
          <a:xfrm>
            <a:off x="12513997" y="6704182"/>
            <a:ext cx="4677558" cy="40005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Editor: Matthew Puddister</a:t>
            </a:r>
          </a:p>
        </p:txBody>
      </p:sp>
      <p:sp>
        <p:nvSpPr>
          <p:cNvPr id="25" name="TextBox 25"/>
          <p:cNvSpPr txBox="1"/>
          <p:nvPr/>
        </p:nvSpPr>
        <p:spPr>
          <a:xfrm>
            <a:off x="1341712" y="843931"/>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11 - INTERVIEW</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6949750" y="4886679"/>
            <a:ext cx="4972212" cy="4082710"/>
            <a:chOff x="0" y="0"/>
            <a:chExt cx="6629616" cy="5443614"/>
          </a:xfrm>
        </p:grpSpPr>
        <p:sp>
          <p:nvSpPr>
            <p:cNvPr id="29" name="Freeform 29"/>
            <p:cNvSpPr/>
            <p:nvPr/>
          </p:nvSpPr>
          <p:spPr>
            <a:xfrm>
              <a:off x="0" y="0"/>
              <a:ext cx="6629654" cy="5443601"/>
            </a:xfrm>
            <a:custGeom>
              <a:avLst/>
              <a:gdLst/>
              <a:ahLst/>
              <a:cxnLst/>
              <a:rect l="l" t="t" r="r" b="b"/>
              <a:pathLst>
                <a:path w="6629654" h="5443601">
                  <a:moveTo>
                    <a:pt x="0" y="0"/>
                  </a:moveTo>
                  <a:lnTo>
                    <a:pt x="6629654" y="0"/>
                  </a:lnTo>
                  <a:lnTo>
                    <a:pt x="6629654" y="5443601"/>
                  </a:lnTo>
                  <a:lnTo>
                    <a:pt x="0" y="5443601"/>
                  </a:lnTo>
                  <a:lnTo>
                    <a:pt x="0" y="0"/>
                  </a:lnTo>
                  <a:close/>
                </a:path>
              </a:pathLst>
            </a:custGeom>
            <a:blipFill>
              <a:blip r:embed="rId6"/>
              <a:stretch>
                <a:fillRect t="-8695" b="-48912"/>
              </a:stretch>
            </a:blipFill>
          </p:spPr>
          <p:txBody>
            <a:bodyPr/>
            <a:lstStyle/>
            <a:p>
              <a:endParaRPr lang="en-US"/>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1431512" y="843931"/>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11 - INTERVIEW</a:t>
            </a:r>
          </a:p>
        </p:txBody>
      </p:sp>
      <p:sp>
        <p:nvSpPr>
          <p:cNvPr id="12" name="TextBox 12"/>
          <p:cNvSpPr txBox="1"/>
          <p:nvPr/>
        </p:nvSpPr>
        <p:spPr>
          <a:xfrm>
            <a:off x="871715" y="6036377"/>
            <a:ext cx="5176483" cy="40957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Author: Amy Panton</a:t>
            </a:r>
          </a:p>
        </p:txBody>
      </p:sp>
      <p:sp>
        <p:nvSpPr>
          <p:cNvPr id="13" name="TextBox 13"/>
          <p:cNvSpPr txBox="1"/>
          <p:nvPr/>
        </p:nvSpPr>
        <p:spPr>
          <a:xfrm>
            <a:off x="1234601" y="6912677"/>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Broadview</a:t>
            </a:r>
          </a:p>
        </p:txBody>
      </p:sp>
      <p:sp>
        <p:nvSpPr>
          <p:cNvPr id="14" name="TextBox 14"/>
          <p:cNvSpPr txBox="1"/>
          <p:nvPr/>
        </p:nvSpPr>
        <p:spPr>
          <a:xfrm>
            <a:off x="691040" y="7722144"/>
            <a:ext cx="5227152" cy="3333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“Reimagining God on Wheels”</a:t>
            </a:r>
          </a:p>
        </p:txBody>
      </p:sp>
      <p:sp>
        <p:nvSpPr>
          <p:cNvPr id="15" name="TextBox 15"/>
          <p:cNvSpPr txBox="1"/>
          <p:nvPr/>
        </p:nvSpPr>
        <p:spPr>
          <a:xfrm>
            <a:off x="12709015" y="4750449"/>
            <a:ext cx="5224123" cy="9633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The writer curated and asked excellent questions! They provide both context and direction for the interview, but do not limit answers</a:t>
            </a: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6717030" y="2896714"/>
            <a:ext cx="4251188" cy="5640314"/>
            <a:chOff x="0" y="0"/>
            <a:chExt cx="5668251" cy="7520419"/>
          </a:xfrm>
        </p:grpSpPr>
        <p:sp>
          <p:nvSpPr>
            <p:cNvPr id="18" name="Freeform 18"/>
            <p:cNvSpPr/>
            <p:nvPr/>
          </p:nvSpPr>
          <p:spPr>
            <a:xfrm>
              <a:off x="0" y="0"/>
              <a:ext cx="5668264" cy="7520432"/>
            </a:xfrm>
            <a:custGeom>
              <a:avLst/>
              <a:gdLst/>
              <a:ahLst/>
              <a:cxnLst/>
              <a:rect l="l" t="t" r="r" b="b"/>
              <a:pathLst>
                <a:path w="5668264" h="7520432">
                  <a:moveTo>
                    <a:pt x="0" y="0"/>
                  </a:moveTo>
                  <a:lnTo>
                    <a:pt x="5668264" y="0"/>
                  </a:lnTo>
                  <a:lnTo>
                    <a:pt x="5668264" y="7520432"/>
                  </a:lnTo>
                  <a:lnTo>
                    <a:pt x="0" y="7520432"/>
                  </a:lnTo>
                  <a:lnTo>
                    <a:pt x="0" y="0"/>
                  </a:lnTo>
                  <a:close/>
                </a:path>
              </a:pathLst>
            </a:custGeom>
            <a:blipFill>
              <a:blip r:embed="rId4"/>
              <a:stretch>
                <a:fillRect/>
              </a:stretch>
            </a:blipFill>
          </p:spPr>
          <p:txBody>
            <a:bodyPr/>
            <a:lstStyle/>
            <a:p>
              <a:endParaRPr lang="en-US"/>
            </a:p>
          </p:txBody>
        </p:sp>
      </p:grpSp>
      <p:grpSp>
        <p:nvGrpSpPr>
          <p:cNvPr id="19" name="Group 19"/>
          <p:cNvGrpSpPr/>
          <p:nvPr/>
        </p:nvGrpSpPr>
        <p:grpSpPr>
          <a:xfrm>
            <a:off x="13489221" y="79492"/>
            <a:ext cx="4660259" cy="2221547"/>
            <a:chOff x="0" y="0"/>
            <a:chExt cx="10846676" cy="5170614"/>
          </a:xfrm>
        </p:grpSpPr>
        <p:sp>
          <p:nvSpPr>
            <p:cNvPr id="20" name="Freeform 2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199258"/>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4877544" y="7868582"/>
            <a:ext cx="8532912"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1B - FROM THE EDITOR</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4390951" y="7868582"/>
            <a:ext cx="9506099"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12 - HEADLINE AND DECK</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418557"/>
            <a:ext cx="4497435" cy="41259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Christian Courier</a:t>
            </a:r>
          </a:p>
        </p:txBody>
      </p:sp>
      <p:sp>
        <p:nvSpPr>
          <p:cNvPr id="20" name="TextBox 20"/>
          <p:cNvSpPr txBox="1"/>
          <p:nvPr/>
        </p:nvSpPr>
        <p:spPr>
          <a:xfrm>
            <a:off x="691040" y="8269302"/>
            <a:ext cx="4813047" cy="628650"/>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”Children are a gift, not benchmarks of your success”</a:t>
            </a:r>
          </a:p>
        </p:txBody>
      </p:sp>
      <p:sp>
        <p:nvSpPr>
          <p:cNvPr id="21" name="TextBox 21"/>
          <p:cNvSpPr txBox="1"/>
          <p:nvPr/>
        </p:nvSpPr>
        <p:spPr>
          <a:xfrm>
            <a:off x="691040" y="6627982"/>
            <a:ext cx="4813047" cy="40005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Author: Jake Benjamins</a:t>
            </a:r>
          </a:p>
        </p:txBody>
      </p:sp>
      <p:sp>
        <p:nvSpPr>
          <p:cNvPr id="22" name="TextBox 22"/>
          <p:cNvSpPr txBox="1"/>
          <p:nvPr/>
        </p:nvSpPr>
        <p:spPr>
          <a:xfrm>
            <a:off x="12604059" y="7596513"/>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Canada Lutheran</a:t>
            </a:r>
          </a:p>
        </p:txBody>
      </p:sp>
      <p:sp>
        <p:nvSpPr>
          <p:cNvPr id="23" name="TextBox 23"/>
          <p:cNvSpPr txBox="1"/>
          <p:nvPr/>
        </p:nvSpPr>
        <p:spPr>
          <a:xfrm>
            <a:off x="12446253" y="8655064"/>
            <a:ext cx="4813047" cy="628650"/>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“Evangelism in forty-four characters or less”</a:t>
            </a:r>
          </a:p>
        </p:txBody>
      </p:sp>
      <p:sp>
        <p:nvSpPr>
          <p:cNvPr id="24" name="TextBox 24"/>
          <p:cNvSpPr txBox="1"/>
          <p:nvPr/>
        </p:nvSpPr>
        <p:spPr>
          <a:xfrm>
            <a:off x="12446253" y="6290947"/>
            <a:ext cx="5176770" cy="80010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Author: The Reverend Lyndon Sayers</a:t>
            </a:r>
          </a:p>
        </p:txBody>
      </p:sp>
      <p:sp>
        <p:nvSpPr>
          <p:cNvPr id="25" name="TextBox 25"/>
          <p:cNvSpPr txBox="1"/>
          <p:nvPr/>
        </p:nvSpPr>
        <p:spPr>
          <a:xfrm>
            <a:off x="1406520" y="85571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12 - HEADLINE AND DECK</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pic>
        <p:nvPicPr>
          <p:cNvPr id="31" name="Picture 30">
            <a:extLst>
              <a:ext uri="{FF2B5EF4-FFF2-40B4-BE49-F238E27FC236}">
                <a16:creationId xmlns:a16="http://schemas.microsoft.com/office/drawing/2014/main" id="{9CCEB583-1447-3F2A-A673-EAB26ECD6C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4901" y="3976319"/>
            <a:ext cx="3664474" cy="473465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1508313" y="85571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12 - HEADLINE AND DECK</a:t>
            </a:r>
          </a:p>
        </p:txBody>
      </p:sp>
      <p:sp>
        <p:nvSpPr>
          <p:cNvPr id="12" name="TextBox 12"/>
          <p:cNvSpPr txBox="1"/>
          <p:nvPr/>
        </p:nvSpPr>
        <p:spPr>
          <a:xfrm>
            <a:off x="871715" y="5831589"/>
            <a:ext cx="5176483" cy="819150"/>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Authors: James Burrell, </a:t>
            </a:r>
          </a:p>
          <a:p>
            <a:pPr algn="ctr">
              <a:lnSpc>
                <a:spcPts val="3254"/>
              </a:lnSpc>
            </a:pPr>
            <a:r>
              <a:rPr lang="en-US" sz="2711" b="1">
                <a:solidFill>
                  <a:srgbClr val="EC8B40"/>
                </a:solidFill>
                <a:latin typeface="Montserrat Bold"/>
                <a:ea typeface="Montserrat Bold"/>
                <a:cs typeface="Montserrat Bold"/>
                <a:sym typeface="Montserrat Bold"/>
              </a:rPr>
              <a:t>Kristin Ostensen</a:t>
            </a:r>
          </a:p>
        </p:txBody>
      </p:sp>
      <p:sp>
        <p:nvSpPr>
          <p:cNvPr id="13" name="TextBox 13"/>
          <p:cNvSpPr txBox="1"/>
          <p:nvPr/>
        </p:nvSpPr>
        <p:spPr>
          <a:xfrm>
            <a:off x="1257243" y="7083862"/>
            <a:ext cx="4094746" cy="106664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Faith &amp; Friends</a:t>
            </a:r>
          </a:p>
          <a:p>
            <a:pPr algn="ctr">
              <a:lnSpc>
                <a:spcPts val="2826"/>
              </a:lnSpc>
            </a:pPr>
            <a:r>
              <a:rPr lang="en-US" sz="2479" b="1">
                <a:solidFill>
                  <a:srgbClr val="EC8B40"/>
                </a:solidFill>
                <a:latin typeface="Montserrat Bold"/>
                <a:ea typeface="Montserrat Bold"/>
                <a:cs typeface="Montserrat Bold"/>
                <a:sym typeface="Montserrat Bold"/>
              </a:rPr>
              <a:t>(November/December 2025)</a:t>
            </a:r>
          </a:p>
        </p:txBody>
      </p:sp>
      <p:sp>
        <p:nvSpPr>
          <p:cNvPr id="14" name="TextBox 14"/>
          <p:cNvSpPr txBox="1"/>
          <p:nvPr/>
        </p:nvSpPr>
        <p:spPr>
          <a:xfrm>
            <a:off x="691040" y="8564577"/>
            <a:ext cx="5227152" cy="3333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“The Prodigal Father” </a:t>
            </a:r>
          </a:p>
        </p:txBody>
      </p:sp>
      <p:sp>
        <p:nvSpPr>
          <p:cNvPr id="15" name="TextBox 15"/>
          <p:cNvSpPr txBox="1"/>
          <p:nvPr/>
        </p:nvSpPr>
        <p:spPr>
          <a:xfrm>
            <a:off x="12709015" y="4750449"/>
            <a:ext cx="5224123" cy="12871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The headline's promise of a comparison of the pop culture classic with the Biblical narrative is intriguing and delivered on in the story that follows. Both the main deck and the subhead draw the reader in.</a:t>
            </a: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7078799" y="3260617"/>
            <a:ext cx="3551787" cy="4926540"/>
            <a:chOff x="0" y="0"/>
            <a:chExt cx="4735716" cy="6568719"/>
          </a:xfrm>
        </p:grpSpPr>
        <p:sp>
          <p:nvSpPr>
            <p:cNvPr id="18" name="Freeform 18"/>
            <p:cNvSpPr/>
            <p:nvPr/>
          </p:nvSpPr>
          <p:spPr>
            <a:xfrm>
              <a:off x="0" y="0"/>
              <a:ext cx="4735703" cy="6568694"/>
            </a:xfrm>
            <a:custGeom>
              <a:avLst/>
              <a:gdLst/>
              <a:ahLst/>
              <a:cxnLst/>
              <a:rect l="l" t="t" r="r" b="b"/>
              <a:pathLst>
                <a:path w="4735703" h="6568694">
                  <a:moveTo>
                    <a:pt x="0" y="0"/>
                  </a:moveTo>
                  <a:lnTo>
                    <a:pt x="4735703" y="0"/>
                  </a:lnTo>
                  <a:lnTo>
                    <a:pt x="4735703" y="6568694"/>
                  </a:lnTo>
                  <a:lnTo>
                    <a:pt x="0" y="6568694"/>
                  </a:lnTo>
                  <a:lnTo>
                    <a:pt x="0" y="0"/>
                  </a:lnTo>
                  <a:close/>
                </a:path>
              </a:pathLst>
            </a:custGeom>
            <a:blipFill>
              <a:blip r:embed="rId4"/>
              <a:stretch>
                <a:fillRect t="-5368" b="-5368"/>
              </a:stretch>
            </a:blipFill>
          </p:spPr>
          <p:txBody>
            <a:bodyPr/>
            <a:lstStyle/>
            <a:p>
              <a:endParaRPr lang="en-US"/>
            </a:p>
          </p:txBody>
        </p:sp>
      </p:grpSp>
      <p:grpSp>
        <p:nvGrpSpPr>
          <p:cNvPr id="19" name="Group 19"/>
          <p:cNvGrpSpPr/>
          <p:nvPr/>
        </p:nvGrpSpPr>
        <p:grpSpPr>
          <a:xfrm>
            <a:off x="13489221" y="79492"/>
            <a:ext cx="4660259" cy="2221547"/>
            <a:chOff x="0" y="0"/>
            <a:chExt cx="10846676" cy="5170614"/>
          </a:xfrm>
        </p:grpSpPr>
        <p:sp>
          <p:nvSpPr>
            <p:cNvPr id="20" name="Freeform 2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5349143" y="7868582"/>
            <a:ext cx="7580188"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13 - ORIGINAL SONG</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1028700" y="843931"/>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13 - ORIGINAL SONG</a:t>
            </a:r>
          </a:p>
        </p:txBody>
      </p:sp>
      <p:sp>
        <p:nvSpPr>
          <p:cNvPr id="12" name="TextBox 12"/>
          <p:cNvSpPr txBox="1"/>
          <p:nvPr/>
        </p:nvSpPr>
        <p:spPr>
          <a:xfrm>
            <a:off x="871715" y="6036377"/>
            <a:ext cx="5176483" cy="40957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Writer: Dan Elson</a:t>
            </a:r>
          </a:p>
        </p:txBody>
      </p:sp>
      <p:sp>
        <p:nvSpPr>
          <p:cNvPr id="13" name="TextBox 13"/>
          <p:cNvSpPr txBox="1"/>
          <p:nvPr/>
        </p:nvSpPr>
        <p:spPr>
          <a:xfrm>
            <a:off x="1257243" y="6917813"/>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Salvationist</a:t>
            </a:r>
          </a:p>
        </p:txBody>
      </p:sp>
      <p:sp>
        <p:nvSpPr>
          <p:cNvPr id="14" name="TextBox 14"/>
          <p:cNvSpPr txBox="1"/>
          <p:nvPr/>
        </p:nvSpPr>
        <p:spPr>
          <a:xfrm>
            <a:off x="691040" y="7736805"/>
            <a:ext cx="5227152" cy="3333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“God for All”</a:t>
            </a:r>
          </a:p>
        </p:txBody>
      </p:sp>
      <p:sp>
        <p:nvSpPr>
          <p:cNvPr id="15" name="TextBox 15"/>
          <p:cNvSpPr txBox="1"/>
          <p:nvPr/>
        </p:nvSpPr>
        <p:spPr>
          <a:xfrm>
            <a:off x="12709015" y="4750449"/>
            <a:ext cx="5224123" cy="12871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This is a well-written song, with clear musical structure that is easy to follow. The music is catchy and energetic and engaging with a great message. Harmonic and melodic choices are very effective.</a:t>
            </a: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6630553" y="3196438"/>
            <a:ext cx="3996557" cy="4562446"/>
            <a:chOff x="0" y="0"/>
            <a:chExt cx="5328742" cy="6083262"/>
          </a:xfrm>
        </p:grpSpPr>
        <p:sp>
          <p:nvSpPr>
            <p:cNvPr id="18" name="Freeform 18"/>
            <p:cNvSpPr/>
            <p:nvPr/>
          </p:nvSpPr>
          <p:spPr>
            <a:xfrm>
              <a:off x="0" y="0"/>
              <a:ext cx="5328793" cy="6083300"/>
            </a:xfrm>
            <a:custGeom>
              <a:avLst/>
              <a:gdLst/>
              <a:ahLst/>
              <a:cxnLst/>
              <a:rect l="l" t="t" r="r" b="b"/>
              <a:pathLst>
                <a:path w="5328793" h="6083300">
                  <a:moveTo>
                    <a:pt x="0" y="0"/>
                  </a:moveTo>
                  <a:lnTo>
                    <a:pt x="5328793" y="0"/>
                  </a:lnTo>
                  <a:lnTo>
                    <a:pt x="5328793" y="6083300"/>
                  </a:lnTo>
                  <a:lnTo>
                    <a:pt x="0" y="6083300"/>
                  </a:lnTo>
                  <a:lnTo>
                    <a:pt x="0" y="0"/>
                  </a:lnTo>
                  <a:close/>
                </a:path>
              </a:pathLst>
            </a:custGeom>
            <a:blipFill>
              <a:blip r:embed="rId4"/>
              <a:stretch>
                <a:fillRect l="-57942" t="-112888" r="-564803" b="-143058"/>
              </a:stretch>
            </a:blipFill>
          </p:spPr>
          <p:txBody>
            <a:bodyPr/>
            <a:lstStyle/>
            <a:p>
              <a:endParaRPr lang="en-US"/>
            </a:p>
          </p:txBody>
        </p:sp>
      </p:grpSp>
      <p:grpSp>
        <p:nvGrpSpPr>
          <p:cNvPr id="19" name="Group 19"/>
          <p:cNvGrpSpPr/>
          <p:nvPr/>
        </p:nvGrpSpPr>
        <p:grpSpPr>
          <a:xfrm>
            <a:off x="13489221" y="79492"/>
            <a:ext cx="4660259" cy="2221547"/>
            <a:chOff x="0" y="0"/>
            <a:chExt cx="10846676" cy="5170614"/>
          </a:xfrm>
        </p:grpSpPr>
        <p:sp>
          <p:nvSpPr>
            <p:cNvPr id="20" name="Freeform 2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6866446" y="7868582"/>
            <a:ext cx="4545583"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14 - POETRY</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3"/>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4"/>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5"/>
            <a:stretch>
              <a:fillRect t="-4596" b="-4596"/>
            </a:stretch>
          </a:blipFill>
        </p:spPr>
        <p:txBody>
          <a:bodyPr/>
          <a:lstStyle/>
          <a:p>
            <a:endParaRPr lang="en-US"/>
          </a:p>
        </p:txBody>
      </p:sp>
      <p:sp>
        <p:nvSpPr>
          <p:cNvPr id="19" name="TextBox 19"/>
          <p:cNvSpPr txBox="1"/>
          <p:nvPr/>
        </p:nvSpPr>
        <p:spPr>
          <a:xfrm>
            <a:off x="871715" y="7713832"/>
            <a:ext cx="4497435" cy="41259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Rupert’s Land News</a:t>
            </a:r>
          </a:p>
        </p:txBody>
      </p:sp>
      <p:sp>
        <p:nvSpPr>
          <p:cNvPr id="20" name="TextBox 20"/>
          <p:cNvSpPr txBox="1"/>
          <p:nvPr/>
        </p:nvSpPr>
        <p:spPr>
          <a:xfrm>
            <a:off x="691040" y="8583627"/>
            <a:ext cx="4813047" cy="314325"/>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”Water Above and Below”</a:t>
            </a:r>
          </a:p>
        </p:txBody>
      </p:sp>
      <p:sp>
        <p:nvSpPr>
          <p:cNvPr id="21" name="TextBox 21"/>
          <p:cNvSpPr txBox="1"/>
          <p:nvPr/>
        </p:nvSpPr>
        <p:spPr>
          <a:xfrm>
            <a:off x="713909" y="6504157"/>
            <a:ext cx="4813047" cy="80010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Poet: </a:t>
            </a:r>
          </a:p>
          <a:p>
            <a:pPr algn="ctr">
              <a:lnSpc>
                <a:spcPts val="3151"/>
              </a:lnSpc>
            </a:pPr>
            <a:r>
              <a:rPr lang="en-US" sz="2626" b="1">
                <a:solidFill>
                  <a:srgbClr val="4FAACF"/>
                </a:solidFill>
                <a:latin typeface="Montserrat Bold"/>
                <a:ea typeface="Montserrat Bold"/>
                <a:cs typeface="Montserrat Bold"/>
                <a:sym typeface="Montserrat Bold"/>
              </a:rPr>
              <a:t>Ms Angeline Schellenberg</a:t>
            </a:r>
          </a:p>
        </p:txBody>
      </p:sp>
      <p:sp>
        <p:nvSpPr>
          <p:cNvPr id="22" name="TextBox 22"/>
          <p:cNvSpPr txBox="1"/>
          <p:nvPr/>
        </p:nvSpPr>
        <p:spPr>
          <a:xfrm>
            <a:off x="12604059" y="7531347"/>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Christian Courier</a:t>
            </a:r>
          </a:p>
        </p:txBody>
      </p:sp>
      <p:sp>
        <p:nvSpPr>
          <p:cNvPr id="23" name="TextBox 23"/>
          <p:cNvSpPr txBox="1"/>
          <p:nvPr/>
        </p:nvSpPr>
        <p:spPr>
          <a:xfrm>
            <a:off x="12446253" y="8420192"/>
            <a:ext cx="4813047" cy="628650"/>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“Blue Psalter Hymnal #379: Whiter than snow, yes. whiter than snow”</a:t>
            </a:r>
          </a:p>
        </p:txBody>
      </p:sp>
      <p:sp>
        <p:nvSpPr>
          <p:cNvPr id="24" name="TextBox 24"/>
          <p:cNvSpPr txBox="1"/>
          <p:nvPr/>
        </p:nvSpPr>
        <p:spPr>
          <a:xfrm>
            <a:off x="12513997" y="6704182"/>
            <a:ext cx="5176770" cy="40005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Author: Maaike VanderMeer </a:t>
            </a:r>
          </a:p>
        </p:txBody>
      </p:sp>
      <p:sp>
        <p:nvSpPr>
          <p:cNvPr id="25" name="TextBox 25"/>
          <p:cNvSpPr txBox="1"/>
          <p:nvPr/>
        </p:nvSpPr>
        <p:spPr>
          <a:xfrm>
            <a:off x="1692554" y="84804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14 - POETRY</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6"/>
              <a:stretch>
                <a:fillRect b="-9585"/>
              </a:stretch>
            </a:blipFill>
          </p:spPr>
          <p:txBody>
            <a:bodyPr/>
            <a:lstStyle/>
            <a:p>
              <a:endParaRPr lang="en-US"/>
            </a:p>
          </p:txBody>
        </p:sp>
      </p:grpSp>
      <p:grpSp>
        <p:nvGrpSpPr>
          <p:cNvPr id="28" name="Group 28"/>
          <p:cNvGrpSpPr/>
          <p:nvPr/>
        </p:nvGrpSpPr>
        <p:grpSpPr>
          <a:xfrm>
            <a:off x="6708017" y="5032811"/>
            <a:ext cx="5496992" cy="3342742"/>
            <a:chOff x="0" y="0"/>
            <a:chExt cx="7329322" cy="4456989"/>
          </a:xfrm>
        </p:grpSpPr>
        <p:sp>
          <p:nvSpPr>
            <p:cNvPr id="29" name="Freeform 29"/>
            <p:cNvSpPr/>
            <p:nvPr/>
          </p:nvSpPr>
          <p:spPr>
            <a:xfrm>
              <a:off x="0" y="0"/>
              <a:ext cx="7329297" cy="4456938"/>
            </a:xfrm>
            <a:custGeom>
              <a:avLst/>
              <a:gdLst/>
              <a:ahLst/>
              <a:cxnLst/>
              <a:rect l="l" t="t" r="r" b="b"/>
              <a:pathLst>
                <a:path w="7329297" h="4456938">
                  <a:moveTo>
                    <a:pt x="0" y="0"/>
                  </a:moveTo>
                  <a:lnTo>
                    <a:pt x="7329297" y="0"/>
                  </a:lnTo>
                  <a:lnTo>
                    <a:pt x="7329297" y="4456938"/>
                  </a:lnTo>
                  <a:lnTo>
                    <a:pt x="0" y="4456938"/>
                  </a:lnTo>
                  <a:lnTo>
                    <a:pt x="0" y="0"/>
                  </a:lnTo>
                  <a:close/>
                </a:path>
              </a:pathLst>
            </a:custGeom>
            <a:blipFill>
              <a:blip r:embed="rId7"/>
              <a:stretch>
                <a:fillRect t="-18195" r="-31603" b="-148204"/>
              </a:stretch>
            </a:blipFill>
          </p:spPr>
          <p:txBody>
            <a:bodyPr/>
            <a:lstStyle/>
            <a:p>
              <a:endParaRPr lang="en-US"/>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1028700" y="843931"/>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14 - POETRY</a:t>
            </a:r>
          </a:p>
        </p:txBody>
      </p:sp>
      <p:sp>
        <p:nvSpPr>
          <p:cNvPr id="12" name="TextBox 12"/>
          <p:cNvSpPr txBox="1"/>
          <p:nvPr/>
        </p:nvSpPr>
        <p:spPr>
          <a:xfrm>
            <a:off x="871715" y="6036377"/>
            <a:ext cx="5176483" cy="40957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Author: Debbie Sawczak</a:t>
            </a:r>
          </a:p>
        </p:txBody>
      </p:sp>
      <p:sp>
        <p:nvSpPr>
          <p:cNvPr id="13" name="TextBox 13"/>
          <p:cNvSpPr txBox="1"/>
          <p:nvPr/>
        </p:nvSpPr>
        <p:spPr>
          <a:xfrm>
            <a:off x="1274404" y="6953163"/>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Faith Today</a:t>
            </a:r>
          </a:p>
        </p:txBody>
      </p:sp>
      <p:sp>
        <p:nvSpPr>
          <p:cNvPr id="14" name="TextBox 14"/>
          <p:cNvSpPr txBox="1"/>
          <p:nvPr/>
        </p:nvSpPr>
        <p:spPr>
          <a:xfrm>
            <a:off x="821046" y="7800730"/>
            <a:ext cx="5227152" cy="3333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“On Pause”</a:t>
            </a:r>
          </a:p>
        </p:txBody>
      </p:sp>
      <p:sp>
        <p:nvSpPr>
          <p:cNvPr id="15" name="TextBox 15"/>
          <p:cNvSpPr txBox="1"/>
          <p:nvPr/>
        </p:nvSpPr>
        <p:spPr>
          <a:xfrm>
            <a:off x="12709015" y="4750449"/>
            <a:ext cx="5224123" cy="9633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This piece uses captivating descriptive language. It’s a beautiful narrative that employs compelling emotion &amp; imagery. </a:t>
            </a: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6853329" y="3171825"/>
            <a:ext cx="3719417" cy="4978679"/>
            <a:chOff x="0" y="0"/>
            <a:chExt cx="4959223" cy="6638239"/>
          </a:xfrm>
        </p:grpSpPr>
        <p:sp>
          <p:nvSpPr>
            <p:cNvPr id="18" name="Freeform 18"/>
            <p:cNvSpPr/>
            <p:nvPr/>
          </p:nvSpPr>
          <p:spPr>
            <a:xfrm>
              <a:off x="0" y="0"/>
              <a:ext cx="4959223" cy="6638290"/>
            </a:xfrm>
            <a:custGeom>
              <a:avLst/>
              <a:gdLst/>
              <a:ahLst/>
              <a:cxnLst/>
              <a:rect l="l" t="t" r="r" b="b"/>
              <a:pathLst>
                <a:path w="4959223" h="6638290">
                  <a:moveTo>
                    <a:pt x="0" y="0"/>
                  </a:moveTo>
                  <a:lnTo>
                    <a:pt x="4959223" y="0"/>
                  </a:lnTo>
                  <a:lnTo>
                    <a:pt x="4959223" y="6638290"/>
                  </a:lnTo>
                  <a:lnTo>
                    <a:pt x="0" y="6638290"/>
                  </a:lnTo>
                  <a:lnTo>
                    <a:pt x="0" y="0"/>
                  </a:lnTo>
                  <a:close/>
                </a:path>
              </a:pathLst>
            </a:custGeom>
            <a:blipFill>
              <a:blip r:embed="rId4"/>
              <a:stretch>
                <a:fillRect/>
              </a:stretch>
            </a:blipFill>
          </p:spPr>
          <p:txBody>
            <a:bodyPr/>
            <a:lstStyle/>
            <a:p>
              <a:endParaRPr lang="en-US"/>
            </a:p>
          </p:txBody>
        </p:sp>
      </p:grpSp>
      <p:grpSp>
        <p:nvGrpSpPr>
          <p:cNvPr id="19" name="Group 19"/>
          <p:cNvGrpSpPr/>
          <p:nvPr/>
        </p:nvGrpSpPr>
        <p:grpSpPr>
          <a:xfrm>
            <a:off x="13489221" y="79492"/>
            <a:ext cx="4660259" cy="2221547"/>
            <a:chOff x="0" y="0"/>
            <a:chExt cx="10846676" cy="5170614"/>
          </a:xfrm>
        </p:grpSpPr>
        <p:sp>
          <p:nvSpPr>
            <p:cNvPr id="20" name="Freeform 2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7091251" y="7868582"/>
            <a:ext cx="4095973"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15 - PHOTO</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414028"/>
            <a:ext cx="4497435" cy="41259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Faith Today</a:t>
            </a:r>
          </a:p>
        </p:txBody>
      </p:sp>
      <p:sp>
        <p:nvSpPr>
          <p:cNvPr id="20" name="TextBox 20"/>
          <p:cNvSpPr txBox="1"/>
          <p:nvPr/>
        </p:nvSpPr>
        <p:spPr>
          <a:xfrm>
            <a:off x="654310" y="8264773"/>
            <a:ext cx="4813047" cy="628650"/>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”Angie Peters of Yonge Street Mission” </a:t>
            </a:r>
          </a:p>
        </p:txBody>
      </p:sp>
      <p:sp>
        <p:nvSpPr>
          <p:cNvPr id="21" name="TextBox 21"/>
          <p:cNvSpPr txBox="1"/>
          <p:nvPr/>
        </p:nvSpPr>
        <p:spPr>
          <a:xfrm>
            <a:off x="713909" y="6244018"/>
            <a:ext cx="4813047" cy="80010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Photographer: </a:t>
            </a:r>
          </a:p>
          <a:p>
            <a:pPr algn="ctr">
              <a:lnSpc>
                <a:spcPts val="3151"/>
              </a:lnSpc>
            </a:pPr>
            <a:r>
              <a:rPr lang="en-US" sz="2626" b="1">
                <a:solidFill>
                  <a:srgbClr val="4FAACF"/>
                </a:solidFill>
                <a:latin typeface="Montserrat Bold"/>
                <a:ea typeface="Montserrat Bold"/>
                <a:cs typeface="Montserrat Bold"/>
                <a:sym typeface="Montserrat Bold"/>
              </a:rPr>
              <a:t>Caroline Ryan</a:t>
            </a:r>
          </a:p>
        </p:txBody>
      </p:sp>
      <p:sp>
        <p:nvSpPr>
          <p:cNvPr id="22" name="TextBox 22"/>
          <p:cNvSpPr txBox="1"/>
          <p:nvPr/>
        </p:nvSpPr>
        <p:spPr>
          <a:xfrm>
            <a:off x="12604059" y="7596513"/>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The B.C. Catholic</a:t>
            </a:r>
          </a:p>
        </p:txBody>
      </p:sp>
      <p:sp>
        <p:nvSpPr>
          <p:cNvPr id="23" name="TextBox 23"/>
          <p:cNvSpPr txBox="1"/>
          <p:nvPr/>
        </p:nvSpPr>
        <p:spPr>
          <a:xfrm>
            <a:off x="12446253" y="8489197"/>
            <a:ext cx="4813047" cy="628650"/>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“Lights of Hope”</a:t>
            </a:r>
          </a:p>
          <a:p>
            <a:pPr algn="ctr">
              <a:lnSpc>
                <a:spcPts val="2520"/>
              </a:lnSpc>
            </a:pPr>
            <a:endParaRPr lang="en-US" sz="2100" i="1">
              <a:solidFill>
                <a:srgbClr val="046593"/>
              </a:solidFill>
              <a:latin typeface="Montserrat Italics"/>
              <a:ea typeface="Montserrat Italics"/>
              <a:cs typeface="Montserrat Italics"/>
              <a:sym typeface="Montserrat Italics"/>
            </a:endParaRPr>
          </a:p>
        </p:txBody>
      </p:sp>
      <p:sp>
        <p:nvSpPr>
          <p:cNvPr id="24" name="TextBox 24"/>
          <p:cNvSpPr txBox="1"/>
          <p:nvPr/>
        </p:nvSpPr>
        <p:spPr>
          <a:xfrm>
            <a:off x="12513997" y="6767838"/>
            <a:ext cx="5176770" cy="40005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Photographer: Paul Schratz</a:t>
            </a:r>
          </a:p>
        </p:txBody>
      </p:sp>
      <p:sp>
        <p:nvSpPr>
          <p:cNvPr id="25" name="TextBox 25"/>
          <p:cNvSpPr txBox="1"/>
          <p:nvPr/>
        </p:nvSpPr>
        <p:spPr>
          <a:xfrm>
            <a:off x="1168263" y="843931"/>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15 - PHOTO</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7462921" y="4124680"/>
            <a:ext cx="4302185" cy="4993167"/>
            <a:chOff x="0" y="0"/>
            <a:chExt cx="5736247" cy="6657556"/>
          </a:xfrm>
        </p:grpSpPr>
        <p:sp>
          <p:nvSpPr>
            <p:cNvPr id="29" name="Freeform 29"/>
            <p:cNvSpPr/>
            <p:nvPr/>
          </p:nvSpPr>
          <p:spPr>
            <a:xfrm>
              <a:off x="0" y="0"/>
              <a:ext cx="5736209" cy="6657594"/>
            </a:xfrm>
            <a:custGeom>
              <a:avLst/>
              <a:gdLst/>
              <a:ahLst/>
              <a:cxnLst/>
              <a:rect l="l" t="t" r="r" b="b"/>
              <a:pathLst>
                <a:path w="5736209" h="6657594">
                  <a:moveTo>
                    <a:pt x="0" y="0"/>
                  </a:moveTo>
                  <a:lnTo>
                    <a:pt x="5736209" y="0"/>
                  </a:lnTo>
                  <a:lnTo>
                    <a:pt x="5736209" y="6657594"/>
                  </a:lnTo>
                  <a:lnTo>
                    <a:pt x="0" y="6657594"/>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494757"/>
            <a:ext cx="4497435" cy="85074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Faith &amp; Friends</a:t>
            </a:r>
          </a:p>
          <a:p>
            <a:pPr algn="ctr">
              <a:lnSpc>
                <a:spcPts val="3457"/>
              </a:lnSpc>
            </a:pPr>
            <a:r>
              <a:rPr lang="en-US" sz="2400" b="1">
                <a:solidFill>
                  <a:srgbClr val="4FAACF"/>
                </a:solidFill>
                <a:latin typeface="Montserrat Bold"/>
                <a:ea typeface="Montserrat Bold"/>
                <a:cs typeface="Montserrat Bold"/>
                <a:sym typeface="Montserrat Bold"/>
              </a:rPr>
              <a:t>(September/October 2025)</a:t>
            </a:r>
          </a:p>
        </p:txBody>
      </p:sp>
      <p:sp>
        <p:nvSpPr>
          <p:cNvPr id="20" name="TextBox 20"/>
          <p:cNvSpPr txBox="1"/>
          <p:nvPr/>
        </p:nvSpPr>
        <p:spPr>
          <a:xfrm>
            <a:off x="691040" y="8969389"/>
            <a:ext cx="4813047" cy="314325"/>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“Teachable Moment”</a:t>
            </a:r>
          </a:p>
        </p:txBody>
      </p:sp>
      <p:sp>
        <p:nvSpPr>
          <p:cNvPr id="21" name="TextBox 21"/>
          <p:cNvSpPr txBox="1"/>
          <p:nvPr/>
        </p:nvSpPr>
        <p:spPr>
          <a:xfrm>
            <a:off x="826528" y="6733349"/>
            <a:ext cx="4677558" cy="40005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Author: Ken Ramstead </a:t>
            </a:r>
          </a:p>
        </p:txBody>
      </p:sp>
      <p:sp>
        <p:nvSpPr>
          <p:cNvPr id="22" name="TextBox 22"/>
          <p:cNvSpPr txBox="1"/>
          <p:nvPr/>
        </p:nvSpPr>
        <p:spPr>
          <a:xfrm>
            <a:off x="12604059" y="7494757"/>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The Canadian Lutheran</a:t>
            </a:r>
          </a:p>
        </p:txBody>
      </p:sp>
      <p:sp>
        <p:nvSpPr>
          <p:cNvPr id="23" name="TextBox 23"/>
          <p:cNvSpPr txBox="1"/>
          <p:nvPr/>
        </p:nvSpPr>
        <p:spPr>
          <a:xfrm>
            <a:off x="12513997" y="8345502"/>
            <a:ext cx="4813047" cy="31432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“For All People”</a:t>
            </a:r>
          </a:p>
        </p:txBody>
      </p:sp>
      <p:sp>
        <p:nvSpPr>
          <p:cNvPr id="24" name="TextBox 24"/>
          <p:cNvSpPr txBox="1"/>
          <p:nvPr/>
        </p:nvSpPr>
        <p:spPr>
          <a:xfrm>
            <a:off x="12513997" y="6704182"/>
            <a:ext cx="4677558" cy="40005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Author: Mathew Block</a:t>
            </a:r>
          </a:p>
        </p:txBody>
      </p:sp>
      <p:sp>
        <p:nvSpPr>
          <p:cNvPr id="25" name="TextBox 25"/>
          <p:cNvSpPr txBox="1"/>
          <p:nvPr/>
        </p:nvSpPr>
        <p:spPr>
          <a:xfrm>
            <a:off x="1028700" y="84804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1B - FROM THE EDITOR</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8123220" y="4503592"/>
            <a:ext cx="3366764" cy="4454957"/>
            <a:chOff x="0" y="0"/>
            <a:chExt cx="4489018" cy="5939942"/>
          </a:xfrm>
        </p:grpSpPr>
        <p:sp>
          <p:nvSpPr>
            <p:cNvPr id="29" name="Freeform 29"/>
            <p:cNvSpPr/>
            <p:nvPr/>
          </p:nvSpPr>
          <p:spPr>
            <a:xfrm>
              <a:off x="0" y="0"/>
              <a:ext cx="4489069" cy="5939917"/>
            </a:xfrm>
            <a:custGeom>
              <a:avLst/>
              <a:gdLst/>
              <a:ahLst/>
              <a:cxnLst/>
              <a:rect l="l" t="t" r="r" b="b"/>
              <a:pathLst>
                <a:path w="4489069" h="5939917">
                  <a:moveTo>
                    <a:pt x="0" y="0"/>
                  </a:moveTo>
                  <a:lnTo>
                    <a:pt x="4489069" y="0"/>
                  </a:lnTo>
                  <a:lnTo>
                    <a:pt x="4489069" y="5939917"/>
                  </a:lnTo>
                  <a:lnTo>
                    <a:pt x="0" y="5939917"/>
                  </a:lnTo>
                  <a:lnTo>
                    <a:pt x="0" y="0"/>
                  </a:lnTo>
                  <a:close/>
                </a:path>
              </a:pathLst>
            </a:custGeom>
            <a:blipFill>
              <a:blip r:embed="rId6"/>
              <a:stretch>
                <a:fillRect r="1"/>
              </a:stretch>
            </a:blipFill>
          </p:spPr>
          <p:txBody>
            <a:bodyPr/>
            <a:lstStyle/>
            <a:p>
              <a:endParaRPr lang="en-US"/>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1360572"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15 - PHOTO</a:t>
            </a:r>
          </a:p>
        </p:txBody>
      </p:sp>
      <p:sp>
        <p:nvSpPr>
          <p:cNvPr id="12" name="TextBox 12"/>
          <p:cNvSpPr txBox="1"/>
          <p:nvPr/>
        </p:nvSpPr>
        <p:spPr>
          <a:xfrm>
            <a:off x="871715" y="6036377"/>
            <a:ext cx="5176483" cy="409575"/>
          </a:xfrm>
          <a:prstGeom prst="rect">
            <a:avLst/>
          </a:prstGeom>
        </p:spPr>
        <p:txBody>
          <a:bodyPr lIns="0" tIns="0" rIns="0" bIns="0" rtlCol="0" anchor="t">
            <a:spAutoFit/>
          </a:bodyPr>
          <a:lstStyle/>
          <a:p>
            <a:pPr algn="ctr">
              <a:lnSpc>
                <a:spcPts val="3254"/>
              </a:lnSpc>
            </a:pPr>
            <a:r>
              <a:rPr lang="en-US" sz="2711" b="1" dirty="0">
                <a:solidFill>
                  <a:srgbClr val="EC8B40"/>
                </a:solidFill>
                <a:latin typeface="Montserrat Bold"/>
                <a:ea typeface="Montserrat Bold"/>
                <a:cs typeface="Montserrat Bold"/>
                <a:sym typeface="Montserrat Bold"/>
              </a:rPr>
              <a:t>Photographer: Noel Wendt</a:t>
            </a:r>
          </a:p>
        </p:txBody>
      </p:sp>
      <p:sp>
        <p:nvSpPr>
          <p:cNvPr id="13" name="TextBox 13"/>
          <p:cNvSpPr txBox="1"/>
          <p:nvPr/>
        </p:nvSpPr>
        <p:spPr>
          <a:xfrm>
            <a:off x="1274404" y="6884102"/>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Canada Lutheran</a:t>
            </a:r>
          </a:p>
        </p:txBody>
      </p:sp>
      <p:sp>
        <p:nvSpPr>
          <p:cNvPr id="14" name="TextBox 14"/>
          <p:cNvSpPr txBox="1"/>
          <p:nvPr/>
        </p:nvSpPr>
        <p:spPr>
          <a:xfrm>
            <a:off x="821046" y="7664994"/>
            <a:ext cx="5227152" cy="65722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“Welcoming the Stranger” (Cover April/May 2025)</a:t>
            </a:r>
          </a:p>
        </p:txBody>
      </p:sp>
      <p:sp>
        <p:nvSpPr>
          <p:cNvPr id="15" name="TextBox 15"/>
          <p:cNvSpPr txBox="1"/>
          <p:nvPr/>
        </p:nvSpPr>
        <p:spPr>
          <a:xfrm>
            <a:off x="12709015" y="4750449"/>
            <a:ext cx="5224123" cy="12871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The look of utter joy on the face of the woman with her arm’s wide-open shows how clearly the photographer captured the decisive moment in this shot.</a:t>
            </a: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6669729" y="2816552"/>
            <a:ext cx="4152929" cy="5365756"/>
            <a:chOff x="0" y="0"/>
            <a:chExt cx="5537238" cy="7154342"/>
          </a:xfrm>
        </p:grpSpPr>
        <p:sp>
          <p:nvSpPr>
            <p:cNvPr id="18" name="Freeform 18"/>
            <p:cNvSpPr/>
            <p:nvPr/>
          </p:nvSpPr>
          <p:spPr>
            <a:xfrm>
              <a:off x="0" y="0"/>
              <a:ext cx="5537200" cy="7154291"/>
            </a:xfrm>
            <a:custGeom>
              <a:avLst/>
              <a:gdLst/>
              <a:ahLst/>
              <a:cxnLst/>
              <a:rect l="l" t="t" r="r" b="b"/>
              <a:pathLst>
                <a:path w="5537200" h="7154291">
                  <a:moveTo>
                    <a:pt x="0" y="0"/>
                  </a:moveTo>
                  <a:lnTo>
                    <a:pt x="5537200" y="0"/>
                  </a:lnTo>
                  <a:lnTo>
                    <a:pt x="5537200" y="7154291"/>
                  </a:lnTo>
                  <a:lnTo>
                    <a:pt x="0" y="7154291"/>
                  </a:lnTo>
                  <a:lnTo>
                    <a:pt x="0" y="0"/>
                  </a:lnTo>
                  <a:close/>
                </a:path>
              </a:pathLst>
            </a:custGeom>
            <a:blipFill>
              <a:blip r:embed="rId4"/>
              <a:stretch>
                <a:fillRect/>
              </a:stretch>
            </a:blipFill>
          </p:spPr>
          <p:txBody>
            <a:bodyPr/>
            <a:lstStyle/>
            <a:p>
              <a:endParaRPr lang="en-US"/>
            </a:p>
          </p:txBody>
        </p:sp>
      </p:grpSp>
      <p:grpSp>
        <p:nvGrpSpPr>
          <p:cNvPr id="19" name="Group 19"/>
          <p:cNvGrpSpPr/>
          <p:nvPr/>
        </p:nvGrpSpPr>
        <p:grpSpPr>
          <a:xfrm>
            <a:off x="13489221" y="79492"/>
            <a:ext cx="4660259" cy="2221547"/>
            <a:chOff x="0" y="0"/>
            <a:chExt cx="10846676" cy="5170614"/>
          </a:xfrm>
        </p:grpSpPr>
        <p:sp>
          <p:nvSpPr>
            <p:cNvPr id="20" name="Freeform 2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3384612" y="7868582"/>
            <a:ext cx="11509251"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16A - PHOTO ESSAY MAGAZINE</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3375195"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sp>
        <p:nvSpPr>
          <p:cNvPr id="11" name="Freeform 11"/>
          <p:cNvSpPr/>
          <p:nvPr/>
        </p:nvSpPr>
        <p:spPr>
          <a:xfrm>
            <a:off x="10249614"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3"/>
            <a:stretch>
              <a:fillRect t="-4596" b="-4596"/>
            </a:stretch>
          </a:blipFill>
        </p:spPr>
        <p:txBody>
          <a:bodyPr/>
          <a:lstStyle/>
          <a:p>
            <a:endParaRPr lang="en-US"/>
          </a:p>
        </p:txBody>
      </p:sp>
      <p:sp>
        <p:nvSpPr>
          <p:cNvPr id="12" name="TextBox 12"/>
          <p:cNvSpPr txBox="1"/>
          <p:nvPr/>
        </p:nvSpPr>
        <p:spPr>
          <a:xfrm>
            <a:off x="10055247" y="7426975"/>
            <a:ext cx="4497435" cy="85074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The Messenger (Evangelical Mennonite Conference)</a:t>
            </a:r>
          </a:p>
        </p:txBody>
      </p:sp>
      <p:sp>
        <p:nvSpPr>
          <p:cNvPr id="13" name="TextBox 13"/>
          <p:cNvSpPr txBox="1"/>
          <p:nvPr/>
        </p:nvSpPr>
        <p:spPr>
          <a:xfrm>
            <a:off x="9668291" y="8812227"/>
            <a:ext cx="4813047" cy="31432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“Abundant Springs”</a:t>
            </a:r>
          </a:p>
        </p:txBody>
      </p:sp>
      <p:sp>
        <p:nvSpPr>
          <p:cNvPr id="14" name="TextBox 14"/>
          <p:cNvSpPr txBox="1"/>
          <p:nvPr/>
        </p:nvSpPr>
        <p:spPr>
          <a:xfrm>
            <a:off x="9736035" y="5777614"/>
            <a:ext cx="5176770" cy="120015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Photos by: Patrick Friesen, </a:t>
            </a:r>
          </a:p>
          <a:p>
            <a:pPr algn="ctr">
              <a:lnSpc>
                <a:spcPts val="3151"/>
              </a:lnSpc>
            </a:pPr>
            <a:r>
              <a:rPr lang="en-US" sz="2626" b="1">
                <a:solidFill>
                  <a:srgbClr val="046593"/>
                </a:solidFill>
                <a:latin typeface="Montserrat Bold"/>
                <a:ea typeface="Montserrat Bold"/>
                <a:cs typeface="Montserrat Bold"/>
                <a:sym typeface="Montserrat Bold"/>
              </a:rPr>
              <a:t>Layout/design by: </a:t>
            </a:r>
          </a:p>
          <a:p>
            <a:pPr algn="ctr">
              <a:lnSpc>
                <a:spcPts val="3151"/>
              </a:lnSpc>
            </a:pPr>
            <a:r>
              <a:rPr lang="en-US" sz="2626" b="1">
                <a:solidFill>
                  <a:srgbClr val="046593"/>
                </a:solidFill>
                <a:latin typeface="Montserrat Bold"/>
                <a:ea typeface="Montserrat Bold"/>
                <a:cs typeface="Montserrat Bold"/>
                <a:sym typeface="Montserrat Bold"/>
              </a:rPr>
              <a:t>Rebecca Roman</a:t>
            </a:r>
          </a:p>
        </p:txBody>
      </p:sp>
      <p:sp>
        <p:nvSpPr>
          <p:cNvPr id="15" name="TextBox 15"/>
          <p:cNvSpPr txBox="1"/>
          <p:nvPr/>
        </p:nvSpPr>
        <p:spPr>
          <a:xfrm>
            <a:off x="1207626" y="800423"/>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16A - PHOTO ESSAY MAGAZINE</a:t>
            </a:r>
          </a:p>
        </p:txBody>
      </p:sp>
      <p:grpSp>
        <p:nvGrpSpPr>
          <p:cNvPr id="16" name="Group 16"/>
          <p:cNvGrpSpPr/>
          <p:nvPr/>
        </p:nvGrpSpPr>
        <p:grpSpPr>
          <a:xfrm>
            <a:off x="13489221" y="79492"/>
            <a:ext cx="4660259" cy="2221547"/>
            <a:chOff x="0" y="0"/>
            <a:chExt cx="10846676" cy="5170614"/>
          </a:xfrm>
        </p:grpSpPr>
        <p:sp>
          <p:nvSpPr>
            <p:cNvPr id="17" name="Freeform 1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4"/>
              <a:stretch>
                <a:fillRect b="-9585"/>
              </a:stretch>
            </a:blipFill>
          </p:spPr>
          <p:txBody>
            <a:bodyPr/>
            <a:lstStyle/>
            <a:p>
              <a:endParaRPr lang="en-US"/>
            </a:p>
          </p:txBody>
        </p:sp>
      </p:grpSp>
      <p:grpSp>
        <p:nvGrpSpPr>
          <p:cNvPr id="18" name="Group 18"/>
          <p:cNvGrpSpPr/>
          <p:nvPr/>
        </p:nvGrpSpPr>
        <p:grpSpPr>
          <a:xfrm>
            <a:off x="3581842" y="5002148"/>
            <a:ext cx="2573483" cy="3377697"/>
            <a:chOff x="0" y="0"/>
            <a:chExt cx="5989434" cy="7861135"/>
          </a:xfrm>
        </p:grpSpPr>
        <p:sp>
          <p:nvSpPr>
            <p:cNvPr id="19" name="Freeform 19"/>
            <p:cNvSpPr/>
            <p:nvPr/>
          </p:nvSpPr>
          <p:spPr>
            <a:xfrm>
              <a:off x="0" y="0"/>
              <a:ext cx="5989447" cy="7861173"/>
            </a:xfrm>
            <a:custGeom>
              <a:avLst/>
              <a:gdLst/>
              <a:ahLst/>
              <a:cxnLst/>
              <a:rect l="l" t="t" r="r" b="b"/>
              <a:pathLst>
                <a:path w="5989447" h="7861173">
                  <a:moveTo>
                    <a:pt x="0" y="0"/>
                  </a:moveTo>
                  <a:lnTo>
                    <a:pt x="5989447" y="0"/>
                  </a:lnTo>
                  <a:lnTo>
                    <a:pt x="5989447" y="7861173"/>
                  </a:lnTo>
                  <a:lnTo>
                    <a:pt x="0" y="7861173"/>
                  </a:lnTo>
                  <a:lnTo>
                    <a:pt x="0" y="0"/>
                  </a:lnTo>
                  <a:close/>
                </a:path>
              </a:pathLst>
            </a:custGeom>
            <a:blipFill>
              <a:blip r:embed="rId5"/>
              <a:stretch>
                <a:fillRect/>
              </a:stretch>
            </a:blipFill>
          </p:spPr>
          <p:txBody>
            <a:bodyPr/>
            <a:lstStyle/>
            <a:p>
              <a:endParaRPr lang="en-US"/>
            </a:p>
          </p:txBody>
        </p:sp>
      </p:grpSp>
      <p:grpSp>
        <p:nvGrpSpPr>
          <p:cNvPr id="20" name="Group 20"/>
          <p:cNvGrpSpPr/>
          <p:nvPr/>
        </p:nvGrpSpPr>
        <p:grpSpPr>
          <a:xfrm>
            <a:off x="8693339" y="5466081"/>
            <a:ext cx="1132758" cy="2410079"/>
            <a:chOff x="0" y="0"/>
            <a:chExt cx="2636342" cy="5609133"/>
          </a:xfrm>
        </p:grpSpPr>
        <p:sp>
          <p:nvSpPr>
            <p:cNvPr id="21" name="Freeform 21"/>
            <p:cNvSpPr/>
            <p:nvPr/>
          </p:nvSpPr>
          <p:spPr>
            <a:xfrm>
              <a:off x="0" y="0"/>
              <a:ext cx="2636393" cy="5609082"/>
            </a:xfrm>
            <a:custGeom>
              <a:avLst/>
              <a:gdLst/>
              <a:ahLst/>
              <a:cxnLst/>
              <a:rect l="l" t="t" r="r" b="b"/>
              <a:pathLst>
                <a:path w="2636393" h="5609082">
                  <a:moveTo>
                    <a:pt x="0" y="0"/>
                  </a:moveTo>
                  <a:lnTo>
                    <a:pt x="2636393" y="0"/>
                  </a:lnTo>
                  <a:lnTo>
                    <a:pt x="2636393" y="5609082"/>
                  </a:lnTo>
                  <a:lnTo>
                    <a:pt x="0" y="5609082"/>
                  </a:lnTo>
                  <a:lnTo>
                    <a:pt x="0" y="0"/>
                  </a:lnTo>
                  <a:close/>
                </a:path>
              </a:pathLst>
            </a:custGeom>
            <a:blipFill>
              <a:blip r:embed="rId6"/>
              <a:stretch>
                <a:fillRect l="-167690" t="-59345" r="-18861" b="-17430"/>
              </a:stretch>
            </a:blipFill>
          </p:spPr>
          <p:txBody>
            <a:bodyPr/>
            <a:lstStyle/>
            <a:p>
              <a:endParaRPr lang="en-US"/>
            </a:p>
          </p:txBody>
        </p:sp>
      </p:grpSp>
      <p:grpSp>
        <p:nvGrpSpPr>
          <p:cNvPr id="22" name="Group 22"/>
          <p:cNvGrpSpPr/>
          <p:nvPr/>
        </p:nvGrpSpPr>
        <p:grpSpPr>
          <a:xfrm>
            <a:off x="6155325" y="5475674"/>
            <a:ext cx="2409424" cy="1003928"/>
            <a:chOff x="0" y="0"/>
            <a:chExt cx="5607609" cy="2336508"/>
          </a:xfrm>
        </p:grpSpPr>
        <p:sp>
          <p:nvSpPr>
            <p:cNvPr id="23" name="Freeform 23"/>
            <p:cNvSpPr/>
            <p:nvPr/>
          </p:nvSpPr>
          <p:spPr>
            <a:xfrm>
              <a:off x="0" y="0"/>
              <a:ext cx="5607558" cy="2336546"/>
            </a:xfrm>
            <a:custGeom>
              <a:avLst/>
              <a:gdLst/>
              <a:ahLst/>
              <a:cxnLst/>
              <a:rect l="l" t="t" r="r" b="b"/>
              <a:pathLst>
                <a:path w="5607558" h="2336546">
                  <a:moveTo>
                    <a:pt x="0" y="0"/>
                  </a:moveTo>
                  <a:lnTo>
                    <a:pt x="5607558" y="0"/>
                  </a:lnTo>
                  <a:lnTo>
                    <a:pt x="5607558" y="2336546"/>
                  </a:lnTo>
                  <a:lnTo>
                    <a:pt x="0" y="2336546"/>
                  </a:lnTo>
                  <a:lnTo>
                    <a:pt x="0" y="0"/>
                  </a:lnTo>
                  <a:close/>
                </a:path>
              </a:pathLst>
            </a:custGeom>
            <a:blipFill>
              <a:blip r:embed="rId6"/>
              <a:stretch>
                <a:fillRect l="-4215" t="-12801" r="-4359" b="-229201"/>
              </a:stretch>
            </a:blipFill>
          </p:spPr>
          <p:txBody>
            <a:bodyPr/>
            <a:lstStyle/>
            <a:p>
              <a:endParaRPr lang="en-US"/>
            </a:p>
          </p:txBody>
        </p:sp>
      </p:grpSp>
      <p:grpSp>
        <p:nvGrpSpPr>
          <p:cNvPr id="24" name="Group 24"/>
          <p:cNvGrpSpPr/>
          <p:nvPr/>
        </p:nvGrpSpPr>
        <p:grpSpPr>
          <a:xfrm>
            <a:off x="6235611" y="6641201"/>
            <a:ext cx="2329138" cy="1244552"/>
            <a:chOff x="0" y="0"/>
            <a:chExt cx="5420754" cy="2896527"/>
          </a:xfrm>
        </p:grpSpPr>
        <p:sp>
          <p:nvSpPr>
            <p:cNvPr id="25" name="Freeform 25"/>
            <p:cNvSpPr/>
            <p:nvPr/>
          </p:nvSpPr>
          <p:spPr>
            <a:xfrm>
              <a:off x="0" y="0"/>
              <a:ext cx="5420741" cy="2896489"/>
            </a:xfrm>
            <a:custGeom>
              <a:avLst/>
              <a:gdLst/>
              <a:ahLst/>
              <a:cxnLst/>
              <a:rect l="l" t="t" r="r" b="b"/>
              <a:pathLst>
                <a:path w="5420741" h="2896489">
                  <a:moveTo>
                    <a:pt x="0" y="0"/>
                  </a:moveTo>
                  <a:lnTo>
                    <a:pt x="5420741" y="0"/>
                  </a:lnTo>
                  <a:lnTo>
                    <a:pt x="5420741" y="2896489"/>
                  </a:lnTo>
                  <a:lnTo>
                    <a:pt x="0" y="2896489"/>
                  </a:lnTo>
                  <a:lnTo>
                    <a:pt x="0" y="0"/>
                  </a:lnTo>
                  <a:close/>
                </a:path>
              </a:pathLst>
            </a:custGeom>
            <a:blipFill>
              <a:blip r:embed="rId6"/>
              <a:stretch>
                <a:fillRect t="-212718" r="-74481" b="-115864"/>
              </a:stretch>
            </a:blipFill>
          </p:spPr>
          <p:txBody>
            <a:bodyPr/>
            <a:lstStyle/>
            <a:p>
              <a:endParaRPr lang="en-US"/>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1120653" y="86709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16A - PHOTO ESSAY MAGAZINE</a:t>
            </a:r>
          </a:p>
        </p:txBody>
      </p:sp>
      <p:sp>
        <p:nvSpPr>
          <p:cNvPr id="12" name="TextBox 12"/>
          <p:cNvSpPr txBox="1"/>
          <p:nvPr/>
        </p:nvSpPr>
        <p:spPr>
          <a:xfrm>
            <a:off x="871715" y="5831589"/>
            <a:ext cx="5176483" cy="819150"/>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Photographer: Mark Yan, </a:t>
            </a:r>
          </a:p>
          <a:p>
            <a:pPr algn="ctr">
              <a:lnSpc>
                <a:spcPts val="3254"/>
              </a:lnSpc>
            </a:pPr>
            <a:r>
              <a:rPr lang="en-US" sz="2711" b="1">
                <a:solidFill>
                  <a:srgbClr val="EC8B40"/>
                </a:solidFill>
                <a:latin typeface="Montserrat Bold"/>
                <a:ea typeface="Montserrat Bold"/>
                <a:cs typeface="Montserrat Bold"/>
                <a:sym typeface="Montserrat Bold"/>
              </a:rPr>
              <a:t>Designer: Lisa Suroso</a:t>
            </a:r>
          </a:p>
        </p:txBody>
      </p:sp>
      <p:sp>
        <p:nvSpPr>
          <p:cNvPr id="13" name="TextBox 13"/>
          <p:cNvSpPr txBox="1"/>
          <p:nvPr/>
        </p:nvSpPr>
        <p:spPr>
          <a:xfrm>
            <a:off x="1274404" y="7137819"/>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Salvationist</a:t>
            </a:r>
          </a:p>
        </p:txBody>
      </p:sp>
      <p:sp>
        <p:nvSpPr>
          <p:cNvPr id="14" name="TextBox 14"/>
          <p:cNvSpPr txBox="1"/>
          <p:nvPr/>
        </p:nvSpPr>
        <p:spPr>
          <a:xfrm>
            <a:off x="708201" y="7966336"/>
            <a:ext cx="5227152" cy="3333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“Inspiring Indonesia”</a:t>
            </a:r>
          </a:p>
        </p:txBody>
      </p:sp>
      <p:sp>
        <p:nvSpPr>
          <p:cNvPr id="15" name="TextBox 15"/>
          <p:cNvSpPr txBox="1"/>
          <p:nvPr/>
        </p:nvSpPr>
        <p:spPr>
          <a:xfrm>
            <a:off x="12709015" y="4750449"/>
            <a:ext cx="5224123" cy="12871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A great range of photographs showing the work in Palu in a dynamic way. The photographs range from close up detail shots to wide shots with many people clearly visible. </a:t>
            </a: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6319761" y="3132677"/>
            <a:ext cx="4227376" cy="2785796"/>
            <a:chOff x="0" y="0"/>
            <a:chExt cx="5636501" cy="3714394"/>
          </a:xfrm>
        </p:grpSpPr>
        <p:sp>
          <p:nvSpPr>
            <p:cNvPr id="18" name="Freeform 18"/>
            <p:cNvSpPr/>
            <p:nvPr/>
          </p:nvSpPr>
          <p:spPr>
            <a:xfrm>
              <a:off x="0" y="0"/>
              <a:ext cx="5636514" cy="3714369"/>
            </a:xfrm>
            <a:custGeom>
              <a:avLst/>
              <a:gdLst/>
              <a:ahLst/>
              <a:cxnLst/>
              <a:rect l="l" t="t" r="r" b="b"/>
              <a:pathLst>
                <a:path w="5636514" h="3714369">
                  <a:moveTo>
                    <a:pt x="0" y="0"/>
                  </a:moveTo>
                  <a:lnTo>
                    <a:pt x="5636514" y="0"/>
                  </a:lnTo>
                  <a:lnTo>
                    <a:pt x="5636514" y="3714369"/>
                  </a:lnTo>
                  <a:lnTo>
                    <a:pt x="0" y="3714369"/>
                  </a:lnTo>
                  <a:lnTo>
                    <a:pt x="0" y="0"/>
                  </a:lnTo>
                  <a:close/>
                </a:path>
              </a:pathLst>
            </a:custGeom>
            <a:blipFill>
              <a:blip r:embed="rId4"/>
              <a:stretch>
                <a:fillRect/>
              </a:stretch>
            </a:blipFill>
          </p:spPr>
          <p:txBody>
            <a:bodyPr/>
            <a:lstStyle/>
            <a:p>
              <a:endParaRPr lang="en-US"/>
            </a:p>
          </p:txBody>
        </p:sp>
      </p:grpSp>
      <p:grpSp>
        <p:nvGrpSpPr>
          <p:cNvPr id="19" name="Group 19"/>
          <p:cNvGrpSpPr/>
          <p:nvPr/>
        </p:nvGrpSpPr>
        <p:grpSpPr>
          <a:xfrm>
            <a:off x="6494745" y="5978709"/>
            <a:ext cx="4052383" cy="2670486"/>
            <a:chOff x="0" y="0"/>
            <a:chExt cx="5403177" cy="3560648"/>
          </a:xfrm>
        </p:grpSpPr>
        <p:sp>
          <p:nvSpPr>
            <p:cNvPr id="20" name="Freeform 20"/>
            <p:cNvSpPr/>
            <p:nvPr/>
          </p:nvSpPr>
          <p:spPr>
            <a:xfrm>
              <a:off x="0" y="0"/>
              <a:ext cx="5403215" cy="3560699"/>
            </a:xfrm>
            <a:custGeom>
              <a:avLst/>
              <a:gdLst/>
              <a:ahLst/>
              <a:cxnLst/>
              <a:rect l="l" t="t" r="r" b="b"/>
              <a:pathLst>
                <a:path w="5403215" h="3560699">
                  <a:moveTo>
                    <a:pt x="0" y="0"/>
                  </a:moveTo>
                  <a:lnTo>
                    <a:pt x="5403215" y="0"/>
                  </a:lnTo>
                  <a:lnTo>
                    <a:pt x="5403215" y="3560699"/>
                  </a:lnTo>
                  <a:lnTo>
                    <a:pt x="0" y="3560699"/>
                  </a:lnTo>
                  <a:lnTo>
                    <a:pt x="0" y="0"/>
                  </a:lnTo>
                  <a:close/>
                </a:path>
              </a:pathLst>
            </a:custGeom>
            <a:blipFill>
              <a:blip r:embed="rId5"/>
              <a:stretch>
                <a:fillRect b="1"/>
              </a:stretch>
            </a:blipFill>
          </p:spPr>
          <p:txBody>
            <a:bodyPr/>
            <a:lstStyle/>
            <a:p>
              <a:endParaRPr lang="en-US"/>
            </a:p>
          </p:txBody>
        </p:sp>
      </p:grpSp>
      <p:grpSp>
        <p:nvGrpSpPr>
          <p:cNvPr id="21" name="Group 21"/>
          <p:cNvGrpSpPr/>
          <p:nvPr/>
        </p:nvGrpSpPr>
        <p:grpSpPr>
          <a:xfrm>
            <a:off x="13489221" y="79492"/>
            <a:ext cx="4660259" cy="2221547"/>
            <a:chOff x="0" y="0"/>
            <a:chExt cx="10846676" cy="5170614"/>
          </a:xfrm>
        </p:grpSpPr>
        <p:sp>
          <p:nvSpPr>
            <p:cNvPr id="22" name="Freeform 22"/>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6"/>
              <a:stretch>
                <a:fillRect b="-9585"/>
              </a:stretch>
            </a:blipFill>
          </p:spPr>
          <p:txBody>
            <a:bodyPr/>
            <a:lstStyle/>
            <a:p>
              <a:endParaRPr lang="en-US"/>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2981102" y="7868582"/>
            <a:ext cx="12316271"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16B - PHOTO ESSAY NEWSPAPER</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713832"/>
            <a:ext cx="4497435" cy="412594"/>
          </a:xfrm>
          <a:prstGeom prst="rect">
            <a:avLst/>
          </a:prstGeom>
        </p:spPr>
        <p:txBody>
          <a:bodyPr lIns="0" tIns="0" rIns="0" bIns="0" rtlCol="0" anchor="t">
            <a:spAutoFit/>
          </a:bodyPr>
          <a:lstStyle/>
          <a:p>
            <a:pPr algn="ctr">
              <a:lnSpc>
                <a:spcPts val="3457"/>
              </a:lnSpc>
            </a:pPr>
            <a:r>
              <a:rPr lang="en-US" sz="2400" b="1" dirty="0">
                <a:solidFill>
                  <a:srgbClr val="4FAACF"/>
                </a:solidFill>
                <a:latin typeface="Montserrat Bold"/>
                <a:ea typeface="Montserrat Bold"/>
                <a:cs typeface="Montserrat Bold"/>
                <a:sym typeface="Montserrat Bold"/>
              </a:rPr>
              <a:t>New </a:t>
            </a:r>
            <a:r>
              <a:rPr lang="en-US" sz="2400" b="1">
                <a:solidFill>
                  <a:srgbClr val="4FAACF"/>
                </a:solidFill>
                <a:latin typeface="Montserrat Bold"/>
                <a:ea typeface="Montserrat Bold"/>
                <a:cs typeface="Montserrat Bold"/>
                <a:sym typeface="Montserrat Bold"/>
              </a:rPr>
              <a:t>Brunswick Anglican</a:t>
            </a:r>
            <a:endParaRPr lang="en-US" sz="2400" b="1" dirty="0">
              <a:solidFill>
                <a:srgbClr val="4FAACF"/>
              </a:solidFill>
              <a:latin typeface="Montserrat Bold"/>
              <a:ea typeface="Montserrat Bold"/>
              <a:cs typeface="Montserrat Bold"/>
              <a:sym typeface="Montserrat Bold"/>
            </a:endParaRPr>
          </a:p>
        </p:txBody>
      </p:sp>
      <p:sp>
        <p:nvSpPr>
          <p:cNvPr id="20" name="TextBox 20"/>
          <p:cNvSpPr txBox="1"/>
          <p:nvPr/>
        </p:nvSpPr>
        <p:spPr>
          <a:xfrm>
            <a:off x="713909" y="8655064"/>
            <a:ext cx="4813047" cy="314325"/>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“Family Camp”</a:t>
            </a:r>
          </a:p>
        </p:txBody>
      </p:sp>
      <p:sp>
        <p:nvSpPr>
          <p:cNvPr id="21" name="TextBox 21"/>
          <p:cNvSpPr txBox="1"/>
          <p:nvPr/>
        </p:nvSpPr>
        <p:spPr>
          <a:xfrm>
            <a:off x="691040" y="6090922"/>
            <a:ext cx="4813047" cy="120015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Artist, Designer and Photographer: </a:t>
            </a:r>
          </a:p>
          <a:p>
            <a:pPr algn="ctr">
              <a:lnSpc>
                <a:spcPts val="3151"/>
              </a:lnSpc>
            </a:pPr>
            <a:r>
              <a:rPr lang="en-US" sz="2626" b="1">
                <a:solidFill>
                  <a:srgbClr val="4FAACF"/>
                </a:solidFill>
                <a:latin typeface="Montserrat Bold"/>
                <a:ea typeface="Montserrat Bold"/>
                <a:cs typeface="Montserrat Bold"/>
                <a:sym typeface="Montserrat Bold"/>
              </a:rPr>
              <a:t>Gisele McKnight</a:t>
            </a:r>
          </a:p>
        </p:txBody>
      </p:sp>
      <p:sp>
        <p:nvSpPr>
          <p:cNvPr id="22" name="TextBox 22"/>
          <p:cNvSpPr txBox="1"/>
          <p:nvPr/>
        </p:nvSpPr>
        <p:spPr>
          <a:xfrm>
            <a:off x="12604059" y="7377438"/>
            <a:ext cx="4497435" cy="85074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The Saskatchewan Anglican</a:t>
            </a:r>
          </a:p>
        </p:txBody>
      </p:sp>
      <p:sp>
        <p:nvSpPr>
          <p:cNvPr id="23" name="TextBox 23"/>
          <p:cNvSpPr txBox="1"/>
          <p:nvPr/>
        </p:nvSpPr>
        <p:spPr>
          <a:xfrm>
            <a:off x="12446253" y="8497902"/>
            <a:ext cx="4813047" cy="94297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“Camp Harding celebrates a busy season of successful summer camps ”</a:t>
            </a:r>
          </a:p>
        </p:txBody>
      </p:sp>
      <p:sp>
        <p:nvSpPr>
          <p:cNvPr id="24" name="TextBox 24"/>
          <p:cNvSpPr txBox="1"/>
          <p:nvPr/>
        </p:nvSpPr>
        <p:spPr>
          <a:xfrm>
            <a:off x="12513997" y="6704182"/>
            <a:ext cx="5176770" cy="40005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Designer: Jason G. Antonio</a:t>
            </a:r>
          </a:p>
        </p:txBody>
      </p:sp>
      <p:sp>
        <p:nvSpPr>
          <p:cNvPr id="25" name="TextBox 25"/>
          <p:cNvSpPr txBox="1"/>
          <p:nvPr/>
        </p:nvSpPr>
        <p:spPr>
          <a:xfrm>
            <a:off x="1168263"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16B - PHOTO ESSAY NEWSPAPER</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6796651" y="4607596"/>
            <a:ext cx="2633005" cy="4361793"/>
            <a:chOff x="0" y="0"/>
            <a:chExt cx="3827272" cy="6340196"/>
          </a:xfrm>
        </p:grpSpPr>
        <p:sp>
          <p:nvSpPr>
            <p:cNvPr id="29" name="Freeform 29"/>
            <p:cNvSpPr/>
            <p:nvPr/>
          </p:nvSpPr>
          <p:spPr>
            <a:xfrm>
              <a:off x="0" y="0"/>
              <a:ext cx="3827272" cy="6340221"/>
            </a:xfrm>
            <a:custGeom>
              <a:avLst/>
              <a:gdLst/>
              <a:ahLst/>
              <a:cxnLst/>
              <a:rect l="l" t="t" r="r" b="b"/>
              <a:pathLst>
                <a:path w="3827272" h="6340221">
                  <a:moveTo>
                    <a:pt x="0" y="0"/>
                  </a:moveTo>
                  <a:lnTo>
                    <a:pt x="3827272" y="0"/>
                  </a:lnTo>
                  <a:lnTo>
                    <a:pt x="3827272" y="6340221"/>
                  </a:lnTo>
                  <a:lnTo>
                    <a:pt x="0" y="6340221"/>
                  </a:lnTo>
                  <a:lnTo>
                    <a:pt x="0" y="0"/>
                  </a:lnTo>
                  <a:close/>
                </a:path>
              </a:pathLst>
            </a:custGeom>
            <a:blipFill>
              <a:blip r:embed="rId6"/>
              <a:stretch>
                <a:fillRect l="-8256" r="-8256"/>
              </a:stretch>
            </a:blipFill>
          </p:spPr>
          <p:txBody>
            <a:bodyPr/>
            <a:lstStyle/>
            <a:p>
              <a:endParaRPr lang="en-US"/>
            </a:p>
          </p:txBody>
        </p:sp>
      </p:grpSp>
      <p:grpSp>
        <p:nvGrpSpPr>
          <p:cNvPr id="30" name="Group 30"/>
          <p:cNvGrpSpPr/>
          <p:nvPr/>
        </p:nvGrpSpPr>
        <p:grpSpPr>
          <a:xfrm>
            <a:off x="9429656" y="4607596"/>
            <a:ext cx="2661689" cy="4361793"/>
            <a:chOff x="0" y="0"/>
            <a:chExt cx="3868966" cy="6340196"/>
          </a:xfrm>
        </p:grpSpPr>
        <p:sp>
          <p:nvSpPr>
            <p:cNvPr id="31" name="Freeform 31"/>
            <p:cNvSpPr/>
            <p:nvPr/>
          </p:nvSpPr>
          <p:spPr>
            <a:xfrm>
              <a:off x="0" y="0"/>
              <a:ext cx="3868928" cy="6340221"/>
            </a:xfrm>
            <a:custGeom>
              <a:avLst/>
              <a:gdLst/>
              <a:ahLst/>
              <a:cxnLst/>
              <a:rect l="l" t="t" r="r" b="b"/>
              <a:pathLst>
                <a:path w="3868928" h="6340221">
                  <a:moveTo>
                    <a:pt x="0" y="0"/>
                  </a:moveTo>
                  <a:lnTo>
                    <a:pt x="3868928" y="0"/>
                  </a:lnTo>
                  <a:lnTo>
                    <a:pt x="3868928" y="6340221"/>
                  </a:lnTo>
                  <a:lnTo>
                    <a:pt x="0" y="6340221"/>
                  </a:lnTo>
                  <a:lnTo>
                    <a:pt x="0" y="0"/>
                  </a:lnTo>
                  <a:close/>
                </a:path>
              </a:pathLst>
            </a:custGeom>
            <a:blipFill>
              <a:blip r:embed="rId7"/>
              <a:stretch>
                <a:fillRect l="-7629" r="-7629"/>
              </a:stretch>
            </a:blipFill>
          </p:spPr>
          <p:txBody>
            <a:bodyPr/>
            <a:lstStyle/>
            <a:p>
              <a:endParaRPr lang="en-US"/>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1028700"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16B - PHOTO ESSAY NEWSPAPER</a:t>
            </a:r>
          </a:p>
        </p:txBody>
      </p:sp>
      <p:sp>
        <p:nvSpPr>
          <p:cNvPr id="12" name="TextBox 12"/>
          <p:cNvSpPr txBox="1"/>
          <p:nvPr/>
        </p:nvSpPr>
        <p:spPr>
          <a:xfrm>
            <a:off x="871715" y="5612691"/>
            <a:ext cx="5176483" cy="819150"/>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Photographer: </a:t>
            </a:r>
          </a:p>
          <a:p>
            <a:pPr algn="ctr">
              <a:lnSpc>
                <a:spcPts val="3254"/>
              </a:lnSpc>
            </a:pPr>
            <a:r>
              <a:rPr lang="en-US" sz="2711" b="1">
                <a:solidFill>
                  <a:srgbClr val="EC8B40"/>
                </a:solidFill>
                <a:latin typeface="Montserrat Bold"/>
                <a:ea typeface="Montserrat Bold"/>
                <a:cs typeface="Montserrat Bold"/>
                <a:sym typeface="Montserrat Bold"/>
              </a:rPr>
              <a:t>Nicolas Elbers</a:t>
            </a:r>
          </a:p>
        </p:txBody>
      </p:sp>
      <p:sp>
        <p:nvSpPr>
          <p:cNvPr id="13" name="TextBox 13"/>
          <p:cNvSpPr txBox="1"/>
          <p:nvPr/>
        </p:nvSpPr>
        <p:spPr>
          <a:xfrm>
            <a:off x="1274404" y="7092461"/>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The B.C. Catholic</a:t>
            </a:r>
          </a:p>
        </p:txBody>
      </p:sp>
      <p:sp>
        <p:nvSpPr>
          <p:cNvPr id="14" name="TextBox 14"/>
          <p:cNvSpPr txBox="1"/>
          <p:nvPr/>
        </p:nvSpPr>
        <p:spPr>
          <a:xfrm>
            <a:off x="691040" y="8048292"/>
            <a:ext cx="5227152" cy="9810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“Hungry for that mystery and awe: Chapel altar rail brings school community together”</a:t>
            </a:r>
          </a:p>
        </p:txBody>
      </p:sp>
      <p:sp>
        <p:nvSpPr>
          <p:cNvPr id="15" name="TextBox 15"/>
          <p:cNvSpPr txBox="1"/>
          <p:nvPr/>
        </p:nvSpPr>
        <p:spPr>
          <a:xfrm>
            <a:off x="12709015" y="4750449"/>
            <a:ext cx="5224123" cy="12871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A strong range of photographs keeps the photo essay interesting for the viewer as the essay works through a breadth of subjects and shot styles, from close up detail pieces to wider group shots. </a:t>
            </a: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7157656" y="2801817"/>
            <a:ext cx="3835451" cy="2294896"/>
            <a:chOff x="0" y="0"/>
            <a:chExt cx="5113934" cy="3059862"/>
          </a:xfrm>
        </p:grpSpPr>
        <p:sp>
          <p:nvSpPr>
            <p:cNvPr id="18" name="Freeform 18"/>
            <p:cNvSpPr/>
            <p:nvPr/>
          </p:nvSpPr>
          <p:spPr>
            <a:xfrm>
              <a:off x="0" y="0"/>
              <a:ext cx="5113909" cy="3059811"/>
            </a:xfrm>
            <a:custGeom>
              <a:avLst/>
              <a:gdLst/>
              <a:ahLst/>
              <a:cxnLst/>
              <a:rect l="l" t="t" r="r" b="b"/>
              <a:pathLst>
                <a:path w="5113909" h="3059811">
                  <a:moveTo>
                    <a:pt x="0" y="0"/>
                  </a:moveTo>
                  <a:lnTo>
                    <a:pt x="5113909" y="0"/>
                  </a:lnTo>
                  <a:lnTo>
                    <a:pt x="5113909" y="3059811"/>
                  </a:lnTo>
                  <a:lnTo>
                    <a:pt x="0" y="3059811"/>
                  </a:lnTo>
                  <a:lnTo>
                    <a:pt x="0" y="0"/>
                  </a:lnTo>
                  <a:close/>
                </a:path>
              </a:pathLst>
            </a:custGeom>
            <a:blipFill>
              <a:blip r:embed="rId4"/>
              <a:stretch>
                <a:fillRect l="-8172" r="-47937" b="-269049"/>
              </a:stretch>
            </a:blipFill>
          </p:spPr>
          <p:txBody>
            <a:bodyPr/>
            <a:lstStyle/>
            <a:p>
              <a:endParaRPr lang="en-US"/>
            </a:p>
          </p:txBody>
        </p:sp>
      </p:grpSp>
      <p:grpSp>
        <p:nvGrpSpPr>
          <p:cNvPr id="19" name="Group 19"/>
          <p:cNvGrpSpPr/>
          <p:nvPr/>
        </p:nvGrpSpPr>
        <p:grpSpPr>
          <a:xfrm>
            <a:off x="7582719" y="5190287"/>
            <a:ext cx="3122562" cy="1945538"/>
            <a:chOff x="0" y="0"/>
            <a:chExt cx="4163416" cy="2594051"/>
          </a:xfrm>
        </p:grpSpPr>
        <p:sp>
          <p:nvSpPr>
            <p:cNvPr id="20" name="Freeform 20"/>
            <p:cNvSpPr/>
            <p:nvPr/>
          </p:nvSpPr>
          <p:spPr>
            <a:xfrm>
              <a:off x="0" y="0"/>
              <a:ext cx="4163441" cy="2594102"/>
            </a:xfrm>
            <a:custGeom>
              <a:avLst/>
              <a:gdLst/>
              <a:ahLst/>
              <a:cxnLst/>
              <a:rect l="l" t="t" r="r" b="b"/>
              <a:pathLst>
                <a:path w="4163441" h="2594102">
                  <a:moveTo>
                    <a:pt x="0" y="0"/>
                  </a:moveTo>
                  <a:lnTo>
                    <a:pt x="4163441" y="0"/>
                  </a:lnTo>
                  <a:lnTo>
                    <a:pt x="4163441" y="2594102"/>
                  </a:lnTo>
                  <a:lnTo>
                    <a:pt x="0" y="2594102"/>
                  </a:lnTo>
                  <a:lnTo>
                    <a:pt x="0" y="0"/>
                  </a:lnTo>
                  <a:close/>
                </a:path>
              </a:pathLst>
            </a:custGeom>
            <a:blipFill>
              <a:blip r:embed="rId5"/>
              <a:stretch>
                <a:fillRect l="-7245" r="-50786" b="-258763"/>
              </a:stretch>
            </a:blipFill>
          </p:spPr>
          <p:txBody>
            <a:bodyPr/>
            <a:lstStyle/>
            <a:p>
              <a:endParaRPr lang="en-US"/>
            </a:p>
          </p:txBody>
        </p:sp>
      </p:grpSp>
      <p:grpSp>
        <p:nvGrpSpPr>
          <p:cNvPr id="21" name="Group 21"/>
          <p:cNvGrpSpPr/>
          <p:nvPr/>
        </p:nvGrpSpPr>
        <p:grpSpPr>
          <a:xfrm>
            <a:off x="7582719" y="7268594"/>
            <a:ext cx="3122562" cy="1760772"/>
            <a:chOff x="0" y="0"/>
            <a:chExt cx="4163416" cy="2347697"/>
          </a:xfrm>
        </p:grpSpPr>
        <p:sp>
          <p:nvSpPr>
            <p:cNvPr id="22" name="Freeform 22"/>
            <p:cNvSpPr/>
            <p:nvPr/>
          </p:nvSpPr>
          <p:spPr>
            <a:xfrm>
              <a:off x="0" y="0"/>
              <a:ext cx="4163441" cy="2347722"/>
            </a:xfrm>
            <a:custGeom>
              <a:avLst/>
              <a:gdLst/>
              <a:ahLst/>
              <a:cxnLst/>
              <a:rect l="l" t="t" r="r" b="b"/>
              <a:pathLst>
                <a:path w="4163441" h="2347722">
                  <a:moveTo>
                    <a:pt x="0" y="0"/>
                  </a:moveTo>
                  <a:lnTo>
                    <a:pt x="4163441" y="0"/>
                  </a:lnTo>
                  <a:lnTo>
                    <a:pt x="4163441" y="2347722"/>
                  </a:lnTo>
                  <a:lnTo>
                    <a:pt x="0" y="2347722"/>
                  </a:lnTo>
                  <a:lnTo>
                    <a:pt x="0" y="0"/>
                  </a:lnTo>
                  <a:close/>
                </a:path>
              </a:pathLst>
            </a:custGeom>
            <a:blipFill>
              <a:blip r:embed="rId5"/>
              <a:stretch>
                <a:fillRect l="-6779" t="-252541" r="-44757" b="-27580"/>
              </a:stretch>
            </a:blipFill>
          </p:spPr>
          <p:txBody>
            <a:bodyPr/>
            <a:lstStyle/>
            <a:p>
              <a:endParaRPr lang="en-US"/>
            </a:p>
          </p:txBody>
        </p:sp>
      </p:grpSp>
      <p:grpSp>
        <p:nvGrpSpPr>
          <p:cNvPr id="23" name="Group 23"/>
          <p:cNvGrpSpPr/>
          <p:nvPr/>
        </p:nvGrpSpPr>
        <p:grpSpPr>
          <a:xfrm>
            <a:off x="13489221" y="79492"/>
            <a:ext cx="4660259" cy="2221547"/>
            <a:chOff x="0" y="0"/>
            <a:chExt cx="10846676" cy="5170614"/>
          </a:xfrm>
        </p:grpSpPr>
        <p:sp>
          <p:nvSpPr>
            <p:cNvPr id="24" name="Freeform 24"/>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6"/>
              <a:stretch>
                <a:fillRect b="-9585"/>
              </a:stretch>
            </a:blipFill>
          </p:spPr>
          <p:txBody>
            <a:bodyPr/>
            <a:lstStyle/>
            <a:p>
              <a:endParaRPr lang="en-US"/>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4499186" y="7868582"/>
            <a:ext cx="9280103"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17 - ORIGINAL ARTWORK</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713832"/>
            <a:ext cx="4497435" cy="41259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Salvationist</a:t>
            </a:r>
          </a:p>
        </p:txBody>
      </p:sp>
      <p:sp>
        <p:nvSpPr>
          <p:cNvPr id="20" name="TextBox 20"/>
          <p:cNvSpPr txBox="1"/>
          <p:nvPr/>
        </p:nvSpPr>
        <p:spPr>
          <a:xfrm>
            <a:off x="713909" y="8583627"/>
            <a:ext cx="4813047" cy="314325"/>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“A Righteous Man”</a:t>
            </a:r>
          </a:p>
        </p:txBody>
      </p:sp>
      <p:sp>
        <p:nvSpPr>
          <p:cNvPr id="21" name="TextBox 21"/>
          <p:cNvSpPr txBox="1"/>
          <p:nvPr/>
        </p:nvSpPr>
        <p:spPr>
          <a:xfrm>
            <a:off x="749560" y="6504157"/>
            <a:ext cx="4813047" cy="80010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Artist and Illustrator: Rivonny Luchas</a:t>
            </a:r>
          </a:p>
        </p:txBody>
      </p:sp>
      <p:sp>
        <p:nvSpPr>
          <p:cNvPr id="22" name="TextBox 22"/>
          <p:cNvSpPr txBox="1"/>
          <p:nvPr/>
        </p:nvSpPr>
        <p:spPr>
          <a:xfrm>
            <a:off x="12604059" y="7596513"/>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Christian Courier</a:t>
            </a:r>
          </a:p>
        </p:txBody>
      </p:sp>
      <p:sp>
        <p:nvSpPr>
          <p:cNvPr id="23" name="TextBox 23"/>
          <p:cNvSpPr txBox="1"/>
          <p:nvPr/>
        </p:nvSpPr>
        <p:spPr>
          <a:xfrm>
            <a:off x="12446253" y="8583627"/>
            <a:ext cx="4813047" cy="31432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“Secondhand”</a:t>
            </a:r>
          </a:p>
        </p:txBody>
      </p:sp>
      <p:sp>
        <p:nvSpPr>
          <p:cNvPr id="24" name="TextBox 24"/>
          <p:cNvSpPr txBox="1"/>
          <p:nvPr/>
        </p:nvSpPr>
        <p:spPr>
          <a:xfrm>
            <a:off x="12513997" y="6704182"/>
            <a:ext cx="5176770" cy="40005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Artist: Malik Dieleman</a:t>
            </a:r>
          </a:p>
        </p:txBody>
      </p:sp>
      <p:sp>
        <p:nvSpPr>
          <p:cNvPr id="25" name="TextBox 25"/>
          <p:cNvSpPr txBox="1"/>
          <p:nvPr/>
        </p:nvSpPr>
        <p:spPr>
          <a:xfrm>
            <a:off x="1508313"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17 - ORIGINAL ARTWORK</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7532175" y="3920690"/>
            <a:ext cx="4389787" cy="5337610"/>
            <a:chOff x="0" y="0"/>
            <a:chExt cx="5853049" cy="7116813"/>
          </a:xfrm>
        </p:grpSpPr>
        <p:sp>
          <p:nvSpPr>
            <p:cNvPr id="29" name="Freeform 29"/>
            <p:cNvSpPr/>
            <p:nvPr/>
          </p:nvSpPr>
          <p:spPr>
            <a:xfrm>
              <a:off x="0" y="0"/>
              <a:ext cx="5853049" cy="7116826"/>
            </a:xfrm>
            <a:custGeom>
              <a:avLst/>
              <a:gdLst/>
              <a:ahLst/>
              <a:cxnLst/>
              <a:rect l="l" t="t" r="r" b="b"/>
              <a:pathLst>
                <a:path w="5853049" h="7116826">
                  <a:moveTo>
                    <a:pt x="0" y="0"/>
                  </a:moveTo>
                  <a:lnTo>
                    <a:pt x="5853049" y="0"/>
                  </a:lnTo>
                  <a:lnTo>
                    <a:pt x="5853049" y="7116826"/>
                  </a:lnTo>
                  <a:lnTo>
                    <a:pt x="0" y="7116826"/>
                  </a:lnTo>
                  <a:lnTo>
                    <a:pt x="0" y="0"/>
                  </a:lnTo>
                  <a:close/>
                </a:path>
              </a:pathLst>
            </a:custGeom>
            <a:blipFill>
              <a:blip r:embed="rId6"/>
              <a:stretch>
                <a:fillRect t="-618" b="-618"/>
              </a:stretch>
            </a:blipFill>
          </p:spPr>
          <p:txBody>
            <a:bodyPr/>
            <a:lstStyle/>
            <a:p>
              <a:endParaRPr lang="en-US"/>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1508313"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17 - ORIGINAL ARTWORK</a:t>
            </a:r>
          </a:p>
        </p:txBody>
      </p:sp>
      <p:sp>
        <p:nvSpPr>
          <p:cNvPr id="12" name="TextBox 12"/>
          <p:cNvSpPr txBox="1"/>
          <p:nvPr/>
        </p:nvSpPr>
        <p:spPr>
          <a:xfrm>
            <a:off x="871715" y="6036377"/>
            <a:ext cx="5176483" cy="40957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Artist: Dona Park</a:t>
            </a:r>
          </a:p>
        </p:txBody>
      </p:sp>
      <p:sp>
        <p:nvSpPr>
          <p:cNvPr id="13" name="TextBox 13"/>
          <p:cNvSpPr txBox="1"/>
          <p:nvPr/>
        </p:nvSpPr>
        <p:spPr>
          <a:xfrm>
            <a:off x="1274404" y="7022015"/>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Canadian Mennonite</a:t>
            </a:r>
          </a:p>
        </p:txBody>
      </p:sp>
      <p:sp>
        <p:nvSpPr>
          <p:cNvPr id="14" name="TextBox 14"/>
          <p:cNvSpPr txBox="1"/>
          <p:nvPr/>
        </p:nvSpPr>
        <p:spPr>
          <a:xfrm>
            <a:off x="691040" y="7940821"/>
            <a:ext cx="5227152" cy="65722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“Intergenerational Household of Faith”</a:t>
            </a:r>
          </a:p>
        </p:txBody>
      </p:sp>
      <p:sp>
        <p:nvSpPr>
          <p:cNvPr id="15" name="TextBox 15"/>
          <p:cNvSpPr txBox="1"/>
          <p:nvPr/>
        </p:nvSpPr>
        <p:spPr>
          <a:xfrm>
            <a:off x="12709015" y="4750449"/>
            <a:ext cx="5224123" cy="9633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Really excellent; bold, eye catching and fun . Really draws one in.</a:t>
            </a:r>
          </a:p>
          <a:p>
            <a:pPr algn="ctr">
              <a:lnSpc>
                <a:spcPts val="2554"/>
              </a:lnSpc>
            </a:pPr>
            <a:r>
              <a:rPr lang="en-US" sz="1824">
                <a:solidFill>
                  <a:srgbClr val="000000"/>
                </a:solidFill>
                <a:latin typeface="Kite One"/>
                <a:ea typeface="Kite One"/>
                <a:cs typeface="Kite One"/>
                <a:sym typeface="Kite One"/>
              </a:rPr>
              <a:t> Easy to relate to the activity.</a:t>
            </a: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5764578" y="3235414"/>
            <a:ext cx="5875125" cy="4562532"/>
            <a:chOff x="0" y="0"/>
            <a:chExt cx="7833500" cy="6083376"/>
          </a:xfrm>
        </p:grpSpPr>
        <p:sp>
          <p:nvSpPr>
            <p:cNvPr id="18" name="Freeform 18"/>
            <p:cNvSpPr/>
            <p:nvPr/>
          </p:nvSpPr>
          <p:spPr>
            <a:xfrm>
              <a:off x="0" y="0"/>
              <a:ext cx="7833487" cy="6083427"/>
            </a:xfrm>
            <a:custGeom>
              <a:avLst/>
              <a:gdLst/>
              <a:ahLst/>
              <a:cxnLst/>
              <a:rect l="l" t="t" r="r" b="b"/>
              <a:pathLst>
                <a:path w="7833487" h="6083427">
                  <a:moveTo>
                    <a:pt x="0" y="0"/>
                  </a:moveTo>
                  <a:lnTo>
                    <a:pt x="7833487" y="0"/>
                  </a:lnTo>
                  <a:lnTo>
                    <a:pt x="7833487" y="6083427"/>
                  </a:lnTo>
                  <a:lnTo>
                    <a:pt x="0" y="6083427"/>
                  </a:lnTo>
                  <a:lnTo>
                    <a:pt x="0" y="0"/>
                  </a:lnTo>
                  <a:close/>
                </a:path>
              </a:pathLst>
            </a:custGeom>
            <a:blipFill>
              <a:blip r:embed="rId4"/>
              <a:stretch>
                <a:fillRect l="-9827" r="-9827"/>
              </a:stretch>
            </a:blipFill>
          </p:spPr>
          <p:txBody>
            <a:bodyPr/>
            <a:lstStyle/>
            <a:p>
              <a:endParaRPr lang="en-US"/>
            </a:p>
          </p:txBody>
        </p:sp>
      </p:grpSp>
      <p:grpSp>
        <p:nvGrpSpPr>
          <p:cNvPr id="19" name="Group 19"/>
          <p:cNvGrpSpPr/>
          <p:nvPr/>
        </p:nvGrpSpPr>
        <p:grpSpPr>
          <a:xfrm>
            <a:off x="13489221" y="79492"/>
            <a:ext cx="4660259" cy="2221547"/>
            <a:chOff x="0" y="0"/>
            <a:chExt cx="10846676" cy="5170614"/>
          </a:xfrm>
        </p:grpSpPr>
        <p:sp>
          <p:nvSpPr>
            <p:cNvPr id="20" name="Freeform 2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sp>
        <p:nvSpPr>
          <p:cNvPr id="12" name="TextBox 12"/>
          <p:cNvSpPr txBox="1"/>
          <p:nvPr/>
        </p:nvSpPr>
        <p:spPr>
          <a:xfrm>
            <a:off x="1360572" y="85571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1B - FROM THE EDITOR</a:t>
            </a:r>
          </a:p>
        </p:txBody>
      </p:sp>
      <p:sp>
        <p:nvSpPr>
          <p:cNvPr id="13" name="TextBox 13"/>
          <p:cNvSpPr txBox="1"/>
          <p:nvPr/>
        </p:nvSpPr>
        <p:spPr>
          <a:xfrm>
            <a:off x="1017778" y="6145152"/>
            <a:ext cx="4528391" cy="40957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Author: Geoff Moulton</a:t>
            </a:r>
          </a:p>
        </p:txBody>
      </p:sp>
      <p:sp>
        <p:nvSpPr>
          <p:cNvPr id="14" name="TextBox 14"/>
          <p:cNvSpPr txBox="1"/>
          <p:nvPr/>
        </p:nvSpPr>
        <p:spPr>
          <a:xfrm>
            <a:off x="1234601" y="6772014"/>
            <a:ext cx="4094746" cy="429256"/>
          </a:xfrm>
          <a:prstGeom prst="rect">
            <a:avLst/>
          </a:prstGeom>
        </p:spPr>
        <p:txBody>
          <a:bodyPr lIns="0" tIns="0" rIns="0" bIns="0" rtlCol="0" anchor="t">
            <a:spAutoFit/>
          </a:bodyPr>
          <a:lstStyle/>
          <a:p>
            <a:pPr algn="ctr">
              <a:lnSpc>
                <a:spcPts val="3570"/>
              </a:lnSpc>
            </a:pPr>
            <a:r>
              <a:rPr lang="en-US" sz="2479" b="1">
                <a:solidFill>
                  <a:srgbClr val="EC8B40"/>
                </a:solidFill>
                <a:latin typeface="Montserrat Bold"/>
                <a:ea typeface="Montserrat Bold"/>
                <a:cs typeface="Montserrat Bold"/>
                <a:sym typeface="Montserrat Bold"/>
              </a:rPr>
              <a:t>Salvationist</a:t>
            </a:r>
          </a:p>
        </p:txBody>
      </p:sp>
      <p:sp>
        <p:nvSpPr>
          <p:cNvPr id="15" name="TextBox 15"/>
          <p:cNvSpPr txBox="1"/>
          <p:nvPr/>
        </p:nvSpPr>
        <p:spPr>
          <a:xfrm>
            <a:off x="668397" y="7466182"/>
            <a:ext cx="5227152" cy="3333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“I was in Prison..”</a:t>
            </a:r>
          </a:p>
        </p:txBody>
      </p:sp>
      <p:sp>
        <p:nvSpPr>
          <p:cNvPr id="16" name="TextBox 16"/>
          <p:cNvSpPr txBox="1"/>
          <p:nvPr/>
        </p:nvSpPr>
        <p:spPr>
          <a:xfrm>
            <a:off x="12709015" y="4750449"/>
            <a:ext cx="5224123" cy="9633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Poignant personal anecdote and introduces well the two stories in the issue. I think it works as a real reminder to the readership what they're here for.</a:t>
            </a:r>
          </a:p>
        </p:txBody>
      </p:sp>
      <p:sp>
        <p:nvSpPr>
          <p:cNvPr id="17" name="TextBox 17"/>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8" name="Group 18"/>
          <p:cNvGrpSpPr/>
          <p:nvPr/>
        </p:nvGrpSpPr>
        <p:grpSpPr>
          <a:xfrm>
            <a:off x="6177715" y="3082757"/>
            <a:ext cx="4419267" cy="5139147"/>
            <a:chOff x="0" y="0"/>
            <a:chExt cx="5892356" cy="6852196"/>
          </a:xfrm>
        </p:grpSpPr>
        <p:sp>
          <p:nvSpPr>
            <p:cNvPr id="19" name="Freeform 19"/>
            <p:cNvSpPr/>
            <p:nvPr/>
          </p:nvSpPr>
          <p:spPr>
            <a:xfrm>
              <a:off x="0" y="0"/>
              <a:ext cx="5892292" cy="6852158"/>
            </a:xfrm>
            <a:custGeom>
              <a:avLst/>
              <a:gdLst/>
              <a:ahLst/>
              <a:cxnLst/>
              <a:rect l="l" t="t" r="r" b="b"/>
              <a:pathLst>
                <a:path w="5892292" h="6852158">
                  <a:moveTo>
                    <a:pt x="0" y="0"/>
                  </a:moveTo>
                  <a:lnTo>
                    <a:pt x="5892292" y="0"/>
                  </a:lnTo>
                  <a:lnTo>
                    <a:pt x="5892292" y="6852158"/>
                  </a:lnTo>
                  <a:lnTo>
                    <a:pt x="0" y="6852158"/>
                  </a:lnTo>
                  <a:lnTo>
                    <a:pt x="0" y="0"/>
                  </a:lnTo>
                  <a:close/>
                </a:path>
              </a:pathLst>
            </a:custGeom>
            <a:blipFill>
              <a:blip r:embed="rId4"/>
              <a:stretch>
                <a:fillRect t="-6645" r="-1" b="-6645"/>
              </a:stretch>
            </a:blipFill>
          </p:spPr>
          <p:txBody>
            <a:bodyPr/>
            <a:lstStyle/>
            <a:p>
              <a:endParaRPr lang="en-US"/>
            </a:p>
          </p:txBody>
        </p:sp>
      </p:grpSp>
      <p:grpSp>
        <p:nvGrpSpPr>
          <p:cNvPr id="20" name="Group 20"/>
          <p:cNvGrpSpPr/>
          <p:nvPr/>
        </p:nvGrpSpPr>
        <p:grpSpPr>
          <a:xfrm>
            <a:off x="13489221" y="79492"/>
            <a:ext cx="4660259" cy="2221547"/>
            <a:chOff x="0" y="0"/>
            <a:chExt cx="10846676" cy="5170614"/>
          </a:xfrm>
        </p:grpSpPr>
        <p:sp>
          <p:nvSpPr>
            <p:cNvPr id="21" name="Freeform 2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2989771" y="7554257"/>
            <a:ext cx="12308458" cy="145796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18A - FRONT COVER MAGAZINE - </a:t>
            </a:r>
          </a:p>
          <a:p>
            <a:pPr algn="ctr">
              <a:lnSpc>
                <a:spcPts val="4960"/>
              </a:lnSpc>
            </a:pPr>
            <a:r>
              <a:rPr lang="en-US" sz="6200" b="1" spc="-167">
                <a:solidFill>
                  <a:srgbClr val="4FAACF"/>
                </a:solidFill>
                <a:latin typeface="Arial MT Pro Bold"/>
                <a:ea typeface="Arial MT Pro Bold"/>
                <a:cs typeface="Arial MT Pro Bold"/>
                <a:sym typeface="Arial MT Pro Bold"/>
              </a:rPr>
              <a:t>CIRCULATION UNDER 10,000 </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480470"/>
            <a:ext cx="4497435" cy="41259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Salvationist</a:t>
            </a:r>
          </a:p>
        </p:txBody>
      </p:sp>
      <p:sp>
        <p:nvSpPr>
          <p:cNvPr id="20" name="TextBox 20"/>
          <p:cNvSpPr txBox="1"/>
          <p:nvPr/>
        </p:nvSpPr>
        <p:spPr>
          <a:xfrm>
            <a:off x="713909" y="8393127"/>
            <a:ext cx="4813047" cy="628650"/>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”Play It Again Lam”</a:t>
            </a:r>
          </a:p>
          <a:p>
            <a:pPr algn="ctr">
              <a:lnSpc>
                <a:spcPts val="2520"/>
              </a:lnSpc>
            </a:pPr>
            <a:r>
              <a:rPr lang="en-US" sz="2100" i="1">
                <a:solidFill>
                  <a:srgbClr val="4FAACF"/>
                </a:solidFill>
                <a:latin typeface="Montserrat Italics"/>
                <a:ea typeface="Montserrat Italics"/>
                <a:cs typeface="Montserrat Italics"/>
                <a:sym typeface="Montserrat Italics"/>
              </a:rPr>
              <a:t>(July/August 2025)</a:t>
            </a:r>
          </a:p>
        </p:txBody>
      </p:sp>
      <p:sp>
        <p:nvSpPr>
          <p:cNvPr id="21" name="TextBox 21"/>
          <p:cNvSpPr txBox="1"/>
          <p:nvPr/>
        </p:nvSpPr>
        <p:spPr>
          <a:xfrm>
            <a:off x="691040" y="6627982"/>
            <a:ext cx="4813047" cy="40005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Designer: Lisa Suroso</a:t>
            </a:r>
          </a:p>
        </p:txBody>
      </p:sp>
      <p:sp>
        <p:nvSpPr>
          <p:cNvPr id="22" name="TextBox 22"/>
          <p:cNvSpPr txBox="1"/>
          <p:nvPr/>
        </p:nvSpPr>
        <p:spPr>
          <a:xfrm>
            <a:off x="12604059" y="7662954"/>
            <a:ext cx="4497435" cy="85074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The Messenger (Evangelical Mennonite Conference)</a:t>
            </a:r>
          </a:p>
        </p:txBody>
      </p:sp>
      <p:sp>
        <p:nvSpPr>
          <p:cNvPr id="23" name="TextBox 23"/>
          <p:cNvSpPr txBox="1"/>
          <p:nvPr/>
        </p:nvSpPr>
        <p:spPr>
          <a:xfrm>
            <a:off x="12446253" y="8885174"/>
            <a:ext cx="4813047" cy="31432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“May/June 2025 Issue Cover”</a:t>
            </a:r>
          </a:p>
        </p:txBody>
      </p:sp>
      <p:sp>
        <p:nvSpPr>
          <p:cNvPr id="24" name="TextBox 24"/>
          <p:cNvSpPr txBox="1"/>
          <p:nvPr/>
        </p:nvSpPr>
        <p:spPr>
          <a:xfrm>
            <a:off x="12446253" y="5734495"/>
            <a:ext cx="5176770" cy="160020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Original Painting by: </a:t>
            </a:r>
          </a:p>
          <a:p>
            <a:pPr algn="ctr">
              <a:lnSpc>
                <a:spcPts val="3151"/>
              </a:lnSpc>
            </a:pPr>
            <a:r>
              <a:rPr lang="en-US" sz="2626" b="1">
                <a:solidFill>
                  <a:srgbClr val="046593"/>
                </a:solidFill>
                <a:latin typeface="Montserrat Bold"/>
                <a:ea typeface="Montserrat Bold"/>
                <a:cs typeface="Montserrat Bold"/>
                <a:sym typeface="Montserrat Bold"/>
              </a:rPr>
              <a:t>Jen Kornelsen,</a:t>
            </a:r>
          </a:p>
          <a:p>
            <a:pPr algn="ctr">
              <a:lnSpc>
                <a:spcPts val="3151"/>
              </a:lnSpc>
            </a:pPr>
            <a:r>
              <a:rPr lang="en-US" sz="2626" b="1">
                <a:solidFill>
                  <a:srgbClr val="046593"/>
                </a:solidFill>
                <a:latin typeface="Montserrat Bold"/>
                <a:ea typeface="Montserrat Bold"/>
                <a:cs typeface="Montserrat Bold"/>
                <a:sym typeface="Montserrat Bold"/>
              </a:rPr>
              <a:t>Layout/Design by:</a:t>
            </a:r>
          </a:p>
          <a:p>
            <a:pPr algn="ctr">
              <a:lnSpc>
                <a:spcPts val="3151"/>
              </a:lnSpc>
            </a:pPr>
            <a:r>
              <a:rPr lang="en-US" sz="2626" b="1">
                <a:solidFill>
                  <a:srgbClr val="046593"/>
                </a:solidFill>
                <a:latin typeface="Montserrat Bold"/>
                <a:ea typeface="Montserrat Bold"/>
                <a:cs typeface="Montserrat Bold"/>
                <a:sym typeface="Montserrat Bold"/>
              </a:rPr>
              <a:t>Rebecca Roman</a:t>
            </a:r>
          </a:p>
        </p:txBody>
      </p:sp>
      <p:sp>
        <p:nvSpPr>
          <p:cNvPr id="25" name="TextBox 25"/>
          <p:cNvSpPr txBox="1"/>
          <p:nvPr/>
        </p:nvSpPr>
        <p:spPr>
          <a:xfrm>
            <a:off x="1508313" y="271078"/>
            <a:ext cx="10753699" cy="1028700"/>
          </a:xfrm>
          <a:prstGeom prst="rect">
            <a:avLst/>
          </a:prstGeom>
        </p:spPr>
        <p:txBody>
          <a:bodyPr lIns="0" tIns="0" rIns="0" bIns="0" rtlCol="0" anchor="t">
            <a:spAutoFit/>
          </a:bodyPr>
          <a:lstStyle/>
          <a:p>
            <a:pPr algn="ctr">
              <a:lnSpc>
                <a:spcPts val="4051"/>
              </a:lnSpc>
            </a:pPr>
            <a:r>
              <a:rPr lang="en-US" sz="3376" b="1" spc="-87">
                <a:solidFill>
                  <a:srgbClr val="4FAACF"/>
                </a:solidFill>
                <a:latin typeface="Montserrat Bold"/>
                <a:ea typeface="Montserrat Bold"/>
                <a:cs typeface="Montserrat Bold"/>
                <a:sym typeface="Montserrat Bold"/>
              </a:rPr>
              <a:t>18A - FRONT COVER MAGAZINE - </a:t>
            </a:r>
          </a:p>
          <a:p>
            <a:pPr algn="ctr">
              <a:lnSpc>
                <a:spcPts val="4051"/>
              </a:lnSpc>
            </a:pPr>
            <a:r>
              <a:rPr lang="en-US" sz="3376" b="1" spc="-90">
                <a:solidFill>
                  <a:srgbClr val="4FAACF"/>
                </a:solidFill>
                <a:latin typeface="Montserrat Bold"/>
                <a:ea typeface="Montserrat Bold"/>
                <a:cs typeface="Montserrat Bold"/>
                <a:sym typeface="Montserrat Bold"/>
              </a:rPr>
              <a:t>CIRCULATION UNDER 10,000 </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7968109" y="3974203"/>
            <a:ext cx="4043858" cy="5307559"/>
            <a:chOff x="0" y="0"/>
            <a:chExt cx="5391810" cy="7076745"/>
          </a:xfrm>
        </p:grpSpPr>
        <p:sp>
          <p:nvSpPr>
            <p:cNvPr id="29" name="Freeform 29"/>
            <p:cNvSpPr/>
            <p:nvPr/>
          </p:nvSpPr>
          <p:spPr>
            <a:xfrm>
              <a:off x="0" y="0"/>
              <a:ext cx="5391785" cy="7076694"/>
            </a:xfrm>
            <a:custGeom>
              <a:avLst/>
              <a:gdLst/>
              <a:ahLst/>
              <a:cxnLst/>
              <a:rect l="l" t="t" r="r" b="b"/>
              <a:pathLst>
                <a:path w="5391785" h="7076694">
                  <a:moveTo>
                    <a:pt x="0" y="0"/>
                  </a:moveTo>
                  <a:lnTo>
                    <a:pt x="5391785" y="0"/>
                  </a:lnTo>
                  <a:lnTo>
                    <a:pt x="5391785" y="7076694"/>
                  </a:lnTo>
                  <a:lnTo>
                    <a:pt x="0" y="7076694"/>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1583116" y="271078"/>
            <a:ext cx="10753699" cy="1028700"/>
          </a:xfrm>
          <a:prstGeom prst="rect">
            <a:avLst/>
          </a:prstGeom>
        </p:spPr>
        <p:txBody>
          <a:bodyPr lIns="0" tIns="0" rIns="0" bIns="0" rtlCol="0" anchor="t">
            <a:spAutoFit/>
          </a:bodyPr>
          <a:lstStyle/>
          <a:p>
            <a:pPr algn="ctr">
              <a:lnSpc>
                <a:spcPts val="4051"/>
              </a:lnSpc>
            </a:pPr>
            <a:r>
              <a:rPr lang="en-US" sz="3376" b="1" spc="-87">
                <a:solidFill>
                  <a:srgbClr val="4FAACF"/>
                </a:solidFill>
                <a:latin typeface="Montserrat Bold"/>
                <a:ea typeface="Montserrat Bold"/>
                <a:cs typeface="Montserrat Bold"/>
                <a:sym typeface="Montserrat Bold"/>
              </a:rPr>
              <a:t>18A - FRONT COVER MAGAZINE - </a:t>
            </a:r>
          </a:p>
          <a:p>
            <a:pPr algn="ctr">
              <a:lnSpc>
                <a:spcPts val="4051"/>
              </a:lnSpc>
            </a:pPr>
            <a:r>
              <a:rPr lang="en-US" sz="3376" b="1" spc="-90">
                <a:solidFill>
                  <a:srgbClr val="4FAACF"/>
                </a:solidFill>
                <a:latin typeface="Montserrat Bold"/>
                <a:ea typeface="Montserrat Bold"/>
                <a:cs typeface="Montserrat Bold"/>
                <a:sym typeface="Montserrat Bold"/>
              </a:rPr>
              <a:t>CIRCULATION UNDER 10,000 </a:t>
            </a:r>
          </a:p>
        </p:txBody>
      </p:sp>
      <p:sp>
        <p:nvSpPr>
          <p:cNvPr id="12" name="TextBox 12"/>
          <p:cNvSpPr txBox="1"/>
          <p:nvPr/>
        </p:nvSpPr>
        <p:spPr>
          <a:xfrm>
            <a:off x="871715" y="5626802"/>
            <a:ext cx="5370246" cy="122872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Nicole Lapierre Photography,</a:t>
            </a:r>
          </a:p>
          <a:p>
            <a:pPr algn="ctr">
              <a:lnSpc>
                <a:spcPts val="3254"/>
              </a:lnSpc>
            </a:pPr>
            <a:r>
              <a:rPr lang="en-US" sz="2711" b="1">
                <a:solidFill>
                  <a:srgbClr val="EC8B40"/>
                </a:solidFill>
                <a:latin typeface="Montserrat Bold"/>
                <a:ea typeface="Montserrat Bold"/>
                <a:cs typeface="Montserrat Bold"/>
                <a:sym typeface="Montserrat Bold"/>
              </a:rPr>
              <a:t>Berdene Owen, Alivelihood Branding &amp; Design</a:t>
            </a:r>
          </a:p>
        </p:txBody>
      </p:sp>
      <p:sp>
        <p:nvSpPr>
          <p:cNvPr id="13" name="TextBox 13"/>
          <p:cNvSpPr txBox="1"/>
          <p:nvPr/>
        </p:nvSpPr>
        <p:spPr>
          <a:xfrm>
            <a:off x="1274404" y="7343646"/>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Acadia Divinity College</a:t>
            </a:r>
          </a:p>
        </p:txBody>
      </p:sp>
      <p:sp>
        <p:nvSpPr>
          <p:cNvPr id="14" name="TextBox 14"/>
          <p:cNvSpPr txBox="1"/>
          <p:nvPr/>
        </p:nvSpPr>
        <p:spPr>
          <a:xfrm>
            <a:off x="708201" y="8174507"/>
            <a:ext cx="5227152" cy="65722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“More than Welcome”</a:t>
            </a:r>
          </a:p>
          <a:p>
            <a:pPr algn="ctr">
              <a:lnSpc>
                <a:spcPts val="2603"/>
              </a:lnSpc>
            </a:pPr>
            <a:r>
              <a:rPr lang="en-US" sz="2169" i="1">
                <a:solidFill>
                  <a:srgbClr val="EC8B40"/>
                </a:solidFill>
                <a:latin typeface="Montserrat Italics"/>
                <a:ea typeface="Montserrat Italics"/>
                <a:cs typeface="Montserrat Italics"/>
                <a:sym typeface="Montserrat Italics"/>
              </a:rPr>
              <a:t>(ADC Today Winter Issue)</a:t>
            </a:r>
          </a:p>
        </p:txBody>
      </p:sp>
      <p:sp>
        <p:nvSpPr>
          <p:cNvPr id="15" name="TextBox 15"/>
          <p:cNvSpPr txBox="1"/>
          <p:nvPr/>
        </p:nvSpPr>
        <p:spPr>
          <a:xfrm>
            <a:off x="12709015" y="4750449"/>
            <a:ext cx="5224123" cy="6394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Very nice and clean treatment with nice colours – feels warm and inviting. </a:t>
            </a: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6959965" y="3082690"/>
            <a:ext cx="4442450" cy="5749042"/>
            <a:chOff x="0" y="0"/>
            <a:chExt cx="5923267" cy="7665390"/>
          </a:xfrm>
        </p:grpSpPr>
        <p:sp>
          <p:nvSpPr>
            <p:cNvPr id="18" name="Freeform 18"/>
            <p:cNvSpPr/>
            <p:nvPr/>
          </p:nvSpPr>
          <p:spPr>
            <a:xfrm>
              <a:off x="0" y="0"/>
              <a:ext cx="5923280" cy="7665339"/>
            </a:xfrm>
            <a:custGeom>
              <a:avLst/>
              <a:gdLst/>
              <a:ahLst/>
              <a:cxnLst/>
              <a:rect l="l" t="t" r="r" b="b"/>
              <a:pathLst>
                <a:path w="5923280" h="7665339">
                  <a:moveTo>
                    <a:pt x="0" y="0"/>
                  </a:moveTo>
                  <a:lnTo>
                    <a:pt x="5923280" y="0"/>
                  </a:lnTo>
                  <a:lnTo>
                    <a:pt x="5923280" y="7665339"/>
                  </a:lnTo>
                  <a:lnTo>
                    <a:pt x="0" y="7665339"/>
                  </a:lnTo>
                  <a:lnTo>
                    <a:pt x="0" y="0"/>
                  </a:lnTo>
                  <a:close/>
                </a:path>
              </a:pathLst>
            </a:custGeom>
            <a:blipFill>
              <a:blip r:embed="rId4"/>
              <a:stretch>
                <a:fillRect/>
              </a:stretch>
            </a:blipFill>
          </p:spPr>
          <p:txBody>
            <a:bodyPr/>
            <a:lstStyle/>
            <a:p>
              <a:endParaRPr lang="en-US"/>
            </a:p>
          </p:txBody>
        </p:sp>
      </p:grpSp>
      <p:grpSp>
        <p:nvGrpSpPr>
          <p:cNvPr id="19" name="Group 19"/>
          <p:cNvGrpSpPr/>
          <p:nvPr/>
        </p:nvGrpSpPr>
        <p:grpSpPr>
          <a:xfrm>
            <a:off x="13489221" y="79492"/>
            <a:ext cx="4660259" cy="2221547"/>
            <a:chOff x="0" y="0"/>
            <a:chExt cx="10846676" cy="5170614"/>
          </a:xfrm>
        </p:grpSpPr>
        <p:sp>
          <p:nvSpPr>
            <p:cNvPr id="20" name="Freeform 2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2989771" y="7554257"/>
            <a:ext cx="12308458" cy="145796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18B - FRONT COVER MAGAZINE - </a:t>
            </a:r>
          </a:p>
          <a:p>
            <a:pPr algn="ctr">
              <a:lnSpc>
                <a:spcPts val="4960"/>
              </a:lnSpc>
            </a:pPr>
            <a:r>
              <a:rPr lang="en-US" sz="6200" b="1" spc="-167">
                <a:solidFill>
                  <a:srgbClr val="4FAACF"/>
                </a:solidFill>
                <a:latin typeface="Arial MT Pro Bold"/>
                <a:ea typeface="Arial MT Pro Bold"/>
                <a:cs typeface="Arial MT Pro Bold"/>
                <a:sym typeface="Arial MT Pro Bold"/>
              </a:rPr>
              <a:t>CIRCULATION OVER 10,000 </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3375195"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sp>
        <p:nvSpPr>
          <p:cNvPr id="11" name="Freeform 11"/>
          <p:cNvSpPr/>
          <p:nvPr/>
        </p:nvSpPr>
        <p:spPr>
          <a:xfrm>
            <a:off x="10249614"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3"/>
            <a:stretch>
              <a:fillRect t="-4596" b="-4596"/>
            </a:stretch>
          </a:blipFill>
        </p:spPr>
        <p:txBody>
          <a:bodyPr/>
          <a:lstStyle/>
          <a:p>
            <a:endParaRPr lang="en-US"/>
          </a:p>
        </p:txBody>
      </p:sp>
      <p:sp>
        <p:nvSpPr>
          <p:cNvPr id="12" name="TextBox 12"/>
          <p:cNvSpPr txBox="1"/>
          <p:nvPr/>
        </p:nvSpPr>
        <p:spPr>
          <a:xfrm>
            <a:off x="9826097" y="7524264"/>
            <a:ext cx="4497435" cy="85074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Faith &amp; Friends</a:t>
            </a:r>
          </a:p>
          <a:p>
            <a:pPr algn="ctr">
              <a:lnSpc>
                <a:spcPts val="3457"/>
              </a:lnSpc>
            </a:pPr>
            <a:r>
              <a:rPr lang="en-US" sz="2400" b="1">
                <a:solidFill>
                  <a:srgbClr val="046593"/>
                </a:solidFill>
                <a:latin typeface="Montserrat Bold"/>
                <a:ea typeface="Montserrat Bold"/>
                <a:cs typeface="Montserrat Bold"/>
                <a:sym typeface="Montserrat Bold"/>
              </a:rPr>
              <a:t>(Christmas 2025)</a:t>
            </a:r>
          </a:p>
        </p:txBody>
      </p:sp>
      <p:sp>
        <p:nvSpPr>
          <p:cNvPr id="13" name="TextBox 13"/>
          <p:cNvSpPr txBox="1"/>
          <p:nvPr/>
        </p:nvSpPr>
        <p:spPr>
          <a:xfrm>
            <a:off x="9668291" y="8812227"/>
            <a:ext cx="4813047" cy="31432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“Toy Story”</a:t>
            </a:r>
          </a:p>
        </p:txBody>
      </p:sp>
      <p:sp>
        <p:nvSpPr>
          <p:cNvPr id="14" name="TextBox 14"/>
          <p:cNvSpPr txBox="1"/>
          <p:nvPr/>
        </p:nvSpPr>
        <p:spPr>
          <a:xfrm>
            <a:off x="9668291" y="5934520"/>
            <a:ext cx="5176770" cy="120015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Designer: Lisa Suroso, </a:t>
            </a:r>
          </a:p>
          <a:p>
            <a:pPr algn="ctr">
              <a:lnSpc>
                <a:spcPts val="3151"/>
              </a:lnSpc>
            </a:pPr>
            <a:r>
              <a:rPr lang="en-US" sz="2626" b="1">
                <a:solidFill>
                  <a:srgbClr val="046593"/>
                </a:solidFill>
                <a:latin typeface="Montserrat Bold"/>
                <a:ea typeface="Montserrat Bold"/>
                <a:cs typeface="Montserrat Bold"/>
                <a:sym typeface="Montserrat Bold"/>
              </a:rPr>
              <a:t>Photographer: </a:t>
            </a:r>
          </a:p>
          <a:p>
            <a:pPr algn="ctr">
              <a:lnSpc>
                <a:spcPts val="3151"/>
              </a:lnSpc>
            </a:pPr>
            <a:r>
              <a:rPr lang="en-US" sz="2626" b="1">
                <a:solidFill>
                  <a:srgbClr val="046593"/>
                </a:solidFill>
                <a:latin typeface="Montserrat Bold"/>
                <a:ea typeface="Montserrat Bold"/>
                <a:cs typeface="Montserrat Bold"/>
                <a:sym typeface="Montserrat Bold"/>
              </a:rPr>
              <a:t>Nathan Regamey</a:t>
            </a:r>
          </a:p>
        </p:txBody>
      </p:sp>
      <p:sp>
        <p:nvSpPr>
          <p:cNvPr id="15" name="TextBox 15"/>
          <p:cNvSpPr txBox="1"/>
          <p:nvPr/>
        </p:nvSpPr>
        <p:spPr>
          <a:xfrm>
            <a:off x="1502977" y="271078"/>
            <a:ext cx="10753699" cy="1028700"/>
          </a:xfrm>
          <a:prstGeom prst="rect">
            <a:avLst/>
          </a:prstGeom>
        </p:spPr>
        <p:txBody>
          <a:bodyPr lIns="0" tIns="0" rIns="0" bIns="0" rtlCol="0" anchor="t">
            <a:spAutoFit/>
          </a:bodyPr>
          <a:lstStyle/>
          <a:p>
            <a:pPr algn="ctr">
              <a:lnSpc>
                <a:spcPts val="4051"/>
              </a:lnSpc>
            </a:pPr>
            <a:r>
              <a:rPr lang="en-US" sz="3376" b="1" spc="-87">
                <a:solidFill>
                  <a:srgbClr val="4FAACF"/>
                </a:solidFill>
                <a:latin typeface="Montserrat Bold"/>
                <a:ea typeface="Montserrat Bold"/>
                <a:cs typeface="Montserrat Bold"/>
                <a:sym typeface="Montserrat Bold"/>
              </a:rPr>
              <a:t>18B - FRONT COVER MAGAZINE - </a:t>
            </a:r>
          </a:p>
          <a:p>
            <a:pPr algn="ctr">
              <a:lnSpc>
                <a:spcPts val="4051"/>
              </a:lnSpc>
            </a:pPr>
            <a:r>
              <a:rPr lang="en-US" sz="3376" b="1" spc="-90">
                <a:solidFill>
                  <a:srgbClr val="4FAACF"/>
                </a:solidFill>
                <a:latin typeface="Montserrat Bold"/>
                <a:ea typeface="Montserrat Bold"/>
                <a:cs typeface="Montserrat Bold"/>
                <a:sym typeface="Montserrat Bold"/>
              </a:rPr>
              <a:t>CIRCULATION OVER 10,000 </a:t>
            </a:r>
          </a:p>
        </p:txBody>
      </p:sp>
      <p:grpSp>
        <p:nvGrpSpPr>
          <p:cNvPr id="16" name="Group 16"/>
          <p:cNvGrpSpPr/>
          <p:nvPr/>
        </p:nvGrpSpPr>
        <p:grpSpPr>
          <a:xfrm>
            <a:off x="13489221" y="79492"/>
            <a:ext cx="4660259" cy="2221547"/>
            <a:chOff x="0" y="0"/>
            <a:chExt cx="10846676" cy="5170614"/>
          </a:xfrm>
        </p:grpSpPr>
        <p:sp>
          <p:nvSpPr>
            <p:cNvPr id="17" name="Freeform 1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4"/>
              <a:stretch>
                <a:fillRect b="-9585"/>
              </a:stretch>
            </a:blipFill>
          </p:spPr>
          <p:txBody>
            <a:bodyPr/>
            <a:lstStyle/>
            <a:p>
              <a:endParaRPr lang="en-US"/>
            </a:p>
          </p:txBody>
        </p:sp>
      </p:grpSp>
      <p:grpSp>
        <p:nvGrpSpPr>
          <p:cNvPr id="18" name="Group 18"/>
          <p:cNvGrpSpPr/>
          <p:nvPr/>
        </p:nvGrpSpPr>
        <p:grpSpPr>
          <a:xfrm>
            <a:off x="4561248" y="3970200"/>
            <a:ext cx="3542748" cy="5441594"/>
            <a:chOff x="0" y="0"/>
            <a:chExt cx="4723663" cy="7255459"/>
          </a:xfrm>
        </p:grpSpPr>
        <p:sp>
          <p:nvSpPr>
            <p:cNvPr id="19" name="Freeform 19"/>
            <p:cNvSpPr/>
            <p:nvPr/>
          </p:nvSpPr>
          <p:spPr>
            <a:xfrm>
              <a:off x="0" y="0"/>
              <a:ext cx="4723638" cy="7255510"/>
            </a:xfrm>
            <a:custGeom>
              <a:avLst/>
              <a:gdLst/>
              <a:ahLst/>
              <a:cxnLst/>
              <a:rect l="l" t="t" r="r" b="b"/>
              <a:pathLst>
                <a:path w="4723638" h="7255510">
                  <a:moveTo>
                    <a:pt x="0" y="0"/>
                  </a:moveTo>
                  <a:lnTo>
                    <a:pt x="4723638" y="0"/>
                  </a:lnTo>
                  <a:lnTo>
                    <a:pt x="4723638" y="7255510"/>
                  </a:lnTo>
                  <a:lnTo>
                    <a:pt x="0" y="7255510"/>
                  </a:lnTo>
                  <a:lnTo>
                    <a:pt x="0" y="0"/>
                  </a:lnTo>
                  <a:close/>
                </a:path>
              </a:pathLst>
            </a:custGeom>
            <a:blipFill>
              <a:blip r:embed="rId5"/>
              <a:stretch>
                <a:fillRect/>
              </a:stretch>
            </a:blipFill>
          </p:spPr>
          <p:txBody>
            <a:bodyPr/>
            <a:lstStyle/>
            <a:p>
              <a:endParaRPr lang="en-US"/>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1274404" y="271078"/>
            <a:ext cx="10753699" cy="1028700"/>
          </a:xfrm>
          <a:prstGeom prst="rect">
            <a:avLst/>
          </a:prstGeom>
        </p:spPr>
        <p:txBody>
          <a:bodyPr lIns="0" tIns="0" rIns="0" bIns="0" rtlCol="0" anchor="t">
            <a:spAutoFit/>
          </a:bodyPr>
          <a:lstStyle/>
          <a:p>
            <a:pPr algn="ctr">
              <a:lnSpc>
                <a:spcPts val="4051"/>
              </a:lnSpc>
            </a:pPr>
            <a:r>
              <a:rPr lang="en-US" sz="3376" b="1" spc="-87">
                <a:solidFill>
                  <a:srgbClr val="4FAACF"/>
                </a:solidFill>
                <a:latin typeface="Montserrat Bold"/>
                <a:ea typeface="Montserrat Bold"/>
                <a:cs typeface="Montserrat Bold"/>
                <a:sym typeface="Montserrat Bold"/>
              </a:rPr>
              <a:t>18B - FRONT COVER MAGAZINE - </a:t>
            </a:r>
          </a:p>
          <a:p>
            <a:pPr algn="ctr">
              <a:lnSpc>
                <a:spcPts val="4051"/>
              </a:lnSpc>
            </a:pPr>
            <a:r>
              <a:rPr lang="en-US" sz="3376" b="1" spc="-90">
                <a:solidFill>
                  <a:srgbClr val="4FAACF"/>
                </a:solidFill>
                <a:latin typeface="Montserrat Bold"/>
                <a:ea typeface="Montserrat Bold"/>
                <a:cs typeface="Montserrat Bold"/>
                <a:sym typeface="Montserrat Bold"/>
              </a:rPr>
              <a:t>CIRCULATION OVER 10,000 </a:t>
            </a:r>
          </a:p>
        </p:txBody>
      </p:sp>
      <p:sp>
        <p:nvSpPr>
          <p:cNvPr id="12" name="TextBox 12"/>
          <p:cNvSpPr txBox="1"/>
          <p:nvPr/>
        </p:nvSpPr>
        <p:spPr>
          <a:xfrm>
            <a:off x="871715" y="6036377"/>
            <a:ext cx="5176483" cy="40957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Designer: Janice Van Eck</a:t>
            </a:r>
          </a:p>
        </p:txBody>
      </p:sp>
      <p:sp>
        <p:nvSpPr>
          <p:cNvPr id="13" name="TextBox 13"/>
          <p:cNvSpPr txBox="1"/>
          <p:nvPr/>
        </p:nvSpPr>
        <p:spPr>
          <a:xfrm>
            <a:off x="1274404" y="7051396"/>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Faith Today</a:t>
            </a:r>
          </a:p>
        </p:txBody>
      </p:sp>
      <p:sp>
        <p:nvSpPr>
          <p:cNvPr id="14" name="TextBox 14"/>
          <p:cNvSpPr txBox="1"/>
          <p:nvPr/>
        </p:nvSpPr>
        <p:spPr>
          <a:xfrm>
            <a:off x="871715" y="7999582"/>
            <a:ext cx="5227152" cy="65722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“Wath the Lamb”</a:t>
            </a:r>
          </a:p>
          <a:p>
            <a:pPr algn="ctr">
              <a:lnSpc>
                <a:spcPts val="2603"/>
              </a:lnSpc>
            </a:pPr>
            <a:r>
              <a:rPr lang="en-US" sz="2169" i="1">
                <a:solidFill>
                  <a:srgbClr val="EC8B40"/>
                </a:solidFill>
                <a:latin typeface="Montserrat Italics"/>
                <a:ea typeface="Montserrat Italics"/>
                <a:cs typeface="Montserrat Italics"/>
                <a:sym typeface="Montserrat Italics"/>
              </a:rPr>
              <a:t>(Cover Image, March/April 2025)</a:t>
            </a:r>
          </a:p>
        </p:txBody>
      </p:sp>
      <p:sp>
        <p:nvSpPr>
          <p:cNvPr id="15" name="TextBox 15"/>
          <p:cNvSpPr txBox="1"/>
          <p:nvPr/>
        </p:nvSpPr>
        <p:spPr>
          <a:xfrm>
            <a:off x="12709015" y="4750449"/>
            <a:ext cx="5224123" cy="6394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Stark, attention-grabbing image and text that stands out from the typical photographic magazine style.</a:t>
            </a: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7168191" y="3152937"/>
            <a:ext cx="3951627" cy="5289499"/>
            <a:chOff x="0" y="0"/>
            <a:chExt cx="5268836" cy="7052666"/>
          </a:xfrm>
        </p:grpSpPr>
        <p:sp>
          <p:nvSpPr>
            <p:cNvPr id="18" name="Freeform 18"/>
            <p:cNvSpPr/>
            <p:nvPr/>
          </p:nvSpPr>
          <p:spPr>
            <a:xfrm>
              <a:off x="0" y="0"/>
              <a:ext cx="5268849" cy="7052691"/>
            </a:xfrm>
            <a:custGeom>
              <a:avLst/>
              <a:gdLst/>
              <a:ahLst/>
              <a:cxnLst/>
              <a:rect l="l" t="t" r="r" b="b"/>
              <a:pathLst>
                <a:path w="5268849" h="7052691">
                  <a:moveTo>
                    <a:pt x="0" y="0"/>
                  </a:moveTo>
                  <a:lnTo>
                    <a:pt x="5268849" y="0"/>
                  </a:lnTo>
                  <a:lnTo>
                    <a:pt x="5268849" y="7052691"/>
                  </a:lnTo>
                  <a:lnTo>
                    <a:pt x="0" y="7052691"/>
                  </a:lnTo>
                  <a:lnTo>
                    <a:pt x="0" y="0"/>
                  </a:lnTo>
                  <a:close/>
                </a:path>
              </a:pathLst>
            </a:custGeom>
            <a:blipFill>
              <a:blip r:embed="rId4"/>
              <a:stretch>
                <a:fillRect/>
              </a:stretch>
            </a:blipFill>
          </p:spPr>
          <p:txBody>
            <a:bodyPr/>
            <a:lstStyle/>
            <a:p>
              <a:endParaRPr lang="en-US"/>
            </a:p>
          </p:txBody>
        </p:sp>
      </p:grpSp>
      <p:grpSp>
        <p:nvGrpSpPr>
          <p:cNvPr id="19" name="Group 19"/>
          <p:cNvGrpSpPr/>
          <p:nvPr/>
        </p:nvGrpSpPr>
        <p:grpSpPr>
          <a:xfrm>
            <a:off x="13489221" y="79492"/>
            <a:ext cx="4660259" cy="2221547"/>
            <a:chOff x="0" y="0"/>
            <a:chExt cx="10846676" cy="5170614"/>
          </a:xfrm>
        </p:grpSpPr>
        <p:sp>
          <p:nvSpPr>
            <p:cNvPr id="20" name="Freeform 2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3115754" y="7868582"/>
            <a:ext cx="12046967"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18C - FRONT PAGE NEWSPAPER</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494757"/>
            <a:ext cx="4497435" cy="85074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The Saskatchewan Anglican</a:t>
            </a:r>
          </a:p>
        </p:txBody>
      </p:sp>
      <p:sp>
        <p:nvSpPr>
          <p:cNvPr id="20" name="TextBox 20"/>
          <p:cNvSpPr txBox="1"/>
          <p:nvPr/>
        </p:nvSpPr>
        <p:spPr>
          <a:xfrm>
            <a:off x="691040" y="8969389"/>
            <a:ext cx="4813047" cy="314325"/>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October 2025 Front Page</a:t>
            </a:r>
          </a:p>
        </p:txBody>
      </p:sp>
      <p:sp>
        <p:nvSpPr>
          <p:cNvPr id="21" name="TextBox 21"/>
          <p:cNvSpPr txBox="1"/>
          <p:nvPr/>
        </p:nvSpPr>
        <p:spPr>
          <a:xfrm>
            <a:off x="691040" y="6627982"/>
            <a:ext cx="4813047" cy="40005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Designer: Jason G. Antonio</a:t>
            </a:r>
          </a:p>
        </p:txBody>
      </p:sp>
      <p:sp>
        <p:nvSpPr>
          <p:cNvPr id="22" name="TextBox 22"/>
          <p:cNvSpPr txBox="1"/>
          <p:nvPr/>
        </p:nvSpPr>
        <p:spPr>
          <a:xfrm>
            <a:off x="12604059" y="7572820"/>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New Brunswick Anglican</a:t>
            </a:r>
          </a:p>
        </p:txBody>
      </p:sp>
      <p:sp>
        <p:nvSpPr>
          <p:cNvPr id="23" name="TextBox 23"/>
          <p:cNvSpPr txBox="1"/>
          <p:nvPr/>
        </p:nvSpPr>
        <p:spPr>
          <a:xfrm>
            <a:off x="12446253" y="8471189"/>
            <a:ext cx="4813047" cy="628650"/>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“Summer Fun” - Spetember 2025 Front Page</a:t>
            </a:r>
          </a:p>
        </p:txBody>
      </p:sp>
      <p:sp>
        <p:nvSpPr>
          <p:cNvPr id="24" name="TextBox 24"/>
          <p:cNvSpPr txBox="1"/>
          <p:nvPr/>
        </p:nvSpPr>
        <p:spPr>
          <a:xfrm>
            <a:off x="12446253" y="5934520"/>
            <a:ext cx="5176770" cy="120015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Artist, Designer, Photographer and Editor: Gisele McKnight</a:t>
            </a:r>
          </a:p>
        </p:txBody>
      </p:sp>
      <p:sp>
        <p:nvSpPr>
          <p:cNvPr id="25" name="TextBox 25"/>
          <p:cNvSpPr txBox="1"/>
          <p:nvPr/>
        </p:nvSpPr>
        <p:spPr>
          <a:xfrm>
            <a:off x="1341712" y="84804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18C - FRONT PAGE NEWSPAPER</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7726266" y="4022183"/>
            <a:ext cx="3763718" cy="5337629"/>
            <a:chOff x="0" y="0"/>
            <a:chExt cx="5018291" cy="7116839"/>
          </a:xfrm>
        </p:grpSpPr>
        <p:sp>
          <p:nvSpPr>
            <p:cNvPr id="29" name="Freeform 29"/>
            <p:cNvSpPr/>
            <p:nvPr/>
          </p:nvSpPr>
          <p:spPr>
            <a:xfrm>
              <a:off x="0" y="0"/>
              <a:ext cx="5018278" cy="7116826"/>
            </a:xfrm>
            <a:custGeom>
              <a:avLst/>
              <a:gdLst/>
              <a:ahLst/>
              <a:cxnLst/>
              <a:rect l="l" t="t" r="r" b="b"/>
              <a:pathLst>
                <a:path w="5018278" h="7116826">
                  <a:moveTo>
                    <a:pt x="0" y="0"/>
                  </a:moveTo>
                  <a:lnTo>
                    <a:pt x="5018278" y="0"/>
                  </a:lnTo>
                  <a:lnTo>
                    <a:pt x="5018278" y="7116826"/>
                  </a:lnTo>
                  <a:lnTo>
                    <a:pt x="0" y="7116826"/>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1360572" y="88614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18C - FRONT PAGE NEWSPAPER</a:t>
            </a:r>
          </a:p>
        </p:txBody>
      </p:sp>
      <p:sp>
        <p:nvSpPr>
          <p:cNvPr id="12" name="TextBox 12"/>
          <p:cNvSpPr txBox="1"/>
          <p:nvPr/>
        </p:nvSpPr>
        <p:spPr>
          <a:xfrm>
            <a:off x="871715" y="5626802"/>
            <a:ext cx="5176483" cy="122872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Designer: Inca Siojo-Das,</a:t>
            </a:r>
          </a:p>
          <a:p>
            <a:pPr algn="ctr">
              <a:lnSpc>
                <a:spcPts val="3254"/>
              </a:lnSpc>
            </a:pPr>
            <a:r>
              <a:rPr lang="en-US" sz="2711" b="1">
                <a:solidFill>
                  <a:srgbClr val="EC8B40"/>
                </a:solidFill>
                <a:latin typeface="Montserrat Bold"/>
                <a:ea typeface="Montserrat Bold"/>
                <a:cs typeface="Montserrat Bold"/>
                <a:sym typeface="Montserrat Bold"/>
              </a:rPr>
              <a:t>Photographer: Nicholas Elbers</a:t>
            </a:r>
          </a:p>
        </p:txBody>
      </p:sp>
      <p:sp>
        <p:nvSpPr>
          <p:cNvPr id="13" name="TextBox 13"/>
          <p:cNvSpPr txBox="1"/>
          <p:nvPr/>
        </p:nvSpPr>
        <p:spPr>
          <a:xfrm>
            <a:off x="1274404" y="7255577"/>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The B.C. Catholic</a:t>
            </a:r>
          </a:p>
        </p:txBody>
      </p:sp>
      <p:sp>
        <p:nvSpPr>
          <p:cNvPr id="14" name="TextBox 14"/>
          <p:cNvSpPr txBox="1"/>
          <p:nvPr/>
        </p:nvSpPr>
        <p:spPr>
          <a:xfrm>
            <a:off x="708201" y="8108084"/>
            <a:ext cx="5227152" cy="65722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“A Time to Laugh”</a:t>
            </a:r>
          </a:p>
          <a:p>
            <a:pPr algn="ctr">
              <a:lnSpc>
                <a:spcPts val="2603"/>
              </a:lnSpc>
            </a:pPr>
            <a:r>
              <a:rPr lang="en-US" sz="2169" i="1">
                <a:solidFill>
                  <a:srgbClr val="EC8B40"/>
                </a:solidFill>
                <a:latin typeface="Montserrat Italics"/>
                <a:ea typeface="Montserrat Italics"/>
                <a:cs typeface="Montserrat Italics"/>
                <a:sym typeface="Montserrat Italics"/>
              </a:rPr>
              <a:t>June 5, 2025, Front Page</a:t>
            </a:r>
          </a:p>
        </p:txBody>
      </p:sp>
      <p:sp>
        <p:nvSpPr>
          <p:cNvPr id="15" name="TextBox 15"/>
          <p:cNvSpPr txBox="1"/>
          <p:nvPr/>
        </p:nvSpPr>
        <p:spPr>
          <a:xfrm>
            <a:off x="12709015" y="4750449"/>
            <a:ext cx="5224123" cy="9633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Front page is engaging &amp; visually appealing; it has a strong human-interest angle (“Comedy Ministry”) that stands out. </a:t>
            </a: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6988645" y="3150213"/>
            <a:ext cx="4767558" cy="5657002"/>
            <a:chOff x="0" y="0"/>
            <a:chExt cx="6356744" cy="7542670"/>
          </a:xfrm>
        </p:grpSpPr>
        <p:sp>
          <p:nvSpPr>
            <p:cNvPr id="18" name="Freeform 18"/>
            <p:cNvSpPr/>
            <p:nvPr/>
          </p:nvSpPr>
          <p:spPr>
            <a:xfrm>
              <a:off x="0" y="0"/>
              <a:ext cx="6356731" cy="7542657"/>
            </a:xfrm>
            <a:custGeom>
              <a:avLst/>
              <a:gdLst/>
              <a:ahLst/>
              <a:cxnLst/>
              <a:rect l="l" t="t" r="r" b="b"/>
              <a:pathLst>
                <a:path w="6356731" h="7542657">
                  <a:moveTo>
                    <a:pt x="0" y="0"/>
                  </a:moveTo>
                  <a:lnTo>
                    <a:pt x="6356731" y="0"/>
                  </a:lnTo>
                  <a:lnTo>
                    <a:pt x="6356731" y="7542657"/>
                  </a:lnTo>
                  <a:lnTo>
                    <a:pt x="0" y="7542657"/>
                  </a:lnTo>
                  <a:lnTo>
                    <a:pt x="0" y="0"/>
                  </a:lnTo>
                  <a:close/>
                </a:path>
              </a:pathLst>
            </a:custGeom>
            <a:blipFill>
              <a:blip r:embed="rId4"/>
              <a:stretch>
                <a:fillRect l="-1118" r="-1118"/>
              </a:stretch>
            </a:blipFill>
          </p:spPr>
          <p:txBody>
            <a:bodyPr/>
            <a:lstStyle/>
            <a:p>
              <a:endParaRPr lang="en-US"/>
            </a:p>
          </p:txBody>
        </p:sp>
      </p:grpSp>
      <p:grpSp>
        <p:nvGrpSpPr>
          <p:cNvPr id="19" name="Group 19"/>
          <p:cNvGrpSpPr/>
          <p:nvPr/>
        </p:nvGrpSpPr>
        <p:grpSpPr>
          <a:xfrm>
            <a:off x="13489221" y="79492"/>
            <a:ext cx="4660259" cy="2221547"/>
            <a:chOff x="0" y="0"/>
            <a:chExt cx="10846676" cy="5170614"/>
          </a:xfrm>
        </p:grpSpPr>
        <p:sp>
          <p:nvSpPr>
            <p:cNvPr id="20" name="Freeform 2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691791" y="7868582"/>
            <a:ext cx="16953161"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19A - FEATURE LAYOUT &amp; DESIGN MAGAZINE</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199258"/>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6114120" y="7868582"/>
            <a:ext cx="6059760"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2 - NEWS STORY</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1341712" y="2472589"/>
            <a:ext cx="3446894" cy="3304184"/>
            <a:chOff x="0" y="0"/>
            <a:chExt cx="812800" cy="779148"/>
          </a:xfrm>
        </p:grpSpPr>
        <p:sp>
          <p:nvSpPr>
            <p:cNvPr id="10" name="Freeform 10"/>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1" name="TextBox 11"/>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2" name="TextBox 12"/>
          <p:cNvSpPr txBox="1"/>
          <p:nvPr/>
        </p:nvSpPr>
        <p:spPr>
          <a:xfrm>
            <a:off x="1341712"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19A - FEATURE LAYOUT &amp; DESIGN MAGAZINE</a:t>
            </a:r>
          </a:p>
        </p:txBody>
      </p:sp>
      <p:grpSp>
        <p:nvGrpSpPr>
          <p:cNvPr id="13" name="Group 13"/>
          <p:cNvGrpSpPr/>
          <p:nvPr/>
        </p:nvGrpSpPr>
        <p:grpSpPr>
          <a:xfrm>
            <a:off x="13489221" y="79492"/>
            <a:ext cx="4660259" cy="2221547"/>
            <a:chOff x="0" y="0"/>
            <a:chExt cx="10846676" cy="5170614"/>
          </a:xfrm>
        </p:grpSpPr>
        <p:sp>
          <p:nvSpPr>
            <p:cNvPr id="14" name="Freeform 14"/>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3"/>
              <a:stretch>
                <a:fillRect b="-9585"/>
              </a:stretch>
            </a:blipFill>
          </p:spPr>
          <p:txBody>
            <a:bodyPr/>
            <a:lstStyle/>
            <a:p>
              <a:endParaRPr lang="en-US"/>
            </a:p>
          </p:txBody>
        </p:sp>
      </p:grpSp>
      <p:grpSp>
        <p:nvGrpSpPr>
          <p:cNvPr id="15" name="Group 15"/>
          <p:cNvGrpSpPr/>
          <p:nvPr/>
        </p:nvGrpSpPr>
        <p:grpSpPr>
          <a:xfrm>
            <a:off x="3112265" y="4447800"/>
            <a:ext cx="5053069" cy="5465466"/>
            <a:chOff x="0" y="0"/>
            <a:chExt cx="6737426" cy="7287289"/>
          </a:xfrm>
        </p:grpSpPr>
        <p:sp>
          <p:nvSpPr>
            <p:cNvPr id="16" name="Freeform 16"/>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7" name="Freeform 17"/>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sp>
        <p:nvSpPr>
          <p:cNvPr id="18" name="Freeform 18"/>
          <p:cNvSpPr/>
          <p:nvPr/>
        </p:nvSpPr>
        <p:spPr>
          <a:xfrm>
            <a:off x="3947757" y="2776257"/>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3306900" y="7541891"/>
            <a:ext cx="4603486" cy="85074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Faith &amp; Friends</a:t>
            </a:r>
          </a:p>
          <a:p>
            <a:pPr algn="ctr">
              <a:lnSpc>
                <a:spcPts val="3457"/>
              </a:lnSpc>
            </a:pPr>
            <a:r>
              <a:rPr lang="en-US" sz="2400" b="1">
                <a:solidFill>
                  <a:srgbClr val="4FAACF"/>
                </a:solidFill>
                <a:latin typeface="Montserrat Bold"/>
                <a:ea typeface="Montserrat Bold"/>
                <a:cs typeface="Montserrat Bold"/>
                <a:sym typeface="Montserrat Bold"/>
              </a:rPr>
              <a:t>(November/December 2025)</a:t>
            </a:r>
          </a:p>
        </p:txBody>
      </p:sp>
      <p:sp>
        <p:nvSpPr>
          <p:cNvPr id="20" name="TextBox 20"/>
          <p:cNvSpPr txBox="1"/>
          <p:nvPr/>
        </p:nvSpPr>
        <p:spPr>
          <a:xfrm>
            <a:off x="3232276" y="8969389"/>
            <a:ext cx="4813047" cy="314325"/>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“The Kodakid”</a:t>
            </a:r>
          </a:p>
        </p:txBody>
      </p:sp>
      <p:sp>
        <p:nvSpPr>
          <p:cNvPr id="21" name="TextBox 21"/>
          <p:cNvSpPr txBox="1"/>
          <p:nvPr/>
        </p:nvSpPr>
        <p:spPr>
          <a:xfrm>
            <a:off x="3232276" y="6675116"/>
            <a:ext cx="4813047" cy="40005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Designer: Lisa Suroso</a:t>
            </a:r>
          </a:p>
        </p:txBody>
      </p:sp>
      <p:grpSp>
        <p:nvGrpSpPr>
          <p:cNvPr id="22" name="Group 22"/>
          <p:cNvGrpSpPr/>
          <p:nvPr/>
        </p:nvGrpSpPr>
        <p:grpSpPr>
          <a:xfrm>
            <a:off x="10122665" y="4447800"/>
            <a:ext cx="5053069" cy="5465466"/>
            <a:chOff x="0" y="0"/>
            <a:chExt cx="6737426" cy="7287289"/>
          </a:xfrm>
        </p:grpSpPr>
        <p:sp>
          <p:nvSpPr>
            <p:cNvPr id="23" name="Freeform 23"/>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24" name="Freeform 24"/>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sp>
        <p:nvSpPr>
          <p:cNvPr id="25" name="Freeform 25"/>
          <p:cNvSpPr/>
          <p:nvPr/>
        </p:nvSpPr>
        <p:spPr>
          <a:xfrm>
            <a:off x="10958157" y="2776257"/>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4"/>
            <a:stretch>
              <a:fillRect t="-4596" b="-4596"/>
            </a:stretch>
          </a:blipFill>
        </p:spPr>
        <p:txBody>
          <a:bodyPr/>
          <a:lstStyle/>
          <a:p>
            <a:endParaRPr lang="en-US"/>
          </a:p>
        </p:txBody>
      </p:sp>
      <p:sp>
        <p:nvSpPr>
          <p:cNvPr id="26" name="TextBox 26"/>
          <p:cNvSpPr txBox="1"/>
          <p:nvPr/>
        </p:nvSpPr>
        <p:spPr>
          <a:xfrm>
            <a:off x="10423352" y="7760966"/>
            <a:ext cx="4497435" cy="41259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Broadview</a:t>
            </a:r>
          </a:p>
        </p:txBody>
      </p:sp>
      <p:sp>
        <p:nvSpPr>
          <p:cNvPr id="27" name="TextBox 27"/>
          <p:cNvSpPr txBox="1"/>
          <p:nvPr/>
        </p:nvSpPr>
        <p:spPr>
          <a:xfrm>
            <a:off x="10242676" y="8969389"/>
            <a:ext cx="4813047" cy="314325"/>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“Christmas Keepsakes”</a:t>
            </a:r>
          </a:p>
        </p:txBody>
      </p:sp>
      <p:sp>
        <p:nvSpPr>
          <p:cNvPr id="28" name="TextBox 28"/>
          <p:cNvSpPr txBox="1"/>
          <p:nvPr/>
        </p:nvSpPr>
        <p:spPr>
          <a:xfrm>
            <a:off x="10242676" y="6675116"/>
            <a:ext cx="4813047" cy="40005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Designer: Carol Moskot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3375195"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sp>
        <p:nvSpPr>
          <p:cNvPr id="11" name="Freeform 11"/>
          <p:cNvSpPr/>
          <p:nvPr/>
        </p:nvSpPr>
        <p:spPr>
          <a:xfrm>
            <a:off x="10249614"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3"/>
            <a:stretch>
              <a:fillRect t="-4596" b="-4596"/>
            </a:stretch>
          </a:blipFill>
        </p:spPr>
        <p:txBody>
          <a:bodyPr/>
          <a:lstStyle/>
          <a:p>
            <a:endParaRPr lang="en-US"/>
          </a:p>
        </p:txBody>
      </p:sp>
      <p:sp>
        <p:nvSpPr>
          <p:cNvPr id="12" name="TextBox 12"/>
          <p:cNvSpPr txBox="1"/>
          <p:nvPr/>
        </p:nvSpPr>
        <p:spPr>
          <a:xfrm>
            <a:off x="9826097" y="7468045"/>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Faith Today</a:t>
            </a:r>
          </a:p>
        </p:txBody>
      </p:sp>
      <p:sp>
        <p:nvSpPr>
          <p:cNvPr id="13" name="TextBox 13"/>
          <p:cNvSpPr txBox="1"/>
          <p:nvPr/>
        </p:nvSpPr>
        <p:spPr>
          <a:xfrm>
            <a:off x="9668291" y="8426464"/>
            <a:ext cx="4813047" cy="31432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“Watch the Lamb”</a:t>
            </a:r>
          </a:p>
        </p:txBody>
      </p:sp>
      <p:sp>
        <p:nvSpPr>
          <p:cNvPr id="14" name="TextBox 14"/>
          <p:cNvSpPr txBox="1"/>
          <p:nvPr/>
        </p:nvSpPr>
        <p:spPr>
          <a:xfrm>
            <a:off x="9715580" y="6182170"/>
            <a:ext cx="5176770" cy="80010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Designer: </a:t>
            </a:r>
          </a:p>
          <a:p>
            <a:pPr algn="ctr">
              <a:lnSpc>
                <a:spcPts val="3151"/>
              </a:lnSpc>
            </a:pPr>
            <a:r>
              <a:rPr lang="en-US" sz="2626" b="1">
                <a:solidFill>
                  <a:srgbClr val="046593"/>
                </a:solidFill>
                <a:latin typeface="Montserrat Bold"/>
                <a:ea typeface="Montserrat Bold"/>
                <a:cs typeface="Montserrat Bold"/>
                <a:sym typeface="Montserrat Bold"/>
              </a:rPr>
              <a:t>Janice Van Eck</a:t>
            </a:r>
          </a:p>
        </p:txBody>
      </p:sp>
      <p:sp>
        <p:nvSpPr>
          <p:cNvPr id="15" name="TextBox 15"/>
          <p:cNvSpPr txBox="1"/>
          <p:nvPr/>
        </p:nvSpPr>
        <p:spPr>
          <a:xfrm>
            <a:off x="1321116"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19A - FEATURE LAYOUT &amp; DESIGN MAGAZINE</a:t>
            </a:r>
          </a:p>
        </p:txBody>
      </p:sp>
      <p:grpSp>
        <p:nvGrpSpPr>
          <p:cNvPr id="16" name="Group 16"/>
          <p:cNvGrpSpPr/>
          <p:nvPr/>
        </p:nvGrpSpPr>
        <p:grpSpPr>
          <a:xfrm>
            <a:off x="13489221" y="79492"/>
            <a:ext cx="4660259" cy="2221547"/>
            <a:chOff x="0" y="0"/>
            <a:chExt cx="10846676" cy="5170614"/>
          </a:xfrm>
        </p:grpSpPr>
        <p:sp>
          <p:nvSpPr>
            <p:cNvPr id="17" name="Freeform 1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4"/>
              <a:stretch>
                <a:fillRect b="-9585"/>
              </a:stretch>
            </a:blipFill>
          </p:spPr>
          <p:txBody>
            <a:bodyPr/>
            <a:lstStyle/>
            <a:p>
              <a:endParaRPr lang="en-US"/>
            </a:p>
          </p:txBody>
        </p:sp>
      </p:grpSp>
      <p:grpSp>
        <p:nvGrpSpPr>
          <p:cNvPr id="18" name="Group 18"/>
          <p:cNvGrpSpPr/>
          <p:nvPr/>
        </p:nvGrpSpPr>
        <p:grpSpPr>
          <a:xfrm>
            <a:off x="3595569" y="5307775"/>
            <a:ext cx="2134881" cy="2850547"/>
            <a:chOff x="0" y="0"/>
            <a:chExt cx="3326752" cy="4441965"/>
          </a:xfrm>
        </p:grpSpPr>
        <p:sp>
          <p:nvSpPr>
            <p:cNvPr id="19" name="Freeform 19" descr="Open page image in lightbox 32"/>
            <p:cNvSpPr/>
            <p:nvPr/>
          </p:nvSpPr>
          <p:spPr>
            <a:xfrm>
              <a:off x="0" y="0"/>
              <a:ext cx="3326765" cy="4441952"/>
            </a:xfrm>
            <a:custGeom>
              <a:avLst/>
              <a:gdLst/>
              <a:ahLst/>
              <a:cxnLst/>
              <a:rect l="l" t="t" r="r" b="b"/>
              <a:pathLst>
                <a:path w="3326765" h="4441952">
                  <a:moveTo>
                    <a:pt x="0" y="0"/>
                  </a:moveTo>
                  <a:lnTo>
                    <a:pt x="3326765" y="0"/>
                  </a:lnTo>
                  <a:lnTo>
                    <a:pt x="3326765" y="4441952"/>
                  </a:lnTo>
                  <a:lnTo>
                    <a:pt x="0" y="4441952"/>
                  </a:lnTo>
                  <a:lnTo>
                    <a:pt x="0" y="0"/>
                  </a:lnTo>
                  <a:close/>
                </a:path>
              </a:pathLst>
            </a:custGeom>
            <a:blipFill>
              <a:blip r:embed="rId5"/>
              <a:stretch>
                <a:fillRect/>
              </a:stretch>
            </a:blipFill>
          </p:spPr>
          <p:txBody>
            <a:bodyPr/>
            <a:lstStyle/>
            <a:p>
              <a:endParaRPr lang="en-US"/>
            </a:p>
          </p:txBody>
        </p:sp>
      </p:grpSp>
      <p:grpSp>
        <p:nvGrpSpPr>
          <p:cNvPr id="20" name="Group 20"/>
          <p:cNvGrpSpPr/>
          <p:nvPr/>
        </p:nvGrpSpPr>
        <p:grpSpPr>
          <a:xfrm>
            <a:off x="5833204" y="5307775"/>
            <a:ext cx="2241556" cy="2992985"/>
            <a:chOff x="0" y="0"/>
            <a:chExt cx="3492983" cy="4663923"/>
          </a:xfrm>
        </p:grpSpPr>
        <p:sp>
          <p:nvSpPr>
            <p:cNvPr id="21" name="Freeform 21" descr="Open page image in lightbox 34"/>
            <p:cNvSpPr/>
            <p:nvPr/>
          </p:nvSpPr>
          <p:spPr>
            <a:xfrm>
              <a:off x="0" y="0"/>
              <a:ext cx="3493008" cy="4663948"/>
            </a:xfrm>
            <a:custGeom>
              <a:avLst/>
              <a:gdLst/>
              <a:ahLst/>
              <a:cxnLst/>
              <a:rect l="l" t="t" r="r" b="b"/>
              <a:pathLst>
                <a:path w="3493008" h="4663948">
                  <a:moveTo>
                    <a:pt x="0" y="0"/>
                  </a:moveTo>
                  <a:lnTo>
                    <a:pt x="3493008" y="0"/>
                  </a:lnTo>
                  <a:lnTo>
                    <a:pt x="3493008" y="4663948"/>
                  </a:lnTo>
                  <a:lnTo>
                    <a:pt x="0" y="4663948"/>
                  </a:lnTo>
                  <a:lnTo>
                    <a:pt x="0" y="0"/>
                  </a:lnTo>
                  <a:close/>
                </a:path>
              </a:pathLst>
            </a:custGeom>
            <a:blipFill>
              <a:blip r:embed="rId6"/>
              <a:stretch>
                <a:fillRect/>
              </a:stretch>
            </a:blipFill>
          </p:spPr>
          <p:txBody>
            <a:bodyPr/>
            <a:lstStyle/>
            <a:p>
              <a:endParaRPr lang="en-US"/>
            </a:p>
          </p:txBody>
        </p:sp>
      </p:grpSp>
      <p:grpSp>
        <p:nvGrpSpPr>
          <p:cNvPr id="22" name="Group 22"/>
          <p:cNvGrpSpPr/>
          <p:nvPr/>
        </p:nvGrpSpPr>
        <p:grpSpPr>
          <a:xfrm>
            <a:off x="8053896" y="5307775"/>
            <a:ext cx="2296462" cy="3066302"/>
            <a:chOff x="0" y="0"/>
            <a:chExt cx="3578542" cy="4778172"/>
          </a:xfrm>
        </p:grpSpPr>
        <p:sp>
          <p:nvSpPr>
            <p:cNvPr id="23" name="Freeform 23" descr="Open page image in lightbox 35"/>
            <p:cNvSpPr/>
            <p:nvPr/>
          </p:nvSpPr>
          <p:spPr>
            <a:xfrm>
              <a:off x="0" y="0"/>
              <a:ext cx="3578606" cy="4778121"/>
            </a:xfrm>
            <a:custGeom>
              <a:avLst/>
              <a:gdLst/>
              <a:ahLst/>
              <a:cxnLst/>
              <a:rect l="l" t="t" r="r" b="b"/>
              <a:pathLst>
                <a:path w="3578606" h="4778121">
                  <a:moveTo>
                    <a:pt x="0" y="0"/>
                  </a:moveTo>
                  <a:lnTo>
                    <a:pt x="3578606" y="0"/>
                  </a:lnTo>
                  <a:lnTo>
                    <a:pt x="3578606" y="4778121"/>
                  </a:lnTo>
                  <a:lnTo>
                    <a:pt x="0" y="4778121"/>
                  </a:lnTo>
                  <a:lnTo>
                    <a:pt x="0" y="0"/>
                  </a:lnTo>
                  <a:close/>
                </a:path>
              </a:pathLst>
            </a:custGeom>
            <a:blipFill>
              <a:blip r:embed="rId7"/>
              <a:stretch>
                <a:fillRect r="1" b="-1"/>
              </a:stretch>
            </a:blipFill>
          </p:spPr>
          <p:txBody>
            <a:bodyPr/>
            <a:lstStyle/>
            <a:p>
              <a:endParaRPr lang="en-US"/>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1133387"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19A - FEATURE LAYOUT &amp; DESIGN MAGAZINE</a:t>
            </a:r>
          </a:p>
        </p:txBody>
      </p:sp>
      <p:sp>
        <p:nvSpPr>
          <p:cNvPr id="12" name="TextBox 12"/>
          <p:cNvSpPr txBox="1"/>
          <p:nvPr/>
        </p:nvSpPr>
        <p:spPr>
          <a:xfrm>
            <a:off x="871715" y="5831589"/>
            <a:ext cx="5176483" cy="819150"/>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Graphic Designer: </a:t>
            </a:r>
          </a:p>
          <a:p>
            <a:pPr algn="ctr">
              <a:lnSpc>
                <a:spcPts val="3254"/>
              </a:lnSpc>
            </a:pPr>
            <a:r>
              <a:rPr lang="en-US" sz="2711" b="1">
                <a:solidFill>
                  <a:srgbClr val="EC8B40"/>
                </a:solidFill>
                <a:latin typeface="Montserrat Bold"/>
                <a:ea typeface="Montserrat Bold"/>
                <a:cs typeface="Montserrat Bold"/>
                <a:sym typeface="Montserrat Bold"/>
              </a:rPr>
              <a:t>Anne Boese</a:t>
            </a:r>
          </a:p>
        </p:txBody>
      </p:sp>
      <p:sp>
        <p:nvSpPr>
          <p:cNvPr id="13" name="TextBox 13"/>
          <p:cNvSpPr txBox="1"/>
          <p:nvPr/>
        </p:nvSpPr>
        <p:spPr>
          <a:xfrm>
            <a:off x="1274404" y="7165266"/>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Canadian Mennonite</a:t>
            </a:r>
          </a:p>
        </p:txBody>
      </p:sp>
      <p:sp>
        <p:nvSpPr>
          <p:cNvPr id="14" name="TextBox 14"/>
          <p:cNvSpPr txBox="1"/>
          <p:nvPr/>
        </p:nvSpPr>
        <p:spPr>
          <a:xfrm>
            <a:off x="691040" y="8108084"/>
            <a:ext cx="5227152" cy="65722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“Transformed on the Inside:</a:t>
            </a:r>
          </a:p>
          <a:p>
            <a:pPr algn="ctr">
              <a:lnSpc>
                <a:spcPts val="2603"/>
              </a:lnSpc>
            </a:pPr>
            <a:r>
              <a:rPr lang="en-US" sz="2169" i="1">
                <a:solidFill>
                  <a:srgbClr val="EC8B40"/>
                </a:solidFill>
                <a:latin typeface="Montserrat Italics"/>
                <a:ea typeface="Montserrat Italics"/>
                <a:cs typeface="Montserrat Italics"/>
                <a:sym typeface="Montserrat Italics"/>
              </a:rPr>
              <a:t>Prison ministry”</a:t>
            </a:r>
          </a:p>
        </p:txBody>
      </p:sp>
      <p:sp>
        <p:nvSpPr>
          <p:cNvPr id="15" name="TextBox 15"/>
          <p:cNvSpPr txBox="1"/>
          <p:nvPr/>
        </p:nvSpPr>
        <p:spPr>
          <a:xfrm>
            <a:off x="12709015" y="4750449"/>
            <a:ext cx="5224123" cy="1611010"/>
          </a:xfrm>
          <a:prstGeom prst="rect">
            <a:avLst/>
          </a:prstGeom>
        </p:spPr>
        <p:txBody>
          <a:bodyPr lIns="0" tIns="0" rIns="0" bIns="0" rtlCol="0" anchor="t">
            <a:spAutoFit/>
          </a:bodyPr>
          <a:lstStyle/>
          <a:p>
            <a:pPr algn="ctr">
              <a:lnSpc>
                <a:spcPts val="2554"/>
              </a:lnSpc>
            </a:pPr>
            <a:endParaRPr/>
          </a:p>
          <a:p>
            <a:pPr algn="ctr">
              <a:lnSpc>
                <a:spcPts val="2554"/>
              </a:lnSpc>
            </a:pPr>
            <a:r>
              <a:rPr lang="en-US" sz="1824">
                <a:solidFill>
                  <a:srgbClr val="000000"/>
                </a:solidFill>
                <a:latin typeface="Kite One"/>
                <a:ea typeface="Kite One"/>
                <a:cs typeface="Kite One"/>
                <a:sym typeface="Kite One"/>
              </a:rPr>
              <a:t>Great graphics and use of white space! I love the colours and the interesting images and graphics used throughout the article. Great use of complimenting fonts.</a:t>
            </a: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8938822" y="3901964"/>
            <a:ext cx="2948264" cy="4039162"/>
            <a:chOff x="0" y="0"/>
            <a:chExt cx="3931018" cy="5385549"/>
          </a:xfrm>
        </p:grpSpPr>
        <p:sp>
          <p:nvSpPr>
            <p:cNvPr id="18" name="Freeform 18"/>
            <p:cNvSpPr/>
            <p:nvPr/>
          </p:nvSpPr>
          <p:spPr>
            <a:xfrm>
              <a:off x="0" y="0"/>
              <a:ext cx="3931031" cy="5385562"/>
            </a:xfrm>
            <a:custGeom>
              <a:avLst/>
              <a:gdLst/>
              <a:ahLst/>
              <a:cxnLst/>
              <a:rect l="l" t="t" r="r" b="b"/>
              <a:pathLst>
                <a:path w="3931031" h="5385562">
                  <a:moveTo>
                    <a:pt x="0" y="0"/>
                  </a:moveTo>
                  <a:lnTo>
                    <a:pt x="3931031" y="0"/>
                  </a:lnTo>
                  <a:lnTo>
                    <a:pt x="3931031" y="5385562"/>
                  </a:lnTo>
                  <a:lnTo>
                    <a:pt x="0" y="5385562"/>
                  </a:lnTo>
                  <a:lnTo>
                    <a:pt x="0" y="0"/>
                  </a:lnTo>
                  <a:close/>
                </a:path>
              </a:pathLst>
            </a:custGeom>
            <a:blipFill>
              <a:blip r:embed="rId4"/>
              <a:stretch>
                <a:fillRect l="-2932" r="-2932"/>
              </a:stretch>
            </a:blipFill>
          </p:spPr>
          <p:txBody>
            <a:bodyPr/>
            <a:lstStyle/>
            <a:p>
              <a:endParaRPr lang="en-US"/>
            </a:p>
          </p:txBody>
        </p:sp>
      </p:grpSp>
      <p:grpSp>
        <p:nvGrpSpPr>
          <p:cNvPr id="19" name="Group 19"/>
          <p:cNvGrpSpPr/>
          <p:nvPr/>
        </p:nvGrpSpPr>
        <p:grpSpPr>
          <a:xfrm>
            <a:off x="6182678" y="3901964"/>
            <a:ext cx="2948264" cy="4039162"/>
            <a:chOff x="0" y="0"/>
            <a:chExt cx="3931018" cy="5385549"/>
          </a:xfrm>
        </p:grpSpPr>
        <p:sp>
          <p:nvSpPr>
            <p:cNvPr id="20" name="Freeform 20"/>
            <p:cNvSpPr/>
            <p:nvPr/>
          </p:nvSpPr>
          <p:spPr>
            <a:xfrm>
              <a:off x="0" y="0"/>
              <a:ext cx="3931031" cy="5385562"/>
            </a:xfrm>
            <a:custGeom>
              <a:avLst/>
              <a:gdLst/>
              <a:ahLst/>
              <a:cxnLst/>
              <a:rect l="l" t="t" r="r" b="b"/>
              <a:pathLst>
                <a:path w="3931031" h="5385562">
                  <a:moveTo>
                    <a:pt x="0" y="0"/>
                  </a:moveTo>
                  <a:lnTo>
                    <a:pt x="3931031" y="0"/>
                  </a:lnTo>
                  <a:lnTo>
                    <a:pt x="3931031" y="5385562"/>
                  </a:lnTo>
                  <a:lnTo>
                    <a:pt x="0" y="5385562"/>
                  </a:lnTo>
                  <a:lnTo>
                    <a:pt x="0" y="0"/>
                  </a:lnTo>
                  <a:close/>
                </a:path>
              </a:pathLst>
            </a:custGeom>
            <a:blipFill>
              <a:blip r:embed="rId5"/>
              <a:stretch>
                <a:fillRect l="-2932" r="-2932"/>
              </a:stretch>
            </a:blipFill>
          </p:spPr>
          <p:txBody>
            <a:bodyPr/>
            <a:lstStyle/>
            <a:p>
              <a:endParaRPr lang="en-US"/>
            </a:p>
          </p:txBody>
        </p:sp>
      </p:grpSp>
      <p:grpSp>
        <p:nvGrpSpPr>
          <p:cNvPr id="21" name="Group 21"/>
          <p:cNvGrpSpPr/>
          <p:nvPr/>
        </p:nvGrpSpPr>
        <p:grpSpPr>
          <a:xfrm>
            <a:off x="13489221" y="79492"/>
            <a:ext cx="4660259" cy="2221547"/>
            <a:chOff x="0" y="0"/>
            <a:chExt cx="10846676" cy="5170614"/>
          </a:xfrm>
        </p:grpSpPr>
        <p:sp>
          <p:nvSpPr>
            <p:cNvPr id="22" name="Freeform 22"/>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6"/>
              <a:stretch>
                <a:fillRect b="-9585"/>
              </a:stretch>
            </a:blipFill>
          </p:spPr>
          <p:txBody>
            <a:bodyPr/>
            <a:lstStyle/>
            <a:p>
              <a:endParaRPr lang="en-US"/>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240246" y="8003498"/>
            <a:ext cx="17807508"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19B - FEATURE LAYOUT &amp; DESIGN NEWSPAPER</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713832"/>
            <a:ext cx="4497435" cy="41259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New Brunswick Anglican</a:t>
            </a:r>
          </a:p>
        </p:txBody>
      </p:sp>
      <p:sp>
        <p:nvSpPr>
          <p:cNvPr id="20" name="TextBox 20"/>
          <p:cNvSpPr txBox="1"/>
          <p:nvPr/>
        </p:nvSpPr>
        <p:spPr>
          <a:xfrm>
            <a:off x="713909" y="8897952"/>
            <a:ext cx="4813047" cy="314325"/>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“Advent Activities”</a:t>
            </a:r>
          </a:p>
        </p:txBody>
      </p:sp>
      <p:sp>
        <p:nvSpPr>
          <p:cNvPr id="21" name="TextBox 21"/>
          <p:cNvSpPr txBox="1"/>
          <p:nvPr/>
        </p:nvSpPr>
        <p:spPr>
          <a:xfrm>
            <a:off x="713909" y="6361282"/>
            <a:ext cx="4813047" cy="80010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Artist and Designer: </a:t>
            </a:r>
          </a:p>
          <a:p>
            <a:pPr algn="ctr">
              <a:lnSpc>
                <a:spcPts val="3151"/>
              </a:lnSpc>
            </a:pPr>
            <a:r>
              <a:rPr lang="en-US" sz="2626" b="1">
                <a:solidFill>
                  <a:srgbClr val="4FAACF"/>
                </a:solidFill>
                <a:latin typeface="Montserrat Bold"/>
                <a:ea typeface="Montserrat Bold"/>
                <a:cs typeface="Montserrat Bold"/>
                <a:sym typeface="Montserrat Bold"/>
              </a:rPr>
              <a:t>Gisele McKnight</a:t>
            </a:r>
          </a:p>
        </p:txBody>
      </p:sp>
      <p:sp>
        <p:nvSpPr>
          <p:cNvPr id="22" name="TextBox 22"/>
          <p:cNvSpPr txBox="1"/>
          <p:nvPr/>
        </p:nvSpPr>
        <p:spPr>
          <a:xfrm>
            <a:off x="12604059" y="7596513"/>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The Northland</a:t>
            </a:r>
          </a:p>
        </p:txBody>
      </p:sp>
      <p:sp>
        <p:nvSpPr>
          <p:cNvPr id="23" name="TextBox 23"/>
          <p:cNvSpPr txBox="1"/>
          <p:nvPr/>
        </p:nvSpPr>
        <p:spPr>
          <a:xfrm>
            <a:off x="12446253" y="8812227"/>
            <a:ext cx="4813047" cy="31432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“Oh, What A Day”</a:t>
            </a:r>
          </a:p>
        </p:txBody>
      </p:sp>
      <p:sp>
        <p:nvSpPr>
          <p:cNvPr id="24" name="TextBox 24"/>
          <p:cNvSpPr txBox="1"/>
          <p:nvPr/>
        </p:nvSpPr>
        <p:spPr>
          <a:xfrm>
            <a:off x="12446253" y="6043938"/>
            <a:ext cx="5176770" cy="80010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Designer and Editor:</a:t>
            </a:r>
          </a:p>
          <a:p>
            <a:pPr algn="ctr">
              <a:lnSpc>
                <a:spcPts val="3151"/>
              </a:lnSpc>
            </a:pPr>
            <a:r>
              <a:rPr lang="en-US" sz="2626" b="1">
                <a:solidFill>
                  <a:srgbClr val="046593"/>
                </a:solidFill>
                <a:latin typeface="Montserrat Bold"/>
                <a:ea typeface="Montserrat Bold"/>
                <a:cs typeface="Montserrat Bold"/>
                <a:sym typeface="Montserrat Bold"/>
              </a:rPr>
              <a:t>Geore Cribbs</a:t>
            </a:r>
          </a:p>
        </p:txBody>
      </p:sp>
      <p:sp>
        <p:nvSpPr>
          <p:cNvPr id="25" name="TextBox 25"/>
          <p:cNvSpPr txBox="1"/>
          <p:nvPr/>
        </p:nvSpPr>
        <p:spPr>
          <a:xfrm>
            <a:off x="1341712" y="71469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19B - FEATURE LAYOUT &amp; DESIGN NEWSPAPER</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8286613" y="3747656"/>
            <a:ext cx="3145222" cy="3802771"/>
            <a:chOff x="0" y="0"/>
            <a:chExt cx="4193629" cy="5070361"/>
          </a:xfrm>
        </p:grpSpPr>
        <p:sp>
          <p:nvSpPr>
            <p:cNvPr id="29" name="Freeform 29"/>
            <p:cNvSpPr/>
            <p:nvPr/>
          </p:nvSpPr>
          <p:spPr>
            <a:xfrm>
              <a:off x="0" y="0"/>
              <a:ext cx="4193667" cy="5070348"/>
            </a:xfrm>
            <a:custGeom>
              <a:avLst/>
              <a:gdLst/>
              <a:ahLst/>
              <a:cxnLst/>
              <a:rect l="l" t="t" r="r" b="b"/>
              <a:pathLst>
                <a:path w="4193667" h="5070348">
                  <a:moveTo>
                    <a:pt x="0" y="0"/>
                  </a:moveTo>
                  <a:lnTo>
                    <a:pt x="4193667" y="0"/>
                  </a:lnTo>
                  <a:lnTo>
                    <a:pt x="4193667" y="5070348"/>
                  </a:lnTo>
                  <a:lnTo>
                    <a:pt x="0" y="5070348"/>
                  </a:lnTo>
                  <a:lnTo>
                    <a:pt x="0" y="0"/>
                  </a:lnTo>
                  <a:close/>
                </a:path>
              </a:pathLst>
            </a:custGeom>
            <a:blipFill>
              <a:blip r:embed="rId6"/>
              <a:stretch>
                <a:fillRect t="-8797" b="-8797"/>
              </a:stretch>
            </a:blipFill>
          </p:spPr>
          <p:txBody>
            <a:bodyPr/>
            <a:lstStyle/>
            <a:p>
              <a:endParaRPr lang="en-US"/>
            </a:p>
          </p:txBody>
        </p:sp>
      </p:grpSp>
      <p:grpSp>
        <p:nvGrpSpPr>
          <p:cNvPr id="30" name="Group 30"/>
          <p:cNvGrpSpPr/>
          <p:nvPr/>
        </p:nvGrpSpPr>
        <p:grpSpPr>
          <a:xfrm>
            <a:off x="8286613" y="7389740"/>
            <a:ext cx="3279162" cy="2331844"/>
            <a:chOff x="0" y="0"/>
            <a:chExt cx="4372216" cy="3109125"/>
          </a:xfrm>
        </p:grpSpPr>
        <p:sp>
          <p:nvSpPr>
            <p:cNvPr id="31" name="Freeform 31"/>
            <p:cNvSpPr/>
            <p:nvPr/>
          </p:nvSpPr>
          <p:spPr>
            <a:xfrm>
              <a:off x="0" y="0"/>
              <a:ext cx="4372229" cy="3109087"/>
            </a:xfrm>
            <a:custGeom>
              <a:avLst/>
              <a:gdLst/>
              <a:ahLst/>
              <a:cxnLst/>
              <a:rect l="l" t="t" r="r" b="b"/>
              <a:pathLst>
                <a:path w="4372229" h="3109087">
                  <a:moveTo>
                    <a:pt x="0" y="0"/>
                  </a:moveTo>
                  <a:lnTo>
                    <a:pt x="4372229" y="0"/>
                  </a:lnTo>
                  <a:lnTo>
                    <a:pt x="4372229" y="3109087"/>
                  </a:lnTo>
                  <a:lnTo>
                    <a:pt x="0" y="3109087"/>
                  </a:lnTo>
                  <a:lnTo>
                    <a:pt x="0" y="0"/>
                  </a:lnTo>
                  <a:close/>
                </a:path>
              </a:pathLst>
            </a:custGeom>
            <a:blipFill>
              <a:blip r:embed="rId7"/>
              <a:stretch>
                <a:fillRect b="-1"/>
              </a:stretch>
            </a:blipFill>
          </p:spPr>
          <p:txBody>
            <a:bodyPr/>
            <a:lstStyle/>
            <a:p>
              <a:endParaRPr lang="en-US"/>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1099454"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19B - FEATURE LAYOUT &amp; DESIGN NEWSPAPER</a:t>
            </a:r>
          </a:p>
        </p:txBody>
      </p:sp>
      <p:sp>
        <p:nvSpPr>
          <p:cNvPr id="12" name="TextBox 12"/>
          <p:cNvSpPr txBox="1"/>
          <p:nvPr/>
        </p:nvSpPr>
        <p:spPr>
          <a:xfrm>
            <a:off x="871715" y="6141329"/>
            <a:ext cx="5176483" cy="40957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Designer: Jason G. Antonio</a:t>
            </a:r>
          </a:p>
        </p:txBody>
      </p:sp>
      <p:sp>
        <p:nvSpPr>
          <p:cNvPr id="13" name="TextBox 13"/>
          <p:cNvSpPr txBox="1"/>
          <p:nvPr/>
        </p:nvSpPr>
        <p:spPr>
          <a:xfrm>
            <a:off x="1274404" y="6989054"/>
            <a:ext cx="4094746" cy="714217"/>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The Saskatchewan Anglican</a:t>
            </a:r>
          </a:p>
        </p:txBody>
      </p:sp>
      <p:sp>
        <p:nvSpPr>
          <p:cNvPr id="14" name="TextBox 14"/>
          <p:cNvSpPr txBox="1"/>
          <p:nvPr/>
        </p:nvSpPr>
        <p:spPr>
          <a:xfrm>
            <a:off x="691040" y="8122371"/>
            <a:ext cx="5227152" cy="9810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“Learning about Alongside Hope’s activities in the ‘breathtaking’ country of Kenya”</a:t>
            </a:r>
          </a:p>
        </p:txBody>
      </p:sp>
      <p:sp>
        <p:nvSpPr>
          <p:cNvPr id="15" name="TextBox 15"/>
          <p:cNvSpPr txBox="1"/>
          <p:nvPr/>
        </p:nvSpPr>
        <p:spPr>
          <a:xfrm>
            <a:off x="12709015" y="4750449"/>
            <a:ext cx="5224123" cy="12871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This layout makes strong use of photography. The large, high-impact images on both pages create clear entry points and give the spread a sense of scale and presence.</a:t>
            </a:r>
          </a:p>
        </p:txBody>
      </p:sp>
      <p:sp>
        <p:nvSpPr>
          <p:cNvPr id="16" name="TextBox 16"/>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7" name="Group 17"/>
          <p:cNvGrpSpPr/>
          <p:nvPr/>
        </p:nvGrpSpPr>
        <p:grpSpPr>
          <a:xfrm>
            <a:off x="5918192" y="3292118"/>
            <a:ext cx="3206410" cy="4996348"/>
            <a:chOff x="0" y="0"/>
            <a:chExt cx="4275214" cy="6661798"/>
          </a:xfrm>
        </p:grpSpPr>
        <p:sp>
          <p:nvSpPr>
            <p:cNvPr id="18" name="Freeform 18"/>
            <p:cNvSpPr/>
            <p:nvPr/>
          </p:nvSpPr>
          <p:spPr>
            <a:xfrm>
              <a:off x="0" y="0"/>
              <a:ext cx="4275201" cy="6661785"/>
            </a:xfrm>
            <a:custGeom>
              <a:avLst/>
              <a:gdLst/>
              <a:ahLst/>
              <a:cxnLst/>
              <a:rect l="l" t="t" r="r" b="b"/>
              <a:pathLst>
                <a:path w="4275201" h="6661785">
                  <a:moveTo>
                    <a:pt x="0" y="0"/>
                  </a:moveTo>
                  <a:lnTo>
                    <a:pt x="4275201" y="0"/>
                  </a:lnTo>
                  <a:lnTo>
                    <a:pt x="4275201" y="6661785"/>
                  </a:lnTo>
                  <a:lnTo>
                    <a:pt x="0" y="6661785"/>
                  </a:lnTo>
                  <a:lnTo>
                    <a:pt x="0" y="0"/>
                  </a:lnTo>
                  <a:close/>
                </a:path>
              </a:pathLst>
            </a:custGeom>
            <a:blipFill>
              <a:blip r:embed="rId4"/>
              <a:stretch>
                <a:fillRect l="-4797" r="-4798"/>
              </a:stretch>
            </a:blipFill>
          </p:spPr>
          <p:txBody>
            <a:bodyPr/>
            <a:lstStyle/>
            <a:p>
              <a:endParaRPr lang="en-US"/>
            </a:p>
          </p:txBody>
        </p:sp>
      </p:grpSp>
      <p:grpSp>
        <p:nvGrpSpPr>
          <p:cNvPr id="19" name="Group 19"/>
          <p:cNvGrpSpPr/>
          <p:nvPr/>
        </p:nvGrpSpPr>
        <p:grpSpPr>
          <a:xfrm>
            <a:off x="9095256" y="3292118"/>
            <a:ext cx="2757897" cy="4996348"/>
            <a:chOff x="0" y="0"/>
            <a:chExt cx="3677196" cy="6661798"/>
          </a:xfrm>
        </p:grpSpPr>
        <p:sp>
          <p:nvSpPr>
            <p:cNvPr id="20" name="Freeform 20"/>
            <p:cNvSpPr/>
            <p:nvPr/>
          </p:nvSpPr>
          <p:spPr>
            <a:xfrm>
              <a:off x="0" y="0"/>
              <a:ext cx="3677158" cy="6661785"/>
            </a:xfrm>
            <a:custGeom>
              <a:avLst/>
              <a:gdLst/>
              <a:ahLst/>
              <a:cxnLst/>
              <a:rect l="l" t="t" r="r" b="b"/>
              <a:pathLst>
                <a:path w="3677158" h="6661785">
                  <a:moveTo>
                    <a:pt x="0" y="0"/>
                  </a:moveTo>
                  <a:lnTo>
                    <a:pt x="3677158" y="0"/>
                  </a:lnTo>
                  <a:lnTo>
                    <a:pt x="3677158" y="6661785"/>
                  </a:lnTo>
                  <a:lnTo>
                    <a:pt x="0" y="6661785"/>
                  </a:lnTo>
                  <a:lnTo>
                    <a:pt x="0" y="0"/>
                  </a:lnTo>
                  <a:close/>
                </a:path>
              </a:pathLst>
            </a:custGeom>
            <a:blipFill>
              <a:blip r:embed="rId5"/>
              <a:stretch>
                <a:fillRect l="-13710" r="-13710"/>
              </a:stretch>
            </a:blipFill>
          </p:spPr>
          <p:txBody>
            <a:bodyPr/>
            <a:lstStyle/>
            <a:p>
              <a:endParaRPr lang="en-US"/>
            </a:p>
          </p:txBody>
        </p:sp>
      </p:grpSp>
      <p:grpSp>
        <p:nvGrpSpPr>
          <p:cNvPr id="21" name="Group 21"/>
          <p:cNvGrpSpPr/>
          <p:nvPr/>
        </p:nvGrpSpPr>
        <p:grpSpPr>
          <a:xfrm>
            <a:off x="13489221" y="79492"/>
            <a:ext cx="4660259" cy="2221547"/>
            <a:chOff x="0" y="0"/>
            <a:chExt cx="10846676" cy="5170614"/>
          </a:xfrm>
        </p:grpSpPr>
        <p:sp>
          <p:nvSpPr>
            <p:cNvPr id="22" name="Freeform 22"/>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6"/>
              <a:stretch>
                <a:fillRect b="-9585"/>
              </a:stretch>
            </a:blipFill>
          </p:spPr>
          <p:txBody>
            <a:bodyPr/>
            <a:lstStyle/>
            <a:p>
              <a:endParaRPr lang="en-US"/>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dirty="0">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dirty="0">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dirty="0">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3400351" y="7813214"/>
            <a:ext cx="11477774" cy="1339982"/>
          </a:xfrm>
          <a:prstGeom prst="rect">
            <a:avLst/>
          </a:prstGeom>
        </p:spPr>
        <p:txBody>
          <a:bodyPr lIns="0" tIns="0" rIns="0" bIns="0" rtlCol="0" anchor="t">
            <a:spAutoFit/>
          </a:bodyPr>
          <a:lstStyle/>
          <a:p>
            <a:pPr algn="ctr">
              <a:lnSpc>
                <a:spcPts val="4960"/>
              </a:lnSpc>
            </a:pPr>
            <a:r>
              <a:rPr lang="en-US" sz="6200" b="1" spc="-167" dirty="0">
                <a:solidFill>
                  <a:srgbClr val="4FAACF"/>
                </a:solidFill>
                <a:latin typeface="Arial MT Pro Bold"/>
                <a:ea typeface="Arial MT Pro Bold"/>
                <a:cs typeface="Arial MT Pro Bold"/>
                <a:sym typeface="Arial MT Pro Bold"/>
              </a:rPr>
              <a:t>20 – ORIGINAL ALBUM, CD, BOOK OR BOOKLET COVER</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752600" y="1496431"/>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400375" y="1698474"/>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1" name="TextBox 11"/>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2" name="TextBox 12"/>
          <p:cNvSpPr txBox="1"/>
          <p:nvPr/>
        </p:nvSpPr>
        <p:spPr>
          <a:xfrm>
            <a:off x="1117039" y="843600"/>
            <a:ext cx="11944506" cy="501291"/>
          </a:xfrm>
          <a:prstGeom prst="rect">
            <a:avLst/>
          </a:prstGeom>
        </p:spPr>
        <p:txBody>
          <a:bodyPr wrap="square" lIns="0" tIns="0" rIns="0" bIns="0" rtlCol="0" anchor="t">
            <a:spAutoFit/>
          </a:bodyPr>
          <a:lstStyle/>
          <a:p>
            <a:pPr algn="ctr">
              <a:lnSpc>
                <a:spcPts val="4051"/>
              </a:lnSpc>
            </a:pPr>
            <a:r>
              <a:rPr lang="en-US" sz="3376" b="1" spc="-90" dirty="0">
                <a:solidFill>
                  <a:srgbClr val="4FAACF"/>
                </a:solidFill>
                <a:latin typeface="Montserrat Bold"/>
                <a:ea typeface="Montserrat Bold"/>
                <a:cs typeface="Montserrat Bold"/>
                <a:sym typeface="Montserrat Bold"/>
              </a:rPr>
              <a:t>20 – ORIGINAL ALBUM, CD, BOOK OR BOOKLET COVER </a:t>
            </a:r>
          </a:p>
        </p:txBody>
      </p:sp>
      <p:sp>
        <p:nvSpPr>
          <p:cNvPr id="13" name="TextBox 13"/>
          <p:cNvSpPr txBox="1"/>
          <p:nvPr/>
        </p:nvSpPr>
        <p:spPr>
          <a:xfrm>
            <a:off x="1066183" y="5730474"/>
            <a:ext cx="5176483" cy="307135"/>
          </a:xfrm>
          <a:prstGeom prst="rect">
            <a:avLst/>
          </a:prstGeom>
        </p:spPr>
        <p:txBody>
          <a:bodyPr lIns="0" tIns="0" rIns="0" bIns="0" rtlCol="0" anchor="t">
            <a:spAutoFit/>
          </a:bodyPr>
          <a:lstStyle/>
          <a:p>
            <a:pPr algn="ctr">
              <a:lnSpc>
                <a:spcPts val="2277"/>
              </a:lnSpc>
            </a:pPr>
            <a:r>
              <a:rPr lang="en-US" sz="2711" b="1" dirty="0">
                <a:solidFill>
                  <a:srgbClr val="EC8B40"/>
                </a:solidFill>
                <a:latin typeface="Montserrat Bold"/>
                <a:ea typeface="Montserrat Bold"/>
                <a:cs typeface="Montserrat Bold"/>
                <a:sym typeface="Montserrat Bold"/>
              </a:rPr>
              <a:t>Designer: Rivonny Luchas</a:t>
            </a:r>
          </a:p>
        </p:txBody>
      </p:sp>
      <p:sp>
        <p:nvSpPr>
          <p:cNvPr id="14" name="TextBox 14"/>
          <p:cNvSpPr txBox="1"/>
          <p:nvPr/>
        </p:nvSpPr>
        <p:spPr>
          <a:xfrm>
            <a:off x="1274404" y="6921621"/>
            <a:ext cx="4094746" cy="361792"/>
          </a:xfrm>
          <a:prstGeom prst="rect">
            <a:avLst/>
          </a:prstGeom>
        </p:spPr>
        <p:txBody>
          <a:bodyPr lIns="0" tIns="0" rIns="0" bIns="0" rtlCol="0" anchor="t">
            <a:spAutoFit/>
          </a:bodyPr>
          <a:lstStyle/>
          <a:p>
            <a:pPr algn="ctr">
              <a:lnSpc>
                <a:spcPts val="2826"/>
              </a:lnSpc>
            </a:pPr>
            <a:r>
              <a:rPr lang="en-US" sz="2479" b="1" dirty="0">
                <a:solidFill>
                  <a:srgbClr val="EC8B40"/>
                </a:solidFill>
                <a:latin typeface="Montserrat Bold"/>
                <a:ea typeface="Montserrat Bold"/>
                <a:cs typeface="Montserrat Bold"/>
                <a:sym typeface="Montserrat Bold"/>
              </a:rPr>
              <a:t>Salvationist </a:t>
            </a:r>
          </a:p>
        </p:txBody>
      </p:sp>
      <p:sp>
        <p:nvSpPr>
          <p:cNvPr id="15" name="TextBox 15"/>
          <p:cNvSpPr txBox="1"/>
          <p:nvPr/>
        </p:nvSpPr>
        <p:spPr>
          <a:xfrm>
            <a:off x="691040" y="8284296"/>
            <a:ext cx="5227152" cy="333425"/>
          </a:xfrm>
          <a:prstGeom prst="rect">
            <a:avLst/>
          </a:prstGeom>
        </p:spPr>
        <p:txBody>
          <a:bodyPr lIns="0" tIns="0" rIns="0" bIns="0" rtlCol="0" anchor="t">
            <a:spAutoFit/>
          </a:bodyPr>
          <a:lstStyle/>
          <a:p>
            <a:pPr algn="ctr">
              <a:lnSpc>
                <a:spcPts val="2603"/>
              </a:lnSpc>
            </a:pPr>
            <a:r>
              <a:rPr lang="en-US" sz="2169" i="1" dirty="0">
                <a:solidFill>
                  <a:srgbClr val="EC8B40"/>
                </a:solidFill>
                <a:latin typeface="Montserrat Italics"/>
                <a:ea typeface="Montserrat Italics"/>
                <a:cs typeface="Montserrat Italics"/>
                <a:sym typeface="Montserrat Italics"/>
              </a:rPr>
              <a:t>“His Light In US”</a:t>
            </a:r>
          </a:p>
        </p:txBody>
      </p:sp>
      <p:sp>
        <p:nvSpPr>
          <p:cNvPr id="16" name="TextBox 16"/>
          <p:cNvSpPr txBox="1"/>
          <p:nvPr/>
        </p:nvSpPr>
        <p:spPr>
          <a:xfrm>
            <a:off x="12664254" y="4591916"/>
            <a:ext cx="5224123" cy="1318502"/>
          </a:xfrm>
          <a:prstGeom prst="rect">
            <a:avLst/>
          </a:prstGeom>
        </p:spPr>
        <p:txBody>
          <a:bodyPr lIns="0" tIns="0" rIns="0" bIns="0" rtlCol="0" anchor="t">
            <a:spAutoFit/>
          </a:bodyPr>
          <a:lstStyle/>
          <a:p>
            <a:pPr algn="ctr">
              <a:lnSpc>
                <a:spcPts val="2554"/>
              </a:lnSpc>
            </a:pPr>
            <a:r>
              <a:rPr lang="en-US" sz="1824" dirty="0">
                <a:solidFill>
                  <a:srgbClr val="000000"/>
                </a:solidFill>
                <a:latin typeface="Kite One"/>
                <a:ea typeface="Kite One"/>
                <a:cs typeface="Kite One"/>
                <a:sym typeface="Kite One"/>
              </a:rPr>
              <a:t>The front cover is simple yet full of</a:t>
            </a:r>
          </a:p>
          <a:p>
            <a:pPr algn="ctr">
              <a:lnSpc>
                <a:spcPts val="2554"/>
              </a:lnSpc>
            </a:pPr>
            <a:r>
              <a:rPr lang="en-US" sz="1824" dirty="0">
                <a:solidFill>
                  <a:srgbClr val="000000"/>
                </a:solidFill>
                <a:latin typeface="Kite One"/>
                <a:ea typeface="Kite One"/>
                <a:cs typeface="Kite One"/>
                <a:sym typeface="Kite One"/>
              </a:rPr>
              <a:t>light. The viewer is led into the centre</a:t>
            </a:r>
          </a:p>
          <a:p>
            <a:pPr algn="ctr">
              <a:lnSpc>
                <a:spcPts val="2554"/>
              </a:lnSpc>
            </a:pPr>
            <a:r>
              <a:rPr lang="en-US" sz="1824" dirty="0">
                <a:solidFill>
                  <a:srgbClr val="000000"/>
                </a:solidFill>
                <a:latin typeface="Kite One"/>
                <a:ea typeface="Kite One"/>
                <a:cs typeface="Kite One"/>
                <a:sym typeface="Kite One"/>
              </a:rPr>
              <a:t>towards the source of the light. Symbolic</a:t>
            </a:r>
          </a:p>
          <a:p>
            <a:pPr algn="ctr">
              <a:lnSpc>
                <a:spcPts val="2554"/>
              </a:lnSpc>
            </a:pPr>
            <a:r>
              <a:rPr lang="en-US" sz="1824" dirty="0">
                <a:solidFill>
                  <a:srgbClr val="000000"/>
                </a:solidFill>
                <a:latin typeface="Kite One"/>
                <a:ea typeface="Kite One"/>
                <a:cs typeface="Kite One"/>
                <a:sym typeface="Kite One"/>
              </a:rPr>
              <a:t>composition.</a:t>
            </a:r>
          </a:p>
        </p:txBody>
      </p:sp>
      <p:sp>
        <p:nvSpPr>
          <p:cNvPr id="17" name="TextBox 17"/>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8" name="Group 18"/>
          <p:cNvGrpSpPr/>
          <p:nvPr/>
        </p:nvGrpSpPr>
        <p:grpSpPr>
          <a:xfrm>
            <a:off x="13489221" y="79492"/>
            <a:ext cx="4660259" cy="2221547"/>
            <a:chOff x="0" y="0"/>
            <a:chExt cx="10846676" cy="5170614"/>
          </a:xfrm>
        </p:grpSpPr>
        <p:sp>
          <p:nvSpPr>
            <p:cNvPr id="19" name="Freeform 19"/>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4"/>
              <a:stretch>
                <a:fillRect b="-9585"/>
              </a:stretch>
            </a:blipFill>
          </p:spPr>
          <p:txBody>
            <a:bodyPr/>
            <a:lstStyle/>
            <a:p>
              <a:endParaRPr lang="en-US"/>
            </a:p>
          </p:txBody>
        </p:sp>
      </p:grpSp>
      <p:pic>
        <p:nvPicPr>
          <p:cNvPr id="25" name="Picture 24">
            <a:extLst>
              <a:ext uri="{FF2B5EF4-FFF2-40B4-BE49-F238E27FC236}">
                <a16:creationId xmlns:a16="http://schemas.microsoft.com/office/drawing/2014/main" id="{133FE8A4-0E97-A0AB-651E-A792E39E75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8799" y="3273658"/>
            <a:ext cx="4742688" cy="4687824"/>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1836D-8028-B8D7-DE1E-ADF67126199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46C2153-7434-320A-80CA-5BCF01DD8A1E}"/>
              </a:ext>
            </a:extLst>
          </p:cNvPr>
          <p:cNvGrpSpPr/>
          <p:nvPr/>
        </p:nvGrpSpPr>
        <p:grpSpPr>
          <a:xfrm>
            <a:off x="643049" y="293526"/>
            <a:ext cx="17001902" cy="9888484"/>
            <a:chOff x="0" y="0"/>
            <a:chExt cx="22669203" cy="13184645"/>
          </a:xfrm>
        </p:grpSpPr>
        <p:sp>
          <p:nvSpPr>
            <p:cNvPr id="3" name="Freeform 3">
              <a:extLst>
                <a:ext uri="{FF2B5EF4-FFF2-40B4-BE49-F238E27FC236}">
                  <a16:creationId xmlns:a16="http://schemas.microsoft.com/office/drawing/2014/main" id="{E8A70F0A-8D30-0415-FE57-AA9BBA8796E9}"/>
                </a:ext>
              </a:extLst>
            </p:cNvPr>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a:extLst>
                <a:ext uri="{FF2B5EF4-FFF2-40B4-BE49-F238E27FC236}">
                  <a16:creationId xmlns:a16="http://schemas.microsoft.com/office/drawing/2014/main" id="{02AB7180-0E99-BBD5-AD78-4A0C77C03E00}"/>
                </a:ext>
              </a:extLst>
            </p:cNvPr>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a:extLst>
                <a:ext uri="{FF2B5EF4-FFF2-40B4-BE49-F238E27FC236}">
                  <a16:creationId xmlns:a16="http://schemas.microsoft.com/office/drawing/2014/main" id="{2A4D9A7B-2365-D4C4-79AE-78DBF3AB1885}"/>
                </a:ext>
              </a:extLst>
            </p:cNvPr>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dirty="0">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dirty="0">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dirty="0">
                  <a:solidFill>
                    <a:srgbClr val="4FAACF">
                      <a:alpha val="5882"/>
                    </a:srgbClr>
                  </a:solidFill>
                  <a:latin typeface="Open Sans Bold"/>
                  <a:ea typeface="Open Sans Bold"/>
                  <a:cs typeface="Open Sans Bold"/>
                  <a:sym typeface="Open Sans Bold"/>
                </a:rPr>
                <a:t>Press</a:t>
              </a:r>
            </a:p>
          </p:txBody>
        </p:sp>
      </p:grpSp>
      <p:sp>
        <p:nvSpPr>
          <p:cNvPr id="6" name="TextBox 6">
            <a:extLst>
              <a:ext uri="{FF2B5EF4-FFF2-40B4-BE49-F238E27FC236}">
                <a16:creationId xmlns:a16="http://schemas.microsoft.com/office/drawing/2014/main" id="{3D441B3E-08F4-C371-D2E1-A86233BACECD}"/>
              </a:ext>
            </a:extLst>
          </p:cNvPr>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a:extLst>
              <a:ext uri="{FF2B5EF4-FFF2-40B4-BE49-F238E27FC236}">
                <a16:creationId xmlns:a16="http://schemas.microsoft.com/office/drawing/2014/main" id="{54389FA5-0E3E-B562-06E2-40A630855601}"/>
              </a:ext>
            </a:extLst>
          </p:cNvPr>
          <p:cNvSpPr txBox="1"/>
          <p:nvPr/>
        </p:nvSpPr>
        <p:spPr>
          <a:xfrm>
            <a:off x="3400351" y="7964231"/>
            <a:ext cx="11477774" cy="698781"/>
          </a:xfrm>
          <a:prstGeom prst="rect">
            <a:avLst/>
          </a:prstGeom>
        </p:spPr>
        <p:txBody>
          <a:bodyPr lIns="0" tIns="0" rIns="0" bIns="0" rtlCol="0" anchor="t">
            <a:spAutoFit/>
          </a:bodyPr>
          <a:lstStyle/>
          <a:p>
            <a:pPr algn="ctr">
              <a:lnSpc>
                <a:spcPts val="4960"/>
              </a:lnSpc>
            </a:pPr>
            <a:r>
              <a:rPr lang="en-US" sz="6200" b="1" spc="-167" dirty="0">
                <a:solidFill>
                  <a:srgbClr val="4FAACF"/>
                </a:solidFill>
                <a:latin typeface="Arial MT Pro Bold"/>
                <a:ea typeface="Arial MT Pro Bold"/>
                <a:cs typeface="Arial MT Pro Bold"/>
                <a:sym typeface="Arial MT Pro Bold"/>
              </a:rPr>
              <a:t>21 – ADVERTISEMENT </a:t>
            </a:r>
          </a:p>
        </p:txBody>
      </p:sp>
      <p:sp>
        <p:nvSpPr>
          <p:cNvPr id="8" name="Freeform 8">
            <a:extLst>
              <a:ext uri="{FF2B5EF4-FFF2-40B4-BE49-F238E27FC236}">
                <a16:creationId xmlns:a16="http://schemas.microsoft.com/office/drawing/2014/main" id="{578858A1-476B-7BDA-8FF6-F7A1D44A4E2A}"/>
              </a:ext>
            </a:extLst>
          </p:cNvPr>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F8880CEF-EDCF-6C9C-4579-6847D549876B}"/>
              </a:ext>
            </a:extLst>
          </p:cNvPr>
          <p:cNvSpPr/>
          <p:nvPr/>
        </p:nvSpPr>
        <p:spPr>
          <a:xfrm>
            <a:off x="5386388" y="9045320"/>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a:extLst>
              <a:ext uri="{FF2B5EF4-FFF2-40B4-BE49-F238E27FC236}">
                <a16:creationId xmlns:a16="http://schemas.microsoft.com/office/drawing/2014/main" id="{FF7AB8BF-0681-9A25-4630-4FD64844D4A3}"/>
              </a:ext>
            </a:extLst>
          </p:cNvPr>
          <p:cNvGrpSpPr/>
          <p:nvPr/>
        </p:nvGrpSpPr>
        <p:grpSpPr>
          <a:xfrm>
            <a:off x="5076496" y="2294239"/>
            <a:ext cx="8135007" cy="3877961"/>
            <a:chOff x="0" y="0"/>
            <a:chExt cx="10846676" cy="5170614"/>
          </a:xfrm>
        </p:grpSpPr>
        <p:sp>
          <p:nvSpPr>
            <p:cNvPr id="11" name="Freeform 11">
              <a:extLst>
                <a:ext uri="{FF2B5EF4-FFF2-40B4-BE49-F238E27FC236}">
                  <a16:creationId xmlns:a16="http://schemas.microsoft.com/office/drawing/2014/main" id="{ED72D1F7-DC41-6119-9DCA-4229197FC09A}"/>
                </a:ext>
              </a:extLst>
            </p:cNvPr>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extLst>
      <p:ext uri="{BB962C8B-B14F-4D97-AF65-F5344CB8AC3E}">
        <p14:creationId xmlns:p14="http://schemas.microsoft.com/office/powerpoint/2010/main" val="36222581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58E31-FFC4-FC13-03F4-77C1E93008C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F9D92AB-4B86-90A4-4325-A6447297F68D}"/>
              </a:ext>
            </a:extLst>
          </p:cNvPr>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3"/>
            <a:stretch>
              <a:fillRect/>
            </a:stretch>
          </a:blipFill>
        </p:spPr>
        <p:txBody>
          <a:bodyPr/>
          <a:lstStyle/>
          <a:p>
            <a:endParaRPr lang="en-US"/>
          </a:p>
        </p:txBody>
      </p:sp>
      <p:sp>
        <p:nvSpPr>
          <p:cNvPr id="3" name="AutoShape 3">
            <a:extLst>
              <a:ext uri="{FF2B5EF4-FFF2-40B4-BE49-F238E27FC236}">
                <a16:creationId xmlns:a16="http://schemas.microsoft.com/office/drawing/2014/main" id="{0CD4B17C-87B1-6F04-3AEA-BDAE3C61DFBB}"/>
              </a:ext>
            </a:extLst>
          </p:cNvPr>
          <p:cNvSpPr/>
          <p:nvPr/>
        </p:nvSpPr>
        <p:spPr>
          <a:xfrm flipV="1">
            <a:off x="1752600" y="1496431"/>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a:extLst>
              <a:ext uri="{FF2B5EF4-FFF2-40B4-BE49-F238E27FC236}">
                <a16:creationId xmlns:a16="http://schemas.microsoft.com/office/drawing/2014/main" id="{E1F04E99-051F-CA08-4CB0-1EFB8CE0BA6D}"/>
              </a:ext>
            </a:extLst>
          </p:cNvPr>
          <p:cNvGrpSpPr/>
          <p:nvPr/>
        </p:nvGrpSpPr>
        <p:grpSpPr>
          <a:xfrm>
            <a:off x="12303965" y="271078"/>
            <a:ext cx="6009713" cy="2373141"/>
            <a:chOff x="0" y="0"/>
            <a:chExt cx="8012951" cy="3164188"/>
          </a:xfrm>
        </p:grpSpPr>
        <p:sp>
          <p:nvSpPr>
            <p:cNvPr id="5" name="Freeform 5">
              <a:extLst>
                <a:ext uri="{FF2B5EF4-FFF2-40B4-BE49-F238E27FC236}">
                  <a16:creationId xmlns:a16="http://schemas.microsoft.com/office/drawing/2014/main" id="{ED7614C2-02EF-4906-DAF3-10D26016BC3C}"/>
                </a:ext>
              </a:extLst>
            </p:cNvPr>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a:extLst>
                <a:ext uri="{FF2B5EF4-FFF2-40B4-BE49-F238E27FC236}">
                  <a16:creationId xmlns:a16="http://schemas.microsoft.com/office/drawing/2014/main" id="{E901A4CC-A576-A1A7-CDF7-9C4D34257D58}"/>
                </a:ext>
              </a:extLst>
            </p:cNvPr>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a:extLst>
              <a:ext uri="{FF2B5EF4-FFF2-40B4-BE49-F238E27FC236}">
                <a16:creationId xmlns:a16="http://schemas.microsoft.com/office/drawing/2014/main" id="{5D94DF94-4144-C154-949C-D9B0BABB8DCE}"/>
              </a:ext>
            </a:extLst>
          </p:cNvPr>
          <p:cNvGrpSpPr/>
          <p:nvPr/>
        </p:nvGrpSpPr>
        <p:grpSpPr>
          <a:xfrm>
            <a:off x="691040" y="1960941"/>
            <a:ext cx="11612925" cy="7658701"/>
            <a:chOff x="0" y="0"/>
            <a:chExt cx="12761554" cy="8416220"/>
          </a:xfrm>
        </p:grpSpPr>
        <p:sp>
          <p:nvSpPr>
            <p:cNvPr id="8" name="Freeform 8">
              <a:extLst>
                <a:ext uri="{FF2B5EF4-FFF2-40B4-BE49-F238E27FC236}">
                  <a16:creationId xmlns:a16="http://schemas.microsoft.com/office/drawing/2014/main" id="{4A12F950-4B8A-17B4-433B-0ADE46575BDA}"/>
                </a:ext>
              </a:extLst>
            </p:cNvPr>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a:extLst>
              <a:ext uri="{FF2B5EF4-FFF2-40B4-BE49-F238E27FC236}">
                <a16:creationId xmlns:a16="http://schemas.microsoft.com/office/drawing/2014/main" id="{6E7FA700-B836-D765-1096-DDE8BF369072}"/>
              </a:ext>
            </a:extLst>
          </p:cNvPr>
          <p:cNvSpPr/>
          <p:nvPr/>
        </p:nvSpPr>
        <p:spPr>
          <a:xfrm>
            <a:off x="1400375" y="1698474"/>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4"/>
            <a:stretch>
              <a:fillRect t="-4596" b="-4596"/>
            </a:stretch>
          </a:blipFill>
        </p:spPr>
        <p:txBody>
          <a:bodyPr/>
          <a:lstStyle/>
          <a:p>
            <a:endParaRPr lang="en-US"/>
          </a:p>
        </p:txBody>
      </p:sp>
      <p:sp>
        <p:nvSpPr>
          <p:cNvPr id="11" name="TextBox 11">
            <a:extLst>
              <a:ext uri="{FF2B5EF4-FFF2-40B4-BE49-F238E27FC236}">
                <a16:creationId xmlns:a16="http://schemas.microsoft.com/office/drawing/2014/main" id="{8EFD93EC-DBAB-7833-115D-5C9128A48E0C}"/>
              </a:ext>
            </a:extLst>
          </p:cNvPr>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2" name="TextBox 12">
            <a:extLst>
              <a:ext uri="{FF2B5EF4-FFF2-40B4-BE49-F238E27FC236}">
                <a16:creationId xmlns:a16="http://schemas.microsoft.com/office/drawing/2014/main" id="{2BBDC097-586A-0EE9-FD7A-54E418A05A78}"/>
              </a:ext>
            </a:extLst>
          </p:cNvPr>
          <p:cNvSpPr txBox="1"/>
          <p:nvPr/>
        </p:nvSpPr>
        <p:spPr>
          <a:xfrm>
            <a:off x="1117039" y="843600"/>
            <a:ext cx="11944506" cy="501291"/>
          </a:xfrm>
          <a:prstGeom prst="rect">
            <a:avLst/>
          </a:prstGeom>
        </p:spPr>
        <p:txBody>
          <a:bodyPr wrap="square" lIns="0" tIns="0" rIns="0" bIns="0" rtlCol="0" anchor="t">
            <a:spAutoFit/>
          </a:bodyPr>
          <a:lstStyle/>
          <a:p>
            <a:pPr algn="ctr">
              <a:lnSpc>
                <a:spcPts val="4051"/>
              </a:lnSpc>
            </a:pPr>
            <a:r>
              <a:rPr lang="en-US" sz="3376" b="1" spc="-90" dirty="0">
                <a:solidFill>
                  <a:srgbClr val="4FAACF"/>
                </a:solidFill>
                <a:latin typeface="Montserrat Bold"/>
                <a:ea typeface="Montserrat Bold"/>
                <a:cs typeface="Montserrat Bold"/>
                <a:sym typeface="Montserrat Bold"/>
              </a:rPr>
              <a:t>21 – ADVERTISEMENT </a:t>
            </a:r>
          </a:p>
        </p:txBody>
      </p:sp>
      <p:sp>
        <p:nvSpPr>
          <p:cNvPr id="13" name="TextBox 13">
            <a:extLst>
              <a:ext uri="{FF2B5EF4-FFF2-40B4-BE49-F238E27FC236}">
                <a16:creationId xmlns:a16="http://schemas.microsoft.com/office/drawing/2014/main" id="{4D627D4C-CB2B-E580-072D-E6D276CFC987}"/>
              </a:ext>
            </a:extLst>
          </p:cNvPr>
          <p:cNvSpPr txBox="1"/>
          <p:nvPr/>
        </p:nvSpPr>
        <p:spPr>
          <a:xfrm>
            <a:off x="1066183" y="5730474"/>
            <a:ext cx="5176483" cy="307135"/>
          </a:xfrm>
          <a:prstGeom prst="rect">
            <a:avLst/>
          </a:prstGeom>
        </p:spPr>
        <p:txBody>
          <a:bodyPr lIns="0" tIns="0" rIns="0" bIns="0" rtlCol="0" anchor="t">
            <a:spAutoFit/>
          </a:bodyPr>
          <a:lstStyle/>
          <a:p>
            <a:pPr algn="ctr">
              <a:lnSpc>
                <a:spcPts val="2277"/>
              </a:lnSpc>
            </a:pPr>
            <a:r>
              <a:rPr lang="en-US" sz="2711" b="1" dirty="0">
                <a:solidFill>
                  <a:srgbClr val="EC8B40"/>
                </a:solidFill>
                <a:latin typeface="Montserrat Bold"/>
                <a:ea typeface="Montserrat Bold"/>
                <a:cs typeface="Montserrat Bold"/>
                <a:sym typeface="Montserrat Bold"/>
              </a:rPr>
              <a:t>Producer: Rui Feliz</a:t>
            </a:r>
          </a:p>
        </p:txBody>
      </p:sp>
      <p:sp>
        <p:nvSpPr>
          <p:cNvPr id="14" name="TextBox 14">
            <a:extLst>
              <a:ext uri="{FF2B5EF4-FFF2-40B4-BE49-F238E27FC236}">
                <a16:creationId xmlns:a16="http://schemas.microsoft.com/office/drawing/2014/main" id="{92B685BA-BE05-5D1A-96FA-D94AC45947ED}"/>
              </a:ext>
            </a:extLst>
          </p:cNvPr>
          <p:cNvSpPr txBox="1"/>
          <p:nvPr/>
        </p:nvSpPr>
        <p:spPr>
          <a:xfrm>
            <a:off x="1274404" y="6921621"/>
            <a:ext cx="4094746" cy="361792"/>
          </a:xfrm>
          <a:prstGeom prst="rect">
            <a:avLst/>
          </a:prstGeom>
        </p:spPr>
        <p:txBody>
          <a:bodyPr lIns="0" tIns="0" rIns="0" bIns="0" rtlCol="0" anchor="t">
            <a:spAutoFit/>
          </a:bodyPr>
          <a:lstStyle/>
          <a:p>
            <a:pPr algn="ctr">
              <a:lnSpc>
                <a:spcPts val="2826"/>
              </a:lnSpc>
            </a:pPr>
            <a:r>
              <a:rPr lang="en-US" sz="2479" b="1" dirty="0">
                <a:solidFill>
                  <a:srgbClr val="EC8B40"/>
                </a:solidFill>
                <a:latin typeface="Montserrat Bold"/>
                <a:ea typeface="Montserrat Bold"/>
                <a:cs typeface="Montserrat Bold"/>
                <a:sym typeface="Montserrat Bold"/>
              </a:rPr>
              <a:t>Salvationist </a:t>
            </a:r>
          </a:p>
        </p:txBody>
      </p:sp>
      <p:sp>
        <p:nvSpPr>
          <p:cNvPr id="15" name="TextBox 15">
            <a:extLst>
              <a:ext uri="{FF2B5EF4-FFF2-40B4-BE49-F238E27FC236}">
                <a16:creationId xmlns:a16="http://schemas.microsoft.com/office/drawing/2014/main" id="{4AB2ECAA-3526-17D1-AE16-FE6B86A8390E}"/>
              </a:ext>
            </a:extLst>
          </p:cNvPr>
          <p:cNvSpPr txBox="1"/>
          <p:nvPr/>
        </p:nvSpPr>
        <p:spPr>
          <a:xfrm>
            <a:off x="708201" y="8162212"/>
            <a:ext cx="5227152" cy="666849"/>
          </a:xfrm>
          <a:prstGeom prst="rect">
            <a:avLst/>
          </a:prstGeom>
        </p:spPr>
        <p:txBody>
          <a:bodyPr lIns="0" tIns="0" rIns="0" bIns="0" rtlCol="0" anchor="t">
            <a:spAutoFit/>
          </a:bodyPr>
          <a:lstStyle/>
          <a:p>
            <a:pPr algn="ctr">
              <a:lnSpc>
                <a:spcPts val="2603"/>
              </a:lnSpc>
            </a:pPr>
            <a:r>
              <a:rPr lang="en-CA" sz="2169" i="1" dirty="0">
                <a:solidFill>
                  <a:srgbClr val="EC8B40"/>
                </a:solidFill>
                <a:latin typeface="Montserrat Italics"/>
                <a:ea typeface="Montserrat Italics"/>
                <a:cs typeface="Montserrat Italics"/>
                <a:sym typeface="Montserrat Italics"/>
              </a:rPr>
              <a:t>:”Clutter-Free February - Join the Movement, Donate Today” </a:t>
            </a:r>
            <a:endParaRPr lang="en-US" sz="2169" i="1" dirty="0">
              <a:solidFill>
                <a:srgbClr val="EC8B40"/>
              </a:solidFill>
              <a:latin typeface="Montserrat Italics"/>
              <a:ea typeface="Montserrat Italics"/>
              <a:cs typeface="Montserrat Italics"/>
              <a:sym typeface="Montserrat Italics"/>
            </a:endParaRPr>
          </a:p>
        </p:txBody>
      </p:sp>
      <p:sp>
        <p:nvSpPr>
          <p:cNvPr id="16" name="TextBox 16">
            <a:extLst>
              <a:ext uri="{FF2B5EF4-FFF2-40B4-BE49-F238E27FC236}">
                <a16:creationId xmlns:a16="http://schemas.microsoft.com/office/drawing/2014/main" id="{7526B5F8-DB38-73B0-116D-4CD12473A40D}"/>
              </a:ext>
            </a:extLst>
          </p:cNvPr>
          <p:cNvSpPr txBox="1"/>
          <p:nvPr/>
        </p:nvSpPr>
        <p:spPr>
          <a:xfrm>
            <a:off x="12612374" y="4592073"/>
            <a:ext cx="5224123" cy="1651093"/>
          </a:xfrm>
          <a:prstGeom prst="rect">
            <a:avLst/>
          </a:prstGeom>
        </p:spPr>
        <p:txBody>
          <a:bodyPr lIns="0" tIns="0" rIns="0" bIns="0" rtlCol="0" anchor="t">
            <a:spAutoFit/>
          </a:bodyPr>
          <a:lstStyle/>
          <a:p>
            <a:pPr algn="ctr">
              <a:lnSpc>
                <a:spcPts val="2554"/>
              </a:lnSpc>
            </a:pPr>
            <a:r>
              <a:rPr lang="en-US" dirty="0">
                <a:latin typeface="Kite One" panose="020B0604020202020204" charset="0"/>
              </a:rPr>
              <a:t>This ad features outstanding shots of people taking materials to </a:t>
            </a:r>
            <a:r>
              <a:rPr lang="en-US" sz="1820" dirty="0">
                <a:latin typeface="Kite One" panose="020B0604020202020204" charset="0"/>
              </a:rPr>
              <a:t>donate</a:t>
            </a:r>
            <a:r>
              <a:rPr lang="en-US" dirty="0">
                <a:latin typeface="Kite One" panose="020B0604020202020204" charset="0"/>
              </a:rPr>
              <a:t> at Salvation Army locations. Video production is top notch, storyboarding and composing are excellent, and editing is seamless and the video just flows.</a:t>
            </a:r>
          </a:p>
        </p:txBody>
      </p:sp>
      <p:sp>
        <p:nvSpPr>
          <p:cNvPr id="17" name="TextBox 17">
            <a:extLst>
              <a:ext uri="{FF2B5EF4-FFF2-40B4-BE49-F238E27FC236}">
                <a16:creationId xmlns:a16="http://schemas.microsoft.com/office/drawing/2014/main" id="{E1810BEA-7309-9589-4B92-F898281BCF02}"/>
              </a:ext>
            </a:extLst>
          </p:cNvPr>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8" name="Group 18">
            <a:extLst>
              <a:ext uri="{FF2B5EF4-FFF2-40B4-BE49-F238E27FC236}">
                <a16:creationId xmlns:a16="http://schemas.microsoft.com/office/drawing/2014/main" id="{30C4DDE2-0B03-FF89-2324-8117CBDE6C7D}"/>
              </a:ext>
            </a:extLst>
          </p:cNvPr>
          <p:cNvGrpSpPr/>
          <p:nvPr/>
        </p:nvGrpSpPr>
        <p:grpSpPr>
          <a:xfrm>
            <a:off x="13489221" y="79492"/>
            <a:ext cx="4660259" cy="2221547"/>
            <a:chOff x="0" y="0"/>
            <a:chExt cx="10846676" cy="5170614"/>
          </a:xfrm>
        </p:grpSpPr>
        <p:sp>
          <p:nvSpPr>
            <p:cNvPr id="19" name="Freeform 19">
              <a:extLst>
                <a:ext uri="{FF2B5EF4-FFF2-40B4-BE49-F238E27FC236}">
                  <a16:creationId xmlns:a16="http://schemas.microsoft.com/office/drawing/2014/main" id="{01251EE0-49AB-284F-1533-5801732BC1C5}"/>
                </a:ext>
              </a:extLst>
            </p:cNvPr>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pic>
        <p:nvPicPr>
          <p:cNvPr id="20" name="Picture 19">
            <a:extLst>
              <a:ext uri="{FF2B5EF4-FFF2-40B4-BE49-F238E27FC236}">
                <a16:creationId xmlns:a16="http://schemas.microsoft.com/office/drawing/2014/main" id="{DE8B732C-13D9-1F75-74E3-268F1E64496A}"/>
              </a:ext>
            </a:extLst>
          </p:cNvPr>
          <p:cNvPicPr>
            <a:picLocks noChangeAspect="1"/>
          </p:cNvPicPr>
          <p:nvPr/>
        </p:nvPicPr>
        <p:blipFill>
          <a:blip r:embed="rId6">
            <a:extLst>
              <a:ext uri="{28A0092B-C50C-407E-A947-70E740481C1C}">
                <a14:useLocalDpi xmlns:a14="http://schemas.microsoft.com/office/drawing/2010/main" val="0"/>
              </a:ext>
            </a:extLst>
          </a:blip>
          <a:srcRect l="3148" t="21250" r="38287" b="19899"/>
          <a:stretch>
            <a:fillRect/>
          </a:stretch>
        </p:blipFill>
        <p:spPr>
          <a:xfrm>
            <a:off x="6242666" y="3411377"/>
            <a:ext cx="4417866" cy="2495970"/>
          </a:xfrm>
          <a:prstGeom prst="rect">
            <a:avLst/>
          </a:prstGeom>
        </p:spPr>
      </p:pic>
      <p:pic>
        <p:nvPicPr>
          <p:cNvPr id="22" name="Picture 21">
            <a:extLst>
              <a:ext uri="{FF2B5EF4-FFF2-40B4-BE49-F238E27FC236}">
                <a16:creationId xmlns:a16="http://schemas.microsoft.com/office/drawing/2014/main" id="{FACA3A6D-B38B-947B-42E3-0E574C98C9B2}"/>
              </a:ext>
            </a:extLst>
          </p:cNvPr>
          <p:cNvPicPr>
            <a:picLocks noChangeAspect="1"/>
          </p:cNvPicPr>
          <p:nvPr/>
        </p:nvPicPr>
        <p:blipFill>
          <a:blip r:embed="rId7">
            <a:extLst>
              <a:ext uri="{28A0092B-C50C-407E-A947-70E740481C1C}">
                <a14:useLocalDpi xmlns:a14="http://schemas.microsoft.com/office/drawing/2010/main" val="0"/>
              </a:ext>
            </a:extLst>
          </a:blip>
          <a:srcRect l="3734" t="21909" r="38344" b="19719"/>
          <a:stretch>
            <a:fillRect/>
          </a:stretch>
        </p:blipFill>
        <p:spPr>
          <a:xfrm>
            <a:off x="6135797" y="6088596"/>
            <a:ext cx="4524735" cy="2563671"/>
          </a:xfrm>
          <a:prstGeom prst="rect">
            <a:avLst/>
          </a:prstGeom>
        </p:spPr>
      </p:pic>
    </p:spTree>
    <p:extLst>
      <p:ext uri="{BB962C8B-B14F-4D97-AF65-F5344CB8AC3E}">
        <p14:creationId xmlns:p14="http://schemas.microsoft.com/office/powerpoint/2010/main" val="2374853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871715" y="7713832"/>
            <a:ext cx="4497435" cy="412594"/>
          </a:xfrm>
          <a:prstGeom prst="rect">
            <a:avLst/>
          </a:prstGeom>
        </p:spPr>
        <p:txBody>
          <a:bodyPr lIns="0" tIns="0" rIns="0" bIns="0" rtlCol="0" anchor="t">
            <a:spAutoFit/>
          </a:bodyPr>
          <a:lstStyle/>
          <a:p>
            <a:pPr algn="ctr">
              <a:lnSpc>
                <a:spcPts val="3457"/>
              </a:lnSpc>
            </a:pPr>
            <a:r>
              <a:rPr lang="en-US" sz="2400" b="1">
                <a:solidFill>
                  <a:srgbClr val="4FAACF"/>
                </a:solidFill>
                <a:latin typeface="Montserrat Bold"/>
                <a:ea typeface="Montserrat Bold"/>
                <a:cs typeface="Montserrat Bold"/>
                <a:sym typeface="Montserrat Bold"/>
              </a:rPr>
              <a:t>New Brunswick Anglican</a:t>
            </a:r>
          </a:p>
        </p:txBody>
      </p:sp>
      <p:sp>
        <p:nvSpPr>
          <p:cNvPr id="20" name="TextBox 20"/>
          <p:cNvSpPr txBox="1"/>
          <p:nvPr/>
        </p:nvSpPr>
        <p:spPr>
          <a:xfrm>
            <a:off x="691040" y="8812227"/>
            <a:ext cx="4813047" cy="628650"/>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“Alongside’s Hope’s diocesan rep hospitalized in Kenya”</a:t>
            </a:r>
          </a:p>
        </p:txBody>
      </p:sp>
      <p:sp>
        <p:nvSpPr>
          <p:cNvPr id="21" name="TextBox 21"/>
          <p:cNvSpPr txBox="1"/>
          <p:nvPr/>
        </p:nvSpPr>
        <p:spPr>
          <a:xfrm>
            <a:off x="826528" y="6733349"/>
            <a:ext cx="4677558" cy="40005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Author: Gisele McKnight</a:t>
            </a:r>
          </a:p>
        </p:txBody>
      </p:sp>
      <p:sp>
        <p:nvSpPr>
          <p:cNvPr id="22" name="TextBox 22"/>
          <p:cNvSpPr txBox="1"/>
          <p:nvPr/>
        </p:nvSpPr>
        <p:spPr>
          <a:xfrm>
            <a:off x="12604059" y="7596513"/>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Salvationist</a:t>
            </a:r>
          </a:p>
        </p:txBody>
      </p:sp>
      <p:sp>
        <p:nvSpPr>
          <p:cNvPr id="23" name="TextBox 23"/>
          <p:cNvSpPr txBox="1"/>
          <p:nvPr/>
        </p:nvSpPr>
        <p:spPr>
          <a:xfrm>
            <a:off x="12513997" y="8552032"/>
            <a:ext cx="4813047" cy="31432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“Hurricane Heroes”</a:t>
            </a:r>
          </a:p>
        </p:txBody>
      </p:sp>
      <p:sp>
        <p:nvSpPr>
          <p:cNvPr id="24" name="TextBox 24"/>
          <p:cNvSpPr txBox="1"/>
          <p:nvPr/>
        </p:nvSpPr>
        <p:spPr>
          <a:xfrm>
            <a:off x="12513997" y="6704182"/>
            <a:ext cx="4677558" cy="40005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Author: Abbigail Oliver</a:t>
            </a:r>
          </a:p>
        </p:txBody>
      </p:sp>
      <p:sp>
        <p:nvSpPr>
          <p:cNvPr id="25" name="TextBox 25"/>
          <p:cNvSpPr txBox="1"/>
          <p:nvPr/>
        </p:nvSpPr>
        <p:spPr>
          <a:xfrm>
            <a:off x="1254760" y="85571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2 - NEWS STORY</a:t>
            </a:r>
          </a:p>
        </p:txBody>
      </p:sp>
      <p:grpSp>
        <p:nvGrpSpPr>
          <p:cNvPr id="26" name="Group 26"/>
          <p:cNvGrpSpPr/>
          <p:nvPr/>
        </p:nvGrpSpPr>
        <p:grpSpPr>
          <a:xfrm>
            <a:off x="13489221" y="79492"/>
            <a:ext cx="4660259" cy="2221547"/>
            <a:chOff x="0" y="0"/>
            <a:chExt cx="10846676" cy="5170614"/>
          </a:xfrm>
        </p:grpSpPr>
        <p:sp>
          <p:nvSpPr>
            <p:cNvPr id="27" name="Freeform 27"/>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grpSp>
        <p:nvGrpSpPr>
          <p:cNvPr id="28" name="Group 28"/>
          <p:cNvGrpSpPr/>
          <p:nvPr/>
        </p:nvGrpSpPr>
        <p:grpSpPr>
          <a:xfrm>
            <a:off x="7937907" y="4277802"/>
            <a:ext cx="3984055" cy="4736612"/>
            <a:chOff x="0" y="0"/>
            <a:chExt cx="4654690" cy="5533923"/>
          </a:xfrm>
        </p:grpSpPr>
        <p:sp>
          <p:nvSpPr>
            <p:cNvPr id="29" name="Freeform 29"/>
            <p:cNvSpPr/>
            <p:nvPr/>
          </p:nvSpPr>
          <p:spPr>
            <a:xfrm>
              <a:off x="0" y="0"/>
              <a:ext cx="4654677" cy="5533898"/>
            </a:xfrm>
            <a:custGeom>
              <a:avLst/>
              <a:gdLst/>
              <a:ahLst/>
              <a:cxnLst/>
              <a:rect l="l" t="t" r="r" b="b"/>
              <a:pathLst>
                <a:path w="4654677" h="5533898">
                  <a:moveTo>
                    <a:pt x="0" y="0"/>
                  </a:moveTo>
                  <a:lnTo>
                    <a:pt x="4654677" y="0"/>
                  </a:lnTo>
                  <a:lnTo>
                    <a:pt x="4654677" y="5533898"/>
                  </a:lnTo>
                  <a:lnTo>
                    <a:pt x="0" y="5533898"/>
                  </a:lnTo>
                  <a:lnTo>
                    <a:pt x="0" y="0"/>
                  </a:lnTo>
                  <a:close/>
                </a:path>
              </a:pathLst>
            </a:custGeom>
            <a:blipFill>
              <a:blip r:embed="rId6"/>
              <a:stretch>
                <a:fillRect r="-80678" b="-148"/>
              </a:stretch>
            </a:blipFill>
          </p:spPr>
          <p:txBody>
            <a:bodyPr/>
            <a:lstStyle/>
            <a:p>
              <a:endParaRPr lang="en-US"/>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06ED5-EA10-06B6-6E87-94A3FEC0E2F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5CBB048-791D-CCF3-F012-12C8CBB2AF3D}"/>
              </a:ext>
            </a:extLst>
          </p:cNvPr>
          <p:cNvGrpSpPr/>
          <p:nvPr/>
        </p:nvGrpSpPr>
        <p:grpSpPr>
          <a:xfrm>
            <a:off x="643049" y="293526"/>
            <a:ext cx="17001902" cy="9888484"/>
            <a:chOff x="0" y="0"/>
            <a:chExt cx="22669203" cy="13184645"/>
          </a:xfrm>
        </p:grpSpPr>
        <p:sp>
          <p:nvSpPr>
            <p:cNvPr id="3" name="Freeform 3">
              <a:extLst>
                <a:ext uri="{FF2B5EF4-FFF2-40B4-BE49-F238E27FC236}">
                  <a16:creationId xmlns:a16="http://schemas.microsoft.com/office/drawing/2014/main" id="{07905A5F-2A2E-DA4C-D880-042E975AEAA6}"/>
                </a:ext>
              </a:extLst>
            </p:cNvPr>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a:extLst>
                <a:ext uri="{FF2B5EF4-FFF2-40B4-BE49-F238E27FC236}">
                  <a16:creationId xmlns:a16="http://schemas.microsoft.com/office/drawing/2014/main" id="{C81DEE00-70E6-35B9-B814-1249C45E8AE8}"/>
                </a:ext>
              </a:extLst>
            </p:cNvPr>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a:extLst>
                <a:ext uri="{FF2B5EF4-FFF2-40B4-BE49-F238E27FC236}">
                  <a16:creationId xmlns:a16="http://schemas.microsoft.com/office/drawing/2014/main" id="{41E5374B-C495-3C45-6ACA-6194AEABBD8D}"/>
                </a:ext>
              </a:extLst>
            </p:cNvPr>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a:extLst>
              <a:ext uri="{FF2B5EF4-FFF2-40B4-BE49-F238E27FC236}">
                <a16:creationId xmlns:a16="http://schemas.microsoft.com/office/drawing/2014/main" id="{F912EDF5-3976-054B-89C6-0B5AEC81348E}"/>
              </a:ext>
            </a:extLst>
          </p:cNvPr>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a:extLst>
              <a:ext uri="{FF2B5EF4-FFF2-40B4-BE49-F238E27FC236}">
                <a16:creationId xmlns:a16="http://schemas.microsoft.com/office/drawing/2014/main" id="{A59912A1-4DEC-E1A5-ABF5-7E52063C258D}"/>
              </a:ext>
            </a:extLst>
          </p:cNvPr>
          <p:cNvSpPr txBox="1"/>
          <p:nvPr/>
        </p:nvSpPr>
        <p:spPr>
          <a:xfrm>
            <a:off x="3405113" y="8003498"/>
            <a:ext cx="11477774"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22A – MARKETING CAMPAIGN  </a:t>
            </a:r>
          </a:p>
        </p:txBody>
      </p:sp>
      <p:sp>
        <p:nvSpPr>
          <p:cNvPr id="8" name="Freeform 8">
            <a:extLst>
              <a:ext uri="{FF2B5EF4-FFF2-40B4-BE49-F238E27FC236}">
                <a16:creationId xmlns:a16="http://schemas.microsoft.com/office/drawing/2014/main" id="{04F814B2-AA11-267F-1DF8-52F3BA665360}"/>
              </a:ext>
            </a:extLst>
          </p:cNvPr>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5D2CF58C-D60A-BF13-48EE-532459CDF668}"/>
              </a:ext>
            </a:extLst>
          </p:cNvPr>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a:extLst>
              <a:ext uri="{FF2B5EF4-FFF2-40B4-BE49-F238E27FC236}">
                <a16:creationId xmlns:a16="http://schemas.microsoft.com/office/drawing/2014/main" id="{76CDD2E2-B345-259B-6A5A-92CDB7778EE2}"/>
              </a:ext>
            </a:extLst>
          </p:cNvPr>
          <p:cNvGrpSpPr/>
          <p:nvPr/>
        </p:nvGrpSpPr>
        <p:grpSpPr>
          <a:xfrm>
            <a:off x="5076496" y="2294239"/>
            <a:ext cx="8135007" cy="3877961"/>
            <a:chOff x="0" y="0"/>
            <a:chExt cx="10846676" cy="5170614"/>
          </a:xfrm>
        </p:grpSpPr>
        <p:sp>
          <p:nvSpPr>
            <p:cNvPr id="11" name="Freeform 11">
              <a:extLst>
                <a:ext uri="{FF2B5EF4-FFF2-40B4-BE49-F238E27FC236}">
                  <a16:creationId xmlns:a16="http://schemas.microsoft.com/office/drawing/2014/main" id="{3A09137A-F43F-5A41-C7FF-8C55B1459958}"/>
                </a:ext>
              </a:extLst>
            </p:cNvPr>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extLst>
      <p:ext uri="{BB962C8B-B14F-4D97-AF65-F5344CB8AC3E}">
        <p14:creationId xmlns:p14="http://schemas.microsoft.com/office/powerpoint/2010/main" val="2026502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6153157" y="3533682"/>
            <a:ext cx="11537611" cy="6314631"/>
            <a:chOff x="0" y="0"/>
            <a:chExt cx="15383481" cy="8419508"/>
          </a:xfrm>
        </p:grpSpPr>
        <p:sp>
          <p:nvSpPr>
            <p:cNvPr id="10" name="Freeform 10"/>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grpSp>
        <p:nvGrpSpPr>
          <p:cNvPr id="11" name="Group 11"/>
          <p:cNvGrpSpPr/>
          <p:nvPr/>
        </p:nvGrpSpPr>
        <p:grpSpPr>
          <a:xfrm>
            <a:off x="571029" y="4400666"/>
            <a:ext cx="5053069" cy="5465466"/>
            <a:chOff x="0" y="0"/>
            <a:chExt cx="6737426" cy="7287289"/>
          </a:xfrm>
        </p:grpSpPr>
        <p:sp>
          <p:nvSpPr>
            <p:cNvPr id="12" name="Freeform 12"/>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3" name="Freeform 13"/>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grpSp>
        <p:nvGrpSpPr>
          <p:cNvPr id="14" name="Group 14"/>
          <p:cNvGrpSpPr/>
          <p:nvPr/>
        </p:nvGrpSpPr>
        <p:grpSpPr>
          <a:xfrm>
            <a:off x="1341712" y="2472589"/>
            <a:ext cx="3446894" cy="3304184"/>
            <a:chOff x="0" y="0"/>
            <a:chExt cx="812800" cy="779148"/>
          </a:xfrm>
        </p:grpSpPr>
        <p:sp>
          <p:nvSpPr>
            <p:cNvPr id="15" name="Freeform 15"/>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sp>
        <p:nvSpPr>
          <p:cNvPr id="17" name="Freeform 17"/>
          <p:cNvSpPr/>
          <p:nvPr/>
        </p:nvSpPr>
        <p:spPr>
          <a:xfrm>
            <a:off x="1406520" y="2729123"/>
            <a:ext cx="3382086" cy="3097360"/>
          </a:xfrm>
          <a:custGeom>
            <a:avLst/>
            <a:gdLst/>
            <a:ahLst/>
            <a:cxnLst/>
            <a:rect l="l" t="t" r="r" b="b"/>
            <a:pathLst>
              <a:path w="3382086" h="3097360">
                <a:moveTo>
                  <a:pt x="0" y="0"/>
                </a:moveTo>
                <a:lnTo>
                  <a:pt x="3382086" y="0"/>
                </a:lnTo>
                <a:lnTo>
                  <a:pt x="3382086" y="3097359"/>
                </a:lnTo>
                <a:lnTo>
                  <a:pt x="0" y="3097359"/>
                </a:lnTo>
                <a:lnTo>
                  <a:pt x="0" y="0"/>
                </a:lnTo>
                <a:close/>
              </a:path>
            </a:pathLst>
          </a:custGeom>
          <a:blipFill>
            <a:blip r:embed="rId3"/>
            <a:stretch>
              <a:fillRect t="-4596" b="-4596"/>
            </a:stretch>
          </a:blipFill>
        </p:spPr>
        <p:txBody>
          <a:bodyPr/>
          <a:lstStyle/>
          <a:p>
            <a:endParaRPr lang="en-US"/>
          </a:p>
        </p:txBody>
      </p:sp>
      <p:sp>
        <p:nvSpPr>
          <p:cNvPr id="18" name="Freeform 18"/>
          <p:cNvSpPr/>
          <p:nvPr/>
        </p:nvSpPr>
        <p:spPr>
          <a:xfrm>
            <a:off x="13027576" y="2301039"/>
            <a:ext cx="3650402" cy="3343087"/>
          </a:xfrm>
          <a:custGeom>
            <a:avLst/>
            <a:gdLst/>
            <a:ahLst/>
            <a:cxnLst/>
            <a:rect l="l" t="t" r="r" b="b"/>
            <a:pathLst>
              <a:path w="3650402" h="3343087">
                <a:moveTo>
                  <a:pt x="0" y="0"/>
                </a:moveTo>
                <a:lnTo>
                  <a:pt x="3650401" y="0"/>
                </a:lnTo>
                <a:lnTo>
                  <a:pt x="3650401" y="3343088"/>
                </a:lnTo>
                <a:lnTo>
                  <a:pt x="0" y="3343088"/>
                </a:lnTo>
                <a:lnTo>
                  <a:pt x="0" y="0"/>
                </a:lnTo>
                <a:close/>
              </a:path>
            </a:pathLst>
          </a:custGeom>
          <a:blipFill>
            <a:blip r:embed="rId4"/>
            <a:stretch>
              <a:fillRect t="-4596" b="-4596"/>
            </a:stretch>
          </a:blipFill>
        </p:spPr>
        <p:txBody>
          <a:bodyPr/>
          <a:lstStyle/>
          <a:p>
            <a:endParaRPr lang="en-US"/>
          </a:p>
        </p:txBody>
      </p:sp>
      <p:grpSp>
        <p:nvGrpSpPr>
          <p:cNvPr id="19" name="Group 19"/>
          <p:cNvGrpSpPr/>
          <p:nvPr/>
        </p:nvGrpSpPr>
        <p:grpSpPr>
          <a:xfrm>
            <a:off x="13489221" y="79492"/>
            <a:ext cx="4660259" cy="2221547"/>
            <a:chOff x="0" y="0"/>
            <a:chExt cx="10846676" cy="5170614"/>
          </a:xfrm>
        </p:grpSpPr>
        <p:sp>
          <p:nvSpPr>
            <p:cNvPr id="20" name="Freeform 2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
        <p:nvSpPr>
          <p:cNvPr id="21" name="Freeform 21"/>
          <p:cNvSpPr/>
          <p:nvPr/>
        </p:nvSpPr>
        <p:spPr>
          <a:xfrm>
            <a:off x="6398883" y="5826482"/>
            <a:ext cx="6047370" cy="2128674"/>
          </a:xfrm>
          <a:custGeom>
            <a:avLst/>
            <a:gdLst/>
            <a:ahLst/>
            <a:cxnLst/>
            <a:rect l="l" t="t" r="r" b="b"/>
            <a:pathLst>
              <a:path w="6047370" h="2128674">
                <a:moveTo>
                  <a:pt x="0" y="0"/>
                </a:moveTo>
                <a:lnTo>
                  <a:pt x="6047370" y="0"/>
                </a:lnTo>
                <a:lnTo>
                  <a:pt x="6047370" y="2128675"/>
                </a:lnTo>
                <a:lnTo>
                  <a:pt x="0" y="2128675"/>
                </a:lnTo>
                <a:lnTo>
                  <a:pt x="0" y="0"/>
                </a:lnTo>
                <a:close/>
              </a:path>
            </a:pathLst>
          </a:custGeom>
          <a:blipFill>
            <a:blip r:embed="rId6"/>
            <a:stretch>
              <a:fillRect/>
            </a:stretch>
          </a:blipFill>
        </p:spPr>
        <p:txBody>
          <a:bodyPr/>
          <a:lstStyle/>
          <a:p>
            <a:endParaRPr lang="en-US"/>
          </a:p>
        </p:txBody>
      </p:sp>
      <p:sp>
        <p:nvSpPr>
          <p:cNvPr id="22" name="TextBox 22"/>
          <p:cNvSpPr txBox="1"/>
          <p:nvPr/>
        </p:nvSpPr>
        <p:spPr>
          <a:xfrm>
            <a:off x="871715" y="7441019"/>
            <a:ext cx="4497435" cy="1024896"/>
          </a:xfrm>
          <a:prstGeom prst="rect">
            <a:avLst/>
          </a:prstGeom>
        </p:spPr>
        <p:txBody>
          <a:bodyPr lIns="0" tIns="0" rIns="0" bIns="0" rtlCol="0" anchor="t">
            <a:spAutoFit/>
          </a:bodyPr>
          <a:lstStyle/>
          <a:p>
            <a:pPr algn="ctr">
              <a:lnSpc>
                <a:spcPts val="2761"/>
              </a:lnSpc>
            </a:pPr>
            <a:r>
              <a:rPr lang="en-US" sz="2400" b="1">
                <a:solidFill>
                  <a:srgbClr val="4FAACF"/>
                </a:solidFill>
                <a:latin typeface="Montserrat Bold"/>
                <a:ea typeface="Montserrat Bold"/>
                <a:cs typeface="Montserrat Bold"/>
                <a:sym typeface="Montserrat Bold"/>
              </a:rPr>
              <a:t>Rui Feliz                                          The Salvation Army                   World Missions </a:t>
            </a:r>
          </a:p>
        </p:txBody>
      </p:sp>
      <p:sp>
        <p:nvSpPr>
          <p:cNvPr id="23" name="TextBox 23"/>
          <p:cNvSpPr txBox="1"/>
          <p:nvPr/>
        </p:nvSpPr>
        <p:spPr>
          <a:xfrm>
            <a:off x="713909" y="8740789"/>
            <a:ext cx="4813047" cy="628650"/>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“Self-Denial Partners In Mission 2025 – Indonesia”</a:t>
            </a:r>
          </a:p>
        </p:txBody>
      </p:sp>
      <p:sp>
        <p:nvSpPr>
          <p:cNvPr id="24" name="TextBox 24"/>
          <p:cNvSpPr txBox="1"/>
          <p:nvPr/>
        </p:nvSpPr>
        <p:spPr>
          <a:xfrm>
            <a:off x="713909" y="6361282"/>
            <a:ext cx="4813047" cy="80010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Director and Videographer: Rui Feliz </a:t>
            </a:r>
          </a:p>
        </p:txBody>
      </p:sp>
      <p:sp>
        <p:nvSpPr>
          <p:cNvPr id="25" name="TextBox 25"/>
          <p:cNvSpPr txBox="1"/>
          <p:nvPr/>
        </p:nvSpPr>
        <p:spPr>
          <a:xfrm>
            <a:off x="12761865" y="7374344"/>
            <a:ext cx="4497435" cy="412594"/>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Citizens for Public Justice</a:t>
            </a:r>
          </a:p>
        </p:txBody>
      </p:sp>
      <p:sp>
        <p:nvSpPr>
          <p:cNvPr id="26" name="TextBox 26"/>
          <p:cNvSpPr txBox="1"/>
          <p:nvPr/>
        </p:nvSpPr>
        <p:spPr>
          <a:xfrm>
            <a:off x="12604059" y="8567988"/>
            <a:ext cx="4813047" cy="314325"/>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“No More Coal In Canada!”</a:t>
            </a:r>
          </a:p>
        </p:txBody>
      </p:sp>
      <p:sp>
        <p:nvSpPr>
          <p:cNvPr id="27" name="TextBox 27"/>
          <p:cNvSpPr txBox="1"/>
          <p:nvPr/>
        </p:nvSpPr>
        <p:spPr>
          <a:xfrm>
            <a:off x="12446253" y="6243963"/>
            <a:ext cx="5176770" cy="40005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Citizens for Justice Staff</a:t>
            </a:r>
          </a:p>
        </p:txBody>
      </p:sp>
      <p:sp>
        <p:nvSpPr>
          <p:cNvPr id="28" name="TextBox 28"/>
          <p:cNvSpPr txBox="1"/>
          <p:nvPr/>
        </p:nvSpPr>
        <p:spPr>
          <a:xfrm>
            <a:off x="1341712" y="71469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22A – MARKETING CAMPAIGN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F5476-9116-5858-4E1A-01F61248E58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D8C971F-49F9-61B0-5E1F-6615275D69AC}"/>
              </a:ext>
            </a:extLst>
          </p:cNvPr>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a:extLst>
              <a:ext uri="{FF2B5EF4-FFF2-40B4-BE49-F238E27FC236}">
                <a16:creationId xmlns:a16="http://schemas.microsoft.com/office/drawing/2014/main" id="{E921EA2F-4FCA-A1A0-41C4-EEDF17D5FA55}"/>
              </a:ext>
            </a:extLst>
          </p:cNvPr>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a:extLst>
              <a:ext uri="{FF2B5EF4-FFF2-40B4-BE49-F238E27FC236}">
                <a16:creationId xmlns:a16="http://schemas.microsoft.com/office/drawing/2014/main" id="{40A16EEC-10B9-5AD1-13EB-BB193B82BC7E}"/>
              </a:ext>
            </a:extLst>
          </p:cNvPr>
          <p:cNvGrpSpPr/>
          <p:nvPr/>
        </p:nvGrpSpPr>
        <p:grpSpPr>
          <a:xfrm>
            <a:off x="12303965" y="271078"/>
            <a:ext cx="6009713" cy="2373141"/>
            <a:chOff x="0" y="0"/>
            <a:chExt cx="8012951" cy="3164188"/>
          </a:xfrm>
        </p:grpSpPr>
        <p:sp>
          <p:nvSpPr>
            <p:cNvPr id="5" name="Freeform 5">
              <a:extLst>
                <a:ext uri="{FF2B5EF4-FFF2-40B4-BE49-F238E27FC236}">
                  <a16:creationId xmlns:a16="http://schemas.microsoft.com/office/drawing/2014/main" id="{EE66A048-8DC7-2009-95CC-65BEDEB687BE}"/>
                </a:ext>
              </a:extLst>
            </p:cNvPr>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a:extLst>
                <a:ext uri="{FF2B5EF4-FFF2-40B4-BE49-F238E27FC236}">
                  <a16:creationId xmlns:a16="http://schemas.microsoft.com/office/drawing/2014/main" id="{1D78EB56-040D-C7BA-AFC6-B97F75068494}"/>
                </a:ext>
              </a:extLst>
            </p:cNvPr>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a:extLst>
              <a:ext uri="{FF2B5EF4-FFF2-40B4-BE49-F238E27FC236}">
                <a16:creationId xmlns:a16="http://schemas.microsoft.com/office/drawing/2014/main" id="{044AA8F5-D071-B020-BE12-7A7DEB958B3A}"/>
              </a:ext>
            </a:extLst>
          </p:cNvPr>
          <p:cNvGrpSpPr/>
          <p:nvPr/>
        </p:nvGrpSpPr>
        <p:grpSpPr>
          <a:xfrm>
            <a:off x="691040" y="1960941"/>
            <a:ext cx="11612925" cy="7658701"/>
            <a:chOff x="0" y="0"/>
            <a:chExt cx="12761554" cy="8416220"/>
          </a:xfrm>
        </p:grpSpPr>
        <p:sp>
          <p:nvSpPr>
            <p:cNvPr id="8" name="Freeform 8">
              <a:extLst>
                <a:ext uri="{FF2B5EF4-FFF2-40B4-BE49-F238E27FC236}">
                  <a16:creationId xmlns:a16="http://schemas.microsoft.com/office/drawing/2014/main" id="{E26616F6-5789-CC3F-AE2B-606BD94E14EB}"/>
                </a:ext>
              </a:extLst>
            </p:cNvPr>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a:extLst>
              <a:ext uri="{FF2B5EF4-FFF2-40B4-BE49-F238E27FC236}">
                <a16:creationId xmlns:a16="http://schemas.microsoft.com/office/drawing/2014/main" id="{5F10B9FC-34CA-A748-B79B-864C53EB6EB3}"/>
              </a:ext>
            </a:extLst>
          </p:cNvPr>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Freeform 10">
            <a:extLst>
              <a:ext uri="{FF2B5EF4-FFF2-40B4-BE49-F238E27FC236}">
                <a16:creationId xmlns:a16="http://schemas.microsoft.com/office/drawing/2014/main" id="{0F363110-BF98-BED7-33AF-DF9F0A532E8C}"/>
              </a:ext>
            </a:extLst>
          </p:cNvPr>
          <p:cNvSpPr/>
          <p:nvPr/>
        </p:nvSpPr>
        <p:spPr>
          <a:xfrm>
            <a:off x="7125849" y="3153792"/>
            <a:ext cx="4036302" cy="5220284"/>
          </a:xfrm>
          <a:custGeom>
            <a:avLst/>
            <a:gdLst/>
            <a:ahLst/>
            <a:cxnLst/>
            <a:rect l="l" t="t" r="r" b="b"/>
            <a:pathLst>
              <a:path w="4036302" h="5220284">
                <a:moveTo>
                  <a:pt x="0" y="0"/>
                </a:moveTo>
                <a:lnTo>
                  <a:pt x="4036302" y="0"/>
                </a:lnTo>
                <a:lnTo>
                  <a:pt x="4036302" y="5220285"/>
                </a:lnTo>
                <a:lnTo>
                  <a:pt x="0" y="5220285"/>
                </a:lnTo>
                <a:lnTo>
                  <a:pt x="0" y="0"/>
                </a:lnTo>
                <a:close/>
              </a:path>
            </a:pathLst>
          </a:custGeom>
          <a:blipFill>
            <a:blip r:embed="rId4"/>
            <a:stretch>
              <a:fillRect/>
            </a:stretch>
          </a:blipFill>
        </p:spPr>
        <p:txBody>
          <a:bodyPr/>
          <a:lstStyle/>
          <a:p>
            <a:endParaRPr lang="en-US"/>
          </a:p>
        </p:txBody>
      </p:sp>
      <p:sp>
        <p:nvSpPr>
          <p:cNvPr id="11" name="TextBox 11">
            <a:extLst>
              <a:ext uri="{FF2B5EF4-FFF2-40B4-BE49-F238E27FC236}">
                <a16:creationId xmlns:a16="http://schemas.microsoft.com/office/drawing/2014/main" id="{7B5678F8-22A8-0404-5C86-9A478A89DCDA}"/>
              </a:ext>
            </a:extLst>
          </p:cNvPr>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2" name="TextBox 12">
            <a:extLst>
              <a:ext uri="{FF2B5EF4-FFF2-40B4-BE49-F238E27FC236}">
                <a16:creationId xmlns:a16="http://schemas.microsoft.com/office/drawing/2014/main" id="{6BB15ACD-4CFC-32FD-44D2-08521AA5A4C6}"/>
              </a:ext>
            </a:extLst>
          </p:cNvPr>
          <p:cNvSpPr txBox="1"/>
          <p:nvPr/>
        </p:nvSpPr>
        <p:spPr>
          <a:xfrm>
            <a:off x="1099454"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22A – MARKETING CAMPAIGN  </a:t>
            </a:r>
          </a:p>
        </p:txBody>
      </p:sp>
      <p:sp>
        <p:nvSpPr>
          <p:cNvPr id="13" name="TextBox 13">
            <a:extLst>
              <a:ext uri="{FF2B5EF4-FFF2-40B4-BE49-F238E27FC236}">
                <a16:creationId xmlns:a16="http://schemas.microsoft.com/office/drawing/2014/main" id="{0497F0E1-14A1-46DC-527A-19107E7A894D}"/>
              </a:ext>
            </a:extLst>
          </p:cNvPr>
          <p:cNvSpPr txBox="1"/>
          <p:nvPr/>
        </p:nvSpPr>
        <p:spPr>
          <a:xfrm>
            <a:off x="871715" y="5379173"/>
            <a:ext cx="5176483" cy="1171731"/>
          </a:xfrm>
          <a:prstGeom prst="rect">
            <a:avLst/>
          </a:prstGeom>
        </p:spPr>
        <p:txBody>
          <a:bodyPr lIns="0" tIns="0" rIns="0" bIns="0" rtlCol="0" anchor="t">
            <a:spAutoFit/>
          </a:bodyPr>
          <a:lstStyle/>
          <a:p>
            <a:pPr algn="ctr">
              <a:lnSpc>
                <a:spcPts val="2277"/>
              </a:lnSpc>
            </a:pPr>
            <a:r>
              <a:rPr lang="en-US" sz="2711" b="1">
                <a:solidFill>
                  <a:srgbClr val="EC8B40"/>
                </a:solidFill>
                <a:latin typeface="Montserrat Bold"/>
                <a:ea typeface="Montserrat Bold"/>
                <a:cs typeface="Montserrat Bold"/>
                <a:sym typeface="Montserrat Bold"/>
              </a:rPr>
              <a:t>Staff: Trisha Elliott, Sarah Watt, Sharon Doran, Michelle Kay, Anne Brooks, Julie Sherve</a:t>
            </a:r>
          </a:p>
        </p:txBody>
      </p:sp>
      <p:sp>
        <p:nvSpPr>
          <p:cNvPr id="14" name="TextBox 14">
            <a:extLst>
              <a:ext uri="{FF2B5EF4-FFF2-40B4-BE49-F238E27FC236}">
                <a16:creationId xmlns:a16="http://schemas.microsoft.com/office/drawing/2014/main" id="{1320E6FA-B3A7-F853-124C-399AD4352DB4}"/>
              </a:ext>
            </a:extLst>
          </p:cNvPr>
          <p:cNvSpPr txBox="1"/>
          <p:nvPr/>
        </p:nvSpPr>
        <p:spPr>
          <a:xfrm>
            <a:off x="1274404" y="7165266"/>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Broadview</a:t>
            </a:r>
          </a:p>
        </p:txBody>
      </p:sp>
      <p:sp>
        <p:nvSpPr>
          <p:cNvPr id="15" name="TextBox 15">
            <a:extLst>
              <a:ext uri="{FF2B5EF4-FFF2-40B4-BE49-F238E27FC236}">
                <a16:creationId xmlns:a16="http://schemas.microsoft.com/office/drawing/2014/main" id="{4E5655B6-33FD-9F2B-4653-77CBCA01005B}"/>
              </a:ext>
            </a:extLst>
          </p:cNvPr>
          <p:cNvSpPr txBox="1"/>
          <p:nvPr/>
        </p:nvSpPr>
        <p:spPr>
          <a:xfrm>
            <a:off x="691040" y="8284296"/>
            <a:ext cx="5227152" cy="65722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“United Church of Canada 100th Anniversary Special Issue Campaign”</a:t>
            </a:r>
          </a:p>
        </p:txBody>
      </p:sp>
      <p:sp>
        <p:nvSpPr>
          <p:cNvPr id="16" name="TextBox 16">
            <a:extLst>
              <a:ext uri="{FF2B5EF4-FFF2-40B4-BE49-F238E27FC236}">
                <a16:creationId xmlns:a16="http://schemas.microsoft.com/office/drawing/2014/main" id="{2931A2F3-AFEF-F7C9-6194-1D51F85215DA}"/>
              </a:ext>
            </a:extLst>
          </p:cNvPr>
          <p:cNvSpPr txBox="1"/>
          <p:nvPr/>
        </p:nvSpPr>
        <p:spPr>
          <a:xfrm>
            <a:off x="12709015" y="4750449"/>
            <a:ext cx="5224123" cy="12871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Your results show the value of hard work, a strong team and consistent messaging. The whole campaign was well thought through and well executed. Great work! </a:t>
            </a:r>
          </a:p>
        </p:txBody>
      </p:sp>
      <p:sp>
        <p:nvSpPr>
          <p:cNvPr id="17" name="TextBox 17">
            <a:extLst>
              <a:ext uri="{FF2B5EF4-FFF2-40B4-BE49-F238E27FC236}">
                <a16:creationId xmlns:a16="http://schemas.microsoft.com/office/drawing/2014/main" id="{07E7EE3E-4234-0211-AED1-0151EBB98661}"/>
              </a:ext>
            </a:extLst>
          </p:cNvPr>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8" name="Group 18">
            <a:extLst>
              <a:ext uri="{FF2B5EF4-FFF2-40B4-BE49-F238E27FC236}">
                <a16:creationId xmlns:a16="http://schemas.microsoft.com/office/drawing/2014/main" id="{1DEA3FE4-A501-9FD6-1589-6A904F334660}"/>
              </a:ext>
            </a:extLst>
          </p:cNvPr>
          <p:cNvGrpSpPr/>
          <p:nvPr/>
        </p:nvGrpSpPr>
        <p:grpSpPr>
          <a:xfrm>
            <a:off x="13489221" y="79492"/>
            <a:ext cx="4660259" cy="2221547"/>
            <a:chOff x="0" y="0"/>
            <a:chExt cx="10846676" cy="5170614"/>
          </a:xfrm>
        </p:grpSpPr>
        <p:sp>
          <p:nvSpPr>
            <p:cNvPr id="19" name="Freeform 19">
              <a:extLst>
                <a:ext uri="{FF2B5EF4-FFF2-40B4-BE49-F238E27FC236}">
                  <a16:creationId xmlns:a16="http://schemas.microsoft.com/office/drawing/2014/main" id="{7E51855E-2ECE-49F0-0A29-C25348C32ED5}"/>
                </a:ext>
              </a:extLst>
            </p:cNvPr>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extLst>
      <p:ext uri="{BB962C8B-B14F-4D97-AF65-F5344CB8AC3E}">
        <p14:creationId xmlns:p14="http://schemas.microsoft.com/office/powerpoint/2010/main" val="28358596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3240956" y="8003498"/>
            <a:ext cx="11806089"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22B - SOCIAL MEDIA CAMPAIGN</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1341712" y="2472589"/>
            <a:ext cx="3446894" cy="3304184"/>
            <a:chOff x="0" y="0"/>
            <a:chExt cx="812800" cy="779148"/>
          </a:xfrm>
        </p:grpSpPr>
        <p:sp>
          <p:nvSpPr>
            <p:cNvPr id="10" name="Freeform 10"/>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1" name="TextBox 11"/>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grpSp>
        <p:nvGrpSpPr>
          <p:cNvPr id="12" name="Group 12"/>
          <p:cNvGrpSpPr/>
          <p:nvPr/>
        </p:nvGrpSpPr>
        <p:grpSpPr>
          <a:xfrm>
            <a:off x="13489221" y="79492"/>
            <a:ext cx="4660259" cy="2221547"/>
            <a:chOff x="0" y="0"/>
            <a:chExt cx="10846676" cy="5170614"/>
          </a:xfrm>
        </p:grpSpPr>
        <p:sp>
          <p:nvSpPr>
            <p:cNvPr id="13" name="Freeform 13"/>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3"/>
              <a:stretch>
                <a:fillRect b="-9585"/>
              </a:stretch>
            </a:blipFill>
          </p:spPr>
          <p:txBody>
            <a:bodyPr/>
            <a:lstStyle/>
            <a:p>
              <a:endParaRPr lang="en-US"/>
            </a:p>
          </p:txBody>
        </p:sp>
      </p:grpSp>
      <p:grpSp>
        <p:nvGrpSpPr>
          <p:cNvPr id="14" name="Group 14"/>
          <p:cNvGrpSpPr/>
          <p:nvPr/>
        </p:nvGrpSpPr>
        <p:grpSpPr>
          <a:xfrm>
            <a:off x="6617465" y="4400667"/>
            <a:ext cx="5053069" cy="5465466"/>
            <a:chOff x="0" y="2228725"/>
            <a:chExt cx="6737426" cy="7287289"/>
          </a:xfrm>
        </p:grpSpPr>
        <p:grpSp>
          <p:nvGrpSpPr>
            <p:cNvPr id="15" name="Group 15"/>
            <p:cNvGrpSpPr/>
            <p:nvPr/>
          </p:nvGrpSpPr>
          <p:grpSpPr>
            <a:xfrm>
              <a:off x="0" y="2228725"/>
              <a:ext cx="6737426" cy="7287289"/>
              <a:chOff x="0" y="0"/>
              <a:chExt cx="6737426" cy="7287289"/>
            </a:xfrm>
          </p:grpSpPr>
          <p:sp>
            <p:nvSpPr>
              <p:cNvPr id="16" name="Freeform 16"/>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7" name="Freeform 17"/>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sp>
          <p:nvSpPr>
            <p:cNvPr id="19" name="TextBox 19"/>
            <p:cNvSpPr txBox="1"/>
            <p:nvPr/>
          </p:nvSpPr>
          <p:spPr>
            <a:xfrm>
              <a:off x="400915" y="6733379"/>
              <a:ext cx="5996580" cy="458478"/>
            </a:xfrm>
            <a:prstGeom prst="rect">
              <a:avLst/>
            </a:prstGeom>
          </p:spPr>
          <p:txBody>
            <a:bodyPr lIns="0" tIns="0" rIns="0" bIns="0" rtlCol="0" anchor="t">
              <a:spAutoFit/>
            </a:bodyPr>
            <a:lstStyle/>
            <a:p>
              <a:pPr algn="ctr">
                <a:lnSpc>
                  <a:spcPts val="2761"/>
                </a:lnSpc>
              </a:pPr>
              <a:r>
                <a:rPr lang="en-US" sz="2400" b="1">
                  <a:solidFill>
                    <a:srgbClr val="4FAACF"/>
                  </a:solidFill>
                  <a:latin typeface="Montserrat Bold"/>
                  <a:ea typeface="Montserrat Bold"/>
                  <a:cs typeface="Montserrat Bold"/>
                  <a:sym typeface="Montserrat Bold"/>
                </a:rPr>
                <a:t>Faith Today</a:t>
              </a:r>
            </a:p>
          </p:txBody>
        </p:sp>
        <p:sp>
          <p:nvSpPr>
            <p:cNvPr id="20" name="TextBox 20"/>
            <p:cNvSpPr txBox="1"/>
            <p:nvPr/>
          </p:nvSpPr>
          <p:spPr>
            <a:xfrm>
              <a:off x="190507" y="7806005"/>
              <a:ext cx="6417396" cy="1257300"/>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Promotional reel for podcast episode on pastoral shortages with guest Rick Hiemstra</a:t>
              </a:r>
            </a:p>
          </p:txBody>
        </p:sp>
        <p:sp>
          <p:nvSpPr>
            <p:cNvPr id="21" name="TextBox 21"/>
            <p:cNvSpPr txBox="1"/>
            <p:nvPr/>
          </p:nvSpPr>
          <p:spPr>
            <a:xfrm>
              <a:off x="190507" y="4309480"/>
              <a:ext cx="6417396" cy="213360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Video Producer and Video Editor: Brian Lopez</a:t>
              </a:r>
            </a:p>
            <a:p>
              <a:pPr algn="ctr">
                <a:lnSpc>
                  <a:spcPts val="3151"/>
                </a:lnSpc>
              </a:pPr>
              <a:r>
                <a:rPr lang="en-US" sz="2626" b="1">
                  <a:solidFill>
                    <a:srgbClr val="4FAACF"/>
                  </a:solidFill>
                  <a:latin typeface="Montserrat Bold"/>
                  <a:ea typeface="Montserrat Bold"/>
                  <a:cs typeface="Montserrat Bold"/>
                  <a:sym typeface="Montserrat Bold"/>
                </a:rPr>
                <a:t>Social Media Coordinator:           Sammy Kyereme</a:t>
              </a:r>
            </a:p>
          </p:txBody>
        </p:sp>
      </p:grpSp>
      <p:sp>
        <p:nvSpPr>
          <p:cNvPr id="22" name="TextBox 22"/>
          <p:cNvSpPr txBox="1"/>
          <p:nvPr/>
        </p:nvSpPr>
        <p:spPr>
          <a:xfrm>
            <a:off x="1341712" y="714698"/>
            <a:ext cx="10753699" cy="514350"/>
          </a:xfrm>
          <a:prstGeom prst="rect">
            <a:avLst/>
          </a:prstGeom>
        </p:spPr>
        <p:txBody>
          <a:bodyPr lIns="0" tIns="0" rIns="0" bIns="0" rtlCol="0" anchor="t">
            <a:spAutoFit/>
          </a:bodyPr>
          <a:lstStyle/>
          <a:p>
            <a:pPr algn="ctr">
              <a:lnSpc>
                <a:spcPts val="4051"/>
              </a:lnSpc>
            </a:pPr>
            <a:r>
              <a:rPr lang="en-US" sz="3376" b="1" spc="-90" dirty="0">
                <a:solidFill>
                  <a:srgbClr val="4FAACF"/>
                </a:solidFill>
                <a:latin typeface="Montserrat Bold"/>
                <a:ea typeface="Montserrat Bold"/>
                <a:cs typeface="Montserrat Bold"/>
                <a:sym typeface="Montserrat Bold"/>
              </a:rPr>
              <a:t>22B – SOCIAL MEDIA CAMPAIGN </a:t>
            </a:r>
          </a:p>
        </p:txBody>
      </p:sp>
      <p:sp>
        <p:nvSpPr>
          <p:cNvPr id="23" name="Freeform 18">
            <a:extLst>
              <a:ext uri="{FF2B5EF4-FFF2-40B4-BE49-F238E27FC236}">
                <a16:creationId xmlns:a16="http://schemas.microsoft.com/office/drawing/2014/main" id="{7533957F-5CD1-152D-A79A-878760C0BD83}"/>
              </a:ext>
            </a:extLst>
          </p:cNvPr>
          <p:cNvSpPr/>
          <p:nvPr/>
        </p:nvSpPr>
        <p:spPr>
          <a:xfrm>
            <a:off x="7452957" y="2729123"/>
            <a:ext cx="3382085" cy="3097360"/>
          </a:xfrm>
          <a:custGeom>
            <a:avLst/>
            <a:gdLst/>
            <a:ahLst/>
            <a:cxnLst/>
            <a:rect l="l" t="t" r="r" b="b"/>
            <a:pathLst>
              <a:path w="4509447" h="4129813">
                <a:moveTo>
                  <a:pt x="0" y="0"/>
                </a:moveTo>
                <a:lnTo>
                  <a:pt x="4509448" y="0"/>
                </a:lnTo>
                <a:lnTo>
                  <a:pt x="4509448" y="4129813"/>
                </a:lnTo>
                <a:lnTo>
                  <a:pt x="0" y="4129813"/>
                </a:lnTo>
                <a:lnTo>
                  <a:pt x="0" y="0"/>
                </a:lnTo>
                <a:close/>
              </a:path>
            </a:pathLst>
          </a:custGeom>
          <a:blipFill>
            <a:blip r:embed="rId4"/>
            <a:stretch>
              <a:fillRect t="-4596" b="-4596"/>
            </a:stretch>
          </a:blipFill>
        </p:spPr>
        <p:txBody>
          <a:bodyPr/>
          <a:lstStyle/>
          <a:p>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3064594" y="8003498"/>
            <a:ext cx="12158811"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23 - AUDIO OR VIDEO INTERVIEW</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Freeform 10"/>
          <p:cNvSpPr/>
          <p:nvPr/>
        </p:nvSpPr>
        <p:spPr>
          <a:xfrm>
            <a:off x="6087779" y="3751418"/>
            <a:ext cx="5765373" cy="3946904"/>
          </a:xfrm>
          <a:custGeom>
            <a:avLst/>
            <a:gdLst/>
            <a:ahLst/>
            <a:cxnLst/>
            <a:rect l="l" t="t" r="r" b="b"/>
            <a:pathLst>
              <a:path w="5765373" h="3946904">
                <a:moveTo>
                  <a:pt x="0" y="0"/>
                </a:moveTo>
                <a:lnTo>
                  <a:pt x="5765374" y="0"/>
                </a:lnTo>
                <a:lnTo>
                  <a:pt x="5765374" y="3946904"/>
                </a:lnTo>
                <a:lnTo>
                  <a:pt x="0" y="3946904"/>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2" name="TextBox 12"/>
          <p:cNvSpPr txBox="1"/>
          <p:nvPr/>
        </p:nvSpPr>
        <p:spPr>
          <a:xfrm>
            <a:off x="1099454"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23 - AUDIO OR VIDEO INTERVIEW</a:t>
            </a:r>
          </a:p>
        </p:txBody>
      </p:sp>
      <p:sp>
        <p:nvSpPr>
          <p:cNvPr id="13" name="TextBox 13"/>
          <p:cNvSpPr txBox="1"/>
          <p:nvPr/>
        </p:nvSpPr>
        <p:spPr>
          <a:xfrm>
            <a:off x="871715" y="6141329"/>
            <a:ext cx="5176483" cy="40957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Interviwer: Bill Fledderus</a:t>
            </a:r>
          </a:p>
        </p:txBody>
      </p:sp>
      <p:sp>
        <p:nvSpPr>
          <p:cNvPr id="14" name="TextBox 14"/>
          <p:cNvSpPr txBox="1"/>
          <p:nvPr/>
        </p:nvSpPr>
        <p:spPr>
          <a:xfrm>
            <a:off x="1274404" y="7165266"/>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Faith Today</a:t>
            </a:r>
          </a:p>
        </p:txBody>
      </p:sp>
      <p:sp>
        <p:nvSpPr>
          <p:cNvPr id="15" name="TextBox 15"/>
          <p:cNvSpPr txBox="1"/>
          <p:nvPr/>
        </p:nvSpPr>
        <p:spPr>
          <a:xfrm>
            <a:off x="691040" y="7960446"/>
            <a:ext cx="5227152" cy="130492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“Coping with stress in an increasingly unstable world:</a:t>
            </a:r>
          </a:p>
          <a:p>
            <a:pPr algn="ctr">
              <a:lnSpc>
                <a:spcPts val="2603"/>
              </a:lnSpc>
            </a:pPr>
            <a:r>
              <a:rPr lang="en-US" sz="2169" i="1">
                <a:solidFill>
                  <a:srgbClr val="EC8B40"/>
                </a:solidFill>
                <a:latin typeface="Montserrat Italics"/>
                <a:ea typeface="Montserrat Italics"/>
                <a:cs typeface="Montserrat Italics"/>
                <a:sym typeface="Montserrat Italics"/>
              </a:rPr>
              <a:t>The FT Interview with  Jennifer Bowen”</a:t>
            </a:r>
          </a:p>
        </p:txBody>
      </p:sp>
      <p:sp>
        <p:nvSpPr>
          <p:cNvPr id="16" name="TextBox 16"/>
          <p:cNvSpPr txBox="1"/>
          <p:nvPr/>
        </p:nvSpPr>
        <p:spPr>
          <a:xfrm>
            <a:off x="12709015" y="4750449"/>
            <a:ext cx="5224123" cy="19348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Bowen has a lovely, calm voice, making a podcast the right choice for this interview; the medium fits the message! </a:t>
            </a:r>
          </a:p>
          <a:p>
            <a:pPr algn="ctr">
              <a:lnSpc>
                <a:spcPts val="2554"/>
              </a:lnSpc>
            </a:pPr>
            <a:r>
              <a:rPr lang="en-US" sz="1824">
                <a:solidFill>
                  <a:srgbClr val="000000"/>
                </a:solidFill>
                <a:latin typeface="Kite One"/>
                <a:ea typeface="Kite One"/>
                <a:cs typeface="Kite One"/>
                <a:sym typeface="Kite One"/>
              </a:rPr>
              <a:t>Fledderus has a naturally warm and conversational tone. This podcast sounds like a chat between wise friends – nicely done!</a:t>
            </a:r>
          </a:p>
        </p:txBody>
      </p:sp>
      <p:sp>
        <p:nvSpPr>
          <p:cNvPr id="17" name="TextBox 17"/>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8" name="Group 18"/>
          <p:cNvGrpSpPr/>
          <p:nvPr/>
        </p:nvGrpSpPr>
        <p:grpSpPr>
          <a:xfrm>
            <a:off x="13489221" y="79492"/>
            <a:ext cx="4660259" cy="2221547"/>
            <a:chOff x="0" y="0"/>
            <a:chExt cx="10846676" cy="5170614"/>
          </a:xfrm>
        </p:grpSpPr>
        <p:sp>
          <p:nvSpPr>
            <p:cNvPr id="19" name="Freeform 19"/>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4543313" y="8003498"/>
            <a:ext cx="9201373"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24 - SOCIAL MEDIA POST</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13489221" y="79492"/>
            <a:ext cx="4660259" cy="2221547"/>
            <a:chOff x="0" y="0"/>
            <a:chExt cx="10846676" cy="5170614"/>
          </a:xfrm>
        </p:grpSpPr>
        <p:sp>
          <p:nvSpPr>
            <p:cNvPr id="10" name="Freeform 1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3"/>
              <a:stretch>
                <a:fillRect b="-9585"/>
              </a:stretch>
            </a:blipFill>
          </p:spPr>
          <p:txBody>
            <a:bodyPr/>
            <a:lstStyle/>
            <a:p>
              <a:endParaRPr lang="en-US"/>
            </a:p>
          </p:txBody>
        </p:sp>
      </p:grpSp>
      <p:grpSp>
        <p:nvGrpSpPr>
          <p:cNvPr id="11" name="Group 11"/>
          <p:cNvGrpSpPr/>
          <p:nvPr/>
        </p:nvGrpSpPr>
        <p:grpSpPr>
          <a:xfrm>
            <a:off x="3375195" y="2301039"/>
            <a:ext cx="11537611" cy="7547273"/>
            <a:chOff x="0" y="0"/>
            <a:chExt cx="15383481" cy="10063031"/>
          </a:xfrm>
        </p:grpSpPr>
        <p:grpSp>
          <p:nvGrpSpPr>
            <p:cNvPr id="12" name="Group 12"/>
            <p:cNvGrpSpPr/>
            <p:nvPr/>
          </p:nvGrpSpPr>
          <p:grpSpPr>
            <a:xfrm>
              <a:off x="0" y="1643523"/>
              <a:ext cx="15383481" cy="8419508"/>
              <a:chOff x="0" y="0"/>
              <a:chExt cx="15383481" cy="8419508"/>
            </a:xfrm>
          </p:grpSpPr>
          <p:sp>
            <p:nvSpPr>
              <p:cNvPr id="13" name="Freeform 13"/>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sp>
          <p:nvSpPr>
            <p:cNvPr id="14" name="Freeform 14"/>
            <p:cNvSpPr/>
            <p:nvPr/>
          </p:nvSpPr>
          <p:spPr>
            <a:xfrm>
              <a:off x="9165892" y="0"/>
              <a:ext cx="4867202" cy="4457450"/>
            </a:xfrm>
            <a:custGeom>
              <a:avLst/>
              <a:gdLst/>
              <a:ahLst/>
              <a:cxnLst/>
              <a:rect l="l" t="t" r="r" b="b"/>
              <a:pathLst>
                <a:path w="4867202" h="4457450">
                  <a:moveTo>
                    <a:pt x="0" y="0"/>
                  </a:moveTo>
                  <a:lnTo>
                    <a:pt x="4867202" y="0"/>
                  </a:lnTo>
                  <a:lnTo>
                    <a:pt x="4867202" y="4457450"/>
                  </a:lnTo>
                  <a:lnTo>
                    <a:pt x="0" y="4457450"/>
                  </a:lnTo>
                  <a:lnTo>
                    <a:pt x="0" y="0"/>
                  </a:lnTo>
                  <a:close/>
                </a:path>
              </a:pathLst>
            </a:custGeom>
            <a:blipFill>
              <a:blip r:embed="rId4"/>
              <a:stretch>
                <a:fillRect t="-4596" b="-4596"/>
              </a:stretch>
            </a:blipFill>
          </p:spPr>
          <p:txBody>
            <a:bodyPr/>
            <a:lstStyle/>
            <a:p>
              <a:endParaRPr lang="en-US"/>
            </a:p>
          </p:txBody>
        </p:sp>
        <p:sp>
          <p:nvSpPr>
            <p:cNvPr id="15" name="TextBox 15"/>
            <p:cNvSpPr txBox="1"/>
            <p:nvPr/>
          </p:nvSpPr>
          <p:spPr>
            <a:xfrm>
              <a:off x="8843685" y="6714498"/>
              <a:ext cx="5996580" cy="534251"/>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Citizens for Public Justice</a:t>
              </a:r>
            </a:p>
          </p:txBody>
        </p:sp>
        <p:sp>
          <p:nvSpPr>
            <p:cNvPr id="16" name="TextBox 16"/>
            <p:cNvSpPr txBox="1"/>
            <p:nvPr/>
          </p:nvSpPr>
          <p:spPr>
            <a:xfrm>
              <a:off x="8633277" y="7947249"/>
              <a:ext cx="6417396" cy="838200"/>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“Climate Migration” </a:t>
              </a:r>
            </a:p>
            <a:p>
              <a:pPr algn="ctr">
                <a:lnSpc>
                  <a:spcPts val="2520"/>
                </a:lnSpc>
              </a:pPr>
              <a:r>
                <a:rPr lang="en-US" sz="2100" i="1">
                  <a:solidFill>
                    <a:srgbClr val="046593"/>
                  </a:solidFill>
                  <a:latin typeface="Montserrat Italics"/>
                  <a:ea typeface="Montserrat Italics"/>
                  <a:cs typeface="Montserrat Italics"/>
                  <a:sym typeface="Montserrat Italics"/>
                </a:rPr>
                <a:t>Instagram Reel</a:t>
              </a:r>
            </a:p>
          </p:txBody>
        </p:sp>
        <p:sp>
          <p:nvSpPr>
            <p:cNvPr id="17" name="TextBox 17"/>
            <p:cNvSpPr txBox="1"/>
            <p:nvPr/>
          </p:nvSpPr>
          <p:spPr>
            <a:xfrm>
              <a:off x="8390795" y="4990531"/>
              <a:ext cx="6902360" cy="106680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Authors: Citizens for Public Justice Staff </a:t>
              </a:r>
            </a:p>
          </p:txBody>
        </p:sp>
      </p:grpSp>
      <p:sp>
        <p:nvSpPr>
          <p:cNvPr id="18" name="Freeform 18"/>
          <p:cNvSpPr/>
          <p:nvPr/>
        </p:nvSpPr>
        <p:spPr>
          <a:xfrm>
            <a:off x="3956622" y="4381106"/>
            <a:ext cx="5523880" cy="4516845"/>
          </a:xfrm>
          <a:custGeom>
            <a:avLst/>
            <a:gdLst/>
            <a:ahLst/>
            <a:cxnLst/>
            <a:rect l="l" t="t" r="r" b="b"/>
            <a:pathLst>
              <a:path w="5523880" h="4516845">
                <a:moveTo>
                  <a:pt x="0" y="0"/>
                </a:moveTo>
                <a:lnTo>
                  <a:pt x="5523879" y="0"/>
                </a:lnTo>
                <a:lnTo>
                  <a:pt x="5523879" y="4516846"/>
                </a:lnTo>
                <a:lnTo>
                  <a:pt x="0" y="4516846"/>
                </a:lnTo>
                <a:lnTo>
                  <a:pt x="0" y="0"/>
                </a:lnTo>
                <a:close/>
              </a:path>
            </a:pathLst>
          </a:custGeom>
          <a:blipFill>
            <a:blip r:embed="rId5"/>
            <a:stretch>
              <a:fillRect/>
            </a:stretch>
          </a:blipFill>
        </p:spPr>
        <p:txBody>
          <a:bodyPr/>
          <a:lstStyle/>
          <a:p>
            <a:endParaRPr lang="en-US"/>
          </a:p>
        </p:txBody>
      </p:sp>
      <p:sp>
        <p:nvSpPr>
          <p:cNvPr id="19" name="TextBox 19"/>
          <p:cNvSpPr txBox="1"/>
          <p:nvPr/>
        </p:nvSpPr>
        <p:spPr>
          <a:xfrm>
            <a:off x="1341712" y="71469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24 - SOCIAL MEDIA POST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Freeform 10"/>
          <p:cNvSpPr/>
          <p:nvPr/>
        </p:nvSpPr>
        <p:spPr>
          <a:xfrm>
            <a:off x="7140671" y="3144228"/>
            <a:ext cx="4006659" cy="5292129"/>
          </a:xfrm>
          <a:custGeom>
            <a:avLst/>
            <a:gdLst/>
            <a:ahLst/>
            <a:cxnLst/>
            <a:rect l="l" t="t" r="r" b="b"/>
            <a:pathLst>
              <a:path w="4006659" h="5292129">
                <a:moveTo>
                  <a:pt x="0" y="0"/>
                </a:moveTo>
                <a:lnTo>
                  <a:pt x="4006658" y="0"/>
                </a:lnTo>
                <a:lnTo>
                  <a:pt x="4006658" y="5292128"/>
                </a:lnTo>
                <a:lnTo>
                  <a:pt x="0" y="5292128"/>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2" name="TextBox 12"/>
          <p:cNvSpPr txBox="1"/>
          <p:nvPr/>
        </p:nvSpPr>
        <p:spPr>
          <a:xfrm>
            <a:off x="1099454"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24 - SOCIAL MEDIA POST</a:t>
            </a:r>
          </a:p>
        </p:txBody>
      </p:sp>
      <p:sp>
        <p:nvSpPr>
          <p:cNvPr id="13" name="TextBox 13"/>
          <p:cNvSpPr txBox="1"/>
          <p:nvPr/>
        </p:nvSpPr>
        <p:spPr>
          <a:xfrm>
            <a:off x="871715" y="5664923"/>
            <a:ext cx="5176483" cy="600231"/>
          </a:xfrm>
          <a:prstGeom prst="rect">
            <a:avLst/>
          </a:prstGeom>
        </p:spPr>
        <p:txBody>
          <a:bodyPr lIns="0" tIns="0" rIns="0" bIns="0" rtlCol="0" anchor="t">
            <a:spAutoFit/>
          </a:bodyPr>
          <a:lstStyle/>
          <a:p>
            <a:pPr algn="ctr">
              <a:lnSpc>
                <a:spcPts val="2277"/>
              </a:lnSpc>
            </a:pPr>
            <a:r>
              <a:rPr lang="en-US" sz="2711" b="1">
                <a:solidFill>
                  <a:srgbClr val="EC8B40"/>
                </a:solidFill>
                <a:latin typeface="Montserrat Bold"/>
                <a:ea typeface="Montserrat Bold"/>
                <a:cs typeface="Montserrat Bold"/>
                <a:sym typeface="Montserrat Bold"/>
              </a:rPr>
              <a:t>Author:                                 Nicole Schmidt </a:t>
            </a:r>
          </a:p>
        </p:txBody>
      </p:sp>
      <p:sp>
        <p:nvSpPr>
          <p:cNvPr id="14" name="TextBox 14"/>
          <p:cNvSpPr txBox="1"/>
          <p:nvPr/>
        </p:nvSpPr>
        <p:spPr>
          <a:xfrm>
            <a:off x="1360572" y="6833426"/>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Broadview</a:t>
            </a:r>
          </a:p>
        </p:txBody>
      </p:sp>
      <p:sp>
        <p:nvSpPr>
          <p:cNvPr id="15" name="TextBox 15"/>
          <p:cNvSpPr txBox="1"/>
          <p:nvPr/>
        </p:nvSpPr>
        <p:spPr>
          <a:xfrm>
            <a:off x="846380" y="7858217"/>
            <a:ext cx="5227152" cy="65722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“The vast hidden workforce of Canada’s prisons”</a:t>
            </a:r>
          </a:p>
        </p:txBody>
      </p:sp>
      <p:sp>
        <p:nvSpPr>
          <p:cNvPr id="16" name="TextBox 16"/>
          <p:cNvSpPr txBox="1"/>
          <p:nvPr/>
        </p:nvSpPr>
        <p:spPr>
          <a:xfrm>
            <a:off x="12709015" y="4750449"/>
            <a:ext cx="5224123" cy="9633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Strong headline, and three simple slides. Doesn’t ask the reader to flip through too many pages to get to the heart of the story. </a:t>
            </a:r>
          </a:p>
        </p:txBody>
      </p:sp>
      <p:sp>
        <p:nvSpPr>
          <p:cNvPr id="17" name="TextBox 17"/>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8" name="Group 18"/>
          <p:cNvGrpSpPr/>
          <p:nvPr/>
        </p:nvGrpSpPr>
        <p:grpSpPr>
          <a:xfrm>
            <a:off x="13489221" y="79492"/>
            <a:ext cx="4660259" cy="2221547"/>
            <a:chOff x="0" y="0"/>
            <a:chExt cx="10846676" cy="5170614"/>
          </a:xfrm>
        </p:grpSpPr>
        <p:sp>
          <p:nvSpPr>
            <p:cNvPr id="19" name="Freeform 19"/>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sp>
        <p:nvSpPr>
          <p:cNvPr id="10" name="TextBox 10"/>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1" name="TextBox 11"/>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sp>
        <p:nvSpPr>
          <p:cNvPr id="12" name="TextBox 12"/>
          <p:cNvSpPr txBox="1"/>
          <p:nvPr/>
        </p:nvSpPr>
        <p:spPr>
          <a:xfrm>
            <a:off x="1234601"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2 - NEWS STORY</a:t>
            </a:r>
          </a:p>
        </p:txBody>
      </p:sp>
      <p:sp>
        <p:nvSpPr>
          <p:cNvPr id="13" name="TextBox 13"/>
          <p:cNvSpPr txBox="1"/>
          <p:nvPr/>
        </p:nvSpPr>
        <p:spPr>
          <a:xfrm>
            <a:off x="1017778" y="6145152"/>
            <a:ext cx="4528391" cy="409575"/>
          </a:xfrm>
          <a:prstGeom prst="rect">
            <a:avLst/>
          </a:prstGeom>
        </p:spPr>
        <p:txBody>
          <a:bodyPr lIns="0" tIns="0" rIns="0" bIns="0" rtlCol="0" anchor="t">
            <a:spAutoFit/>
          </a:bodyPr>
          <a:lstStyle/>
          <a:p>
            <a:pPr algn="ctr">
              <a:lnSpc>
                <a:spcPts val="3254"/>
              </a:lnSpc>
            </a:pPr>
            <a:r>
              <a:rPr lang="en-US" sz="2711" b="1">
                <a:solidFill>
                  <a:srgbClr val="EC8B40"/>
                </a:solidFill>
                <a:latin typeface="Montserrat Bold"/>
                <a:ea typeface="Montserrat Bold"/>
                <a:cs typeface="Montserrat Bold"/>
                <a:sym typeface="Montserrat Bold"/>
              </a:rPr>
              <a:t>Author: Patricia Paddey</a:t>
            </a:r>
          </a:p>
        </p:txBody>
      </p:sp>
      <p:sp>
        <p:nvSpPr>
          <p:cNvPr id="14" name="TextBox 14"/>
          <p:cNvSpPr txBox="1"/>
          <p:nvPr/>
        </p:nvSpPr>
        <p:spPr>
          <a:xfrm>
            <a:off x="1234601" y="6876789"/>
            <a:ext cx="4094746" cy="429256"/>
          </a:xfrm>
          <a:prstGeom prst="rect">
            <a:avLst/>
          </a:prstGeom>
        </p:spPr>
        <p:txBody>
          <a:bodyPr lIns="0" tIns="0" rIns="0" bIns="0" rtlCol="0" anchor="t">
            <a:spAutoFit/>
          </a:bodyPr>
          <a:lstStyle/>
          <a:p>
            <a:pPr algn="ctr">
              <a:lnSpc>
                <a:spcPts val="3570"/>
              </a:lnSpc>
            </a:pPr>
            <a:r>
              <a:rPr lang="en-US" sz="2479" b="1">
                <a:solidFill>
                  <a:srgbClr val="EC8B40"/>
                </a:solidFill>
                <a:latin typeface="Montserrat Bold"/>
                <a:ea typeface="Montserrat Bold"/>
                <a:cs typeface="Montserrat Bold"/>
                <a:sym typeface="Montserrat Bold"/>
              </a:rPr>
              <a:t>Faith Today</a:t>
            </a:r>
          </a:p>
        </p:txBody>
      </p:sp>
      <p:sp>
        <p:nvSpPr>
          <p:cNvPr id="15" name="TextBox 15"/>
          <p:cNvSpPr txBox="1"/>
          <p:nvPr/>
        </p:nvSpPr>
        <p:spPr>
          <a:xfrm>
            <a:off x="668397" y="7675732"/>
            <a:ext cx="5227152" cy="65722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“WEA Assembly celebrates the multiplicity of evangelism”</a:t>
            </a:r>
          </a:p>
        </p:txBody>
      </p:sp>
      <p:sp>
        <p:nvSpPr>
          <p:cNvPr id="16" name="TextBox 16"/>
          <p:cNvSpPr txBox="1"/>
          <p:nvPr/>
        </p:nvSpPr>
        <p:spPr>
          <a:xfrm>
            <a:off x="12709015" y="4750449"/>
            <a:ext cx="5224123" cy="6394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Excellent scene-setting detailing the size and scope of the event.. This is a well-balanced news story.</a:t>
            </a:r>
          </a:p>
        </p:txBody>
      </p:sp>
      <p:sp>
        <p:nvSpPr>
          <p:cNvPr id="17" name="TextBox 17"/>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grpSp>
        <p:nvGrpSpPr>
          <p:cNvPr id="18" name="Group 18"/>
          <p:cNvGrpSpPr/>
          <p:nvPr/>
        </p:nvGrpSpPr>
        <p:grpSpPr>
          <a:xfrm>
            <a:off x="6370663" y="2816552"/>
            <a:ext cx="4632627" cy="5911272"/>
            <a:chOff x="0" y="0"/>
            <a:chExt cx="6176836" cy="7881696"/>
          </a:xfrm>
        </p:grpSpPr>
        <p:sp>
          <p:nvSpPr>
            <p:cNvPr id="19" name="Freeform 19"/>
            <p:cNvSpPr/>
            <p:nvPr/>
          </p:nvSpPr>
          <p:spPr>
            <a:xfrm>
              <a:off x="0" y="0"/>
              <a:ext cx="6176899" cy="7881747"/>
            </a:xfrm>
            <a:custGeom>
              <a:avLst/>
              <a:gdLst/>
              <a:ahLst/>
              <a:cxnLst/>
              <a:rect l="l" t="t" r="r" b="b"/>
              <a:pathLst>
                <a:path w="6176899" h="7881747">
                  <a:moveTo>
                    <a:pt x="0" y="0"/>
                  </a:moveTo>
                  <a:lnTo>
                    <a:pt x="6176899" y="0"/>
                  </a:lnTo>
                  <a:lnTo>
                    <a:pt x="6176899" y="7881747"/>
                  </a:lnTo>
                  <a:lnTo>
                    <a:pt x="0" y="7881747"/>
                  </a:lnTo>
                  <a:lnTo>
                    <a:pt x="0" y="0"/>
                  </a:lnTo>
                  <a:close/>
                </a:path>
              </a:pathLst>
            </a:custGeom>
            <a:blipFill>
              <a:blip r:embed="rId4"/>
              <a:stretch>
                <a:fillRect t="-2451" r="1" b="-2450"/>
              </a:stretch>
            </a:blipFill>
          </p:spPr>
          <p:txBody>
            <a:bodyPr/>
            <a:lstStyle/>
            <a:p>
              <a:endParaRPr lang="en-US"/>
            </a:p>
          </p:txBody>
        </p:sp>
      </p:grpSp>
      <p:grpSp>
        <p:nvGrpSpPr>
          <p:cNvPr id="20" name="Group 20"/>
          <p:cNvGrpSpPr/>
          <p:nvPr/>
        </p:nvGrpSpPr>
        <p:grpSpPr>
          <a:xfrm>
            <a:off x="13489221" y="79492"/>
            <a:ext cx="4660259" cy="2221547"/>
            <a:chOff x="0" y="0"/>
            <a:chExt cx="10846676" cy="5170614"/>
          </a:xfrm>
        </p:grpSpPr>
        <p:sp>
          <p:nvSpPr>
            <p:cNvPr id="21" name="Freeform 2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5835402" y="8003498"/>
            <a:ext cx="6617196"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25 - BLOG SERIES</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13489221" y="79492"/>
            <a:ext cx="4660259" cy="2221547"/>
            <a:chOff x="0" y="0"/>
            <a:chExt cx="10846676" cy="5170614"/>
          </a:xfrm>
        </p:grpSpPr>
        <p:sp>
          <p:nvSpPr>
            <p:cNvPr id="10" name="Freeform 10"/>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3"/>
              <a:stretch>
                <a:fillRect b="-9585"/>
              </a:stretch>
            </a:blipFill>
          </p:spPr>
          <p:txBody>
            <a:bodyPr/>
            <a:lstStyle/>
            <a:p>
              <a:endParaRPr lang="en-US"/>
            </a:p>
          </p:txBody>
        </p:sp>
      </p:grpSp>
      <p:grpSp>
        <p:nvGrpSpPr>
          <p:cNvPr id="11" name="Group 11"/>
          <p:cNvGrpSpPr/>
          <p:nvPr/>
        </p:nvGrpSpPr>
        <p:grpSpPr>
          <a:xfrm>
            <a:off x="3375195" y="2301039"/>
            <a:ext cx="11537611" cy="7547273"/>
            <a:chOff x="0" y="0"/>
            <a:chExt cx="15383481" cy="10063031"/>
          </a:xfrm>
        </p:grpSpPr>
        <p:grpSp>
          <p:nvGrpSpPr>
            <p:cNvPr id="12" name="Group 12"/>
            <p:cNvGrpSpPr/>
            <p:nvPr/>
          </p:nvGrpSpPr>
          <p:grpSpPr>
            <a:xfrm>
              <a:off x="0" y="1643523"/>
              <a:ext cx="15383481" cy="8419508"/>
              <a:chOff x="0" y="0"/>
              <a:chExt cx="15383481" cy="8419508"/>
            </a:xfrm>
          </p:grpSpPr>
          <p:sp>
            <p:nvSpPr>
              <p:cNvPr id="13" name="Freeform 13"/>
              <p:cNvSpPr/>
              <p:nvPr/>
            </p:nvSpPr>
            <p:spPr>
              <a:xfrm>
                <a:off x="0" y="0"/>
                <a:ext cx="15383383" cy="8419465"/>
              </a:xfrm>
              <a:custGeom>
                <a:avLst/>
                <a:gdLst/>
                <a:ahLst/>
                <a:cxnLst/>
                <a:rect l="l" t="t" r="r" b="b"/>
                <a:pathLst>
                  <a:path w="15383383" h="8419465">
                    <a:moveTo>
                      <a:pt x="0" y="1327785"/>
                    </a:moveTo>
                    <a:cubicBezTo>
                      <a:pt x="0" y="594487"/>
                      <a:pt x="594487" y="0"/>
                      <a:pt x="1327785" y="0"/>
                    </a:cubicBezTo>
                    <a:lnTo>
                      <a:pt x="14055598" y="0"/>
                    </a:lnTo>
                    <a:cubicBezTo>
                      <a:pt x="14788896" y="0"/>
                      <a:pt x="15383383" y="594487"/>
                      <a:pt x="15383383" y="1327785"/>
                    </a:cubicBezTo>
                    <a:lnTo>
                      <a:pt x="15383383" y="7091680"/>
                    </a:lnTo>
                    <a:cubicBezTo>
                      <a:pt x="15383383" y="7824978"/>
                      <a:pt x="14788896" y="8419465"/>
                      <a:pt x="14055598" y="8419465"/>
                    </a:cubicBezTo>
                    <a:lnTo>
                      <a:pt x="1327785" y="8419465"/>
                    </a:lnTo>
                    <a:cubicBezTo>
                      <a:pt x="594487" y="8419465"/>
                      <a:pt x="0" y="7824978"/>
                      <a:pt x="0" y="7091680"/>
                    </a:cubicBezTo>
                    <a:close/>
                  </a:path>
                </a:pathLst>
              </a:custGeom>
              <a:solidFill>
                <a:srgbClr val="E5E4E4"/>
              </a:solidFill>
            </p:spPr>
            <p:txBody>
              <a:bodyPr/>
              <a:lstStyle/>
              <a:p>
                <a:endParaRPr lang="en-US"/>
              </a:p>
            </p:txBody>
          </p:sp>
        </p:grpSp>
        <p:sp>
          <p:nvSpPr>
            <p:cNvPr id="14" name="Freeform 14"/>
            <p:cNvSpPr/>
            <p:nvPr/>
          </p:nvSpPr>
          <p:spPr>
            <a:xfrm>
              <a:off x="9165892" y="0"/>
              <a:ext cx="4867202" cy="4457450"/>
            </a:xfrm>
            <a:custGeom>
              <a:avLst/>
              <a:gdLst/>
              <a:ahLst/>
              <a:cxnLst/>
              <a:rect l="l" t="t" r="r" b="b"/>
              <a:pathLst>
                <a:path w="4867202" h="4457450">
                  <a:moveTo>
                    <a:pt x="0" y="0"/>
                  </a:moveTo>
                  <a:lnTo>
                    <a:pt x="4867202" y="0"/>
                  </a:lnTo>
                  <a:lnTo>
                    <a:pt x="4867202" y="4457450"/>
                  </a:lnTo>
                  <a:lnTo>
                    <a:pt x="0" y="4457450"/>
                  </a:lnTo>
                  <a:lnTo>
                    <a:pt x="0" y="0"/>
                  </a:lnTo>
                  <a:close/>
                </a:path>
              </a:pathLst>
            </a:custGeom>
            <a:blipFill>
              <a:blip r:embed="rId4"/>
              <a:stretch>
                <a:fillRect t="-4596" b="-4596"/>
              </a:stretch>
            </a:blipFill>
          </p:spPr>
          <p:txBody>
            <a:bodyPr/>
            <a:lstStyle/>
            <a:p>
              <a:endParaRPr lang="en-US"/>
            </a:p>
          </p:txBody>
        </p:sp>
        <p:sp>
          <p:nvSpPr>
            <p:cNvPr id="15" name="TextBox 15"/>
            <p:cNvSpPr txBox="1"/>
            <p:nvPr/>
          </p:nvSpPr>
          <p:spPr>
            <a:xfrm>
              <a:off x="8843685" y="6714498"/>
              <a:ext cx="5996580" cy="534251"/>
            </a:xfrm>
            <a:prstGeom prst="rect">
              <a:avLst/>
            </a:prstGeom>
          </p:spPr>
          <p:txBody>
            <a:bodyPr lIns="0" tIns="0" rIns="0" bIns="0" rtlCol="0" anchor="t">
              <a:spAutoFit/>
            </a:bodyPr>
            <a:lstStyle/>
            <a:p>
              <a:pPr algn="ctr">
                <a:lnSpc>
                  <a:spcPts val="3457"/>
                </a:lnSpc>
              </a:pPr>
              <a:r>
                <a:rPr lang="en-US" sz="2400" b="1">
                  <a:solidFill>
                    <a:srgbClr val="046593"/>
                  </a:solidFill>
                  <a:latin typeface="Montserrat Bold"/>
                  <a:ea typeface="Montserrat Bold"/>
                  <a:cs typeface="Montserrat Bold"/>
                  <a:sym typeface="Montserrat Bold"/>
                </a:rPr>
                <a:t>Faith Today</a:t>
              </a:r>
            </a:p>
          </p:txBody>
        </p:sp>
        <p:sp>
          <p:nvSpPr>
            <p:cNvPr id="16" name="TextBox 16"/>
            <p:cNvSpPr txBox="1"/>
            <p:nvPr/>
          </p:nvSpPr>
          <p:spPr>
            <a:xfrm>
              <a:off x="8633277" y="7318599"/>
              <a:ext cx="6417396" cy="2095500"/>
            </a:xfrm>
            <a:prstGeom prst="rect">
              <a:avLst/>
            </a:prstGeom>
          </p:spPr>
          <p:txBody>
            <a:bodyPr lIns="0" tIns="0" rIns="0" bIns="0" rtlCol="0" anchor="t">
              <a:spAutoFit/>
            </a:bodyPr>
            <a:lstStyle/>
            <a:p>
              <a:pPr algn="ctr">
                <a:lnSpc>
                  <a:spcPts val="2520"/>
                </a:lnSpc>
              </a:pPr>
              <a:r>
                <a:rPr lang="en-US" sz="2100" i="1">
                  <a:solidFill>
                    <a:srgbClr val="046593"/>
                  </a:solidFill>
                  <a:latin typeface="Montserrat Italics"/>
                  <a:ea typeface="Montserrat Italics"/>
                  <a:cs typeface="Montserrat Italics"/>
                  <a:sym typeface="Montserrat Italics"/>
                </a:rPr>
                <a:t>“Five men learning to love well”</a:t>
              </a:r>
            </a:p>
            <a:p>
              <a:pPr algn="ctr">
                <a:lnSpc>
                  <a:spcPts val="2520"/>
                </a:lnSpc>
              </a:pPr>
              <a:r>
                <a:rPr lang="en-US" sz="2100" i="1">
                  <a:solidFill>
                    <a:srgbClr val="046593"/>
                  </a:solidFill>
                  <a:latin typeface="Montserrat Italics"/>
                  <a:ea typeface="Montserrat Italics"/>
                  <a:cs typeface="Montserrat Italics"/>
                  <a:sym typeface="Montserrat Italics"/>
                </a:rPr>
                <a:t>“Handing on faith to the next generation”</a:t>
              </a:r>
            </a:p>
            <a:p>
              <a:pPr algn="ctr">
                <a:lnSpc>
                  <a:spcPts val="2520"/>
                </a:lnSpc>
              </a:pPr>
              <a:r>
                <a:rPr lang="en-US" sz="2100" i="1">
                  <a:solidFill>
                    <a:srgbClr val="046593"/>
                  </a:solidFill>
                  <a:latin typeface="Montserrat Italics"/>
                  <a:ea typeface="Montserrat Italics"/>
                  <a:cs typeface="Montserrat Italics"/>
                  <a:sym typeface="Montserrat Italics"/>
                </a:rPr>
                <a:t>“Rethinking Canada’s congregational leadership crisis” </a:t>
              </a:r>
            </a:p>
          </p:txBody>
        </p:sp>
        <p:sp>
          <p:nvSpPr>
            <p:cNvPr id="17" name="TextBox 17"/>
            <p:cNvSpPr txBox="1"/>
            <p:nvPr/>
          </p:nvSpPr>
          <p:spPr>
            <a:xfrm>
              <a:off x="8390795" y="4723831"/>
              <a:ext cx="6902360" cy="1600200"/>
            </a:xfrm>
            <a:prstGeom prst="rect">
              <a:avLst/>
            </a:prstGeom>
          </p:spPr>
          <p:txBody>
            <a:bodyPr lIns="0" tIns="0" rIns="0" bIns="0" rtlCol="0" anchor="t">
              <a:spAutoFit/>
            </a:bodyPr>
            <a:lstStyle/>
            <a:p>
              <a:pPr algn="ctr">
                <a:lnSpc>
                  <a:spcPts val="3151"/>
                </a:lnSpc>
              </a:pPr>
              <a:r>
                <a:rPr lang="en-US" sz="2626" b="1">
                  <a:solidFill>
                    <a:srgbClr val="046593"/>
                  </a:solidFill>
                  <a:latin typeface="Montserrat Bold"/>
                  <a:ea typeface="Montserrat Bold"/>
                  <a:cs typeface="Montserrat Bold"/>
                  <a:sym typeface="Montserrat Bold"/>
                </a:rPr>
                <a:t>Authors: Paul Edward Hughes, Matthew R.S. Todd,                       Gordon T. Smith</a:t>
              </a:r>
            </a:p>
          </p:txBody>
        </p:sp>
      </p:grpSp>
      <p:sp>
        <p:nvSpPr>
          <p:cNvPr id="18" name="Freeform 18"/>
          <p:cNvSpPr/>
          <p:nvPr/>
        </p:nvSpPr>
        <p:spPr>
          <a:xfrm>
            <a:off x="3375195" y="5448659"/>
            <a:ext cx="6505940" cy="2834187"/>
          </a:xfrm>
          <a:custGeom>
            <a:avLst/>
            <a:gdLst/>
            <a:ahLst/>
            <a:cxnLst/>
            <a:rect l="l" t="t" r="r" b="b"/>
            <a:pathLst>
              <a:path w="6505940" h="2834187">
                <a:moveTo>
                  <a:pt x="0" y="0"/>
                </a:moveTo>
                <a:lnTo>
                  <a:pt x="6505939" y="0"/>
                </a:lnTo>
                <a:lnTo>
                  <a:pt x="6505939" y="2834187"/>
                </a:lnTo>
                <a:lnTo>
                  <a:pt x="0" y="2834187"/>
                </a:lnTo>
                <a:lnTo>
                  <a:pt x="0" y="0"/>
                </a:lnTo>
                <a:close/>
              </a:path>
            </a:pathLst>
          </a:custGeom>
          <a:blipFill>
            <a:blip r:embed="rId5"/>
            <a:stretch>
              <a:fillRect/>
            </a:stretch>
          </a:blipFill>
        </p:spPr>
        <p:txBody>
          <a:bodyPr/>
          <a:lstStyle/>
          <a:p>
            <a:endParaRPr lang="en-US"/>
          </a:p>
        </p:txBody>
      </p:sp>
      <p:sp>
        <p:nvSpPr>
          <p:cNvPr id="19" name="TextBox 19"/>
          <p:cNvSpPr txBox="1"/>
          <p:nvPr/>
        </p:nvSpPr>
        <p:spPr>
          <a:xfrm>
            <a:off x="1341712" y="71469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25 - BLOG SERIES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grpSp>
        <p:nvGrpSpPr>
          <p:cNvPr id="10" name="Group 10"/>
          <p:cNvGrpSpPr/>
          <p:nvPr/>
        </p:nvGrpSpPr>
        <p:grpSpPr>
          <a:xfrm>
            <a:off x="13489221" y="79492"/>
            <a:ext cx="4660259" cy="2221547"/>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4"/>
              <a:stretch>
                <a:fillRect b="-9585"/>
              </a:stretch>
            </a:blipFill>
          </p:spPr>
          <p:txBody>
            <a:bodyPr/>
            <a:lstStyle/>
            <a:p>
              <a:endParaRPr lang="en-US"/>
            </a:p>
          </p:txBody>
        </p:sp>
      </p:grpSp>
      <p:sp>
        <p:nvSpPr>
          <p:cNvPr id="12" name="Freeform 12"/>
          <p:cNvSpPr/>
          <p:nvPr/>
        </p:nvSpPr>
        <p:spPr>
          <a:xfrm>
            <a:off x="6048198" y="3915924"/>
            <a:ext cx="5769015" cy="4093183"/>
          </a:xfrm>
          <a:custGeom>
            <a:avLst/>
            <a:gdLst/>
            <a:ahLst/>
            <a:cxnLst/>
            <a:rect l="l" t="t" r="r" b="b"/>
            <a:pathLst>
              <a:path w="5769015" h="4093183">
                <a:moveTo>
                  <a:pt x="0" y="0"/>
                </a:moveTo>
                <a:lnTo>
                  <a:pt x="5769015" y="0"/>
                </a:lnTo>
                <a:lnTo>
                  <a:pt x="5769015" y="4093183"/>
                </a:lnTo>
                <a:lnTo>
                  <a:pt x="0" y="4093183"/>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4" name="TextBox 14"/>
          <p:cNvSpPr txBox="1"/>
          <p:nvPr/>
        </p:nvSpPr>
        <p:spPr>
          <a:xfrm>
            <a:off x="1099454"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25 - BLOG SERIES</a:t>
            </a:r>
          </a:p>
        </p:txBody>
      </p:sp>
      <p:sp>
        <p:nvSpPr>
          <p:cNvPr id="15" name="TextBox 15"/>
          <p:cNvSpPr txBox="1"/>
          <p:nvPr/>
        </p:nvSpPr>
        <p:spPr>
          <a:xfrm>
            <a:off x="871715" y="5664923"/>
            <a:ext cx="5176483" cy="600231"/>
          </a:xfrm>
          <a:prstGeom prst="rect">
            <a:avLst/>
          </a:prstGeom>
        </p:spPr>
        <p:txBody>
          <a:bodyPr lIns="0" tIns="0" rIns="0" bIns="0" rtlCol="0" anchor="t">
            <a:spAutoFit/>
          </a:bodyPr>
          <a:lstStyle/>
          <a:p>
            <a:pPr algn="ctr">
              <a:lnSpc>
                <a:spcPts val="2277"/>
              </a:lnSpc>
            </a:pPr>
            <a:r>
              <a:rPr lang="en-US" sz="2711" b="1">
                <a:solidFill>
                  <a:srgbClr val="EC8B40"/>
                </a:solidFill>
                <a:latin typeface="Montserrat Bold"/>
                <a:ea typeface="Montserrat Bold"/>
                <a:cs typeface="Montserrat Bold"/>
                <a:sym typeface="Montserrat Bold"/>
              </a:rPr>
              <a:t>Author:                                 Major April McNeilly</a:t>
            </a:r>
          </a:p>
        </p:txBody>
      </p:sp>
      <p:sp>
        <p:nvSpPr>
          <p:cNvPr id="16" name="TextBox 16"/>
          <p:cNvSpPr txBox="1"/>
          <p:nvPr/>
        </p:nvSpPr>
        <p:spPr>
          <a:xfrm>
            <a:off x="1360572" y="6657213"/>
            <a:ext cx="4094746" cy="714217"/>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Salvationist </a:t>
            </a:r>
          </a:p>
          <a:p>
            <a:pPr algn="ctr">
              <a:lnSpc>
                <a:spcPts val="2826"/>
              </a:lnSpc>
            </a:pPr>
            <a:r>
              <a:rPr lang="en-US" sz="2479" b="1">
                <a:solidFill>
                  <a:srgbClr val="EC8B40"/>
                </a:solidFill>
                <a:latin typeface="Montserrat Bold"/>
                <a:ea typeface="Montserrat Bold"/>
                <a:cs typeface="Montserrat Bold"/>
                <a:sym typeface="Montserrat Bold"/>
              </a:rPr>
              <a:t>Series on Gen Z</a:t>
            </a:r>
          </a:p>
        </p:txBody>
      </p:sp>
      <p:sp>
        <p:nvSpPr>
          <p:cNvPr id="17" name="TextBox 17"/>
          <p:cNvSpPr txBox="1"/>
          <p:nvPr/>
        </p:nvSpPr>
        <p:spPr>
          <a:xfrm>
            <a:off x="846380" y="7696292"/>
            <a:ext cx="5227152" cy="9810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“The World of Generation Z”</a:t>
            </a:r>
          </a:p>
          <a:p>
            <a:pPr algn="ctr">
              <a:lnSpc>
                <a:spcPts val="2603"/>
              </a:lnSpc>
            </a:pPr>
            <a:r>
              <a:rPr lang="en-US" sz="2169" i="1">
                <a:solidFill>
                  <a:srgbClr val="EC8B40"/>
                </a:solidFill>
                <a:latin typeface="Montserrat Italics"/>
                <a:ea typeface="Montserrat Italics"/>
                <a:cs typeface="Montserrat Italics"/>
                <a:sym typeface="Montserrat Italics"/>
              </a:rPr>
              <a:t>“Generation Z in the Church”</a:t>
            </a:r>
          </a:p>
          <a:p>
            <a:pPr algn="ctr">
              <a:lnSpc>
                <a:spcPts val="2603"/>
              </a:lnSpc>
            </a:pPr>
            <a:r>
              <a:rPr lang="en-US" sz="2169" i="1">
                <a:solidFill>
                  <a:srgbClr val="EC8B40"/>
                </a:solidFill>
                <a:latin typeface="Montserrat Italics"/>
                <a:ea typeface="Montserrat Italics"/>
                <a:cs typeface="Montserrat Italics"/>
                <a:sym typeface="Montserrat Italics"/>
              </a:rPr>
              <a:t>“The Open Generation”</a:t>
            </a:r>
          </a:p>
        </p:txBody>
      </p:sp>
      <p:sp>
        <p:nvSpPr>
          <p:cNvPr id="18" name="TextBox 18"/>
          <p:cNvSpPr txBox="1"/>
          <p:nvPr/>
        </p:nvSpPr>
        <p:spPr>
          <a:xfrm>
            <a:off x="12709015" y="4750449"/>
            <a:ext cx="5224123" cy="6394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The writing in the individual posts is clear, thoughtful, and follows a recognizable argument. </a:t>
            </a:r>
          </a:p>
        </p:txBody>
      </p:sp>
      <p:sp>
        <p:nvSpPr>
          <p:cNvPr id="19" name="TextBox 19"/>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4598417" y="8003498"/>
            <a:ext cx="9091166"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26 - VIDEO PRODUCTION</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sp>
        <p:nvSpPr>
          <p:cNvPr id="7" name="TextBox 7"/>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8" name="TextBox 8"/>
          <p:cNvSpPr txBox="1"/>
          <p:nvPr/>
        </p:nvSpPr>
        <p:spPr>
          <a:xfrm>
            <a:off x="691040" y="8583627"/>
            <a:ext cx="4813047" cy="314325"/>
          </a:xfrm>
          <a:prstGeom prst="rect">
            <a:avLst/>
          </a:prstGeom>
        </p:spPr>
        <p:txBody>
          <a:bodyPr lIns="0" tIns="0" rIns="0" bIns="0" rtlCol="0" anchor="t">
            <a:spAutoFit/>
          </a:bodyPr>
          <a:lstStyle/>
          <a:p>
            <a:pPr algn="ctr">
              <a:lnSpc>
                <a:spcPts val="2520"/>
              </a:lnSpc>
            </a:pPr>
            <a:endParaRPr/>
          </a:p>
        </p:txBody>
      </p:sp>
      <p:grpSp>
        <p:nvGrpSpPr>
          <p:cNvPr id="9" name="Group 9"/>
          <p:cNvGrpSpPr/>
          <p:nvPr/>
        </p:nvGrpSpPr>
        <p:grpSpPr>
          <a:xfrm>
            <a:off x="1341712" y="2472589"/>
            <a:ext cx="3446894" cy="3304184"/>
            <a:chOff x="0" y="0"/>
            <a:chExt cx="812800" cy="779148"/>
          </a:xfrm>
        </p:grpSpPr>
        <p:sp>
          <p:nvSpPr>
            <p:cNvPr id="10" name="Freeform 10"/>
            <p:cNvSpPr/>
            <p:nvPr/>
          </p:nvSpPr>
          <p:spPr>
            <a:xfrm>
              <a:off x="0" y="0"/>
              <a:ext cx="812800" cy="779148"/>
            </a:xfrm>
            <a:custGeom>
              <a:avLst/>
              <a:gdLst/>
              <a:ahLst/>
              <a:cxnLst/>
              <a:rect l="l" t="t" r="r" b="b"/>
              <a:pathLst>
                <a:path w="812800" h="779148">
                  <a:moveTo>
                    <a:pt x="406400" y="0"/>
                  </a:moveTo>
                  <a:cubicBezTo>
                    <a:pt x="181951" y="0"/>
                    <a:pt x="0" y="174418"/>
                    <a:pt x="0" y="389574"/>
                  </a:cubicBezTo>
                  <a:cubicBezTo>
                    <a:pt x="0" y="604730"/>
                    <a:pt x="181951" y="779148"/>
                    <a:pt x="406400" y="779148"/>
                  </a:cubicBezTo>
                  <a:cubicBezTo>
                    <a:pt x="630849" y="779148"/>
                    <a:pt x="812800" y="604730"/>
                    <a:pt x="812800" y="389574"/>
                  </a:cubicBezTo>
                  <a:cubicBezTo>
                    <a:pt x="812800" y="174418"/>
                    <a:pt x="630849" y="0"/>
                    <a:pt x="406400" y="0"/>
                  </a:cubicBezTo>
                  <a:close/>
                </a:path>
              </a:pathLst>
            </a:custGeom>
            <a:solidFill>
              <a:srgbClr val="FFFFFF"/>
            </a:solidFill>
          </p:spPr>
          <p:txBody>
            <a:bodyPr/>
            <a:lstStyle/>
            <a:p>
              <a:endParaRPr lang="en-US"/>
            </a:p>
          </p:txBody>
        </p:sp>
        <p:sp>
          <p:nvSpPr>
            <p:cNvPr id="11" name="TextBox 11"/>
            <p:cNvSpPr txBox="1"/>
            <p:nvPr/>
          </p:nvSpPr>
          <p:spPr>
            <a:xfrm>
              <a:off x="76200" y="25420"/>
              <a:ext cx="660400" cy="680683"/>
            </a:xfrm>
            <a:prstGeom prst="rect">
              <a:avLst/>
            </a:prstGeom>
          </p:spPr>
          <p:txBody>
            <a:bodyPr lIns="50800" tIns="50800" rIns="50800" bIns="50800" rtlCol="0" anchor="ctr"/>
            <a:lstStyle/>
            <a:p>
              <a:pPr algn="ctr">
                <a:lnSpc>
                  <a:spcPts val="3457"/>
                </a:lnSpc>
              </a:pPr>
              <a:endParaRPr/>
            </a:p>
          </p:txBody>
        </p:sp>
      </p:grpSp>
      <p:grpSp>
        <p:nvGrpSpPr>
          <p:cNvPr id="12" name="Group 12"/>
          <p:cNvGrpSpPr/>
          <p:nvPr/>
        </p:nvGrpSpPr>
        <p:grpSpPr>
          <a:xfrm>
            <a:off x="13489221" y="79492"/>
            <a:ext cx="4660259" cy="2221547"/>
            <a:chOff x="0" y="0"/>
            <a:chExt cx="10846676" cy="5170614"/>
          </a:xfrm>
        </p:grpSpPr>
        <p:sp>
          <p:nvSpPr>
            <p:cNvPr id="13" name="Freeform 13"/>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3"/>
              <a:stretch>
                <a:fillRect b="-9585"/>
              </a:stretch>
            </a:blipFill>
          </p:spPr>
          <p:txBody>
            <a:bodyPr/>
            <a:lstStyle/>
            <a:p>
              <a:endParaRPr lang="en-US"/>
            </a:p>
          </p:txBody>
        </p:sp>
      </p:grpSp>
      <p:grpSp>
        <p:nvGrpSpPr>
          <p:cNvPr id="14" name="Group 14"/>
          <p:cNvGrpSpPr/>
          <p:nvPr/>
        </p:nvGrpSpPr>
        <p:grpSpPr>
          <a:xfrm>
            <a:off x="6617465" y="2729123"/>
            <a:ext cx="5053069" cy="7137010"/>
            <a:chOff x="0" y="0"/>
            <a:chExt cx="6737426" cy="9516014"/>
          </a:xfrm>
        </p:grpSpPr>
        <p:grpSp>
          <p:nvGrpSpPr>
            <p:cNvPr id="15" name="Group 15"/>
            <p:cNvGrpSpPr/>
            <p:nvPr/>
          </p:nvGrpSpPr>
          <p:grpSpPr>
            <a:xfrm>
              <a:off x="0" y="2228725"/>
              <a:ext cx="6737426" cy="7287289"/>
              <a:chOff x="0" y="0"/>
              <a:chExt cx="6737426" cy="7287289"/>
            </a:xfrm>
          </p:grpSpPr>
          <p:sp>
            <p:nvSpPr>
              <p:cNvPr id="16" name="Freeform 16"/>
              <p:cNvSpPr/>
              <p:nvPr/>
            </p:nvSpPr>
            <p:spPr>
              <a:xfrm>
                <a:off x="38100" y="38100"/>
                <a:ext cx="6661277" cy="7211060"/>
              </a:xfrm>
              <a:custGeom>
                <a:avLst/>
                <a:gdLst/>
                <a:ahLst/>
                <a:cxnLst/>
                <a:rect l="l" t="t" r="r" b="b"/>
                <a:pathLst>
                  <a:path w="6661277" h="7211060">
                    <a:moveTo>
                      <a:pt x="0" y="1051433"/>
                    </a:moveTo>
                    <a:cubicBezTo>
                      <a:pt x="0" y="470789"/>
                      <a:pt x="470408" y="0"/>
                      <a:pt x="1050544" y="0"/>
                    </a:cubicBezTo>
                    <a:lnTo>
                      <a:pt x="5610733" y="0"/>
                    </a:lnTo>
                    <a:cubicBezTo>
                      <a:pt x="6190869" y="0"/>
                      <a:pt x="6661277" y="470789"/>
                      <a:pt x="6661277" y="1051433"/>
                    </a:cubicBezTo>
                    <a:lnTo>
                      <a:pt x="6661277" y="6159627"/>
                    </a:lnTo>
                    <a:cubicBezTo>
                      <a:pt x="6661277" y="6740272"/>
                      <a:pt x="6190996" y="7211060"/>
                      <a:pt x="5610733" y="7211060"/>
                    </a:cubicBezTo>
                    <a:lnTo>
                      <a:pt x="1050544" y="7211060"/>
                    </a:lnTo>
                    <a:cubicBezTo>
                      <a:pt x="470408" y="7211060"/>
                      <a:pt x="0" y="6740271"/>
                      <a:pt x="0" y="6159627"/>
                    </a:cubicBezTo>
                    <a:close/>
                  </a:path>
                </a:pathLst>
              </a:custGeom>
              <a:solidFill>
                <a:srgbClr val="FFFFFF"/>
              </a:solidFill>
            </p:spPr>
            <p:txBody>
              <a:bodyPr/>
              <a:lstStyle/>
              <a:p>
                <a:endParaRPr lang="en-US"/>
              </a:p>
            </p:txBody>
          </p:sp>
          <p:sp>
            <p:nvSpPr>
              <p:cNvPr id="17" name="Freeform 17"/>
              <p:cNvSpPr/>
              <p:nvPr/>
            </p:nvSpPr>
            <p:spPr>
              <a:xfrm>
                <a:off x="0" y="0"/>
                <a:ext cx="6737477" cy="7287260"/>
              </a:xfrm>
              <a:custGeom>
                <a:avLst/>
                <a:gdLst/>
                <a:ahLst/>
                <a:cxnLst/>
                <a:rect l="l" t="t" r="r" b="b"/>
                <a:pathLst>
                  <a:path w="6737477" h="7287260">
                    <a:moveTo>
                      <a:pt x="0" y="1089533"/>
                    </a:moveTo>
                    <a:cubicBezTo>
                      <a:pt x="0" y="487807"/>
                      <a:pt x="487426" y="0"/>
                      <a:pt x="1088644" y="0"/>
                    </a:cubicBezTo>
                    <a:lnTo>
                      <a:pt x="5648833" y="0"/>
                    </a:lnTo>
                    <a:lnTo>
                      <a:pt x="5648833" y="38100"/>
                    </a:lnTo>
                    <a:lnTo>
                      <a:pt x="5648833" y="0"/>
                    </a:lnTo>
                    <a:cubicBezTo>
                      <a:pt x="6250051" y="0"/>
                      <a:pt x="6737477" y="487807"/>
                      <a:pt x="6737477" y="1089533"/>
                    </a:cubicBezTo>
                    <a:lnTo>
                      <a:pt x="6699377" y="1089533"/>
                    </a:lnTo>
                    <a:lnTo>
                      <a:pt x="6737477" y="1089533"/>
                    </a:lnTo>
                    <a:lnTo>
                      <a:pt x="6737477" y="6197727"/>
                    </a:lnTo>
                    <a:lnTo>
                      <a:pt x="6699377" y="6197727"/>
                    </a:lnTo>
                    <a:lnTo>
                      <a:pt x="6737477" y="6197727"/>
                    </a:lnTo>
                    <a:cubicBezTo>
                      <a:pt x="6737477" y="6799453"/>
                      <a:pt x="6250051" y="7287260"/>
                      <a:pt x="5648833" y="7287260"/>
                    </a:cubicBezTo>
                    <a:lnTo>
                      <a:pt x="5648833" y="7249160"/>
                    </a:lnTo>
                    <a:lnTo>
                      <a:pt x="5648833" y="7287260"/>
                    </a:lnTo>
                    <a:lnTo>
                      <a:pt x="1088644" y="7287260"/>
                    </a:lnTo>
                    <a:lnTo>
                      <a:pt x="1088644" y="7249160"/>
                    </a:lnTo>
                    <a:lnTo>
                      <a:pt x="1088644" y="7287260"/>
                    </a:lnTo>
                    <a:cubicBezTo>
                      <a:pt x="487426" y="7287260"/>
                      <a:pt x="0" y="6799453"/>
                      <a:pt x="0" y="6197727"/>
                    </a:cubicBezTo>
                    <a:lnTo>
                      <a:pt x="0" y="1089533"/>
                    </a:lnTo>
                    <a:lnTo>
                      <a:pt x="38100" y="1089533"/>
                    </a:lnTo>
                    <a:lnTo>
                      <a:pt x="0" y="1089533"/>
                    </a:lnTo>
                    <a:moveTo>
                      <a:pt x="76200" y="1089533"/>
                    </a:moveTo>
                    <a:lnTo>
                      <a:pt x="76200" y="6197727"/>
                    </a:lnTo>
                    <a:lnTo>
                      <a:pt x="38100" y="6197727"/>
                    </a:lnTo>
                    <a:lnTo>
                      <a:pt x="76200" y="6197727"/>
                    </a:lnTo>
                    <a:cubicBezTo>
                      <a:pt x="76200" y="6757416"/>
                      <a:pt x="529590" y="7211060"/>
                      <a:pt x="1088644" y="7211060"/>
                    </a:cubicBezTo>
                    <a:lnTo>
                      <a:pt x="5648833" y="7211060"/>
                    </a:lnTo>
                    <a:cubicBezTo>
                      <a:pt x="6207887" y="7211060"/>
                      <a:pt x="6661277" y="6757416"/>
                      <a:pt x="6661277" y="6197727"/>
                    </a:cubicBezTo>
                    <a:lnTo>
                      <a:pt x="6661277" y="1089533"/>
                    </a:lnTo>
                    <a:cubicBezTo>
                      <a:pt x="6661150" y="529844"/>
                      <a:pt x="6207887" y="76200"/>
                      <a:pt x="5648833" y="76200"/>
                    </a:cubicBezTo>
                    <a:lnTo>
                      <a:pt x="1088644" y="76200"/>
                    </a:lnTo>
                    <a:lnTo>
                      <a:pt x="1088644" y="38100"/>
                    </a:lnTo>
                    <a:lnTo>
                      <a:pt x="1088644" y="76200"/>
                    </a:lnTo>
                    <a:cubicBezTo>
                      <a:pt x="529590" y="76200"/>
                      <a:pt x="76200" y="529844"/>
                      <a:pt x="76200" y="1089533"/>
                    </a:cubicBezTo>
                    <a:close/>
                  </a:path>
                </a:pathLst>
              </a:custGeom>
              <a:solidFill>
                <a:srgbClr val="7B7B7B"/>
              </a:solidFill>
            </p:spPr>
            <p:txBody>
              <a:bodyPr/>
              <a:lstStyle/>
              <a:p>
                <a:endParaRPr lang="en-US"/>
              </a:p>
            </p:txBody>
          </p:sp>
        </p:grpSp>
        <p:sp>
          <p:nvSpPr>
            <p:cNvPr id="18" name="Freeform 18"/>
            <p:cNvSpPr/>
            <p:nvPr/>
          </p:nvSpPr>
          <p:spPr>
            <a:xfrm>
              <a:off x="1113989" y="0"/>
              <a:ext cx="4509447" cy="4129813"/>
            </a:xfrm>
            <a:custGeom>
              <a:avLst/>
              <a:gdLst/>
              <a:ahLst/>
              <a:cxnLst/>
              <a:rect l="l" t="t" r="r" b="b"/>
              <a:pathLst>
                <a:path w="4509447" h="4129813">
                  <a:moveTo>
                    <a:pt x="0" y="0"/>
                  </a:moveTo>
                  <a:lnTo>
                    <a:pt x="4509448" y="0"/>
                  </a:lnTo>
                  <a:lnTo>
                    <a:pt x="4509448" y="4129813"/>
                  </a:lnTo>
                  <a:lnTo>
                    <a:pt x="0" y="4129813"/>
                  </a:lnTo>
                  <a:lnTo>
                    <a:pt x="0" y="0"/>
                  </a:lnTo>
                  <a:close/>
                </a:path>
              </a:pathLst>
            </a:custGeom>
            <a:blipFill>
              <a:blip r:embed="rId4"/>
              <a:stretch>
                <a:fillRect t="-4596" b="-4596"/>
              </a:stretch>
            </a:blipFill>
          </p:spPr>
          <p:txBody>
            <a:bodyPr/>
            <a:lstStyle/>
            <a:p>
              <a:endParaRPr lang="en-US"/>
            </a:p>
          </p:txBody>
        </p:sp>
        <p:sp>
          <p:nvSpPr>
            <p:cNvPr id="19" name="TextBox 19"/>
            <p:cNvSpPr txBox="1"/>
            <p:nvPr/>
          </p:nvSpPr>
          <p:spPr>
            <a:xfrm>
              <a:off x="400915" y="6733379"/>
              <a:ext cx="5996580" cy="458478"/>
            </a:xfrm>
            <a:prstGeom prst="rect">
              <a:avLst/>
            </a:prstGeom>
          </p:spPr>
          <p:txBody>
            <a:bodyPr lIns="0" tIns="0" rIns="0" bIns="0" rtlCol="0" anchor="t">
              <a:spAutoFit/>
            </a:bodyPr>
            <a:lstStyle/>
            <a:p>
              <a:pPr algn="ctr">
                <a:lnSpc>
                  <a:spcPts val="2761"/>
                </a:lnSpc>
              </a:pPr>
              <a:r>
                <a:rPr lang="en-US" sz="2400" b="1">
                  <a:solidFill>
                    <a:srgbClr val="4FAACF"/>
                  </a:solidFill>
                  <a:latin typeface="Montserrat Bold"/>
                  <a:ea typeface="Montserrat Bold"/>
                  <a:cs typeface="Montserrat Bold"/>
                  <a:sym typeface="Montserrat Bold"/>
                </a:rPr>
                <a:t>Salvationist</a:t>
              </a:r>
            </a:p>
          </p:txBody>
        </p:sp>
        <p:sp>
          <p:nvSpPr>
            <p:cNvPr id="20" name="TextBox 20"/>
            <p:cNvSpPr txBox="1"/>
            <p:nvPr/>
          </p:nvSpPr>
          <p:spPr>
            <a:xfrm>
              <a:off x="190507" y="8015555"/>
              <a:ext cx="6417396" cy="838200"/>
            </a:xfrm>
            <a:prstGeom prst="rect">
              <a:avLst/>
            </a:prstGeom>
          </p:spPr>
          <p:txBody>
            <a:bodyPr lIns="0" tIns="0" rIns="0" bIns="0" rtlCol="0" anchor="t">
              <a:spAutoFit/>
            </a:bodyPr>
            <a:lstStyle/>
            <a:p>
              <a:pPr algn="ctr">
                <a:lnSpc>
                  <a:spcPts val="2520"/>
                </a:lnSpc>
              </a:pPr>
              <a:r>
                <a:rPr lang="en-US" sz="2100" i="1">
                  <a:solidFill>
                    <a:srgbClr val="4FAACF"/>
                  </a:solidFill>
                  <a:latin typeface="Montserrat Italics"/>
                  <a:ea typeface="Montserrat Italics"/>
                  <a:cs typeface="Montserrat Italics"/>
                  <a:sym typeface="Montserrat Italics"/>
                </a:rPr>
                <a:t>Partners in Mission 2025 | Denpasar's Girls Home</a:t>
              </a:r>
            </a:p>
          </p:txBody>
        </p:sp>
        <p:sp>
          <p:nvSpPr>
            <p:cNvPr id="21" name="TextBox 21"/>
            <p:cNvSpPr txBox="1"/>
            <p:nvPr/>
          </p:nvSpPr>
          <p:spPr>
            <a:xfrm>
              <a:off x="190507" y="5355429"/>
              <a:ext cx="6417396" cy="533400"/>
            </a:xfrm>
            <a:prstGeom prst="rect">
              <a:avLst/>
            </a:prstGeom>
          </p:spPr>
          <p:txBody>
            <a:bodyPr lIns="0" tIns="0" rIns="0" bIns="0" rtlCol="0" anchor="t">
              <a:spAutoFit/>
            </a:bodyPr>
            <a:lstStyle/>
            <a:p>
              <a:pPr algn="ctr">
                <a:lnSpc>
                  <a:spcPts val="3151"/>
                </a:lnSpc>
              </a:pPr>
              <a:r>
                <a:rPr lang="en-US" sz="2626" b="1">
                  <a:solidFill>
                    <a:srgbClr val="4FAACF"/>
                  </a:solidFill>
                  <a:latin typeface="Montserrat Bold"/>
                  <a:ea typeface="Montserrat Bold"/>
                  <a:cs typeface="Montserrat Bold"/>
                  <a:sym typeface="Montserrat Bold"/>
                </a:rPr>
                <a:t>Producer: Aaron Bowes</a:t>
              </a:r>
            </a:p>
          </p:txBody>
        </p:sp>
      </p:grpSp>
      <p:sp>
        <p:nvSpPr>
          <p:cNvPr id="22" name="TextBox 22"/>
          <p:cNvSpPr txBox="1"/>
          <p:nvPr/>
        </p:nvSpPr>
        <p:spPr>
          <a:xfrm>
            <a:off x="1341712" y="714698"/>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26 - VIDEO PRODUCTION</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grpSp>
        <p:nvGrpSpPr>
          <p:cNvPr id="10" name="Group 10"/>
          <p:cNvGrpSpPr/>
          <p:nvPr/>
        </p:nvGrpSpPr>
        <p:grpSpPr>
          <a:xfrm>
            <a:off x="13489221" y="79492"/>
            <a:ext cx="4660259" cy="2221547"/>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4"/>
              <a:stretch>
                <a:fillRect b="-9585"/>
              </a:stretch>
            </a:blipFill>
          </p:spPr>
          <p:txBody>
            <a:bodyPr/>
            <a:lstStyle/>
            <a:p>
              <a:endParaRPr lang="en-US"/>
            </a:p>
          </p:txBody>
        </p:sp>
      </p:grpSp>
      <p:sp>
        <p:nvSpPr>
          <p:cNvPr id="12" name="Freeform 12"/>
          <p:cNvSpPr/>
          <p:nvPr/>
        </p:nvSpPr>
        <p:spPr>
          <a:xfrm>
            <a:off x="6633379" y="3908959"/>
            <a:ext cx="4645632" cy="3213959"/>
          </a:xfrm>
          <a:custGeom>
            <a:avLst/>
            <a:gdLst/>
            <a:ahLst/>
            <a:cxnLst/>
            <a:rect l="l" t="t" r="r" b="b"/>
            <a:pathLst>
              <a:path w="4645632" h="3213959">
                <a:moveTo>
                  <a:pt x="0" y="0"/>
                </a:moveTo>
                <a:lnTo>
                  <a:pt x="4645632" y="0"/>
                </a:lnTo>
                <a:lnTo>
                  <a:pt x="4645632" y="3213959"/>
                </a:lnTo>
                <a:lnTo>
                  <a:pt x="0" y="3213959"/>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4" name="TextBox 14"/>
          <p:cNvSpPr txBox="1"/>
          <p:nvPr/>
        </p:nvSpPr>
        <p:spPr>
          <a:xfrm>
            <a:off x="1099454"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26 - VIDEO PRODUCTION</a:t>
            </a:r>
          </a:p>
        </p:txBody>
      </p:sp>
      <p:sp>
        <p:nvSpPr>
          <p:cNvPr id="15" name="TextBox 15"/>
          <p:cNvSpPr txBox="1"/>
          <p:nvPr/>
        </p:nvSpPr>
        <p:spPr>
          <a:xfrm>
            <a:off x="871715" y="5522048"/>
            <a:ext cx="5176483" cy="885981"/>
          </a:xfrm>
          <a:prstGeom prst="rect">
            <a:avLst/>
          </a:prstGeom>
        </p:spPr>
        <p:txBody>
          <a:bodyPr lIns="0" tIns="0" rIns="0" bIns="0" rtlCol="0" anchor="t">
            <a:spAutoFit/>
          </a:bodyPr>
          <a:lstStyle/>
          <a:p>
            <a:pPr algn="ctr">
              <a:lnSpc>
                <a:spcPts val="2277"/>
              </a:lnSpc>
            </a:pPr>
            <a:r>
              <a:rPr lang="en-US" sz="2711" b="1">
                <a:solidFill>
                  <a:srgbClr val="EC8B40"/>
                </a:solidFill>
                <a:latin typeface="Montserrat Bold"/>
                <a:ea typeface="Montserrat Bold"/>
                <a:cs typeface="Montserrat Bold"/>
                <a:sym typeface="Montserrat Bold"/>
              </a:rPr>
              <a:t>Producers:</a:t>
            </a:r>
          </a:p>
          <a:p>
            <a:pPr algn="ctr">
              <a:lnSpc>
                <a:spcPts val="2277"/>
              </a:lnSpc>
            </a:pPr>
            <a:r>
              <a:rPr lang="en-US" sz="2711" b="1">
                <a:solidFill>
                  <a:srgbClr val="EC8B40"/>
                </a:solidFill>
                <a:latin typeface="Montserrat Bold"/>
                <a:ea typeface="Montserrat Bold"/>
                <a:cs typeface="Montserrat Bold"/>
                <a:sym typeface="Montserrat Bold"/>
              </a:rPr>
              <a:t> Emma Prestwich and </a:t>
            </a:r>
          </a:p>
          <a:p>
            <a:pPr algn="ctr">
              <a:lnSpc>
                <a:spcPts val="2277"/>
              </a:lnSpc>
            </a:pPr>
            <a:r>
              <a:rPr lang="en-US" sz="2711" b="1">
                <a:solidFill>
                  <a:srgbClr val="EC8B40"/>
                </a:solidFill>
                <a:latin typeface="Montserrat Bold"/>
                <a:ea typeface="Montserrat Bold"/>
                <a:cs typeface="Montserrat Bold"/>
                <a:sym typeface="Montserrat Bold"/>
              </a:rPr>
              <a:t>Everett Bumstead  </a:t>
            </a:r>
          </a:p>
        </p:txBody>
      </p:sp>
      <p:sp>
        <p:nvSpPr>
          <p:cNvPr id="16" name="TextBox 16"/>
          <p:cNvSpPr txBox="1"/>
          <p:nvPr/>
        </p:nvSpPr>
        <p:spPr>
          <a:xfrm>
            <a:off x="1360572" y="6833426"/>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Broadview</a:t>
            </a:r>
          </a:p>
        </p:txBody>
      </p:sp>
      <p:sp>
        <p:nvSpPr>
          <p:cNvPr id="17" name="TextBox 17"/>
          <p:cNvSpPr txBox="1"/>
          <p:nvPr/>
        </p:nvSpPr>
        <p:spPr>
          <a:xfrm>
            <a:off x="846380" y="7696292"/>
            <a:ext cx="5227152" cy="9810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Death-Row Inmate Ramiro Gonzales Fell Through ‘Every Single Crack There Was’: Minister </a:t>
            </a:r>
          </a:p>
        </p:txBody>
      </p:sp>
      <p:sp>
        <p:nvSpPr>
          <p:cNvPr id="18" name="TextBox 18"/>
          <p:cNvSpPr txBox="1"/>
          <p:nvPr/>
        </p:nvSpPr>
        <p:spPr>
          <a:xfrm>
            <a:off x="12709015" y="4750449"/>
            <a:ext cx="5224123" cy="3156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Excellent work and a truly memorable interview.</a:t>
            </a:r>
          </a:p>
        </p:txBody>
      </p:sp>
      <p:sp>
        <p:nvSpPr>
          <p:cNvPr id="19" name="TextBox 19"/>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grpSp>
        <p:nvGrpSpPr>
          <p:cNvPr id="10" name="Group 10"/>
          <p:cNvGrpSpPr/>
          <p:nvPr/>
        </p:nvGrpSpPr>
        <p:grpSpPr>
          <a:xfrm>
            <a:off x="13489221" y="79492"/>
            <a:ext cx="4660259" cy="2221547"/>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4"/>
              <a:stretch>
                <a:fillRect b="-9585"/>
              </a:stretch>
            </a:blipFill>
          </p:spPr>
          <p:txBody>
            <a:bodyPr/>
            <a:lstStyle/>
            <a:p>
              <a:endParaRPr lang="en-US"/>
            </a:p>
          </p:txBody>
        </p:sp>
      </p:grpSp>
      <p:sp>
        <p:nvSpPr>
          <p:cNvPr id="12" name="Freeform 12"/>
          <p:cNvSpPr/>
          <p:nvPr/>
        </p:nvSpPr>
        <p:spPr>
          <a:xfrm>
            <a:off x="6073532" y="4271267"/>
            <a:ext cx="5412046" cy="3038050"/>
          </a:xfrm>
          <a:custGeom>
            <a:avLst/>
            <a:gdLst/>
            <a:ahLst/>
            <a:cxnLst/>
            <a:rect l="l" t="t" r="r" b="b"/>
            <a:pathLst>
              <a:path w="5412046" h="3038050">
                <a:moveTo>
                  <a:pt x="0" y="0"/>
                </a:moveTo>
                <a:lnTo>
                  <a:pt x="5412047" y="0"/>
                </a:lnTo>
                <a:lnTo>
                  <a:pt x="5412047" y="3038050"/>
                </a:lnTo>
                <a:lnTo>
                  <a:pt x="0" y="3038050"/>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4" name="TextBox 14"/>
          <p:cNvSpPr txBox="1"/>
          <p:nvPr/>
        </p:nvSpPr>
        <p:spPr>
          <a:xfrm>
            <a:off x="1099454"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26 - VIDEO PRODUCTION</a:t>
            </a:r>
          </a:p>
        </p:txBody>
      </p:sp>
      <p:sp>
        <p:nvSpPr>
          <p:cNvPr id="15" name="TextBox 15"/>
          <p:cNvSpPr txBox="1"/>
          <p:nvPr/>
        </p:nvSpPr>
        <p:spPr>
          <a:xfrm>
            <a:off x="871715" y="5807798"/>
            <a:ext cx="5176483" cy="314481"/>
          </a:xfrm>
          <a:prstGeom prst="rect">
            <a:avLst/>
          </a:prstGeom>
        </p:spPr>
        <p:txBody>
          <a:bodyPr lIns="0" tIns="0" rIns="0" bIns="0" rtlCol="0" anchor="t">
            <a:spAutoFit/>
          </a:bodyPr>
          <a:lstStyle/>
          <a:p>
            <a:pPr algn="ctr">
              <a:lnSpc>
                <a:spcPts val="2277"/>
              </a:lnSpc>
            </a:pPr>
            <a:r>
              <a:rPr lang="en-US" sz="2711" b="1">
                <a:solidFill>
                  <a:srgbClr val="EC8B40"/>
                </a:solidFill>
                <a:latin typeface="Montserrat Bold"/>
                <a:ea typeface="Montserrat Bold"/>
                <a:cs typeface="Montserrat Bold"/>
                <a:sym typeface="Montserrat Bold"/>
              </a:rPr>
              <a:t>Script: Carley Lee</a:t>
            </a:r>
          </a:p>
        </p:txBody>
      </p:sp>
      <p:sp>
        <p:nvSpPr>
          <p:cNvPr id="16" name="TextBox 16"/>
          <p:cNvSpPr txBox="1"/>
          <p:nvPr/>
        </p:nvSpPr>
        <p:spPr>
          <a:xfrm>
            <a:off x="1360572" y="6833426"/>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Acadia Divinity College</a:t>
            </a:r>
          </a:p>
        </p:txBody>
      </p:sp>
      <p:sp>
        <p:nvSpPr>
          <p:cNvPr id="17" name="TextBox 17"/>
          <p:cNvSpPr txBox="1"/>
          <p:nvPr/>
        </p:nvSpPr>
        <p:spPr>
          <a:xfrm>
            <a:off x="846380" y="7890543"/>
            <a:ext cx="5227152" cy="130492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Shape Your Future</a:t>
            </a:r>
          </a:p>
          <a:p>
            <a:pPr algn="ctr">
              <a:lnSpc>
                <a:spcPts val="2603"/>
              </a:lnSpc>
            </a:pPr>
            <a:endParaRPr lang="en-US" sz="2169" i="1">
              <a:solidFill>
                <a:srgbClr val="EC8B40"/>
              </a:solidFill>
              <a:latin typeface="Montserrat Italics"/>
              <a:ea typeface="Montserrat Italics"/>
              <a:cs typeface="Montserrat Italics"/>
              <a:sym typeface="Montserrat Italics"/>
            </a:endParaRPr>
          </a:p>
          <a:p>
            <a:pPr algn="ctr">
              <a:lnSpc>
                <a:spcPts val="2603"/>
              </a:lnSpc>
            </a:pPr>
            <a:r>
              <a:rPr lang="en-US" sz="2169" i="1">
                <a:solidFill>
                  <a:srgbClr val="EC8B40"/>
                </a:solidFill>
                <a:latin typeface="Montserrat Italics"/>
                <a:ea typeface="Montserrat Italics"/>
                <a:cs typeface="Montserrat Italics"/>
                <a:sym typeface="Montserrat Italics"/>
              </a:rPr>
              <a:t>Filming and Production: Mark Moore,                            Red Lama Media</a:t>
            </a:r>
          </a:p>
        </p:txBody>
      </p:sp>
      <p:sp>
        <p:nvSpPr>
          <p:cNvPr id="18" name="TextBox 18"/>
          <p:cNvSpPr txBox="1"/>
          <p:nvPr/>
        </p:nvSpPr>
        <p:spPr>
          <a:xfrm>
            <a:off x="12709015" y="4750449"/>
            <a:ext cx="5224123" cy="63946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This production is beautifully conceived, recorded, and edited. It is short, and yet profound.</a:t>
            </a:r>
          </a:p>
        </p:txBody>
      </p:sp>
      <p:sp>
        <p:nvSpPr>
          <p:cNvPr id="19" name="TextBox 19"/>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6559004" y="8003498"/>
            <a:ext cx="5169991"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27 - PODCAST</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03965" y="442707"/>
            <a:ext cx="5845515" cy="2029881"/>
          </a:xfrm>
          <a:custGeom>
            <a:avLst/>
            <a:gdLst/>
            <a:ahLst/>
            <a:cxnLst/>
            <a:rect l="l" t="t" r="r" b="b"/>
            <a:pathLst>
              <a:path w="5845515" h="2029881">
                <a:moveTo>
                  <a:pt x="0" y="0"/>
                </a:moveTo>
                <a:lnTo>
                  <a:pt x="5845515" y="0"/>
                </a:lnTo>
                <a:lnTo>
                  <a:pt x="5845515" y="2029882"/>
                </a:lnTo>
                <a:lnTo>
                  <a:pt x="0" y="2029882"/>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508313" y="1448123"/>
            <a:ext cx="17250616" cy="9525"/>
          </a:xfrm>
          <a:prstGeom prst="line">
            <a:avLst/>
          </a:prstGeom>
          <a:ln w="19050" cap="rnd">
            <a:solidFill>
              <a:srgbClr val="4FAACF"/>
            </a:solidFill>
            <a:prstDash val="solid"/>
            <a:headEnd type="none" w="sm" len="sm"/>
            <a:tailEnd type="none" w="sm" len="sm"/>
          </a:ln>
        </p:spPr>
        <p:txBody>
          <a:bodyPr/>
          <a:lstStyle/>
          <a:p>
            <a:endParaRPr lang="en-US"/>
          </a:p>
        </p:txBody>
      </p:sp>
      <p:grpSp>
        <p:nvGrpSpPr>
          <p:cNvPr id="4" name="Group 4"/>
          <p:cNvGrpSpPr/>
          <p:nvPr/>
        </p:nvGrpSpPr>
        <p:grpSpPr>
          <a:xfrm>
            <a:off x="12303965" y="271078"/>
            <a:ext cx="6009713" cy="2373141"/>
            <a:chOff x="0" y="0"/>
            <a:chExt cx="8012951" cy="3164188"/>
          </a:xfrm>
        </p:grpSpPr>
        <p:sp>
          <p:nvSpPr>
            <p:cNvPr id="5" name="Freeform 5"/>
            <p:cNvSpPr/>
            <p:nvPr/>
          </p:nvSpPr>
          <p:spPr>
            <a:xfrm>
              <a:off x="6350" y="6350"/>
              <a:ext cx="8000238" cy="3151505"/>
            </a:xfrm>
            <a:custGeom>
              <a:avLst/>
              <a:gdLst/>
              <a:ahLst/>
              <a:cxnLst/>
              <a:rect l="l" t="t" r="r" b="b"/>
              <a:pathLst>
                <a:path w="8000238" h="3151505">
                  <a:moveTo>
                    <a:pt x="0" y="0"/>
                  </a:moveTo>
                  <a:lnTo>
                    <a:pt x="8000238" y="0"/>
                  </a:lnTo>
                  <a:lnTo>
                    <a:pt x="8000238" y="3151505"/>
                  </a:lnTo>
                  <a:lnTo>
                    <a:pt x="0" y="3151505"/>
                  </a:lnTo>
                  <a:close/>
                </a:path>
              </a:pathLst>
            </a:custGeom>
            <a:solidFill>
              <a:srgbClr val="FFFFFF"/>
            </a:solidFill>
          </p:spPr>
          <p:txBody>
            <a:bodyPr/>
            <a:lstStyle/>
            <a:p>
              <a:endParaRPr lang="en-US"/>
            </a:p>
          </p:txBody>
        </p:sp>
        <p:sp>
          <p:nvSpPr>
            <p:cNvPr id="6" name="Freeform 6"/>
            <p:cNvSpPr/>
            <p:nvPr/>
          </p:nvSpPr>
          <p:spPr>
            <a:xfrm>
              <a:off x="0" y="0"/>
              <a:ext cx="8012938" cy="3164205"/>
            </a:xfrm>
            <a:custGeom>
              <a:avLst/>
              <a:gdLst/>
              <a:ahLst/>
              <a:cxnLst/>
              <a:rect l="l" t="t" r="r" b="b"/>
              <a:pathLst>
                <a:path w="8012938" h="3164205">
                  <a:moveTo>
                    <a:pt x="6350" y="0"/>
                  </a:moveTo>
                  <a:lnTo>
                    <a:pt x="8006588" y="0"/>
                  </a:lnTo>
                  <a:cubicBezTo>
                    <a:pt x="8010144" y="0"/>
                    <a:pt x="8012938" y="2794"/>
                    <a:pt x="8012938" y="6350"/>
                  </a:cubicBezTo>
                  <a:lnTo>
                    <a:pt x="8012938" y="3157855"/>
                  </a:lnTo>
                  <a:cubicBezTo>
                    <a:pt x="8012938" y="3161411"/>
                    <a:pt x="8010144" y="3164205"/>
                    <a:pt x="8006588" y="3164205"/>
                  </a:cubicBezTo>
                  <a:lnTo>
                    <a:pt x="6350" y="3164205"/>
                  </a:lnTo>
                  <a:cubicBezTo>
                    <a:pt x="2794" y="3164205"/>
                    <a:pt x="0" y="3161411"/>
                    <a:pt x="0" y="3157855"/>
                  </a:cubicBezTo>
                  <a:lnTo>
                    <a:pt x="0" y="6350"/>
                  </a:lnTo>
                  <a:cubicBezTo>
                    <a:pt x="0" y="2794"/>
                    <a:pt x="2794" y="0"/>
                    <a:pt x="6350" y="0"/>
                  </a:cubicBezTo>
                  <a:moveTo>
                    <a:pt x="6350" y="12700"/>
                  </a:moveTo>
                  <a:lnTo>
                    <a:pt x="6350" y="6350"/>
                  </a:lnTo>
                  <a:lnTo>
                    <a:pt x="12700" y="6350"/>
                  </a:lnTo>
                  <a:lnTo>
                    <a:pt x="12700" y="3157855"/>
                  </a:lnTo>
                  <a:lnTo>
                    <a:pt x="6350" y="3157855"/>
                  </a:lnTo>
                  <a:lnTo>
                    <a:pt x="6350" y="3151505"/>
                  </a:lnTo>
                  <a:lnTo>
                    <a:pt x="8006588" y="3151505"/>
                  </a:lnTo>
                  <a:lnTo>
                    <a:pt x="8006588" y="3157855"/>
                  </a:lnTo>
                  <a:lnTo>
                    <a:pt x="8000238" y="3157855"/>
                  </a:lnTo>
                  <a:lnTo>
                    <a:pt x="8000238" y="6350"/>
                  </a:lnTo>
                  <a:lnTo>
                    <a:pt x="8006588" y="6350"/>
                  </a:lnTo>
                  <a:lnTo>
                    <a:pt x="8006588" y="12700"/>
                  </a:lnTo>
                  <a:lnTo>
                    <a:pt x="6350" y="12700"/>
                  </a:lnTo>
                  <a:close/>
                </a:path>
              </a:pathLst>
            </a:custGeom>
            <a:solidFill>
              <a:srgbClr val="FFFFFF"/>
            </a:solidFill>
          </p:spPr>
          <p:txBody>
            <a:bodyPr/>
            <a:lstStyle/>
            <a:p>
              <a:endParaRPr lang="en-US"/>
            </a:p>
          </p:txBody>
        </p:sp>
      </p:grpSp>
      <p:grpSp>
        <p:nvGrpSpPr>
          <p:cNvPr id="7" name="Group 7"/>
          <p:cNvGrpSpPr/>
          <p:nvPr/>
        </p:nvGrpSpPr>
        <p:grpSpPr>
          <a:xfrm>
            <a:off x="691040" y="1960941"/>
            <a:ext cx="11612925" cy="7658701"/>
            <a:chOff x="0" y="0"/>
            <a:chExt cx="12761554" cy="8416220"/>
          </a:xfrm>
        </p:grpSpPr>
        <p:sp>
          <p:nvSpPr>
            <p:cNvPr id="8" name="Freeform 8"/>
            <p:cNvSpPr/>
            <p:nvPr/>
          </p:nvSpPr>
          <p:spPr>
            <a:xfrm>
              <a:off x="0" y="0"/>
              <a:ext cx="12761506" cy="8416163"/>
            </a:xfrm>
            <a:custGeom>
              <a:avLst/>
              <a:gdLst/>
              <a:ahLst/>
              <a:cxnLst/>
              <a:rect l="l" t="t" r="r" b="b"/>
              <a:pathLst>
                <a:path w="12761506" h="8416163">
                  <a:moveTo>
                    <a:pt x="0" y="1327277"/>
                  </a:moveTo>
                  <a:cubicBezTo>
                    <a:pt x="0" y="594233"/>
                    <a:pt x="493146" y="0"/>
                    <a:pt x="1101489" y="0"/>
                  </a:cubicBezTo>
                  <a:lnTo>
                    <a:pt x="11660016" y="0"/>
                  </a:lnTo>
                  <a:cubicBezTo>
                    <a:pt x="12268360" y="0"/>
                    <a:pt x="12761506" y="594233"/>
                    <a:pt x="12761506" y="1327277"/>
                  </a:cubicBezTo>
                  <a:lnTo>
                    <a:pt x="12761506" y="7088886"/>
                  </a:lnTo>
                  <a:cubicBezTo>
                    <a:pt x="12761506" y="7821930"/>
                    <a:pt x="12268360" y="8416163"/>
                    <a:pt x="11660016" y="8416163"/>
                  </a:cubicBezTo>
                  <a:lnTo>
                    <a:pt x="1101489" y="8416163"/>
                  </a:lnTo>
                  <a:cubicBezTo>
                    <a:pt x="493146" y="8416163"/>
                    <a:pt x="0" y="7821930"/>
                    <a:pt x="0" y="7088886"/>
                  </a:cubicBezTo>
                  <a:close/>
                </a:path>
              </a:pathLst>
            </a:custGeom>
            <a:solidFill>
              <a:srgbClr val="A3A09F">
                <a:alpha val="27843"/>
              </a:srgbClr>
            </a:solidFill>
          </p:spPr>
          <p:txBody>
            <a:bodyPr/>
            <a:lstStyle/>
            <a:p>
              <a:endParaRPr lang="en-US"/>
            </a:p>
          </p:txBody>
        </p:sp>
      </p:grpSp>
      <p:sp>
        <p:nvSpPr>
          <p:cNvPr id="9" name="Freeform 9"/>
          <p:cNvSpPr/>
          <p:nvPr/>
        </p:nvSpPr>
        <p:spPr>
          <a:xfrm>
            <a:off x="1360572" y="1718405"/>
            <a:ext cx="3842804" cy="3519292"/>
          </a:xfrm>
          <a:custGeom>
            <a:avLst/>
            <a:gdLst/>
            <a:ahLst/>
            <a:cxnLst/>
            <a:rect l="l" t="t" r="r" b="b"/>
            <a:pathLst>
              <a:path w="3842804" h="3519292">
                <a:moveTo>
                  <a:pt x="0" y="0"/>
                </a:moveTo>
                <a:lnTo>
                  <a:pt x="3842803" y="0"/>
                </a:lnTo>
                <a:lnTo>
                  <a:pt x="3842803" y="3519292"/>
                </a:lnTo>
                <a:lnTo>
                  <a:pt x="0" y="3519292"/>
                </a:lnTo>
                <a:lnTo>
                  <a:pt x="0" y="0"/>
                </a:lnTo>
                <a:close/>
              </a:path>
            </a:pathLst>
          </a:custGeom>
          <a:blipFill>
            <a:blip r:embed="rId3"/>
            <a:stretch>
              <a:fillRect t="-4596" b="-4596"/>
            </a:stretch>
          </a:blipFill>
        </p:spPr>
        <p:txBody>
          <a:bodyPr/>
          <a:lstStyle/>
          <a:p>
            <a:endParaRPr lang="en-US"/>
          </a:p>
        </p:txBody>
      </p:sp>
      <p:grpSp>
        <p:nvGrpSpPr>
          <p:cNvPr id="10" name="Group 10"/>
          <p:cNvGrpSpPr/>
          <p:nvPr/>
        </p:nvGrpSpPr>
        <p:grpSpPr>
          <a:xfrm>
            <a:off x="13489221" y="79492"/>
            <a:ext cx="4660259" cy="2221547"/>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4"/>
              <a:stretch>
                <a:fillRect b="-9585"/>
              </a:stretch>
            </a:blipFill>
          </p:spPr>
          <p:txBody>
            <a:bodyPr/>
            <a:lstStyle/>
            <a:p>
              <a:endParaRPr lang="en-US"/>
            </a:p>
          </p:txBody>
        </p:sp>
      </p:grpSp>
      <p:sp>
        <p:nvSpPr>
          <p:cNvPr id="12" name="Freeform 12"/>
          <p:cNvSpPr/>
          <p:nvPr/>
        </p:nvSpPr>
        <p:spPr>
          <a:xfrm>
            <a:off x="6643073" y="3478051"/>
            <a:ext cx="4878186" cy="5245361"/>
          </a:xfrm>
          <a:custGeom>
            <a:avLst/>
            <a:gdLst/>
            <a:ahLst/>
            <a:cxnLst/>
            <a:rect l="l" t="t" r="r" b="b"/>
            <a:pathLst>
              <a:path w="4878186" h="5245361">
                <a:moveTo>
                  <a:pt x="0" y="0"/>
                </a:moveTo>
                <a:lnTo>
                  <a:pt x="4878186" y="0"/>
                </a:lnTo>
                <a:lnTo>
                  <a:pt x="4878186" y="5245361"/>
                </a:lnTo>
                <a:lnTo>
                  <a:pt x="0" y="5245361"/>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871715" y="7961482"/>
            <a:ext cx="4497435" cy="412594"/>
          </a:xfrm>
          <a:prstGeom prst="rect">
            <a:avLst/>
          </a:prstGeom>
        </p:spPr>
        <p:txBody>
          <a:bodyPr lIns="0" tIns="0" rIns="0" bIns="0" rtlCol="0" anchor="t">
            <a:spAutoFit/>
          </a:bodyPr>
          <a:lstStyle/>
          <a:p>
            <a:pPr algn="ctr">
              <a:lnSpc>
                <a:spcPts val="3457"/>
              </a:lnSpc>
            </a:pPr>
            <a:endParaRPr/>
          </a:p>
        </p:txBody>
      </p:sp>
      <p:sp>
        <p:nvSpPr>
          <p:cNvPr id="14" name="TextBox 14"/>
          <p:cNvSpPr txBox="1"/>
          <p:nvPr/>
        </p:nvSpPr>
        <p:spPr>
          <a:xfrm>
            <a:off x="1099454" y="771525"/>
            <a:ext cx="10753699" cy="514350"/>
          </a:xfrm>
          <a:prstGeom prst="rect">
            <a:avLst/>
          </a:prstGeom>
        </p:spPr>
        <p:txBody>
          <a:bodyPr lIns="0" tIns="0" rIns="0" bIns="0" rtlCol="0" anchor="t">
            <a:spAutoFit/>
          </a:bodyPr>
          <a:lstStyle/>
          <a:p>
            <a:pPr algn="ctr">
              <a:lnSpc>
                <a:spcPts val="4051"/>
              </a:lnSpc>
            </a:pPr>
            <a:r>
              <a:rPr lang="en-US" sz="3376" b="1" spc="-90">
                <a:solidFill>
                  <a:srgbClr val="4FAACF"/>
                </a:solidFill>
                <a:latin typeface="Montserrat Bold"/>
                <a:ea typeface="Montserrat Bold"/>
                <a:cs typeface="Montserrat Bold"/>
                <a:sym typeface="Montserrat Bold"/>
              </a:rPr>
              <a:t>27 - PODCAST</a:t>
            </a:r>
          </a:p>
        </p:txBody>
      </p:sp>
      <p:sp>
        <p:nvSpPr>
          <p:cNvPr id="15" name="TextBox 15"/>
          <p:cNvSpPr txBox="1"/>
          <p:nvPr/>
        </p:nvSpPr>
        <p:spPr>
          <a:xfrm>
            <a:off x="871715" y="5664923"/>
            <a:ext cx="5176483" cy="600231"/>
          </a:xfrm>
          <a:prstGeom prst="rect">
            <a:avLst/>
          </a:prstGeom>
        </p:spPr>
        <p:txBody>
          <a:bodyPr lIns="0" tIns="0" rIns="0" bIns="0" rtlCol="0" anchor="t">
            <a:spAutoFit/>
          </a:bodyPr>
          <a:lstStyle/>
          <a:p>
            <a:pPr algn="ctr">
              <a:lnSpc>
                <a:spcPts val="2277"/>
              </a:lnSpc>
            </a:pPr>
            <a:r>
              <a:rPr lang="en-US" sz="2711" b="1">
                <a:solidFill>
                  <a:srgbClr val="EC8B40"/>
                </a:solidFill>
                <a:latin typeface="Montserrat Bold"/>
                <a:ea typeface="Montserrat Bold"/>
                <a:cs typeface="Montserrat Bold"/>
                <a:sym typeface="Montserrat Bold"/>
              </a:rPr>
              <a:t>Host: Kristin Ostensen</a:t>
            </a:r>
          </a:p>
          <a:p>
            <a:pPr algn="ctr">
              <a:lnSpc>
                <a:spcPts val="2277"/>
              </a:lnSpc>
            </a:pPr>
            <a:r>
              <a:rPr lang="en-US" sz="2711" b="1">
                <a:solidFill>
                  <a:srgbClr val="EC8B40"/>
                </a:solidFill>
                <a:latin typeface="Montserrat Bold"/>
                <a:ea typeface="Montserrat Bold"/>
                <a:cs typeface="Montserrat Bold"/>
                <a:sym typeface="Montserrat Bold"/>
              </a:rPr>
              <a:t>Producer: Lisa Suroso </a:t>
            </a:r>
          </a:p>
        </p:txBody>
      </p:sp>
      <p:sp>
        <p:nvSpPr>
          <p:cNvPr id="16" name="TextBox 16"/>
          <p:cNvSpPr txBox="1"/>
          <p:nvPr/>
        </p:nvSpPr>
        <p:spPr>
          <a:xfrm>
            <a:off x="1360572" y="6630252"/>
            <a:ext cx="4094746" cy="361792"/>
          </a:xfrm>
          <a:prstGeom prst="rect">
            <a:avLst/>
          </a:prstGeom>
        </p:spPr>
        <p:txBody>
          <a:bodyPr lIns="0" tIns="0" rIns="0" bIns="0" rtlCol="0" anchor="t">
            <a:spAutoFit/>
          </a:bodyPr>
          <a:lstStyle/>
          <a:p>
            <a:pPr algn="ctr">
              <a:lnSpc>
                <a:spcPts val="2826"/>
              </a:lnSpc>
            </a:pPr>
            <a:r>
              <a:rPr lang="en-US" sz="2479" b="1">
                <a:solidFill>
                  <a:srgbClr val="EC8B40"/>
                </a:solidFill>
                <a:latin typeface="Montserrat Bold"/>
                <a:ea typeface="Montserrat Bold"/>
                <a:cs typeface="Montserrat Bold"/>
                <a:sym typeface="Montserrat Bold"/>
              </a:rPr>
              <a:t>Salvationist</a:t>
            </a:r>
          </a:p>
        </p:txBody>
      </p:sp>
      <p:sp>
        <p:nvSpPr>
          <p:cNvPr id="17" name="TextBox 17"/>
          <p:cNvSpPr txBox="1"/>
          <p:nvPr/>
        </p:nvSpPr>
        <p:spPr>
          <a:xfrm>
            <a:off x="871715" y="7338093"/>
            <a:ext cx="5227152" cy="2276475"/>
          </a:xfrm>
          <a:prstGeom prst="rect">
            <a:avLst/>
          </a:prstGeom>
        </p:spPr>
        <p:txBody>
          <a:bodyPr lIns="0" tIns="0" rIns="0" bIns="0" rtlCol="0" anchor="t">
            <a:spAutoFit/>
          </a:bodyPr>
          <a:lstStyle/>
          <a:p>
            <a:pPr algn="ctr">
              <a:lnSpc>
                <a:spcPts val="2603"/>
              </a:lnSpc>
            </a:pPr>
            <a:r>
              <a:rPr lang="en-US" sz="2169" i="1">
                <a:solidFill>
                  <a:srgbClr val="EC8B40"/>
                </a:solidFill>
                <a:latin typeface="Montserrat Italics"/>
                <a:ea typeface="Montserrat Italics"/>
                <a:cs typeface="Montserrat Italics"/>
                <a:sym typeface="Montserrat Italics"/>
              </a:rPr>
              <a:t>“John Lam, Bandmaster of the Canadian Staff Band”</a:t>
            </a:r>
          </a:p>
          <a:p>
            <a:pPr algn="ctr">
              <a:lnSpc>
                <a:spcPts val="2603"/>
              </a:lnSpc>
            </a:pPr>
            <a:r>
              <a:rPr lang="en-US" sz="2169" i="1">
                <a:solidFill>
                  <a:srgbClr val="EC8B40"/>
                </a:solidFill>
                <a:latin typeface="Montserrat Italics"/>
                <a:ea typeface="Montserrat Italics"/>
                <a:cs typeface="Montserrat Italics"/>
                <a:sym typeface="Montserrat Italics"/>
              </a:rPr>
              <a:t>“Gen Z and Jesus,” with Major April and Rebekah McNeilly </a:t>
            </a:r>
          </a:p>
          <a:p>
            <a:pPr algn="ctr">
              <a:lnSpc>
                <a:spcPts val="2603"/>
              </a:lnSpc>
            </a:pPr>
            <a:r>
              <a:rPr lang="en-US" sz="2169" i="1">
                <a:solidFill>
                  <a:srgbClr val="EC8B40"/>
                </a:solidFill>
                <a:latin typeface="Montserrat Italics"/>
                <a:ea typeface="Montserrat Italics"/>
                <a:cs typeface="Montserrat Italics"/>
                <a:sym typeface="Montserrat Italics"/>
              </a:rPr>
              <a:t>Conception Bay South’s      Live-Stream Ministry”</a:t>
            </a:r>
          </a:p>
          <a:p>
            <a:pPr algn="ctr">
              <a:lnSpc>
                <a:spcPts val="2603"/>
              </a:lnSpc>
            </a:pPr>
            <a:endParaRPr lang="en-US" sz="2169" i="1">
              <a:solidFill>
                <a:srgbClr val="EC8B40"/>
              </a:solidFill>
              <a:latin typeface="Montserrat Italics"/>
              <a:ea typeface="Montserrat Italics"/>
              <a:cs typeface="Montserrat Italics"/>
              <a:sym typeface="Montserrat Italics"/>
            </a:endParaRPr>
          </a:p>
        </p:txBody>
      </p:sp>
      <p:sp>
        <p:nvSpPr>
          <p:cNvPr id="18" name="TextBox 18"/>
          <p:cNvSpPr txBox="1"/>
          <p:nvPr/>
        </p:nvSpPr>
        <p:spPr>
          <a:xfrm>
            <a:off x="12709015" y="4750449"/>
            <a:ext cx="5224123" cy="1611010"/>
          </a:xfrm>
          <a:prstGeom prst="rect">
            <a:avLst/>
          </a:prstGeom>
        </p:spPr>
        <p:txBody>
          <a:bodyPr lIns="0" tIns="0" rIns="0" bIns="0" rtlCol="0" anchor="t">
            <a:spAutoFit/>
          </a:bodyPr>
          <a:lstStyle/>
          <a:p>
            <a:pPr algn="ctr">
              <a:lnSpc>
                <a:spcPts val="2554"/>
              </a:lnSpc>
            </a:pPr>
            <a:r>
              <a:rPr lang="en-US" sz="1824">
                <a:solidFill>
                  <a:srgbClr val="000000"/>
                </a:solidFill>
                <a:latin typeface="Kite One"/>
                <a:ea typeface="Kite One"/>
                <a:cs typeface="Kite One"/>
                <a:sym typeface="Kite One"/>
              </a:rPr>
              <a:t>A very crisp opening that offers a topic and interview preview. The music bed is well-timed in relation to the spoken word elements, giving a real sense of coherence. Music bed fades naturally as the interview begins. </a:t>
            </a:r>
          </a:p>
        </p:txBody>
      </p:sp>
      <p:sp>
        <p:nvSpPr>
          <p:cNvPr id="19" name="TextBox 19"/>
          <p:cNvSpPr txBox="1"/>
          <p:nvPr/>
        </p:nvSpPr>
        <p:spPr>
          <a:xfrm>
            <a:off x="13187104" y="3411376"/>
            <a:ext cx="4178424" cy="613409"/>
          </a:xfrm>
          <a:prstGeom prst="rect">
            <a:avLst/>
          </a:prstGeom>
        </p:spPr>
        <p:txBody>
          <a:bodyPr lIns="0" tIns="0" rIns="0" bIns="0" rtlCol="0" anchor="t">
            <a:spAutoFit/>
          </a:bodyPr>
          <a:lstStyle/>
          <a:p>
            <a:pPr algn="ctr">
              <a:lnSpc>
                <a:spcPts val="5040"/>
              </a:lnSpc>
            </a:pPr>
            <a:r>
              <a:rPr lang="en-US" sz="3600" b="1">
                <a:solidFill>
                  <a:srgbClr val="000000"/>
                </a:solidFill>
                <a:latin typeface="Canva Sans Bold"/>
                <a:ea typeface="Canva Sans Bold"/>
                <a:cs typeface="Canva Sans Bold"/>
                <a:sym typeface="Canva Sans Bold"/>
              </a:rPr>
              <a:t>FROM THE JUDGE: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3049" y="293526"/>
            <a:ext cx="17001902" cy="9888484"/>
            <a:chOff x="0" y="0"/>
            <a:chExt cx="22669203" cy="13184645"/>
          </a:xfrm>
        </p:grpSpPr>
        <p:sp>
          <p:nvSpPr>
            <p:cNvPr id="3" name="Freeform 3"/>
            <p:cNvSpPr/>
            <p:nvPr/>
          </p:nvSpPr>
          <p:spPr>
            <a:xfrm>
              <a:off x="0" y="0"/>
              <a:ext cx="18094121" cy="9454178"/>
            </a:xfrm>
            <a:custGeom>
              <a:avLst/>
              <a:gdLst/>
              <a:ahLst/>
              <a:cxnLst/>
              <a:rect l="l" t="t" r="r" b="b"/>
              <a:pathLst>
                <a:path w="18094121" h="9454178">
                  <a:moveTo>
                    <a:pt x="0" y="0"/>
                  </a:moveTo>
                  <a:lnTo>
                    <a:pt x="18094121" y="0"/>
                  </a:lnTo>
                  <a:lnTo>
                    <a:pt x="18094121" y="9454178"/>
                  </a:lnTo>
                  <a:lnTo>
                    <a:pt x="0" y="9454178"/>
                  </a:lnTo>
                  <a:lnTo>
                    <a:pt x="0" y="0"/>
                  </a:lnTo>
                  <a:close/>
                </a:path>
              </a:pathLst>
            </a:custGeom>
            <a:blipFill>
              <a:blip r:embed="rId2">
                <a:alphaModFix amt="6000"/>
              </a:blip>
              <a:stretch>
                <a:fillRect/>
              </a:stretch>
            </a:blipFill>
          </p:spPr>
          <p:txBody>
            <a:bodyPr/>
            <a:lstStyle/>
            <a:p>
              <a:endParaRPr lang="en-US"/>
            </a:p>
          </p:txBody>
        </p:sp>
        <p:sp>
          <p:nvSpPr>
            <p:cNvPr id="4" name="Freeform 4"/>
            <p:cNvSpPr/>
            <p:nvPr/>
          </p:nvSpPr>
          <p:spPr>
            <a:xfrm>
              <a:off x="7088020" y="5723711"/>
              <a:ext cx="7173975" cy="7460934"/>
            </a:xfrm>
            <a:custGeom>
              <a:avLst/>
              <a:gdLst/>
              <a:ahLst/>
              <a:cxnLst/>
              <a:rect l="l" t="t" r="r" b="b"/>
              <a:pathLst>
                <a:path w="7173975" h="7460934">
                  <a:moveTo>
                    <a:pt x="0" y="0"/>
                  </a:moveTo>
                  <a:lnTo>
                    <a:pt x="7173975" y="0"/>
                  </a:lnTo>
                  <a:lnTo>
                    <a:pt x="7173975" y="7460934"/>
                  </a:lnTo>
                  <a:lnTo>
                    <a:pt x="0" y="7460934"/>
                  </a:lnTo>
                  <a:lnTo>
                    <a:pt x="0" y="0"/>
                  </a:lnTo>
                  <a:close/>
                </a:path>
              </a:pathLst>
            </a:custGeom>
            <a:blipFill>
              <a:blip r:embed="rId3">
                <a:alphaModFix amt="6000"/>
              </a:blip>
              <a:stretch>
                <a:fillRect/>
              </a:stretch>
            </a:blipFill>
          </p:spPr>
          <p:txBody>
            <a:bodyPr/>
            <a:lstStyle/>
            <a:p>
              <a:endParaRPr lang="en-US"/>
            </a:p>
          </p:txBody>
        </p:sp>
        <p:sp>
          <p:nvSpPr>
            <p:cNvPr id="5" name="TextBox 5"/>
            <p:cNvSpPr txBox="1"/>
            <p:nvPr/>
          </p:nvSpPr>
          <p:spPr>
            <a:xfrm>
              <a:off x="14390264" y="7046261"/>
              <a:ext cx="8278939" cy="5615960"/>
            </a:xfrm>
            <a:prstGeom prst="rect">
              <a:avLst/>
            </a:prstGeom>
          </p:spPr>
          <p:txBody>
            <a:bodyPr lIns="0" tIns="0" rIns="0" bIns="0" rtlCol="0" anchor="t">
              <a:spAutoFit/>
            </a:bodyPr>
            <a:lstStyle/>
            <a:p>
              <a:pPr algn="l">
                <a:lnSpc>
                  <a:spcPts val="11136"/>
                </a:lnSpc>
              </a:pPr>
              <a:r>
                <a:rPr lang="en-US" sz="10032" b="1" spc="-511">
                  <a:solidFill>
                    <a:srgbClr val="4FAACF">
                      <a:alpha val="5882"/>
                    </a:srgbClr>
                  </a:solidFill>
                  <a:latin typeface="Open Sans Bold"/>
                  <a:ea typeface="Open Sans Bold"/>
                  <a:cs typeface="Open Sans Bold"/>
                  <a:sym typeface="Open Sans Bold"/>
                </a:rPr>
                <a:t>Associated</a:t>
              </a:r>
            </a:p>
            <a:p>
              <a:pPr algn="l">
                <a:lnSpc>
                  <a:spcPts val="11136"/>
                </a:lnSpc>
              </a:pPr>
              <a:r>
                <a:rPr lang="en-US" sz="10032" b="1" spc="-511">
                  <a:solidFill>
                    <a:srgbClr val="4FAACF">
                      <a:alpha val="5882"/>
                    </a:srgbClr>
                  </a:solidFill>
                  <a:latin typeface="Open Sans Bold"/>
                  <a:ea typeface="Open Sans Bold"/>
                  <a:cs typeface="Open Sans Bold"/>
                  <a:sym typeface="Open Sans Bold"/>
                </a:rPr>
                <a:t>Church </a:t>
              </a:r>
            </a:p>
            <a:p>
              <a:pPr algn="l">
                <a:lnSpc>
                  <a:spcPts val="11136"/>
                </a:lnSpc>
              </a:pPr>
              <a:r>
                <a:rPr lang="en-US" sz="10032" b="1" spc="-511">
                  <a:solidFill>
                    <a:srgbClr val="4FAACF">
                      <a:alpha val="5882"/>
                    </a:srgbClr>
                  </a:solidFill>
                  <a:latin typeface="Open Sans Bold"/>
                  <a:ea typeface="Open Sans Bold"/>
                  <a:cs typeface="Open Sans Bold"/>
                  <a:sym typeface="Open Sans Bold"/>
                </a:rPr>
                <a:t>Press</a:t>
              </a:r>
            </a:p>
          </p:txBody>
        </p:sp>
      </p:grpSp>
      <p:sp>
        <p:nvSpPr>
          <p:cNvPr id="6" name="TextBox 6"/>
          <p:cNvSpPr txBox="1"/>
          <p:nvPr/>
        </p:nvSpPr>
        <p:spPr>
          <a:xfrm>
            <a:off x="4452379" y="828675"/>
            <a:ext cx="9383241" cy="975361"/>
          </a:xfrm>
          <a:prstGeom prst="rect">
            <a:avLst/>
          </a:prstGeom>
        </p:spPr>
        <p:txBody>
          <a:bodyPr lIns="0" tIns="0" rIns="0" bIns="0" rtlCol="0" anchor="t">
            <a:spAutoFit/>
          </a:bodyPr>
          <a:lstStyle/>
          <a:p>
            <a:pPr algn="ctr">
              <a:lnSpc>
                <a:spcPts val="7139"/>
              </a:lnSpc>
            </a:pPr>
            <a:r>
              <a:rPr lang="en-US" sz="5099" b="1">
                <a:solidFill>
                  <a:srgbClr val="046593"/>
                </a:solidFill>
                <a:latin typeface="Arial MT Pro Bold"/>
                <a:ea typeface="Arial MT Pro Bold"/>
                <a:cs typeface="Arial MT Pro Bold"/>
                <a:sym typeface="Arial MT Pro Bold"/>
              </a:rPr>
              <a:t>Best of the Church Press 2025</a:t>
            </a:r>
          </a:p>
        </p:txBody>
      </p:sp>
      <p:sp>
        <p:nvSpPr>
          <p:cNvPr id="7" name="TextBox 7"/>
          <p:cNvSpPr txBox="1"/>
          <p:nvPr/>
        </p:nvSpPr>
        <p:spPr>
          <a:xfrm>
            <a:off x="5431073" y="8003498"/>
            <a:ext cx="7425854" cy="829310"/>
          </a:xfrm>
          <a:prstGeom prst="rect">
            <a:avLst/>
          </a:prstGeom>
        </p:spPr>
        <p:txBody>
          <a:bodyPr lIns="0" tIns="0" rIns="0" bIns="0" rtlCol="0" anchor="t">
            <a:spAutoFit/>
          </a:bodyPr>
          <a:lstStyle/>
          <a:p>
            <a:pPr algn="ctr">
              <a:lnSpc>
                <a:spcPts val="4960"/>
              </a:lnSpc>
            </a:pPr>
            <a:r>
              <a:rPr lang="en-US" sz="6200" b="1" spc="-167">
                <a:solidFill>
                  <a:srgbClr val="4FAACF"/>
                </a:solidFill>
                <a:latin typeface="Arial MT Pro Bold"/>
                <a:ea typeface="Arial MT Pro Bold"/>
                <a:cs typeface="Arial MT Pro Bold"/>
                <a:sym typeface="Arial MT Pro Bold"/>
              </a:rPr>
              <a:t>28 - E-NEWSLETTER</a:t>
            </a:r>
          </a:p>
        </p:txBody>
      </p:sp>
      <p:sp>
        <p:nvSpPr>
          <p:cNvPr id="8" name="Freeform 8"/>
          <p:cNvSpPr/>
          <p:nvPr/>
        </p:nvSpPr>
        <p:spPr>
          <a:xfrm>
            <a:off x="5481638" y="6970226"/>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486400" y="9363075"/>
            <a:ext cx="7315200" cy="118872"/>
          </a:xfrm>
          <a:custGeom>
            <a:avLst/>
            <a:gdLst/>
            <a:ahLst/>
            <a:cxnLst/>
            <a:rect l="l" t="t" r="r" b="b"/>
            <a:pathLst>
              <a:path w="7315200" h="118872">
                <a:moveTo>
                  <a:pt x="0" y="0"/>
                </a:moveTo>
                <a:lnTo>
                  <a:pt x="7315200" y="0"/>
                </a:lnTo>
                <a:lnTo>
                  <a:pt x="7315200" y="118872"/>
                </a:lnTo>
                <a:lnTo>
                  <a:pt x="0" y="1188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5076496" y="2294239"/>
            <a:ext cx="8135007" cy="3877961"/>
            <a:chOff x="0" y="0"/>
            <a:chExt cx="10846676" cy="5170614"/>
          </a:xfrm>
        </p:grpSpPr>
        <p:sp>
          <p:nvSpPr>
            <p:cNvPr id="11" name="Freeform 11"/>
            <p:cNvSpPr/>
            <p:nvPr/>
          </p:nvSpPr>
          <p:spPr>
            <a:xfrm>
              <a:off x="0" y="0"/>
              <a:ext cx="10846689" cy="5170551"/>
            </a:xfrm>
            <a:custGeom>
              <a:avLst/>
              <a:gdLst/>
              <a:ahLst/>
              <a:cxnLst/>
              <a:rect l="l" t="t" r="r" b="b"/>
              <a:pathLst>
                <a:path w="10846689" h="5170551">
                  <a:moveTo>
                    <a:pt x="0" y="0"/>
                  </a:moveTo>
                  <a:lnTo>
                    <a:pt x="10846689" y="0"/>
                  </a:lnTo>
                  <a:lnTo>
                    <a:pt x="10846689" y="5170551"/>
                  </a:lnTo>
                  <a:lnTo>
                    <a:pt x="0" y="5170551"/>
                  </a:lnTo>
                  <a:lnTo>
                    <a:pt x="0" y="0"/>
                  </a:lnTo>
                  <a:close/>
                </a:path>
              </a:pathLst>
            </a:custGeom>
            <a:blipFill>
              <a:blip r:embed="rId5"/>
              <a:stretch>
                <a:fillRect b="-9585"/>
              </a:stretch>
            </a:blipFill>
          </p:spPr>
          <p:txBody>
            <a:bodyPr/>
            <a:lstStyle/>
            <a:p>
              <a:endParaRPr lang="en-US"/>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99</TotalTime>
  <Words>4213</Words>
  <Application>Microsoft Office PowerPoint</Application>
  <PresentationFormat>Custom</PresentationFormat>
  <Paragraphs>782</Paragraphs>
  <Slides>121</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121</vt:i4>
      </vt:variant>
    </vt:vector>
  </HeadingPairs>
  <TitlesOfParts>
    <vt:vector size="131" baseType="lpstr">
      <vt:lpstr>Open Sans Bold</vt:lpstr>
      <vt:lpstr>Canva Sans Bold</vt:lpstr>
      <vt:lpstr>Kite One</vt:lpstr>
      <vt:lpstr>Arial MT Pro Bold</vt:lpstr>
      <vt:lpstr>Aptos</vt:lpstr>
      <vt:lpstr>Arial</vt:lpstr>
      <vt:lpstr>Montserrat Bold</vt:lpstr>
      <vt:lpstr>Montserrat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of the Church Press 2025</dc:title>
  <dc:creator>Sue</dc:creator>
  <cp:lastModifiedBy>Susan Newbery</cp:lastModifiedBy>
  <cp:revision>11</cp:revision>
  <dcterms:created xsi:type="dcterms:W3CDTF">2006-08-16T00:00:00Z</dcterms:created>
  <dcterms:modified xsi:type="dcterms:W3CDTF">2026-05-20T15:34:18Z</dcterms:modified>
  <dc:identifier>DAHJFacwnVU</dc:identifier>
</cp:coreProperties>
</file>