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10287000" cx="18288000"/>
  <p:notesSz cx="6858000" cy="9144000"/>
  <p:embeddedFontLst>
    <p:embeddedFont>
      <p:font typeface="Cormorant Garamond"/>
      <p:bold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4" roundtripDataSignature="AMtx7midGOmoALs2uMypaFK+GEynFyKi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CormorantGaramond-bold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CormorantGaramond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4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4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23" r="-223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15080779" y="5833513"/>
            <a:ext cx="3207221" cy="4453487"/>
          </a:xfrm>
          <a:custGeom>
            <a:rect b="b" l="l" r="r" t="t"/>
            <a:pathLst>
              <a:path extrusionOk="0" h="1564950" w="1127014">
                <a:moveTo>
                  <a:pt x="0" y="0"/>
                </a:moveTo>
                <a:lnTo>
                  <a:pt x="1127014" y="0"/>
                </a:lnTo>
                <a:lnTo>
                  <a:pt x="1127014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11" r="-1811" t="0"/>
            </a:stretch>
          </a:blipFill>
          <a:ln>
            <a:noFill/>
          </a:ln>
        </p:spPr>
      </p:sp>
      <p:sp>
        <p:nvSpPr>
          <p:cNvPr id="148" name="Google Shape;148;p10"/>
          <p:cNvSpPr txBox="1"/>
          <p:nvPr/>
        </p:nvSpPr>
        <p:spPr>
          <a:xfrm>
            <a:off x="1028700" y="1162050"/>
            <a:ext cx="12288104" cy="122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That means - You Need to:</a:t>
            </a:r>
            <a:endParaRPr/>
          </a:p>
        </p:txBody>
      </p:sp>
      <p:sp>
        <p:nvSpPr>
          <p:cNvPr id="149" name="Google Shape;149;p10"/>
          <p:cNvSpPr txBox="1"/>
          <p:nvPr/>
        </p:nvSpPr>
        <p:spPr>
          <a:xfrm>
            <a:off x="1028700" y="2493650"/>
            <a:ext cx="14052000" cy="7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Room in Your HEART</a:t>
            </a:r>
            <a:endParaRPr/>
          </a:p>
          <a:p>
            <a:pPr indent="-539750" lvl="1" marL="10795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Patience for people who aren’t “there yet”</a:t>
            </a:r>
            <a:endParaRPr/>
          </a:p>
          <a:p>
            <a:pPr indent="-539750" lvl="1" marL="10795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Grace for those who may not “get it” yet</a:t>
            </a:r>
            <a:endParaRPr/>
          </a:p>
          <a:p>
            <a:pPr indent="-539750" lvl="1" marL="107950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Char char="•"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Compassion instead of judging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Romans 15:7 GNT </a:t>
            </a: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Accept one another, then, for the glory of God, as Christ has accepted you.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/>
          <p:nvPr/>
        </p:nvSpPr>
        <p:spPr>
          <a:xfrm>
            <a:off x="15080779" y="5833513"/>
            <a:ext cx="3207221" cy="4453487"/>
          </a:xfrm>
          <a:custGeom>
            <a:rect b="b" l="l" r="r" t="t"/>
            <a:pathLst>
              <a:path extrusionOk="0" h="1564950" w="1127014">
                <a:moveTo>
                  <a:pt x="0" y="0"/>
                </a:moveTo>
                <a:lnTo>
                  <a:pt x="1127014" y="0"/>
                </a:lnTo>
                <a:lnTo>
                  <a:pt x="1127014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11" r="-1811" t="0"/>
            </a:stretch>
          </a:blipFill>
          <a:ln>
            <a:noFill/>
          </a:ln>
        </p:spPr>
      </p:sp>
      <p:sp>
        <p:nvSpPr>
          <p:cNvPr id="155" name="Google Shape;155;p11"/>
          <p:cNvSpPr txBox="1"/>
          <p:nvPr/>
        </p:nvSpPr>
        <p:spPr>
          <a:xfrm>
            <a:off x="1028700" y="1162050"/>
            <a:ext cx="12288104" cy="122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That means - You Need to:</a:t>
            </a:r>
            <a:endParaRPr/>
          </a:p>
        </p:txBody>
      </p:sp>
      <p:sp>
        <p:nvSpPr>
          <p:cNvPr id="156" name="Google Shape;156;p11"/>
          <p:cNvSpPr txBox="1"/>
          <p:nvPr/>
        </p:nvSpPr>
        <p:spPr>
          <a:xfrm>
            <a:off x="1028700" y="2512695"/>
            <a:ext cx="14052000" cy="73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Room in Your PRIDE</a:t>
            </a:r>
            <a:endParaRPr sz="900"/>
          </a:p>
          <a:p>
            <a:pPr indent="-400053" lvl="1" marL="86360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someone people can approach/talk to</a:t>
            </a:r>
            <a:endParaRPr sz="900"/>
          </a:p>
          <a:p>
            <a:pPr indent="-400053" lvl="1" marL="86360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willing to learn</a:t>
            </a:r>
            <a:endParaRPr sz="900"/>
          </a:p>
          <a:p>
            <a:pPr indent="-400053" lvl="1" marL="86360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willing to admit that you are not perfect</a:t>
            </a:r>
            <a:endParaRPr sz="900"/>
          </a:p>
          <a:p>
            <a:pPr indent="-400053" lvl="1" marL="863606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Pride crowds people out. Humility invites them in.</a:t>
            </a:r>
            <a:endParaRPr sz="9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Philippians 2:3-4 NIV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 Do nothing out of selfish ambition or vain conceit. Rather, in humility value others above yourselves, 4 not looking to your own interests but each of you to the interests of the others.</a:t>
            </a:r>
            <a:endParaRPr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/>
          <p:nvPr/>
        </p:nvSpPr>
        <p:spPr>
          <a:xfrm>
            <a:off x="15080779" y="5833513"/>
            <a:ext cx="3207221" cy="4453487"/>
          </a:xfrm>
          <a:custGeom>
            <a:rect b="b" l="l" r="r" t="t"/>
            <a:pathLst>
              <a:path extrusionOk="0" h="1564950" w="1127014">
                <a:moveTo>
                  <a:pt x="0" y="0"/>
                </a:moveTo>
                <a:lnTo>
                  <a:pt x="1127014" y="0"/>
                </a:lnTo>
                <a:lnTo>
                  <a:pt x="1127014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11" r="-1811" t="0"/>
            </a:stretch>
          </a:blipFill>
          <a:ln>
            <a:noFill/>
          </a:ln>
        </p:spPr>
      </p:sp>
      <p:sp>
        <p:nvSpPr>
          <p:cNvPr id="162" name="Google Shape;162;p12"/>
          <p:cNvSpPr txBox="1"/>
          <p:nvPr/>
        </p:nvSpPr>
        <p:spPr>
          <a:xfrm>
            <a:off x="1028700" y="1162050"/>
            <a:ext cx="12288104" cy="122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That means - You Need to:</a:t>
            </a:r>
            <a:endParaRPr/>
          </a:p>
        </p:txBody>
      </p:sp>
      <p:sp>
        <p:nvSpPr>
          <p:cNvPr id="163" name="Google Shape;163;p12"/>
          <p:cNvSpPr txBox="1"/>
          <p:nvPr/>
        </p:nvSpPr>
        <p:spPr>
          <a:xfrm>
            <a:off x="1028700" y="2512700"/>
            <a:ext cx="14052000" cy="6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Room in Your CIRCLE</a:t>
            </a:r>
            <a:endParaRPr/>
          </a:p>
          <a:p>
            <a:pPr indent="-518161" lvl="1" marL="103632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Jesus discipled few, not crowds.</a:t>
            </a:r>
            <a:endParaRPr/>
          </a:p>
          <a:p>
            <a:pPr indent="-690881" lvl="2" marL="207264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⚬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are you intentionally letting close?</a:t>
            </a:r>
            <a:endParaRPr/>
          </a:p>
          <a:p>
            <a:pPr indent="-690881" lvl="2" marL="207264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⚬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are you opening your life to?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Discipleship doesn’t happen accidentally — it happens on purpose, for a purpose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3"/>
          <p:cNvGrpSpPr/>
          <p:nvPr/>
        </p:nvGrpSpPr>
        <p:grpSpPr>
          <a:xfrm rot="-5400000">
            <a:off x="178376" y="6404934"/>
            <a:ext cx="3559030" cy="4205103"/>
            <a:chOff x="0" y="-38100"/>
            <a:chExt cx="937358" cy="1107517"/>
          </a:xfrm>
        </p:grpSpPr>
        <p:sp>
          <p:nvSpPr>
            <p:cNvPr id="169" name="Google Shape;169;p13"/>
            <p:cNvSpPr/>
            <p:nvPr/>
          </p:nvSpPr>
          <p:spPr>
            <a:xfrm>
              <a:off x="0" y="0"/>
              <a:ext cx="937358" cy="1069417"/>
            </a:xfrm>
            <a:custGeom>
              <a:rect b="b" l="l" r="r" t="t"/>
              <a:pathLst>
                <a:path extrusionOk="0" h="1069417" w="937358">
                  <a:moveTo>
                    <a:pt x="0" y="0"/>
                  </a:moveTo>
                  <a:lnTo>
                    <a:pt x="937358" y="0"/>
                  </a:lnTo>
                  <a:lnTo>
                    <a:pt x="937358" y="1069417"/>
                  </a:lnTo>
                  <a:lnTo>
                    <a:pt x="0" y="1069417"/>
                  </a:lnTo>
                  <a:close/>
                </a:path>
              </a:pathLst>
            </a:custGeom>
            <a:solidFill>
              <a:srgbClr val="DCD6D2"/>
            </a:solidFill>
            <a:ln>
              <a:noFill/>
            </a:ln>
          </p:spPr>
        </p:sp>
        <p:sp>
          <p:nvSpPr>
            <p:cNvPr id="170" name="Google Shape;170;p13"/>
            <p:cNvSpPr txBox="1"/>
            <p:nvPr/>
          </p:nvSpPr>
          <p:spPr>
            <a:xfrm>
              <a:off x="0" y="-38100"/>
              <a:ext cx="937358" cy="1107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13"/>
          <p:cNvSpPr/>
          <p:nvPr/>
        </p:nvSpPr>
        <p:spPr>
          <a:xfrm>
            <a:off x="-3725466" y="0"/>
            <a:ext cx="7785908" cy="10287000"/>
          </a:xfrm>
          <a:custGeom>
            <a:rect b="b" l="l" r="r" t="t"/>
            <a:pathLst>
              <a:path extrusionOk="0" h="1723900" w="1304766">
                <a:moveTo>
                  <a:pt x="0" y="0"/>
                </a:moveTo>
                <a:lnTo>
                  <a:pt x="1304766" y="0"/>
                </a:lnTo>
                <a:lnTo>
                  <a:pt x="1304766" y="1723900"/>
                </a:lnTo>
                <a:lnTo>
                  <a:pt x="0" y="17239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1683" r="-31683" t="0"/>
            </a:stretch>
          </a:blipFill>
          <a:ln>
            <a:noFill/>
          </a:ln>
        </p:spPr>
      </p:sp>
      <p:sp>
        <p:nvSpPr>
          <p:cNvPr id="172" name="Google Shape;172;p13"/>
          <p:cNvSpPr txBox="1"/>
          <p:nvPr/>
        </p:nvSpPr>
        <p:spPr>
          <a:xfrm>
            <a:off x="4277575" y="1698452"/>
            <a:ext cx="12981600" cy="7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Think about Paul and Timothy (2 Timothy 2:2)</a:t>
            </a:r>
            <a:endParaRPr/>
          </a:p>
          <a:p>
            <a:pPr indent="0" lvl="0" marL="0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This only worked because:</a:t>
            </a:r>
            <a:endParaRPr/>
          </a:p>
          <a:p>
            <a:pPr indent="-895324" lvl="1" marL="1790648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93"/>
              <a:buFont typeface="Arial"/>
              <a:buChar char="•"/>
            </a:pPr>
            <a:r>
              <a:rPr b="0" i="0" lang="en-US" sz="82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Paul made space in his life</a:t>
            </a:r>
            <a:endParaRPr/>
          </a:p>
          <a:p>
            <a:pPr indent="-895324" lvl="1" marL="1790648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93"/>
              <a:buFont typeface="Arial"/>
              <a:buChar char="•"/>
            </a:pPr>
            <a:r>
              <a:rPr b="0" i="0" lang="en-US" sz="82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Walked with him</a:t>
            </a:r>
            <a:endParaRPr/>
          </a:p>
          <a:p>
            <a:pPr indent="-895324" lvl="1" marL="1790648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93"/>
              <a:buFont typeface="Arial"/>
              <a:buChar char="•"/>
            </a:pPr>
            <a:r>
              <a:rPr b="0" i="0" lang="en-US" sz="82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Trusted him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4"/>
          <p:cNvGrpSpPr/>
          <p:nvPr/>
        </p:nvGrpSpPr>
        <p:grpSpPr>
          <a:xfrm rot="-5400000">
            <a:off x="178376" y="6404934"/>
            <a:ext cx="3559030" cy="4205103"/>
            <a:chOff x="0" y="-38100"/>
            <a:chExt cx="937358" cy="1107517"/>
          </a:xfrm>
        </p:grpSpPr>
        <p:sp>
          <p:nvSpPr>
            <p:cNvPr id="178" name="Google Shape;178;p14"/>
            <p:cNvSpPr/>
            <p:nvPr/>
          </p:nvSpPr>
          <p:spPr>
            <a:xfrm>
              <a:off x="0" y="0"/>
              <a:ext cx="937358" cy="1069417"/>
            </a:xfrm>
            <a:custGeom>
              <a:rect b="b" l="l" r="r" t="t"/>
              <a:pathLst>
                <a:path extrusionOk="0" h="1069417" w="937358">
                  <a:moveTo>
                    <a:pt x="0" y="0"/>
                  </a:moveTo>
                  <a:lnTo>
                    <a:pt x="937358" y="0"/>
                  </a:lnTo>
                  <a:lnTo>
                    <a:pt x="937358" y="1069417"/>
                  </a:lnTo>
                  <a:lnTo>
                    <a:pt x="0" y="1069417"/>
                  </a:lnTo>
                  <a:close/>
                </a:path>
              </a:pathLst>
            </a:custGeom>
            <a:solidFill>
              <a:srgbClr val="DCD6D2"/>
            </a:solidFill>
            <a:ln>
              <a:noFill/>
            </a:ln>
          </p:spPr>
        </p:sp>
        <p:sp>
          <p:nvSpPr>
            <p:cNvPr id="179" name="Google Shape;179;p14"/>
            <p:cNvSpPr txBox="1"/>
            <p:nvPr/>
          </p:nvSpPr>
          <p:spPr>
            <a:xfrm>
              <a:off x="0" y="-38100"/>
              <a:ext cx="937358" cy="1107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4"/>
          <p:cNvSpPr/>
          <p:nvPr/>
        </p:nvSpPr>
        <p:spPr>
          <a:xfrm>
            <a:off x="-3725466" y="0"/>
            <a:ext cx="7785908" cy="10287000"/>
          </a:xfrm>
          <a:custGeom>
            <a:rect b="b" l="l" r="r" t="t"/>
            <a:pathLst>
              <a:path extrusionOk="0" h="1723900" w="1304766">
                <a:moveTo>
                  <a:pt x="0" y="0"/>
                </a:moveTo>
                <a:lnTo>
                  <a:pt x="1304766" y="0"/>
                </a:lnTo>
                <a:lnTo>
                  <a:pt x="1304766" y="1723900"/>
                </a:lnTo>
                <a:lnTo>
                  <a:pt x="0" y="17239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1683" r="-31683" t="0"/>
            </a:stretch>
          </a:blipFill>
          <a:ln>
            <a:noFill/>
          </a:ln>
        </p:spPr>
      </p:sp>
      <p:sp>
        <p:nvSpPr>
          <p:cNvPr id="181" name="Google Shape;181;p14"/>
          <p:cNvSpPr txBox="1"/>
          <p:nvPr/>
        </p:nvSpPr>
        <p:spPr>
          <a:xfrm>
            <a:off x="4277564" y="1698438"/>
            <a:ext cx="12981600" cy="8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Or Moses and Joshua - Making Room for What’s Next</a:t>
            </a:r>
            <a:endParaRPr sz="300"/>
          </a:p>
          <a:p>
            <a:pPr indent="-825474" lvl="1" marL="1790648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3"/>
              <a:buFont typeface="Arial"/>
              <a:buChar char="•"/>
            </a:pPr>
            <a:r>
              <a:rPr b="0" i="0" lang="en-US" sz="71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Joshua was brought close (Exodus 24:13)</a:t>
            </a:r>
            <a:endParaRPr sz="300"/>
          </a:p>
          <a:p>
            <a:pPr indent="-825474" lvl="1" marL="1790648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3"/>
              <a:buFont typeface="Arial"/>
              <a:buChar char="•"/>
            </a:pPr>
            <a:r>
              <a:rPr b="0" i="0" lang="en-US" sz="71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He observed before he led</a:t>
            </a:r>
            <a:endParaRPr sz="300"/>
          </a:p>
          <a:p>
            <a:pPr indent="-825474" lvl="1" marL="1790648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93"/>
              <a:buFont typeface="Arial"/>
              <a:buChar char="•"/>
            </a:pPr>
            <a:r>
              <a:rPr b="0" i="0" lang="en-US" sz="71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He was eventually commissioned</a:t>
            </a:r>
            <a:endParaRPr sz="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5"/>
          <p:cNvGrpSpPr/>
          <p:nvPr/>
        </p:nvGrpSpPr>
        <p:grpSpPr>
          <a:xfrm rot="-5400000">
            <a:off x="178376" y="6404934"/>
            <a:ext cx="3559030" cy="4205103"/>
            <a:chOff x="0" y="-38100"/>
            <a:chExt cx="937358" cy="1107517"/>
          </a:xfrm>
        </p:grpSpPr>
        <p:sp>
          <p:nvSpPr>
            <p:cNvPr id="187" name="Google Shape;187;p15"/>
            <p:cNvSpPr/>
            <p:nvPr/>
          </p:nvSpPr>
          <p:spPr>
            <a:xfrm>
              <a:off x="0" y="0"/>
              <a:ext cx="937358" cy="1069417"/>
            </a:xfrm>
            <a:custGeom>
              <a:rect b="b" l="l" r="r" t="t"/>
              <a:pathLst>
                <a:path extrusionOk="0" h="1069417" w="937358">
                  <a:moveTo>
                    <a:pt x="0" y="0"/>
                  </a:moveTo>
                  <a:lnTo>
                    <a:pt x="937358" y="0"/>
                  </a:lnTo>
                  <a:lnTo>
                    <a:pt x="937358" y="1069417"/>
                  </a:lnTo>
                  <a:lnTo>
                    <a:pt x="0" y="1069417"/>
                  </a:lnTo>
                  <a:close/>
                </a:path>
              </a:pathLst>
            </a:custGeom>
            <a:solidFill>
              <a:srgbClr val="DCD6D2"/>
            </a:solidFill>
            <a:ln>
              <a:noFill/>
            </a:ln>
          </p:spPr>
        </p:sp>
        <p:sp>
          <p:nvSpPr>
            <p:cNvPr id="188" name="Google Shape;188;p15"/>
            <p:cNvSpPr txBox="1"/>
            <p:nvPr/>
          </p:nvSpPr>
          <p:spPr>
            <a:xfrm>
              <a:off x="0" y="-38100"/>
              <a:ext cx="937358" cy="1107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5"/>
          <p:cNvSpPr/>
          <p:nvPr/>
        </p:nvSpPr>
        <p:spPr>
          <a:xfrm>
            <a:off x="-3725466" y="0"/>
            <a:ext cx="7785908" cy="10287000"/>
          </a:xfrm>
          <a:custGeom>
            <a:rect b="b" l="l" r="r" t="t"/>
            <a:pathLst>
              <a:path extrusionOk="0" h="1723900" w="1304766">
                <a:moveTo>
                  <a:pt x="0" y="0"/>
                </a:moveTo>
                <a:lnTo>
                  <a:pt x="1304766" y="0"/>
                </a:lnTo>
                <a:lnTo>
                  <a:pt x="1304766" y="1723900"/>
                </a:lnTo>
                <a:lnTo>
                  <a:pt x="0" y="17239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1683" r="-31683" t="0"/>
            </a:stretch>
          </a:blipFill>
          <a:ln>
            <a:noFill/>
          </a:ln>
        </p:spPr>
      </p:sp>
      <p:sp>
        <p:nvSpPr>
          <p:cNvPr id="190" name="Google Shape;190;p15"/>
          <p:cNvSpPr txBox="1"/>
          <p:nvPr/>
        </p:nvSpPr>
        <p:spPr>
          <a:xfrm>
            <a:off x="4277564" y="1698438"/>
            <a:ext cx="12981600" cy="7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Or Elijah and Elisha - Making Room for Who’s Next</a:t>
            </a:r>
            <a:endParaRPr sz="1000"/>
          </a:p>
          <a:p>
            <a:pPr indent="-869924" lvl="1" marL="1790648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93"/>
              <a:buFont typeface="Arial"/>
              <a:buChar char="•"/>
            </a:pPr>
            <a:r>
              <a:rPr b="0" i="0" lang="en-US" sz="78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Elisha followed closely</a:t>
            </a:r>
            <a:endParaRPr sz="1000"/>
          </a:p>
          <a:p>
            <a:pPr indent="-869924" lvl="1" marL="1790648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93"/>
              <a:buFont typeface="Arial"/>
              <a:buChar char="•"/>
            </a:pPr>
            <a:r>
              <a:rPr b="0" i="0" lang="en-US" sz="78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Elijah didn’t push him away</a:t>
            </a:r>
            <a:endParaRPr sz="1000"/>
          </a:p>
          <a:p>
            <a:pPr indent="-869924" lvl="1" marL="1790648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93"/>
              <a:buFont typeface="Arial"/>
              <a:buChar char="•"/>
            </a:pPr>
            <a:r>
              <a:rPr b="0" i="0" lang="en-US" sz="78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Transfer happened through proximity</a:t>
            </a: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/>
          <p:nvPr/>
        </p:nvSpPr>
        <p:spPr>
          <a:xfrm>
            <a:off x="0" y="0"/>
            <a:ext cx="18288000" cy="10259748"/>
          </a:xfrm>
          <a:custGeom>
            <a:rect b="b" l="l" r="r" t="t"/>
            <a:pathLst>
              <a:path extrusionOk="0" h="10259748" w="18288000">
                <a:moveTo>
                  <a:pt x="0" y="0"/>
                </a:moveTo>
                <a:lnTo>
                  <a:pt x="18288000" y="0"/>
                </a:lnTo>
                <a:lnTo>
                  <a:pt x="18288000" y="10259748"/>
                </a:lnTo>
                <a:lnTo>
                  <a:pt x="0" y="10259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384" l="0" r="-1535" t="-10384"/>
            </a:stretch>
          </a:blipFill>
          <a:ln>
            <a:noFill/>
          </a:ln>
        </p:spPr>
      </p:sp>
      <p:sp>
        <p:nvSpPr>
          <p:cNvPr id="196" name="Google Shape;196;p16"/>
          <p:cNvSpPr txBox="1"/>
          <p:nvPr/>
        </p:nvSpPr>
        <p:spPr>
          <a:xfrm>
            <a:off x="9144000" y="1171575"/>
            <a:ext cx="8115300" cy="4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Jesus Made Room for Us First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/>
          <p:nvPr/>
        </p:nvSpPr>
        <p:spPr>
          <a:xfrm>
            <a:off x="14768578" y="-1653386"/>
            <a:ext cx="4981445" cy="5364173"/>
          </a:xfrm>
          <a:custGeom>
            <a:rect b="b" l="l" r="r" t="t"/>
            <a:pathLst>
              <a:path extrusionOk="0" h="898930" w="834793">
                <a:moveTo>
                  <a:pt x="0" y="0"/>
                </a:moveTo>
                <a:lnTo>
                  <a:pt x="834793" y="0"/>
                </a:lnTo>
                <a:lnTo>
                  <a:pt x="834793" y="898930"/>
                </a:lnTo>
                <a:lnTo>
                  <a:pt x="0" y="8989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841" r="-3841" t="0"/>
            </a:stretch>
          </a:blipFill>
          <a:ln>
            <a:noFill/>
          </a:ln>
        </p:spPr>
      </p:sp>
      <p:sp>
        <p:nvSpPr>
          <p:cNvPr id="202" name="Google Shape;202;p17"/>
          <p:cNvSpPr txBox="1"/>
          <p:nvPr/>
        </p:nvSpPr>
        <p:spPr>
          <a:xfrm>
            <a:off x="1028700" y="1480302"/>
            <a:ext cx="13740000" cy="7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Before we ever make room for others, Jesus made room for us.</a:t>
            </a:r>
            <a:endParaRPr sz="1100"/>
          </a:p>
          <a:p>
            <a:pPr indent="-876274" lvl="1" marL="1790648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3"/>
              <a:buFont typeface="Arial"/>
              <a:buChar char="•"/>
            </a:pPr>
            <a:r>
              <a:rPr b="0" i="0" lang="en-US" sz="7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He had time for the </a:t>
            </a:r>
            <a:r>
              <a:rPr b="1" i="0" lang="en-US" sz="7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overlooked</a:t>
            </a:r>
            <a:endParaRPr sz="1100"/>
          </a:p>
          <a:p>
            <a:pPr indent="-876274" lvl="1" marL="1790648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3"/>
              <a:buFont typeface="Arial"/>
              <a:buChar char="•"/>
            </a:pPr>
            <a:r>
              <a:rPr b="0" i="0" lang="en-US" sz="7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He welcomed the </a:t>
            </a:r>
            <a:r>
              <a:rPr b="1" i="0" lang="en-US" sz="7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unqualified</a:t>
            </a:r>
            <a:endParaRPr sz="1100"/>
          </a:p>
          <a:p>
            <a:pPr indent="-876274" lvl="1" marL="1790648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3"/>
              <a:buFont typeface="Arial"/>
              <a:buChar char="•"/>
            </a:pPr>
            <a:r>
              <a:rPr b="0" i="0" lang="en-US" sz="7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He walked closely with a </a:t>
            </a:r>
            <a:r>
              <a:rPr b="1" i="0" lang="en-US" sz="7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few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/>
          <p:nvPr/>
        </p:nvSpPr>
        <p:spPr>
          <a:xfrm>
            <a:off x="14768578" y="-1653386"/>
            <a:ext cx="4981445" cy="5364173"/>
          </a:xfrm>
          <a:custGeom>
            <a:rect b="b" l="l" r="r" t="t"/>
            <a:pathLst>
              <a:path extrusionOk="0" h="898930" w="834793">
                <a:moveTo>
                  <a:pt x="0" y="0"/>
                </a:moveTo>
                <a:lnTo>
                  <a:pt x="834793" y="0"/>
                </a:lnTo>
                <a:lnTo>
                  <a:pt x="834793" y="898930"/>
                </a:lnTo>
                <a:lnTo>
                  <a:pt x="0" y="8989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841" r="-3841" t="0"/>
            </a:stretch>
          </a:blipFill>
          <a:ln>
            <a:noFill/>
          </a:ln>
        </p:spPr>
      </p:sp>
      <p:sp>
        <p:nvSpPr>
          <p:cNvPr id="208" name="Google Shape;208;p18"/>
          <p:cNvSpPr txBox="1"/>
          <p:nvPr/>
        </p:nvSpPr>
        <p:spPr>
          <a:xfrm>
            <a:off x="1028700" y="2378874"/>
            <a:ext cx="13740000" cy="72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You weren’t discipled because someone was perfect....</a:t>
            </a:r>
            <a:endParaRPr/>
          </a:p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93" u="none" cap="none" strike="noStrike">
              <a:solidFill>
                <a:srgbClr val="000000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You were discipled because someone was available.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/>
          <p:nvPr/>
        </p:nvSpPr>
        <p:spPr>
          <a:xfrm>
            <a:off x="14768578" y="-1653386"/>
            <a:ext cx="4981445" cy="5364173"/>
          </a:xfrm>
          <a:custGeom>
            <a:rect b="b" l="l" r="r" t="t"/>
            <a:pathLst>
              <a:path extrusionOk="0" h="898930" w="834793">
                <a:moveTo>
                  <a:pt x="0" y="0"/>
                </a:moveTo>
                <a:lnTo>
                  <a:pt x="834793" y="0"/>
                </a:lnTo>
                <a:lnTo>
                  <a:pt x="834793" y="898930"/>
                </a:lnTo>
                <a:lnTo>
                  <a:pt x="0" y="89893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841" r="-3841" t="0"/>
            </a:stretch>
          </a:blipFill>
          <a:ln>
            <a:noFill/>
          </a:ln>
        </p:spPr>
      </p:sp>
      <p:sp>
        <p:nvSpPr>
          <p:cNvPr id="214" name="Google Shape;214;p19"/>
          <p:cNvSpPr txBox="1"/>
          <p:nvPr/>
        </p:nvSpPr>
        <p:spPr>
          <a:xfrm>
            <a:off x="1028700" y="2137775"/>
            <a:ext cx="13740000" cy="7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Jesus didn’t wait for perfect people....</a:t>
            </a:r>
            <a:endParaRPr/>
          </a:p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593" u="none" cap="none" strike="noStrike">
              <a:solidFill>
                <a:srgbClr val="000000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He created space for them to become transformed.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1028700" y="1152525"/>
            <a:ext cx="16230600" cy="79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94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22</a:t>
            </a:r>
            <a:r>
              <a:rPr b="0" i="0" lang="en-US" sz="7094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Soon the servant said, ‘Your order has been carried out, sir, but </a:t>
            </a:r>
            <a:r>
              <a:rPr b="1" i="1" lang="en-US" sz="7094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there is room for more</a:t>
            </a:r>
            <a:r>
              <a:rPr b="0" i="0" lang="en-US" sz="7094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.’ </a:t>
            </a:r>
            <a:r>
              <a:rPr b="1" i="0" lang="en-US" sz="7094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23</a:t>
            </a:r>
            <a:r>
              <a:rPr b="0" i="0" lang="en-US" sz="7094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So the master said to the servant, ‘Go out to the country roads and lanes and </a:t>
            </a:r>
            <a:r>
              <a:rPr b="1" i="1" lang="en-US" sz="7094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make people come in</a:t>
            </a:r>
            <a:r>
              <a:rPr b="0" i="0" lang="en-US" sz="7094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so that my house will be </a:t>
            </a:r>
            <a:r>
              <a:rPr b="1" i="1" lang="en-US" sz="7094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full</a:t>
            </a:r>
            <a:r>
              <a:rPr b="0" i="0" lang="en-US" sz="7094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</a:t>
            </a:r>
            <a:endParaRPr sz="700"/>
          </a:p>
          <a:p>
            <a:pPr indent="0" lvl="0" marL="0" marR="0" rtl="0" algn="l">
              <a:lnSpc>
                <a:spcPct val="104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94" u="none" cap="none" strike="noStrike">
              <a:solidFill>
                <a:srgbClr val="000000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indent="0" lvl="0" marL="0" marR="0" rtl="0" algn="l">
              <a:lnSpc>
                <a:spcPct val="104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94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Luke 14:22-23 GNT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20"/>
          <p:cNvSpPr txBox="1"/>
          <p:nvPr/>
        </p:nvSpPr>
        <p:spPr>
          <a:xfrm>
            <a:off x="6918874" y="1162050"/>
            <a:ext cx="9867300" cy="4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Making Room for the Unlikely</a:t>
            </a:r>
            <a:endParaRPr sz="200"/>
          </a:p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793" u="none" cap="none" strike="noStrike">
              <a:solidFill>
                <a:srgbClr val="000000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Paul &amp; Barnabas</a:t>
            </a:r>
            <a:endParaRPr sz="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15080779" y="5833513"/>
            <a:ext cx="3207221" cy="4453487"/>
          </a:xfrm>
          <a:custGeom>
            <a:rect b="b" l="l" r="r" t="t"/>
            <a:pathLst>
              <a:path extrusionOk="0" h="1564950" w="1127014">
                <a:moveTo>
                  <a:pt x="0" y="0"/>
                </a:moveTo>
                <a:lnTo>
                  <a:pt x="1127014" y="0"/>
                </a:lnTo>
                <a:lnTo>
                  <a:pt x="1127014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11" r="-1811" t="0"/>
            </a:stretch>
          </a:blipFill>
          <a:ln>
            <a:noFill/>
          </a:ln>
        </p:spPr>
      </p:sp>
      <p:sp>
        <p:nvSpPr>
          <p:cNvPr id="226" name="Google Shape;226;p21"/>
          <p:cNvSpPr txBox="1"/>
          <p:nvPr/>
        </p:nvSpPr>
        <p:spPr>
          <a:xfrm>
            <a:off x="1028700" y="1162050"/>
            <a:ext cx="15847024" cy="122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HOW IT STARTED (Acts 9:26–27)</a:t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1028700" y="2512695"/>
            <a:ext cx="14052000" cy="5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18161" lvl="1" marL="103632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Paul had just encountered Jesus and was radically changed</a:t>
            </a:r>
            <a:endParaRPr/>
          </a:p>
          <a:p>
            <a:pPr indent="-518161" lvl="1" marL="103632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nobody trusted him.</a:t>
            </a:r>
            <a:endParaRPr/>
          </a:p>
          <a:p>
            <a:pPr indent="-518161" lvl="1" marL="103632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had a reputation for persecuting Christians</a:t>
            </a:r>
            <a:endParaRPr/>
          </a:p>
          <a:p>
            <a:pPr indent="-518161" lvl="1" marL="103632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disciples were afraid</a:t>
            </a:r>
            <a:endParaRPr/>
          </a:p>
          <a:p>
            <a:pPr indent="-518161" lvl="1" marL="103632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 past disqualified him in people’s eyes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22"/>
          <p:cNvSpPr txBox="1"/>
          <p:nvPr/>
        </p:nvSpPr>
        <p:spPr>
          <a:xfrm>
            <a:off x="6918875" y="1171575"/>
            <a:ext cx="9867300" cy="50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How Barnabas Made Room For Paul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/>
          <p:nvPr/>
        </p:nvSpPr>
        <p:spPr>
          <a:xfrm>
            <a:off x="15080779" y="5833513"/>
            <a:ext cx="3207221" cy="4453487"/>
          </a:xfrm>
          <a:custGeom>
            <a:rect b="b" l="l" r="r" t="t"/>
            <a:pathLst>
              <a:path extrusionOk="0" h="1564950" w="1127014">
                <a:moveTo>
                  <a:pt x="0" y="0"/>
                </a:moveTo>
                <a:lnTo>
                  <a:pt x="1127014" y="0"/>
                </a:lnTo>
                <a:lnTo>
                  <a:pt x="1127014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11" r="-1811" t="0"/>
            </a:stretch>
          </a:blipFill>
          <a:ln>
            <a:noFill/>
          </a:ln>
        </p:spPr>
      </p:sp>
      <p:sp>
        <p:nvSpPr>
          <p:cNvPr id="239" name="Google Shape;239;p23"/>
          <p:cNvSpPr txBox="1"/>
          <p:nvPr/>
        </p:nvSpPr>
        <p:spPr>
          <a:xfrm>
            <a:off x="1028700" y="1162050"/>
            <a:ext cx="15847024" cy="122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He Made Relational Room</a:t>
            </a:r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1028700" y="2493650"/>
            <a:ext cx="14052000" cy="4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6904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Barnabas closed the distance others created.</a:t>
            </a:r>
            <a:endParaRPr/>
          </a:p>
          <a:p>
            <a:pPr indent="-636904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 others kept Paul at arm’s length</a:t>
            </a:r>
            <a:endParaRPr/>
          </a:p>
          <a:p>
            <a:pPr indent="-636904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Barnabas brought him into proximity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/>
          <p:nvPr/>
        </p:nvSpPr>
        <p:spPr>
          <a:xfrm>
            <a:off x="15080779" y="5833513"/>
            <a:ext cx="3207221" cy="4453487"/>
          </a:xfrm>
          <a:custGeom>
            <a:rect b="b" l="l" r="r" t="t"/>
            <a:pathLst>
              <a:path extrusionOk="0" h="1564950" w="1127014">
                <a:moveTo>
                  <a:pt x="0" y="0"/>
                </a:moveTo>
                <a:lnTo>
                  <a:pt x="1127014" y="0"/>
                </a:lnTo>
                <a:lnTo>
                  <a:pt x="1127014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11" r="-1811" t="0"/>
            </a:stretch>
          </a:blipFill>
          <a:ln>
            <a:noFill/>
          </a:ln>
        </p:spPr>
      </p:sp>
      <p:sp>
        <p:nvSpPr>
          <p:cNvPr id="246" name="Google Shape;246;p24"/>
          <p:cNvSpPr txBox="1"/>
          <p:nvPr/>
        </p:nvSpPr>
        <p:spPr>
          <a:xfrm>
            <a:off x="1028700" y="1162050"/>
            <a:ext cx="15847024" cy="122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He Made Reputation Room</a:t>
            </a: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1028700" y="2493645"/>
            <a:ext cx="14052000" cy="6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0515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9"/>
              <a:buFont typeface="Arial"/>
              <a:buAutoNum type="arabicPeriod"/>
            </a:pPr>
            <a:r>
              <a:rPr b="0" i="0" lang="en-US" sz="5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Barnabas put his own credibility on the line.</a:t>
            </a:r>
            <a:endParaRPr sz="900"/>
          </a:p>
          <a:p>
            <a:pPr indent="-60515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9"/>
              <a:buFont typeface="Arial"/>
              <a:buAutoNum type="arabicPeriod"/>
            </a:pPr>
            <a:r>
              <a:rPr b="0" i="0" lang="en-US" sz="5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vouched for Paul</a:t>
            </a:r>
            <a:endParaRPr sz="900"/>
          </a:p>
          <a:p>
            <a:pPr indent="-60515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9"/>
              <a:buFont typeface="Arial"/>
              <a:buAutoNum type="arabicPeriod"/>
            </a:pPr>
            <a:r>
              <a:rPr b="0" i="0" lang="en-US" sz="5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Risked his own standing with the apostles</a:t>
            </a:r>
            <a:endParaRPr sz="900"/>
          </a:p>
          <a:p>
            <a:pPr indent="-60515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99"/>
              <a:buFont typeface="Arial"/>
              <a:buAutoNum type="arabicPeriod"/>
            </a:pPr>
            <a:r>
              <a:rPr b="0" i="0" lang="en-US" sz="53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Sometimes making room costs your reputation and comfort</a:t>
            </a:r>
            <a:endParaRPr sz="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/>
          <p:nvPr/>
        </p:nvSpPr>
        <p:spPr>
          <a:xfrm>
            <a:off x="15080779" y="5833513"/>
            <a:ext cx="3207221" cy="4453487"/>
          </a:xfrm>
          <a:custGeom>
            <a:rect b="b" l="l" r="r" t="t"/>
            <a:pathLst>
              <a:path extrusionOk="0" h="1564950" w="1127014">
                <a:moveTo>
                  <a:pt x="0" y="0"/>
                </a:moveTo>
                <a:lnTo>
                  <a:pt x="1127014" y="0"/>
                </a:lnTo>
                <a:lnTo>
                  <a:pt x="1127014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11" r="-1811" t="0"/>
            </a:stretch>
          </a:blipFill>
          <a:ln>
            <a:noFill/>
          </a:ln>
        </p:spPr>
      </p:sp>
      <p:sp>
        <p:nvSpPr>
          <p:cNvPr id="253" name="Google Shape;253;p25"/>
          <p:cNvSpPr txBox="1"/>
          <p:nvPr/>
        </p:nvSpPr>
        <p:spPr>
          <a:xfrm>
            <a:off x="1028700" y="1162050"/>
            <a:ext cx="15847024" cy="122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He Made Ministry Room</a:t>
            </a:r>
            <a:endParaRPr/>
          </a:p>
        </p:txBody>
      </p:sp>
      <p:sp>
        <p:nvSpPr>
          <p:cNvPr id="254" name="Google Shape;254;p25"/>
          <p:cNvSpPr txBox="1"/>
          <p:nvPr/>
        </p:nvSpPr>
        <p:spPr>
          <a:xfrm>
            <a:off x="1028700" y="2493645"/>
            <a:ext cx="14052079" cy="5193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690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 in Acts 11:25–26:</a:t>
            </a:r>
            <a:endParaRPr/>
          </a:p>
          <a:p>
            <a:pPr indent="-63690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Barnabas goes to find Paul in Tarsus</a:t>
            </a:r>
            <a:endParaRPr/>
          </a:p>
          <a:p>
            <a:pPr indent="-63690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Brings him to Antioch</a:t>
            </a:r>
            <a:endParaRPr/>
          </a:p>
          <a:p>
            <a:pPr indent="-63690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Ministers alongside him for a year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/>
          <p:nvPr/>
        </p:nvSpPr>
        <p:spPr>
          <a:xfrm>
            <a:off x="15080779" y="5833513"/>
            <a:ext cx="3207221" cy="4453487"/>
          </a:xfrm>
          <a:custGeom>
            <a:rect b="b" l="l" r="r" t="t"/>
            <a:pathLst>
              <a:path extrusionOk="0" h="1564950" w="1127014">
                <a:moveTo>
                  <a:pt x="0" y="0"/>
                </a:moveTo>
                <a:lnTo>
                  <a:pt x="1127014" y="0"/>
                </a:lnTo>
                <a:lnTo>
                  <a:pt x="1127014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11" r="-1811" t="0"/>
            </a:stretch>
          </a:blipFill>
          <a:ln>
            <a:noFill/>
          </a:ln>
        </p:spPr>
      </p:sp>
      <p:sp>
        <p:nvSpPr>
          <p:cNvPr id="260" name="Google Shape;260;p26"/>
          <p:cNvSpPr txBox="1"/>
          <p:nvPr/>
        </p:nvSpPr>
        <p:spPr>
          <a:xfrm>
            <a:off x="1028700" y="1162050"/>
            <a:ext cx="15847024" cy="122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He Made Leadership Room</a:t>
            </a:r>
            <a:endParaRPr/>
          </a:p>
        </p:txBody>
      </p:sp>
      <p:sp>
        <p:nvSpPr>
          <p:cNvPr id="261" name="Google Shape;261;p26"/>
          <p:cNvSpPr txBox="1"/>
          <p:nvPr/>
        </p:nvSpPr>
        <p:spPr>
          <a:xfrm>
            <a:off x="1028700" y="2493651"/>
            <a:ext cx="14052000" cy="47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690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starts as Barnabas &amp; Saul</a:t>
            </a:r>
            <a:endParaRPr/>
          </a:p>
          <a:p>
            <a:pPr indent="-63690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becomes Paul &amp; Barnabas</a:t>
            </a:r>
            <a:endParaRPr/>
          </a:p>
          <a:p>
            <a:pPr indent="-63690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Barnabas was willing to step back as Paul stepped forward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7" l="0" r="0" t="-747"/>
            </a:stretch>
          </a:blipFill>
          <a:ln>
            <a:noFill/>
          </a:ln>
        </p:spPr>
      </p:sp>
      <p:sp>
        <p:nvSpPr>
          <p:cNvPr id="267" name="Google Shape;267;p27"/>
          <p:cNvSpPr txBox="1"/>
          <p:nvPr/>
        </p:nvSpPr>
        <p:spPr>
          <a:xfrm>
            <a:off x="1086050" y="2810974"/>
            <a:ext cx="16116000" cy="3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376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WHAT THIS MEANS FOR US?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/>
          <p:nvPr/>
        </p:nvSpPr>
        <p:spPr>
          <a:xfrm>
            <a:off x="15080779" y="5833513"/>
            <a:ext cx="3207221" cy="4453487"/>
          </a:xfrm>
          <a:custGeom>
            <a:rect b="b" l="l" r="r" t="t"/>
            <a:pathLst>
              <a:path extrusionOk="0" h="1564950" w="1127014">
                <a:moveTo>
                  <a:pt x="0" y="0"/>
                </a:moveTo>
                <a:lnTo>
                  <a:pt x="1127014" y="0"/>
                </a:lnTo>
                <a:lnTo>
                  <a:pt x="1127014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11" r="-1811" t="0"/>
            </a:stretch>
          </a:blipFill>
          <a:ln>
            <a:noFill/>
          </a:ln>
        </p:spPr>
      </p:sp>
      <p:sp>
        <p:nvSpPr>
          <p:cNvPr id="273" name="Google Shape;273;p28"/>
          <p:cNvSpPr txBox="1"/>
          <p:nvPr/>
        </p:nvSpPr>
        <p:spPr>
          <a:xfrm>
            <a:off x="1028700" y="923925"/>
            <a:ext cx="14052000" cy="85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690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Make Room for People With </a:t>
            </a:r>
            <a:r>
              <a:rPr b="1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PASTS</a:t>
            </a:r>
            <a:endParaRPr/>
          </a:p>
          <a:p>
            <a:pPr indent="-63690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Make Room for People Who </a:t>
            </a:r>
            <a:r>
              <a:rPr b="1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DON’T FIT YET</a:t>
            </a:r>
            <a:endParaRPr/>
          </a:p>
          <a:p>
            <a:pPr indent="-63690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Make Room for People Who </a:t>
            </a:r>
            <a:r>
              <a:rPr b="1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FAIL</a:t>
            </a:r>
            <a:endParaRPr/>
          </a:p>
          <a:p>
            <a:pPr indent="-636903" lvl="1" marL="1273806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99"/>
              <a:buFont typeface="Arial"/>
              <a:buAutoNum type="arabicPeriod"/>
            </a:pPr>
            <a:r>
              <a:rPr b="0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Make Room Even When It’s </a:t>
            </a:r>
            <a:r>
              <a:rPr b="1" i="0" lang="en-US" sz="5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INCONVENIENT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/>
          <p:nvPr/>
        </p:nvSpPr>
        <p:spPr>
          <a:xfrm>
            <a:off x="0" y="163911"/>
            <a:ext cx="18288006" cy="9928437"/>
          </a:xfrm>
          <a:custGeom>
            <a:rect b="b" l="l" r="r" t="t"/>
            <a:pathLst>
              <a:path extrusionOk="0" h="1564950" w="2882610">
                <a:moveTo>
                  <a:pt x="0" y="0"/>
                </a:moveTo>
                <a:lnTo>
                  <a:pt x="2882610" y="0"/>
                </a:lnTo>
                <a:lnTo>
                  <a:pt x="2882610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1" l="0" r="0" t="-7561"/>
            </a:stretch>
          </a:blipFill>
          <a:ln>
            <a:noFill/>
          </a:ln>
        </p:spPr>
      </p:sp>
      <p:sp>
        <p:nvSpPr>
          <p:cNvPr id="279" name="Google Shape;279;p29"/>
          <p:cNvSpPr txBox="1"/>
          <p:nvPr/>
        </p:nvSpPr>
        <p:spPr>
          <a:xfrm>
            <a:off x="4251183" y="1152525"/>
            <a:ext cx="13008000" cy="56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Three Keys to Move Forward:</a:t>
            </a:r>
            <a:endParaRPr sz="900"/>
          </a:p>
          <a:p>
            <a:pPr indent="0" lvl="0" marL="0" marR="0" rtl="0" algn="ctr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793" u="none" cap="none" strike="noStrike">
              <a:solidFill>
                <a:srgbClr val="000000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indent="0" lvl="0" marL="0" marR="0" rtl="0" algn="ctr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Living Lives That Make Room</a:t>
            </a:r>
            <a:endParaRPr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/>
          <p:nvPr/>
        </p:nvSpPr>
        <p:spPr>
          <a:xfrm>
            <a:off x="0" y="163911"/>
            <a:ext cx="18288006" cy="9928437"/>
          </a:xfrm>
          <a:custGeom>
            <a:rect b="b" l="l" r="r" t="t"/>
            <a:pathLst>
              <a:path extrusionOk="0" h="1564950" w="2882610">
                <a:moveTo>
                  <a:pt x="0" y="0"/>
                </a:moveTo>
                <a:lnTo>
                  <a:pt x="2882610" y="0"/>
                </a:lnTo>
                <a:lnTo>
                  <a:pt x="2882610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1" l="0" r="0" t="-7561"/>
            </a:stretch>
          </a:blipFill>
          <a:ln>
            <a:noFill/>
          </a:ln>
        </p:spPr>
      </p:sp>
      <p:sp>
        <p:nvSpPr>
          <p:cNvPr id="95" name="Google Shape;95;p3"/>
          <p:cNvSpPr txBox="1"/>
          <p:nvPr/>
        </p:nvSpPr>
        <p:spPr>
          <a:xfrm>
            <a:off x="4251183" y="1152525"/>
            <a:ext cx="13008000" cy="58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Problem:</a:t>
            </a:r>
            <a:endParaRPr sz="1200"/>
          </a:p>
          <a:p>
            <a:pPr indent="0" lvl="0" marL="0" marR="0" rtl="0" algn="ctr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93" u="none" cap="none" strike="noStrike">
              <a:solidFill>
                <a:srgbClr val="000000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indent="0" lvl="0" marL="0" marR="0" rtl="0" algn="ctr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We’ve Filled Our Lives With Everything Except People</a:t>
            </a:r>
            <a:endParaRPr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/>
          <p:nvPr/>
        </p:nvSpPr>
        <p:spPr>
          <a:xfrm>
            <a:off x="0" y="163911"/>
            <a:ext cx="18288006" cy="9928437"/>
          </a:xfrm>
          <a:custGeom>
            <a:rect b="b" l="l" r="r" t="t"/>
            <a:pathLst>
              <a:path extrusionOk="0" h="1564950" w="2882610">
                <a:moveTo>
                  <a:pt x="0" y="0"/>
                </a:moveTo>
                <a:lnTo>
                  <a:pt x="2882610" y="0"/>
                </a:lnTo>
                <a:lnTo>
                  <a:pt x="2882610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1" l="0" r="0" t="-7561"/>
            </a:stretch>
          </a:blipFill>
          <a:ln>
            <a:noFill/>
          </a:ln>
        </p:spPr>
      </p:sp>
      <p:sp>
        <p:nvSpPr>
          <p:cNvPr id="285" name="Google Shape;285;p30"/>
          <p:cNvSpPr txBox="1"/>
          <p:nvPr/>
        </p:nvSpPr>
        <p:spPr>
          <a:xfrm>
            <a:off x="4251175" y="2003574"/>
            <a:ext cx="13008000" cy="44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People Encounter Jesus Through Access, Not Perfection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/>
          <p:nvPr/>
        </p:nvSpPr>
        <p:spPr>
          <a:xfrm>
            <a:off x="15080779" y="5833513"/>
            <a:ext cx="3207221" cy="4453487"/>
          </a:xfrm>
          <a:custGeom>
            <a:rect b="b" l="l" r="r" t="t"/>
            <a:pathLst>
              <a:path extrusionOk="0" h="1564950" w="1127014">
                <a:moveTo>
                  <a:pt x="0" y="0"/>
                </a:moveTo>
                <a:lnTo>
                  <a:pt x="1127014" y="0"/>
                </a:lnTo>
                <a:lnTo>
                  <a:pt x="1127014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11" r="-1811" t="0"/>
            </a:stretch>
          </a:blipFill>
          <a:ln>
            <a:noFill/>
          </a:ln>
        </p:spPr>
      </p:sp>
      <p:sp>
        <p:nvSpPr>
          <p:cNvPr id="291" name="Google Shape;291;p31"/>
          <p:cNvSpPr txBox="1"/>
          <p:nvPr/>
        </p:nvSpPr>
        <p:spPr>
          <a:xfrm>
            <a:off x="1028700" y="942975"/>
            <a:ext cx="14052000" cy="85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5932" lvl="1" marL="949964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AutoNum type="arabicPeriod"/>
            </a:pPr>
            <a:r>
              <a:rPr b="0" i="0" lang="en-US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God doesn’t need you to be flawless — He needs you to be available.</a:t>
            </a:r>
            <a:endParaRPr sz="1100"/>
          </a:p>
          <a:p>
            <a:pPr indent="-455932" lvl="1" marL="949964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AutoNum type="arabicPeriod"/>
            </a:pPr>
            <a:r>
              <a:rPr b="0" i="0" lang="en-US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means:</a:t>
            </a:r>
            <a:endParaRPr sz="1100"/>
          </a:p>
          <a:p>
            <a:pPr indent="-614259" lvl="2" marL="1899928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AutoNum type="alphaLcPeriod"/>
            </a:pPr>
            <a:r>
              <a:rPr b="0" i="0" lang="en-US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don’t have to have all the answers to disciple someone</a:t>
            </a:r>
            <a:endParaRPr sz="1100"/>
          </a:p>
          <a:p>
            <a:pPr indent="-614259" lvl="2" marL="1899928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AutoNum type="alphaLcPeriod"/>
            </a:pPr>
            <a:r>
              <a:rPr b="0" i="0" lang="en-US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honesty, time, and presence create space for God to work</a:t>
            </a:r>
            <a:endParaRPr sz="1100"/>
          </a:p>
          <a:p>
            <a:pPr indent="-614259" lvl="2" marL="1899928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AutoNum type="alphaLcPeriod"/>
            </a:pPr>
            <a:r>
              <a:rPr b="0" i="0" lang="en-US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people feel welcomed, they become teachable</a:t>
            </a:r>
            <a:endParaRPr sz="1100"/>
          </a:p>
          <a:p>
            <a:pPr indent="-455932" lvl="1" marL="949964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AutoNum type="arabicPeriod"/>
            </a:pPr>
            <a:r>
              <a:rPr b="0" i="0" lang="en-US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don’t need to be perfect, you need to be present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/>
          <p:nvPr/>
        </p:nvSpPr>
        <p:spPr>
          <a:xfrm>
            <a:off x="0" y="163911"/>
            <a:ext cx="18288006" cy="9928437"/>
          </a:xfrm>
          <a:custGeom>
            <a:rect b="b" l="l" r="r" t="t"/>
            <a:pathLst>
              <a:path extrusionOk="0" h="1564950" w="2882610">
                <a:moveTo>
                  <a:pt x="0" y="0"/>
                </a:moveTo>
                <a:lnTo>
                  <a:pt x="2882610" y="0"/>
                </a:lnTo>
                <a:lnTo>
                  <a:pt x="2882610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1" l="0" r="0" t="-7561"/>
            </a:stretch>
          </a:blipFill>
          <a:ln>
            <a:noFill/>
          </a:ln>
        </p:spPr>
      </p:sp>
      <p:sp>
        <p:nvSpPr>
          <p:cNvPr id="297" name="Google Shape;297;p32"/>
          <p:cNvSpPr txBox="1"/>
          <p:nvPr/>
        </p:nvSpPr>
        <p:spPr>
          <a:xfrm>
            <a:off x="4251175" y="2616600"/>
            <a:ext cx="130080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Room Is Often Created Through Sacrifice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/>
          <p:nvPr/>
        </p:nvSpPr>
        <p:spPr>
          <a:xfrm>
            <a:off x="15080779" y="5833513"/>
            <a:ext cx="3207221" cy="4453487"/>
          </a:xfrm>
          <a:custGeom>
            <a:rect b="b" l="l" r="r" t="t"/>
            <a:pathLst>
              <a:path extrusionOk="0" h="1564950" w="1127014">
                <a:moveTo>
                  <a:pt x="0" y="0"/>
                </a:moveTo>
                <a:lnTo>
                  <a:pt x="1127014" y="0"/>
                </a:lnTo>
                <a:lnTo>
                  <a:pt x="1127014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11" r="-1811" t="0"/>
            </a:stretch>
          </a:blipFill>
          <a:ln>
            <a:noFill/>
          </a:ln>
        </p:spPr>
      </p:sp>
      <p:sp>
        <p:nvSpPr>
          <p:cNvPr id="303" name="Google Shape;303;p33"/>
          <p:cNvSpPr txBox="1"/>
          <p:nvPr/>
        </p:nvSpPr>
        <p:spPr>
          <a:xfrm>
            <a:off x="1028700" y="1727824"/>
            <a:ext cx="14052000" cy="79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18161" lvl="1" marL="103632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Something usually has to move for someone else to fit</a:t>
            </a:r>
            <a:endParaRPr/>
          </a:p>
          <a:p>
            <a:pPr indent="-518161" lvl="1" marL="103632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could mean:</a:t>
            </a:r>
            <a:endParaRPr/>
          </a:p>
          <a:p>
            <a:pPr indent="-690881" lvl="2" marL="207264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AutoNum type="alphaL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Saying no things that are comfortable</a:t>
            </a:r>
            <a:endParaRPr/>
          </a:p>
          <a:p>
            <a:pPr indent="-690881" lvl="2" marL="207264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AutoNum type="alphaL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Letting go of control</a:t>
            </a:r>
            <a:endParaRPr/>
          </a:p>
          <a:p>
            <a:pPr indent="-690881" lvl="2" marL="207264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AutoNum type="alphaL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Giving up what seems easy</a:t>
            </a:r>
            <a:endParaRPr/>
          </a:p>
          <a:p>
            <a:pPr indent="-518161" lvl="1" marL="103632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can’t make room without rearranging something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"/>
          <p:cNvSpPr/>
          <p:nvPr/>
        </p:nvSpPr>
        <p:spPr>
          <a:xfrm>
            <a:off x="0" y="163911"/>
            <a:ext cx="18288006" cy="9928437"/>
          </a:xfrm>
          <a:custGeom>
            <a:rect b="b" l="l" r="r" t="t"/>
            <a:pathLst>
              <a:path extrusionOk="0" h="1564950" w="2882610">
                <a:moveTo>
                  <a:pt x="0" y="0"/>
                </a:moveTo>
                <a:lnTo>
                  <a:pt x="2882610" y="0"/>
                </a:lnTo>
                <a:lnTo>
                  <a:pt x="2882610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1" l="0" r="0" t="-7561"/>
            </a:stretch>
          </a:blipFill>
          <a:ln>
            <a:noFill/>
          </a:ln>
        </p:spPr>
      </p:sp>
      <p:sp>
        <p:nvSpPr>
          <p:cNvPr id="309" name="Google Shape;309;p34"/>
          <p:cNvSpPr txBox="1"/>
          <p:nvPr/>
        </p:nvSpPr>
        <p:spPr>
          <a:xfrm>
            <a:off x="4251175" y="2317577"/>
            <a:ext cx="130080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6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Room Today Becomes Fruit Tomorrow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15080779" y="5833513"/>
            <a:ext cx="3207221" cy="4453487"/>
          </a:xfrm>
          <a:custGeom>
            <a:rect b="b" l="l" r="r" t="t"/>
            <a:pathLst>
              <a:path extrusionOk="0" h="1564950" w="1127014">
                <a:moveTo>
                  <a:pt x="0" y="0"/>
                </a:moveTo>
                <a:lnTo>
                  <a:pt x="1127014" y="0"/>
                </a:lnTo>
                <a:lnTo>
                  <a:pt x="1127014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11" r="-1811" t="0"/>
            </a:stretch>
          </a:blipFill>
          <a:ln>
            <a:noFill/>
          </a:ln>
        </p:spPr>
      </p:sp>
      <p:sp>
        <p:nvSpPr>
          <p:cNvPr id="315" name="Google Shape;315;p35"/>
          <p:cNvSpPr txBox="1"/>
          <p:nvPr/>
        </p:nvSpPr>
        <p:spPr>
          <a:xfrm>
            <a:off x="1028700" y="2493645"/>
            <a:ext cx="14052079" cy="5570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72134" lvl="1" marL="1144269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9"/>
              <a:buFont typeface="Arial"/>
              <a:buAutoNum type="arabicPeriod"/>
            </a:pPr>
            <a:r>
              <a:rPr b="0" i="0" lang="en-US" sz="5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Discipleship is slow, but it’s never wasted</a:t>
            </a:r>
            <a:endParaRPr/>
          </a:p>
          <a:p>
            <a:pPr indent="-572134" lvl="1" marL="1144269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9"/>
              <a:buFont typeface="Arial"/>
              <a:buAutoNum type="arabicPeriod"/>
            </a:pPr>
            <a:r>
              <a:rPr b="0" i="0" lang="en-US" sz="5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feels small now:</a:t>
            </a:r>
            <a:endParaRPr/>
          </a:p>
          <a:p>
            <a:pPr indent="-762846" lvl="2" marL="2288538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9"/>
              <a:buFont typeface="Arial"/>
              <a:buAutoNum type="alphaLcPeriod"/>
            </a:pPr>
            <a:r>
              <a:rPr b="0" i="0" lang="en-US" sz="5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conversation</a:t>
            </a:r>
            <a:endParaRPr/>
          </a:p>
          <a:p>
            <a:pPr indent="-762846" lvl="2" marL="2288538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9"/>
              <a:buFont typeface="Arial"/>
              <a:buAutoNum type="alphaLcPeriod"/>
            </a:pPr>
            <a:r>
              <a:rPr b="0" i="0" lang="en-US" sz="5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invite</a:t>
            </a:r>
            <a:endParaRPr/>
          </a:p>
          <a:p>
            <a:pPr indent="-762846" lvl="2" marL="2288538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9"/>
              <a:buFont typeface="Arial"/>
              <a:buAutoNum type="alphaLcPeriod"/>
            </a:pPr>
            <a:r>
              <a:rPr b="0" i="0" lang="en-US" sz="5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walk alongside someone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23" r="-223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14109223" y="7560286"/>
            <a:ext cx="4084965" cy="2726714"/>
          </a:xfrm>
          <a:custGeom>
            <a:rect b="b" l="l" r="r" t="t"/>
            <a:pathLst>
              <a:path extrusionOk="0" h="2726714" w="4084965">
                <a:moveTo>
                  <a:pt x="0" y="0"/>
                </a:moveTo>
                <a:lnTo>
                  <a:pt x="4084965" y="0"/>
                </a:lnTo>
                <a:lnTo>
                  <a:pt x="4084965" y="2726714"/>
                </a:lnTo>
                <a:lnTo>
                  <a:pt x="0" y="2726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4"/>
          <p:cNvSpPr txBox="1"/>
          <p:nvPr/>
        </p:nvSpPr>
        <p:spPr>
          <a:xfrm>
            <a:off x="1028700" y="1162050"/>
            <a:ext cx="9849605" cy="122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No Space</a:t>
            </a:r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1028700" y="2827652"/>
            <a:ext cx="16230600" cy="6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29579" lvl="1" marL="1122658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Char char="•"/>
            </a:pPr>
            <a:r>
              <a:rPr b="0" i="0" lang="en-US" sz="4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reality is—there is room. But most of us live like there isn’t.</a:t>
            </a:r>
            <a:endParaRPr sz="900"/>
          </a:p>
          <a:p>
            <a:pPr indent="-529579" lvl="1" marL="1122658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Char char="•"/>
            </a:pPr>
            <a:r>
              <a:rPr b="0" i="0" lang="en-US" sz="4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lives are full:</a:t>
            </a:r>
            <a:endParaRPr sz="900"/>
          </a:p>
          <a:p>
            <a:pPr indent="-716689" lvl="2" marL="2245317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Char char="⚬"/>
            </a:pPr>
            <a:r>
              <a:rPr b="0" i="0" lang="en-US" sz="4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schedules</a:t>
            </a:r>
            <a:endParaRPr sz="900"/>
          </a:p>
          <a:p>
            <a:pPr indent="-716689" lvl="2" marL="2245317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Char char="⚬"/>
            </a:pPr>
            <a:r>
              <a:rPr b="0" i="0" lang="en-US" sz="4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minds</a:t>
            </a:r>
            <a:endParaRPr sz="900"/>
          </a:p>
          <a:p>
            <a:pPr indent="-716689" lvl="2" marL="2245317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Char char="⚬"/>
            </a:pPr>
            <a:r>
              <a:rPr b="0" i="0" lang="en-US" sz="4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priorities</a:t>
            </a:r>
            <a:endParaRPr sz="900"/>
          </a:p>
          <a:p>
            <a:pPr indent="-716689" lvl="2" marL="2245317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Char char="⚬"/>
            </a:pPr>
            <a:r>
              <a:rPr b="0" i="0" lang="en-US" sz="4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of ourselves sometimes</a:t>
            </a:r>
            <a:endParaRPr sz="900"/>
          </a:p>
        </p:txBody>
      </p:sp>
      <p:sp>
        <p:nvSpPr>
          <p:cNvPr id="103" name="Google Shape;103;p4"/>
          <p:cNvSpPr txBox="1"/>
          <p:nvPr/>
        </p:nvSpPr>
        <p:spPr>
          <a:xfrm>
            <a:off x="10733234" y="1632300"/>
            <a:ext cx="1516160" cy="122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524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/>
          <p:nvPr/>
        </p:nvSpPr>
        <p:spPr>
          <a:xfrm>
            <a:off x="14932094" y="7560286"/>
            <a:ext cx="4084965" cy="2726714"/>
          </a:xfrm>
          <a:custGeom>
            <a:rect b="b" l="l" r="r" t="t"/>
            <a:pathLst>
              <a:path extrusionOk="0" h="2726714" w="4084965">
                <a:moveTo>
                  <a:pt x="0" y="0"/>
                </a:moveTo>
                <a:lnTo>
                  <a:pt x="4084966" y="0"/>
                </a:lnTo>
                <a:lnTo>
                  <a:pt x="4084966" y="2726714"/>
                </a:lnTo>
                <a:lnTo>
                  <a:pt x="0" y="2726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5"/>
          <p:cNvSpPr txBox="1"/>
          <p:nvPr/>
        </p:nvSpPr>
        <p:spPr>
          <a:xfrm>
            <a:off x="1028700" y="1143000"/>
            <a:ext cx="16230600" cy="1040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94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What happens when we don’t make room?</a:t>
            </a:r>
            <a:endParaRPr/>
          </a:p>
        </p:txBody>
      </p:sp>
      <p:sp>
        <p:nvSpPr>
          <p:cNvPr id="110" name="Google Shape;110;p5"/>
          <p:cNvSpPr txBox="1"/>
          <p:nvPr/>
        </p:nvSpPr>
        <p:spPr>
          <a:xfrm>
            <a:off x="1028700" y="2827652"/>
            <a:ext cx="16230600" cy="6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29579" lvl="1" marL="1122658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Char char="•"/>
            </a:pPr>
            <a:r>
              <a:rPr b="0" i="0" lang="en-US" sz="4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next generation lacks guides</a:t>
            </a:r>
            <a:endParaRPr sz="900"/>
          </a:p>
          <a:p>
            <a:pPr indent="-716689" lvl="2" marL="2245317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Char char="⚬"/>
            </a:pPr>
            <a:r>
              <a:rPr b="0" i="0" lang="en-US" sz="4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Wisdom stops with us</a:t>
            </a:r>
            <a:endParaRPr sz="900"/>
          </a:p>
          <a:p>
            <a:pPr indent="-716689" lvl="2" marL="2245317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Char char="⚬"/>
            </a:pPr>
            <a:r>
              <a:rPr b="0" i="0" lang="en-US" sz="4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Testimonies don’t get passed down</a:t>
            </a:r>
            <a:endParaRPr sz="900"/>
          </a:p>
          <a:p>
            <a:pPr indent="-529579" lvl="1" marL="1122658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Char char="•"/>
            </a:pPr>
            <a:r>
              <a:rPr b="0" i="0" lang="en-US" sz="4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miss divine interruptions</a:t>
            </a:r>
            <a:endParaRPr sz="900"/>
          </a:p>
          <a:p>
            <a:pPr indent="-716689" lvl="2" marL="2245317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Char char="⚬"/>
            </a:pPr>
            <a:r>
              <a:rPr b="0" i="0" lang="en-US" sz="4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God sends people—but we’re too busy</a:t>
            </a:r>
            <a:endParaRPr sz="900"/>
          </a:p>
          <a:p>
            <a:pPr indent="-716689" lvl="2" marL="2245317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Char char="⚬"/>
            </a:pPr>
            <a:r>
              <a:rPr b="0" i="0" lang="en-US" sz="4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ignore promptings</a:t>
            </a:r>
            <a:endParaRPr sz="900"/>
          </a:p>
          <a:p>
            <a:pPr indent="-716689" lvl="2" marL="2245317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Char char="⚬"/>
            </a:pPr>
            <a:r>
              <a:rPr b="0" i="0" lang="en-US" sz="46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rush past moments that matter</a:t>
            </a:r>
            <a:endParaRPr sz="900"/>
          </a:p>
        </p:txBody>
      </p:sp>
      <p:sp>
        <p:nvSpPr>
          <p:cNvPr id="111" name="Google Shape;111;p5"/>
          <p:cNvSpPr txBox="1"/>
          <p:nvPr/>
        </p:nvSpPr>
        <p:spPr>
          <a:xfrm>
            <a:off x="10733234" y="1632300"/>
            <a:ext cx="1516160" cy="122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524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8517" l="0" r="0" t="-68517"/>
            </a:stretch>
          </a:blipFill>
          <a:ln>
            <a:noFill/>
          </a:ln>
        </p:spPr>
      </p:sp>
      <p:sp>
        <p:nvSpPr>
          <p:cNvPr id="117" name="Google Shape;117;p6"/>
          <p:cNvSpPr txBox="1"/>
          <p:nvPr/>
        </p:nvSpPr>
        <p:spPr>
          <a:xfrm>
            <a:off x="1028700" y="1162050"/>
            <a:ext cx="12843600" cy="28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Discipleship Requires What We Don’t Want to Give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7"/>
          <p:cNvGrpSpPr/>
          <p:nvPr/>
        </p:nvGrpSpPr>
        <p:grpSpPr>
          <a:xfrm rot="-5400000">
            <a:off x="178376" y="6404934"/>
            <a:ext cx="3559030" cy="4205103"/>
            <a:chOff x="0" y="-38100"/>
            <a:chExt cx="937358" cy="1107517"/>
          </a:xfrm>
        </p:grpSpPr>
        <p:sp>
          <p:nvSpPr>
            <p:cNvPr id="123" name="Google Shape;123;p7"/>
            <p:cNvSpPr/>
            <p:nvPr/>
          </p:nvSpPr>
          <p:spPr>
            <a:xfrm>
              <a:off x="0" y="0"/>
              <a:ext cx="937358" cy="1069417"/>
            </a:xfrm>
            <a:custGeom>
              <a:rect b="b" l="l" r="r" t="t"/>
              <a:pathLst>
                <a:path extrusionOk="0" h="1069417" w="937358">
                  <a:moveTo>
                    <a:pt x="0" y="0"/>
                  </a:moveTo>
                  <a:lnTo>
                    <a:pt x="937358" y="0"/>
                  </a:lnTo>
                  <a:lnTo>
                    <a:pt x="937358" y="1069417"/>
                  </a:lnTo>
                  <a:lnTo>
                    <a:pt x="0" y="1069417"/>
                  </a:lnTo>
                  <a:close/>
                </a:path>
              </a:pathLst>
            </a:custGeom>
            <a:solidFill>
              <a:srgbClr val="DCD6D2"/>
            </a:solidFill>
            <a:ln>
              <a:noFill/>
            </a:ln>
          </p:spPr>
        </p:sp>
        <p:sp>
          <p:nvSpPr>
            <p:cNvPr id="124" name="Google Shape;124;p7"/>
            <p:cNvSpPr txBox="1"/>
            <p:nvPr/>
          </p:nvSpPr>
          <p:spPr>
            <a:xfrm>
              <a:off x="0" y="-38100"/>
              <a:ext cx="937358" cy="1107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7"/>
          <p:cNvSpPr/>
          <p:nvPr/>
        </p:nvSpPr>
        <p:spPr>
          <a:xfrm>
            <a:off x="-3725466" y="0"/>
            <a:ext cx="7785908" cy="10287000"/>
          </a:xfrm>
          <a:custGeom>
            <a:rect b="b" l="l" r="r" t="t"/>
            <a:pathLst>
              <a:path extrusionOk="0" h="1723900" w="1304766">
                <a:moveTo>
                  <a:pt x="0" y="0"/>
                </a:moveTo>
                <a:lnTo>
                  <a:pt x="1304766" y="0"/>
                </a:lnTo>
                <a:lnTo>
                  <a:pt x="1304766" y="1723900"/>
                </a:lnTo>
                <a:lnTo>
                  <a:pt x="0" y="17239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1683" r="-31683" t="0"/>
            </a:stretch>
          </a:blipFill>
          <a:ln>
            <a:noFill/>
          </a:ln>
        </p:spPr>
      </p:sp>
      <p:sp>
        <p:nvSpPr>
          <p:cNvPr id="126" name="Google Shape;126;p7"/>
          <p:cNvSpPr txBox="1"/>
          <p:nvPr/>
        </p:nvSpPr>
        <p:spPr>
          <a:xfrm>
            <a:off x="5594150" y="1839099"/>
            <a:ext cx="10092900" cy="6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4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Making room isn’t convenient...</a:t>
            </a:r>
            <a:endParaRPr/>
          </a:p>
          <a:p>
            <a:pPr indent="0" lvl="0" marL="0" marR="0" rtl="0" algn="l">
              <a:lnSpc>
                <a:spcPct val="104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793" u="none" cap="none" strike="noStrike">
              <a:solidFill>
                <a:srgbClr val="000000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indent="0" lvl="0" marL="0" marR="0" rtl="0" algn="l">
              <a:lnSpc>
                <a:spcPct val="104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it’s costly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8"/>
          <p:cNvGrpSpPr/>
          <p:nvPr/>
        </p:nvGrpSpPr>
        <p:grpSpPr>
          <a:xfrm rot="-5400000">
            <a:off x="178376" y="6404934"/>
            <a:ext cx="3559030" cy="4205103"/>
            <a:chOff x="0" y="-38100"/>
            <a:chExt cx="937358" cy="1107517"/>
          </a:xfrm>
        </p:grpSpPr>
        <p:sp>
          <p:nvSpPr>
            <p:cNvPr id="132" name="Google Shape;132;p8"/>
            <p:cNvSpPr/>
            <p:nvPr/>
          </p:nvSpPr>
          <p:spPr>
            <a:xfrm>
              <a:off x="0" y="0"/>
              <a:ext cx="937358" cy="1069417"/>
            </a:xfrm>
            <a:custGeom>
              <a:rect b="b" l="l" r="r" t="t"/>
              <a:pathLst>
                <a:path extrusionOk="0" h="1069417" w="937358">
                  <a:moveTo>
                    <a:pt x="0" y="0"/>
                  </a:moveTo>
                  <a:lnTo>
                    <a:pt x="937358" y="0"/>
                  </a:lnTo>
                  <a:lnTo>
                    <a:pt x="937358" y="1069417"/>
                  </a:lnTo>
                  <a:lnTo>
                    <a:pt x="0" y="1069417"/>
                  </a:lnTo>
                  <a:close/>
                </a:path>
              </a:pathLst>
            </a:custGeom>
            <a:solidFill>
              <a:srgbClr val="DCD6D2"/>
            </a:solidFill>
            <a:ln>
              <a:noFill/>
            </a:ln>
          </p:spPr>
        </p:sp>
        <p:sp>
          <p:nvSpPr>
            <p:cNvPr id="133" name="Google Shape;133;p8"/>
            <p:cNvSpPr txBox="1"/>
            <p:nvPr/>
          </p:nvSpPr>
          <p:spPr>
            <a:xfrm>
              <a:off x="0" y="-38100"/>
              <a:ext cx="937358" cy="1107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8"/>
          <p:cNvSpPr/>
          <p:nvPr/>
        </p:nvSpPr>
        <p:spPr>
          <a:xfrm>
            <a:off x="-3725466" y="0"/>
            <a:ext cx="7785908" cy="10287000"/>
          </a:xfrm>
          <a:custGeom>
            <a:rect b="b" l="l" r="r" t="t"/>
            <a:pathLst>
              <a:path extrusionOk="0" h="1723900" w="1304766">
                <a:moveTo>
                  <a:pt x="0" y="0"/>
                </a:moveTo>
                <a:lnTo>
                  <a:pt x="1304766" y="0"/>
                </a:lnTo>
                <a:lnTo>
                  <a:pt x="1304766" y="1723900"/>
                </a:lnTo>
                <a:lnTo>
                  <a:pt x="0" y="17239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1683" r="-31683" t="0"/>
            </a:stretch>
          </a:blipFill>
          <a:ln>
            <a:noFill/>
          </a:ln>
        </p:spPr>
      </p:sp>
      <p:sp>
        <p:nvSpPr>
          <p:cNvPr id="135" name="Google Shape;135;p8"/>
          <p:cNvSpPr txBox="1"/>
          <p:nvPr/>
        </p:nvSpPr>
        <p:spPr>
          <a:xfrm>
            <a:off x="5594150" y="1420450"/>
            <a:ext cx="11665200" cy="78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92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Discipleship isn’t duplication through downloads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EBE8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/>
          <p:nvPr/>
        </p:nvSpPr>
        <p:spPr>
          <a:xfrm>
            <a:off x="15080779" y="5833513"/>
            <a:ext cx="3207221" cy="4453487"/>
          </a:xfrm>
          <a:custGeom>
            <a:rect b="b" l="l" r="r" t="t"/>
            <a:pathLst>
              <a:path extrusionOk="0" h="1564950" w="1127014">
                <a:moveTo>
                  <a:pt x="0" y="0"/>
                </a:moveTo>
                <a:lnTo>
                  <a:pt x="1127014" y="0"/>
                </a:lnTo>
                <a:lnTo>
                  <a:pt x="1127014" y="1564950"/>
                </a:lnTo>
                <a:lnTo>
                  <a:pt x="0" y="15649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811" r="-1811" t="0"/>
            </a:stretch>
          </a:blipFill>
          <a:ln>
            <a:noFill/>
          </a:ln>
        </p:spPr>
      </p:sp>
      <p:sp>
        <p:nvSpPr>
          <p:cNvPr id="141" name="Google Shape;141;p9"/>
          <p:cNvSpPr txBox="1"/>
          <p:nvPr/>
        </p:nvSpPr>
        <p:spPr>
          <a:xfrm>
            <a:off x="1028700" y="1162050"/>
            <a:ext cx="12288104" cy="122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3" u="none" cap="none" strike="noStrike">
                <a:solidFill>
                  <a:srgbClr val="000000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That means - You Need to:</a:t>
            </a:r>
            <a:endParaRPr/>
          </a:p>
        </p:txBody>
      </p:sp>
      <p:sp>
        <p:nvSpPr>
          <p:cNvPr id="142" name="Google Shape;142;p9"/>
          <p:cNvSpPr txBox="1"/>
          <p:nvPr/>
        </p:nvSpPr>
        <p:spPr>
          <a:xfrm>
            <a:off x="1028700" y="2512695"/>
            <a:ext cx="14052000" cy="7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Room in Your TIME</a:t>
            </a:r>
            <a:endParaRPr sz="1000"/>
          </a:p>
          <a:p>
            <a:pPr indent="-492761" lvl="1" marL="103632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Discipleship costs time.</a:t>
            </a:r>
            <a:endParaRPr sz="1000"/>
          </a:p>
          <a:p>
            <a:pPr indent="-492761" lvl="1" marL="103632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Interruptible schedules</a:t>
            </a:r>
            <a:endParaRPr sz="1000"/>
          </a:p>
          <a:p>
            <a:pPr indent="-492761" lvl="1" marL="103632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 conversations</a:t>
            </a:r>
            <a:endParaRPr sz="1000"/>
          </a:p>
          <a:p>
            <a:pPr indent="-492761" lvl="1" marL="103632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Showing up consistently</a:t>
            </a:r>
            <a:endParaRPr sz="10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Proverbs 13:20 NIV</a:t>
            </a: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Walk with the wise and become wise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