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322" r:id="rId8"/>
    <p:sldId id="262" r:id="rId9"/>
    <p:sldId id="263" r:id="rId10"/>
    <p:sldId id="264" r:id="rId11"/>
    <p:sldId id="298" r:id="rId12"/>
    <p:sldId id="297" r:id="rId13"/>
    <p:sldId id="269" r:id="rId14"/>
    <p:sldId id="299" r:id="rId15"/>
    <p:sldId id="295" r:id="rId16"/>
    <p:sldId id="323" r:id="rId17"/>
    <p:sldId id="272" r:id="rId18"/>
    <p:sldId id="293" r:id="rId19"/>
    <p:sldId id="267" r:id="rId20"/>
    <p:sldId id="274" r:id="rId21"/>
    <p:sldId id="324" r:id="rId22"/>
    <p:sldId id="302" r:id="rId23"/>
    <p:sldId id="277" r:id="rId24"/>
    <p:sldId id="279" r:id="rId25"/>
    <p:sldId id="306" r:id="rId26"/>
    <p:sldId id="280" r:id="rId27"/>
    <p:sldId id="281" r:id="rId28"/>
    <p:sldId id="282" r:id="rId29"/>
    <p:sldId id="284" r:id="rId30"/>
    <p:sldId id="312" r:id="rId31"/>
    <p:sldId id="316" r:id="rId32"/>
    <p:sldId id="311" r:id="rId33"/>
    <p:sldId id="313" r:id="rId34"/>
    <p:sldId id="325" r:id="rId35"/>
    <p:sldId id="287" r:id="rId36"/>
    <p:sldId id="317" r:id="rId37"/>
    <p:sldId id="318" r:id="rId38"/>
    <p:sldId id="319" r:id="rId39"/>
    <p:sldId id="320" r:id="rId40"/>
    <p:sldId id="326" r:id="rId41"/>
    <p:sldId id="321" r:id="rId42"/>
    <p:sldId id="327" r:id="rId4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5" d="100"/>
          <a:sy n="155" d="100"/>
        </p:scale>
        <p:origin x="20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7714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1FE9A-36DA-AD4C-BD0C-9F2458154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5C2AB2-FE9D-CD5C-2C6C-E75EADE06D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B241F6-20DE-1DB4-5B37-3BD8A3B147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CE48A-FC7E-862D-3361-A4BA73667F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381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16808-613A-C631-9CE5-1857C76B5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E25B23-89B4-8DC2-C0C8-CB3D7865A7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0FE8A4-0702-D490-A21C-4883F50342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C4139-E262-58C5-E210-2778B9F61D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13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8BCE2-620A-3ABE-4713-A6B83F0D3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8E029C-DABC-9D6E-124D-E39C6A759F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AB34C2-E19D-3BE1-1EBA-1DFD26DC07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4180C-BD37-0499-FA12-94F59481D7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575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8FEFA-FD66-01F7-7460-63DAB3D83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C52F80-CC4B-4BAD-2C99-CB4D3F1EBE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03BDB8-73F7-AC4C-B451-6C4C6D4106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741554-6AED-BDF9-9B94-99051F1FFC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047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A5A0C-1BB9-5AD5-96F0-1C03DD06A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EDAC2D-9E79-7B79-0AAC-9878429956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1EF74A-FB5D-134F-86A4-9E08BD0088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6BBA9-0A95-9A2E-66E5-E94F342862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5168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A9F58-8B21-9745-8B17-0A60326E0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F44223-AF7A-08F7-75CA-3E8396C17B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ACD420-BA93-67AC-8D02-3C96BBF277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C2EB7-B5BD-7A8E-A359-858F39EB8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284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16459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5:1–11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2103120"/>
            <a:ext cx="7315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Call to Follow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36576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Gospel of Luke Sermon Series #6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3A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ONE  ·  THE BORROWED BOAT  ·  Luke 5:1–3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borrows what Simon has.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338328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Simon loses before he knows it.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1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989786-4BC5-A757-40C3-56649885D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ADE94C9-AF59-01E4-D87F-47452DEE90F7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7A4E7E6-8CD9-1720-76DF-2824FB370A37}"/>
              </a:ext>
            </a:extLst>
          </p:cNvPr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Bible Reading — Luke 5:1–3 (ESV)</a:t>
            </a:r>
            <a:endParaRPr lang="en-US" sz="22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DFD5221-18F5-9EC1-1591-8D1D23789025}"/>
              </a:ext>
            </a:extLst>
          </p:cNvPr>
          <p:cNvSpPr/>
          <p:nvPr/>
        </p:nvSpPr>
        <p:spPr>
          <a:xfrm>
            <a:off x="640080" y="1005840"/>
            <a:ext cx="786384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¹ </a:t>
            </a:r>
            <a:r>
              <a:rPr lang="en-US" sz="24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 one occasion, while the crowd was pressing in on him to hear the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word of God</a:t>
            </a:r>
            <a:r>
              <a:rPr lang="en-US" sz="24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, he was standing by the lake of Gennesaret, ² and he saw two boats by the lake, but the fishermen had gone out of them and were washing their nets. ³ Getting into one of the boats, which was Simon’s, he asked him to put out a little from the land. And he sat down and taught the people from the boat.</a:t>
            </a:r>
            <a:endParaRPr lang="en-US" sz="24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EA5879C3-390C-9FCC-703A-593098B9D46A}"/>
              </a:ext>
            </a:extLst>
          </p:cNvPr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109EA442-E153-7D24-FADB-AD80C93BC246}"/>
              </a:ext>
            </a:extLst>
          </p:cNvPr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02FC6D2-57F8-FD60-8DED-EF7A7384B6BC}"/>
              </a:ext>
            </a:extLst>
          </p:cNvPr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1 — The Borrowed Boat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70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1EA650-02F5-7FB6-DB57-8DD8E8437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D666455-E97A-00F2-E665-9858457E10D6}"/>
              </a:ext>
            </a:extLst>
          </p:cNvPr>
          <p:cNvSpPr/>
          <p:nvPr/>
        </p:nvSpPr>
        <p:spPr>
          <a:xfrm>
            <a:off x="393357" y="809244"/>
            <a:ext cx="8357286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lang="en-US" sz="3200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empty nets. The call.</a:t>
            </a: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2748AFF2-9AD8-0934-67A2-607DF7CB6B2A}"/>
              </a:ext>
            </a:extLst>
          </p:cNvPr>
          <p:cNvSpPr/>
          <p:nvPr/>
        </p:nvSpPr>
        <p:spPr>
          <a:xfrm>
            <a:off x="4023360" y="4297680"/>
            <a:ext cx="109728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91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3A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93357" y="809244"/>
            <a:ext cx="8357286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3200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call of Jesus does not begin with a choice</a:t>
            </a:r>
          </a:p>
          <a:p>
            <a:pPr algn="ctr">
              <a:spcAft>
                <a:spcPts val="600"/>
              </a:spcAft>
            </a:pPr>
            <a:r>
              <a:rPr lang="en-US" sz="3200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begins with </a:t>
            </a:r>
            <a:r>
              <a:rPr lang="en-US" sz="3200" i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grace </a:t>
            </a:r>
            <a:r>
              <a:rPr lang="en-US" sz="3200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– coming first</a:t>
            </a:r>
          </a:p>
        </p:txBody>
      </p:sp>
      <p:sp>
        <p:nvSpPr>
          <p:cNvPr id="3" name="Shape 1"/>
          <p:cNvSpPr/>
          <p:nvPr/>
        </p:nvSpPr>
        <p:spPr>
          <a:xfrm>
            <a:off x="4023360" y="4297680"/>
            <a:ext cx="109728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1 — THE BORROWED BOAT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8657C5-1485-BF0A-1E3F-24DD7C723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0F0AA67F-B839-A0B5-34AF-AE609060B718}"/>
              </a:ext>
            </a:extLst>
          </p:cNvPr>
          <p:cNvSpPr/>
          <p:nvPr/>
        </p:nvSpPr>
        <p:spPr>
          <a:xfrm>
            <a:off x="457200" y="822960"/>
            <a:ext cx="82296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lang="en-US" sz="3200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borrows what Simon has</a:t>
            </a: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E087075-A3AD-AAC6-4A9C-38D07AED2643}"/>
              </a:ext>
            </a:extLst>
          </p:cNvPr>
          <p:cNvSpPr/>
          <p:nvPr/>
        </p:nvSpPr>
        <p:spPr>
          <a:xfrm>
            <a:off x="4023360" y="4297680"/>
            <a:ext cx="109728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CBF895D-B8F7-D5BF-2A07-1309C7D5BF39}"/>
              </a:ext>
            </a:extLst>
          </p:cNvPr>
          <p:cNvSpPr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1 — THE BORROWED BOAT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22438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083C5C-3D5A-78D7-AD97-F91596047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AA7CC0A-E9F5-EC2F-96D1-D579F4B67708}"/>
              </a:ext>
            </a:extLst>
          </p:cNvPr>
          <p:cNvSpPr/>
          <p:nvPr/>
        </p:nvSpPr>
        <p:spPr>
          <a:xfrm>
            <a:off x="393357" y="809244"/>
            <a:ext cx="8357286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lang="en-US" sz="3200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Failed Boat</a:t>
            </a:r>
          </a:p>
          <a:p>
            <a:pPr algn="ctr">
              <a:spcAft>
                <a:spcPts val="600"/>
              </a:spcAft>
            </a:pPr>
            <a:r>
              <a:rPr lang="en-US" sz="3200" i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Pulpit</a:t>
            </a:r>
            <a:endParaRPr lang="en-US" sz="3200" dirty="0">
              <a:solidFill>
                <a:srgbClr val="F5F1E8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987B9FC-D52D-7B16-E055-364ACB0EDDB3}"/>
              </a:ext>
            </a:extLst>
          </p:cNvPr>
          <p:cNvSpPr/>
          <p:nvPr/>
        </p:nvSpPr>
        <p:spPr>
          <a:xfrm>
            <a:off x="4023360" y="4297680"/>
            <a:ext cx="109728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F4D3C7D-40E9-8936-E22D-6B172F214B3F}"/>
              </a:ext>
            </a:extLst>
          </p:cNvPr>
          <p:cNvSpPr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1 — THE BORROWED BOAT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3766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i="1">
                <a:solidFill>
                  <a:srgbClr val="5A5A5A"/>
                </a:solidFill>
                <a:latin typeface="Calibri"/>
              </a:rPr>
              <a:t>Call to Follow  ·  Luke 5:1–11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i="1">
                <a:solidFill>
                  <a:srgbClr val="5A5A5A"/>
                </a:solidFill>
                <a:latin typeface="Calibri"/>
              </a:rPr>
              <a:t>Point 1 — The Borrowed Boat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1148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3200" b="1">
                <a:solidFill>
                  <a:srgbClr val="1B3A57"/>
                </a:solidFill>
                <a:latin typeface="Georgia"/>
              </a:rPr>
              <a:t>What is your boat?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400" i="1">
                <a:solidFill>
                  <a:srgbClr val="5A5A5A"/>
                </a:solidFill>
                <a:latin typeface="Calibri"/>
              </a:rPr>
              <a:t>The place Jesus is already preaching from — without your permission.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508760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i="1">
                <a:solidFill>
                  <a:srgbClr val="1B3A57"/>
                </a:solidFill>
                <a:latin typeface="Georgia"/>
              </a:rPr>
              <a:t>A Tuesday uni study group.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i="1">
                <a:solidFill>
                  <a:srgbClr val="1B3A57"/>
                </a:solidFill>
                <a:latin typeface="Georgia"/>
              </a:rPr>
              <a:t>A Wednesday Pilates class.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514600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i="1">
                <a:solidFill>
                  <a:srgbClr val="1B3A57"/>
                </a:solidFill>
                <a:latin typeface="Georgia"/>
              </a:rPr>
              <a:t>A Thursday team meeting.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i="1">
                <a:solidFill>
                  <a:srgbClr val="1B3A57"/>
                </a:solidFill>
                <a:latin typeface="Georgia"/>
              </a:rPr>
              <a:t>A Friday mother's group.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907944"/>
            <a:ext cx="8229600" cy="2308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500" b="1" i="1" dirty="0">
                <a:solidFill>
                  <a:srgbClr val="C9A961"/>
                </a:solidFill>
                <a:latin typeface="Georgia"/>
              </a:rPr>
              <a:t>Look for the place a </a:t>
            </a:r>
            <a:r>
              <a:rPr lang="en-AU" sz="1500" b="1" i="1" dirty="0">
                <a:solidFill>
                  <a:srgbClr val="C9A961"/>
                </a:solidFill>
                <a:latin typeface="Georgia"/>
              </a:rPr>
              <a:t>spiritual</a:t>
            </a:r>
            <a:r>
              <a:rPr sz="1500" b="1" i="1" dirty="0">
                <a:solidFill>
                  <a:srgbClr val="C9A961"/>
                </a:solidFill>
                <a:latin typeface="Georgia"/>
              </a:rPr>
              <a:t> conversation keeps starting.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B3A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TWO  ·  THE DEEP  ·  Luke 5:4–9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commands what Simon could not master.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338328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Simon obeys before he understands.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1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1F02E7-6EDF-7134-7327-C117AA4A1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D0EC604-9A55-D4A4-85F0-88ED0A630D77}"/>
              </a:ext>
            </a:extLst>
          </p:cNvPr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13627371-2B9C-7117-FB5F-4E180E89A05A}"/>
              </a:ext>
            </a:extLst>
          </p:cNvPr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5:4 (ESV)</a:t>
            </a:r>
            <a:endParaRPr lang="en-US" sz="24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7D2CD8B-9DF0-FAE8-B63F-0B7A1CCF5536}"/>
              </a:ext>
            </a:extLst>
          </p:cNvPr>
          <p:cNvSpPr/>
          <p:nvPr/>
        </p:nvSpPr>
        <p:spPr>
          <a:xfrm>
            <a:off x="640080" y="1005840"/>
            <a:ext cx="786384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28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⁴ </a:t>
            </a:r>
            <a:r>
              <a:rPr lang="en-US" sz="28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when he had finished speaking, he said to Simon, “</a:t>
            </a:r>
            <a:r>
              <a:rPr lang="en-US" sz="2800" b="1" i="1" dirty="0">
                <a:solidFill>
                  <a:schemeClr val="accent4">
                    <a:lumMod val="7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 out into the deep </a:t>
            </a:r>
            <a:r>
              <a:rPr lang="en-US" sz="28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let down your nets for a catch.”</a:t>
            </a:r>
            <a:endParaRPr lang="en-US" sz="28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FA35F1C3-7762-8BB0-BACB-B44655E98175}"/>
              </a:ext>
            </a:extLst>
          </p:cNvPr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DC4AB565-A849-B1C7-09E2-858F1CA459EC}"/>
              </a:ext>
            </a:extLst>
          </p:cNvPr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5753A72C-5408-EA68-FE99-02A9B46CC5B7}"/>
              </a:ext>
            </a:extLst>
          </p:cNvPr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2 — The Deep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260779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Does Not Lead with the Deep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ἐπὶ τὸ μικρόν  ·   just a little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417320"/>
            <a:ext cx="3657600" cy="2240280"/>
          </a:xfrm>
          <a:prstGeom prst="rect">
            <a:avLst/>
          </a:prstGeom>
          <a:solidFill>
            <a:srgbClr val="E8DFC8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417320"/>
            <a:ext cx="73152" cy="224028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16002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3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192024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“put out a little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14400" y="233172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land.”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914400" y="29260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call is modest.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846320" y="1417320"/>
            <a:ext cx="3657600" cy="224028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846320" y="1417320"/>
            <a:ext cx="73152" cy="224028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120640" y="16002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120640" y="192024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“put out into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120640" y="233172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deep.”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5120640" y="29260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call always comes.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38404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little borrowing of your boat is preparing you for the deep.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2 — The Deep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44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has taught</a:t>
            </a:r>
            <a:endParaRPr lang="en-US" sz="4400" dirty="0"/>
          </a:p>
          <a:p>
            <a:pPr marL="0" indent="0" algn="ctr">
              <a:spcAft>
                <a:spcPts val="1800"/>
              </a:spcAft>
              <a:buNone/>
            </a:pPr>
            <a:r>
              <a:rPr lang="en-US" sz="44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has healed</a:t>
            </a:r>
            <a:endParaRPr lang="en-US" sz="4400" dirty="0"/>
          </a:p>
          <a:p>
            <a:pPr marL="0" indent="0" algn="ctr">
              <a:spcAft>
                <a:spcPts val="1800"/>
              </a:spcAft>
              <a:buNone/>
            </a:pPr>
            <a:r>
              <a:rPr lang="en-US" sz="4400" b="1" i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has not yet called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5:5 (ESV)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88720"/>
            <a:ext cx="76809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20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“Master, we toiled all night and took nothing! </a:t>
            </a:r>
            <a:r>
              <a:rPr lang="en-US" sz="32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at your word </a:t>
            </a:r>
            <a:r>
              <a:rPr lang="en-US" sz="320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will let down the nets.”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3611880"/>
            <a:ext cx="54864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2 — The Deep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i="1">
                <a:solidFill>
                  <a:srgbClr val="5A5A5A"/>
                </a:solidFill>
                <a:latin typeface="Calibri"/>
              </a:rPr>
              <a:t>Call to Follow  ·  Luke 5:1–11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i="1">
                <a:solidFill>
                  <a:srgbClr val="5A5A5A"/>
                </a:solidFill>
                <a:latin typeface="Calibri"/>
              </a:rPr>
              <a:t>Point 2 — The Deep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244917"/>
            <a:ext cx="8229600" cy="98488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3200" b="1" dirty="0">
                <a:solidFill>
                  <a:srgbClr val="1B3A57"/>
                </a:solidFill>
                <a:latin typeface="Georgia"/>
              </a:rPr>
              <a:t>What has Jesus told you</a:t>
            </a:r>
          </a:p>
          <a:p>
            <a:pPr algn="ctr"/>
            <a:r>
              <a:rPr sz="3200" b="1" i="1" dirty="0">
                <a:solidFill>
                  <a:srgbClr val="C9A961"/>
                </a:solidFill>
                <a:latin typeface="Georgia"/>
              </a:rPr>
              <a:t>that you have refused?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60604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800" i="1" dirty="0">
                <a:solidFill>
                  <a:srgbClr val="5A5A5A"/>
                </a:solidFill>
                <a:latin typeface="Georgia"/>
              </a:rPr>
              <a:t>— because you know better.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2EAD0A-FFCE-E305-4A2F-A3A6A1D62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A1B6B45-D7AA-5B36-EDA6-D860F5402B96}"/>
              </a:ext>
            </a:extLst>
          </p:cNvPr>
          <p:cNvSpPr/>
          <p:nvPr/>
        </p:nvSpPr>
        <p:spPr>
          <a:xfrm>
            <a:off x="457200" y="822960"/>
            <a:ext cx="82296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3200" i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don’t need to trust him first.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200" i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just need to let down the net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4800" i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his word.</a:t>
            </a: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FBE5D8E3-8FB0-D0DB-4B17-C2D73189BFD7}"/>
              </a:ext>
            </a:extLst>
          </p:cNvPr>
          <p:cNvSpPr/>
          <p:nvPr/>
        </p:nvSpPr>
        <p:spPr>
          <a:xfrm>
            <a:off x="4023360" y="4297680"/>
            <a:ext cx="109728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A23489F-019D-13C7-2B19-AC931E252021}"/>
              </a:ext>
            </a:extLst>
          </p:cNvPr>
          <p:cNvSpPr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2 — THE DEEP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26035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5:6–7 (ESV)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40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r>
              <a:rPr lang="en-US" sz="24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when they had done this, </a:t>
            </a:r>
            <a:r>
              <a:rPr lang="en-US" sz="240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</a:t>
            </a:r>
            <a:r>
              <a:rPr lang="en-US" sz="2400" i="1" dirty="0">
                <a:solidFill>
                  <a:srgbClr val="FF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enclosed</a:t>
            </a:r>
            <a:r>
              <a:rPr lang="en-US" sz="240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a large number of fish, and their nets were breaking. They signaled to their partners in the other boat to come and help them. </a:t>
            </a:r>
            <a:r>
              <a:rPr lang="en-US" sz="24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they came and filled both the boats, so that they began to sink.”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31520" y="3611880"/>
            <a:ext cx="54864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2 — The Deep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5:8 (ESV)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80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r>
              <a:rPr lang="en-US" sz="28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when Simon Peter saw it, he fell down at Jesus’ knees, saying, “ </a:t>
            </a:r>
            <a:r>
              <a:rPr lang="en-US" sz="280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Depart from me, </a:t>
            </a:r>
            <a:r>
              <a:rPr lang="en-US" sz="28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I am a sinful man, O Lord.”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3383280"/>
            <a:ext cx="54864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2 — The Deep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Shift in Peter’s Confession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Peter is no longer addressing a rabbi. He is addressing the LORD.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1417320"/>
            <a:ext cx="3657600" cy="2606040"/>
          </a:xfrm>
          <a:prstGeom prst="rect">
            <a:avLst/>
          </a:prstGeom>
          <a:solidFill>
            <a:srgbClr val="E8DFC8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417320"/>
            <a:ext cx="73152" cy="260604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16002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5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187452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“Master”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914400" y="292608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teacher to obey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846320" y="1417320"/>
            <a:ext cx="3657600" cy="260604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846320" y="1417320"/>
            <a:ext cx="73152" cy="260604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120640" y="16002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8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120640" y="187452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“Lord”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5120640" y="292608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LORD of the Old Testament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2 — The Deep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Simon Sees What Isaiah Saw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is the prayer of every great calling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1417320"/>
            <a:ext cx="3657600" cy="2606040"/>
          </a:xfrm>
          <a:prstGeom prst="rect">
            <a:avLst/>
          </a:prstGeom>
          <a:solidFill>
            <a:srgbClr val="E8DFC8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417320"/>
            <a:ext cx="73152" cy="260604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16002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ISAIAH 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19202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“Woe is me!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914400" y="23317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I am a man of unclean lips.”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4400" y="329184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temple. The seraphim cried.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846320" y="1417320"/>
            <a:ext cx="3657600" cy="260604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846320" y="1417320"/>
            <a:ext cx="73152" cy="260604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120640" y="16002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5:8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120640" y="19202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“Depart from me,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120640" y="23317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I am a sinful man, O Lord.”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120640" y="329184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8D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fishing boat. With one Voice.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069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2 — The Deep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Simon has not just seen a fishing miracle; he has seen the LORD.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023360" y="3611880"/>
            <a:ext cx="109728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3 — The Revelation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B3A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THREE  ·  THE REVELATION  ·  Luke 5:8–11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catches what Simon could not keep.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338328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Simon sees makes him leave everything.</a:t>
            </a:r>
            <a:endParaRPr lang="en-US" sz="1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5:10 (ESV)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768096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“Do not be afraid; </a:t>
            </a:r>
            <a:r>
              <a:rPr lang="en-US" sz="280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now on you will be catching men.”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3611880"/>
            <a:ext cx="54864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3 — The Revelation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Bible Reading — Luke 5:1–4 (ESV)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¹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 one occasion, while the crowd was pressing in on him to hear the word of God, he was standing by the lake of Gennesaret, </a:t>
            </a: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²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he saw two boats by the lake, but the fishermen had gone out of them and were washing their nets. </a:t>
            </a: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³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Getting into one of the boats, which was Simon’s, he asked him to put out a little from the land. And he sat down and taught the people from the boat. </a:t>
            </a: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⁴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when he had finished speaking, he said to Simon, “Put out into the deep and let down your nets for a catch.”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1 of 3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now on…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88696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ἀπὸ τοῦ νῦν  ·  Luke's phrase for kingdom hinges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914400" cy="2286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1417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1:48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148840" y="1691640"/>
            <a:ext cx="5440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5A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now on  </a:t>
            </a:r>
            <a:r>
              <a:rPr lang="en-US" sz="15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 generations will call me blessed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589520" y="169164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Mary's song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2368296"/>
            <a:ext cx="8321040" cy="7315"/>
          </a:xfrm>
          <a:prstGeom prst="rect">
            <a:avLst/>
          </a:prstGeom>
          <a:solidFill>
            <a:srgbClr val="E8DFC8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377440"/>
            <a:ext cx="1417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22:18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148840" y="2377440"/>
            <a:ext cx="5440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5A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now on  </a:t>
            </a:r>
            <a:r>
              <a:rPr lang="en-US" sz="15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will not drink until the kingdom comes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7589520" y="237744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cup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0080" y="3054096"/>
            <a:ext cx="8321040" cy="7315"/>
          </a:xfrm>
          <a:prstGeom prst="rect">
            <a:avLst/>
          </a:prstGeom>
          <a:solidFill>
            <a:srgbClr val="E8DFC8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3063240"/>
            <a:ext cx="1417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22:69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148840" y="3063240"/>
            <a:ext cx="5440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5A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now on  </a:t>
            </a:r>
            <a:r>
              <a:rPr lang="en-US" sz="15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Son of Man seated at the right hand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7589520" y="306324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enthronement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" y="40233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“from now on” in Luke marks a kingdom moment that cannot be reversed — including the one Jesus speaks to Simon.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3 — The Revelation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22960"/>
            <a:ext cx="8229600" cy="32918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>
                <a:solidFill>
                  <a:srgbClr val="F5F1E8"/>
                </a:solidFill>
                <a:latin typeface="Georgia"/>
              </a:rPr>
              <a:t>Jesus catches what Simon could not keep</a:t>
            </a:r>
          </a:p>
        </p:txBody>
      </p:sp>
      <p:sp>
        <p:nvSpPr>
          <p:cNvPr id="3" name="Rectangle 2"/>
          <p:cNvSpPr/>
          <p:nvPr/>
        </p:nvSpPr>
        <p:spPr>
          <a:xfrm>
            <a:off x="4023360" y="4297680"/>
            <a:ext cx="1097280" cy="36576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 i="1">
                <a:solidFill>
                  <a:srgbClr val="C9A961"/>
                </a:solidFill>
                <a:latin typeface="Calibri"/>
              </a:rPr>
              <a:t>POINT 3 — THE REVELATION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Word Luke Chose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does not say “fisherman.” He says something stranger.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371600"/>
            <a:ext cx="3657600" cy="2606040"/>
          </a:xfrm>
          <a:prstGeom prst="rect">
            <a:avLst/>
          </a:prstGeom>
          <a:solidFill>
            <a:srgbClr val="E8DFC8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371600"/>
            <a:ext cx="73152" cy="260604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1554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FISHERMEN DO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187452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ἁλιεύω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914400" y="25146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halieuō  ·  “to fish”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14400" y="324612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catches to kill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846320" y="1371600"/>
            <a:ext cx="3657600" cy="260604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846320" y="1371600"/>
            <a:ext cx="73152" cy="260604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120640" y="1554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JESUS CALLS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120640" y="187452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ζωγρέω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5120640" y="25146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8DF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zōgreō  ·  “to take alive”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120640" y="324612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catches to save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57200" y="4069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Simon used to catch to kill. Jesus calls him to catch to save.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3 — The Revelation</a:t>
            </a:r>
            <a:endParaRPr lang="en-US" sz="9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Already Taken.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ζωγρέω — “to take alive” — appears only twice in the New Testament.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371600"/>
            <a:ext cx="3657600" cy="2606040"/>
          </a:xfrm>
          <a:prstGeom prst="rect">
            <a:avLst/>
          </a:prstGeom>
          <a:solidFill>
            <a:srgbClr val="E8DFC8"/>
          </a:solidFill>
          <a:ln w="12700">
            <a:solidFill>
              <a:srgbClr val="E8D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371600"/>
            <a:ext cx="73152" cy="260604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1554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TIMOTHY 2:26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846320" y="1371600"/>
            <a:ext cx="3657600" cy="2606040"/>
          </a:xfrm>
          <a:prstGeom prst="rect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46320" y="1371600"/>
            <a:ext cx="73152" cy="260604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120640" y="1554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5:10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verb. Two captors.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3 — The Revelation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914400" y="1874519"/>
            <a:ext cx="3200400" cy="1600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sz="1400" i="1">
                <a:solidFill>
                  <a:srgbClr val="1B3A57"/>
                </a:solidFill>
                <a:latin typeface="Georgia"/>
              </a:rPr>
              <a:t>“…they may come to their senses and escape from the snare of the devil, after being </a:t>
            </a:r>
            <a:r>
              <a:rPr sz="1400" b="1" i="1">
                <a:solidFill>
                  <a:srgbClr val="C9A961"/>
                </a:solidFill>
                <a:latin typeface="Georgia"/>
              </a:rPr>
              <a:t>captured</a:t>
            </a:r>
            <a:r>
              <a:rPr sz="1400" i="1">
                <a:solidFill>
                  <a:srgbClr val="1B3A57"/>
                </a:solidFill>
                <a:latin typeface="Georgia"/>
              </a:rPr>
              <a:t> by him to do his will.”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20640" y="1874519"/>
            <a:ext cx="3200400" cy="1600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sz="1400" i="1">
                <a:solidFill>
                  <a:srgbClr val="F5F1E8"/>
                </a:solidFill>
                <a:latin typeface="Georgia"/>
              </a:rPr>
              <a:t>“Do not be afraid; from now on you will be </a:t>
            </a:r>
            <a:r>
              <a:rPr sz="1400" b="1" i="1">
                <a:solidFill>
                  <a:srgbClr val="C9A961"/>
                </a:solidFill>
                <a:latin typeface="Georgia"/>
              </a:rPr>
              <a:t>catching men</a:t>
            </a:r>
            <a:r>
              <a:rPr sz="1400" i="1">
                <a:solidFill>
                  <a:srgbClr val="F5F1E8"/>
                </a:solidFill>
                <a:latin typeface="Georgia"/>
              </a:rPr>
              <a:t>.”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" y="3520440"/>
            <a:ext cx="320040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sz="1200" b="1">
                <a:solidFill>
                  <a:srgbClr val="1B3A57"/>
                </a:solidFill>
                <a:latin typeface="Georgia"/>
              </a:rPr>
              <a:t>ἐζωγρημένοι</a:t>
            </a:r>
            <a:r>
              <a:rPr sz="1200" i="1">
                <a:solidFill>
                  <a:srgbClr val="5A5A5A"/>
                </a:solidFill>
                <a:latin typeface="Georgia"/>
              </a:rPr>
              <a:t>  ·  taken alive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20640" y="3520440"/>
            <a:ext cx="320040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sz="1200" b="1">
                <a:solidFill>
                  <a:srgbClr val="F5F1E8"/>
                </a:solidFill>
                <a:latin typeface="Georgia"/>
              </a:rPr>
              <a:t>ζωγρῶν</a:t>
            </a:r>
            <a:r>
              <a:rPr sz="1200" i="1">
                <a:solidFill>
                  <a:srgbClr val="E8DFC8"/>
                </a:solidFill>
                <a:latin typeface="Georgia"/>
              </a:rPr>
              <a:t>  ·  catching alive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i="1">
                <a:solidFill>
                  <a:srgbClr val="5A5A5A"/>
                </a:solidFill>
                <a:latin typeface="Calibri"/>
              </a:rPr>
              <a:t>Call to Follow  ·  Luke 5:1–11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i="1">
                <a:solidFill>
                  <a:srgbClr val="5A5A5A"/>
                </a:solidFill>
                <a:latin typeface="Calibri"/>
              </a:rPr>
              <a:t>Point 3 — The Revelation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1148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3200" b="1" dirty="0">
                <a:solidFill>
                  <a:srgbClr val="1B3A57"/>
                </a:solidFill>
                <a:latin typeface="Georgia"/>
              </a:rPr>
              <a:t>What has taken you alive?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400" i="1">
                <a:solidFill>
                  <a:srgbClr val="5A5A5A"/>
                </a:solidFill>
                <a:latin typeface="Calibri"/>
              </a:rPr>
              <a:t>Look honestly. Name it.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659077"/>
            <a:ext cx="8229600" cy="43088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AU" sz="2800" i="1" dirty="0">
                <a:solidFill>
                  <a:srgbClr val="1B3A57"/>
                </a:solidFill>
                <a:latin typeface="Georgia"/>
              </a:rPr>
              <a:t>Fear</a:t>
            </a:r>
            <a:endParaRPr sz="2800" i="1" dirty="0">
              <a:solidFill>
                <a:srgbClr val="1B3A57"/>
              </a:solidFill>
              <a:latin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299157"/>
            <a:ext cx="8229600" cy="43088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AU" sz="2800" i="1" dirty="0">
                <a:solidFill>
                  <a:srgbClr val="1B3A57"/>
                </a:solidFill>
                <a:latin typeface="Georgia"/>
              </a:rPr>
              <a:t>Comfort</a:t>
            </a:r>
            <a:endParaRPr sz="2800" i="1" dirty="0">
              <a:solidFill>
                <a:srgbClr val="1B3A57"/>
              </a:solidFill>
              <a:latin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2939237"/>
            <a:ext cx="8229600" cy="43088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AU" sz="2800" i="1" dirty="0">
                <a:solidFill>
                  <a:srgbClr val="1B3A57"/>
                </a:solidFill>
                <a:latin typeface="Georgia"/>
              </a:rPr>
              <a:t>Approval</a:t>
            </a:r>
            <a:endParaRPr sz="2800" i="1" dirty="0">
              <a:solidFill>
                <a:srgbClr val="1B3A57"/>
              </a:solidFill>
              <a:latin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500" b="1" i="1">
                <a:solidFill>
                  <a:srgbClr val="C9A961"/>
                </a:solidFill>
                <a:latin typeface="Georgia"/>
              </a:rPr>
              <a:t>Every captor calls itself a good life.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5:11 (ESV)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88720"/>
            <a:ext cx="76809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“And when they had brought their boats to land, </a:t>
            </a:r>
            <a:r>
              <a:rPr lang="en-US" sz="24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left everything and followed him.”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31520" y="3611880"/>
            <a:ext cx="54864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3 — The Revelation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0292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>
                <a:solidFill>
                  <a:srgbClr val="C9A961"/>
                </a:solidFill>
                <a:latin typeface="Calibri"/>
              </a:rPr>
              <a:t>THE GOSPEL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280160"/>
            <a:ext cx="8229600" cy="30175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3200">
                <a:solidFill>
                  <a:srgbClr val="F5F1E8"/>
                </a:solidFill>
                <a:latin typeface="Georgia"/>
              </a:rPr>
              <a:t>The LORD of the deep</a:t>
            </a:r>
          </a:p>
          <a:p>
            <a:pPr algn="ctr"/>
            <a:r>
              <a:rPr sz="3200">
                <a:solidFill>
                  <a:srgbClr val="F5F1E8"/>
                </a:solidFill>
                <a:latin typeface="Georgia"/>
              </a:rPr>
              <a:t>left the throne of heaven</a:t>
            </a:r>
          </a:p>
          <a:p>
            <a:pPr algn="ctr"/>
            <a:r>
              <a:rPr sz="3200">
                <a:solidFill>
                  <a:srgbClr val="F5F1E8"/>
                </a:solidFill>
                <a:latin typeface="Georgia"/>
              </a:rPr>
              <a:t>and stepped into Simon’s fishing boat.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04144"/>
            <a:ext cx="8229600" cy="116955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3800" dirty="0">
                <a:solidFill>
                  <a:srgbClr val="F5F1E8"/>
                </a:solidFill>
                <a:latin typeface="Georgia"/>
              </a:rPr>
              <a:t>He left </a:t>
            </a:r>
            <a:r>
              <a:rPr sz="3800" i="1" dirty="0">
                <a:solidFill>
                  <a:srgbClr val="C9A961"/>
                </a:solidFill>
                <a:latin typeface="Georgia"/>
              </a:rPr>
              <a:t>his</a:t>
            </a:r>
            <a:r>
              <a:rPr sz="3800" dirty="0">
                <a:solidFill>
                  <a:srgbClr val="F5F1E8"/>
                </a:solidFill>
                <a:latin typeface="Georgia"/>
              </a:rPr>
              <a:t> everything</a:t>
            </a:r>
          </a:p>
          <a:p>
            <a:pPr algn="ctr"/>
            <a:r>
              <a:rPr sz="3800" dirty="0">
                <a:solidFill>
                  <a:srgbClr val="F5F1E8"/>
                </a:solidFill>
                <a:latin typeface="Georgia"/>
              </a:rPr>
              <a:t>to come and catch </a:t>
            </a:r>
            <a:r>
              <a:rPr sz="3800" i="1" dirty="0">
                <a:solidFill>
                  <a:srgbClr val="C9A961"/>
                </a:solidFill>
                <a:latin typeface="Georgia"/>
              </a:rPr>
              <a:t>Simon.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45920"/>
            <a:ext cx="8229600" cy="21031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4000" i="1">
                <a:solidFill>
                  <a:srgbClr val="F5F1E8"/>
                </a:solidFill>
                <a:latin typeface="Georgia"/>
              </a:rPr>
              <a:t>That is why Simon could leave </a:t>
            </a:r>
            <a:r>
              <a:rPr sz="4000" b="1" i="1">
                <a:solidFill>
                  <a:srgbClr val="C9A961"/>
                </a:solidFill>
                <a:latin typeface="Georgia"/>
              </a:rPr>
              <a:t>his.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80160"/>
            <a:ext cx="8229600" cy="2926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3600">
                <a:solidFill>
                  <a:srgbClr val="F5F1E8"/>
                </a:solidFill>
                <a:latin typeface="Georgia"/>
              </a:rPr>
              <a:t>When you see who is in your boat,</a:t>
            </a:r>
          </a:p>
          <a:p>
            <a:pPr algn="ctr"/>
            <a:r>
              <a:rPr sz="3600">
                <a:solidFill>
                  <a:srgbClr val="F5F1E8"/>
                </a:solidFill>
                <a:latin typeface="Georgia"/>
              </a:rPr>
              <a:t>you will </a:t>
            </a:r>
            <a:r>
              <a:rPr sz="3600" i="1">
                <a:solidFill>
                  <a:srgbClr val="C9A961"/>
                </a:solidFill>
                <a:latin typeface="Georgia"/>
              </a:rPr>
              <a:t>leave everything.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Bible Reading — Luke 5:5–8 (ESV)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⁵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Simon answered, “Master, we toiled all night and took nothing! But at your word I will let down the nets.” </a:t>
            </a: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⁶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when they had done this, they enclosed a large number of fish, and their nets were breaking. </a:t>
            </a: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⁷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signaled to their partners in the other boat to come and help them. And they came and filled both the boats, so that they began to sink. </a:t>
            </a: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⁸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when Simon Peter saw it, he fell down at Jesus’ knees, saying, “Depart from me, for I am a sinful man, O Lord.”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2 of 3</a:t>
            </a:r>
            <a:endParaRPr lang="en-US" sz="9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i="1">
                <a:solidFill>
                  <a:srgbClr val="5A5A5A"/>
                </a:solidFill>
                <a:latin typeface="Calibri"/>
              </a:rPr>
              <a:t>Call to Follow  ·  Luke 5:1–11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i="1">
                <a:solidFill>
                  <a:srgbClr val="5A5A5A"/>
                </a:solidFill>
                <a:latin typeface="Calibri"/>
              </a:rPr>
              <a:t>Point 3 — The Revelation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87452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3000" b="1" dirty="0">
                <a:solidFill>
                  <a:srgbClr val="1B3A57"/>
                </a:solidFill>
                <a:latin typeface="Georgia"/>
              </a:rPr>
              <a:t>What will leaving look like — for you?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500" b="1" i="1">
                <a:solidFill>
                  <a:srgbClr val="1B3A57"/>
                </a:solidFill>
                <a:latin typeface="Georgia"/>
              </a:rPr>
              <a:t>He has not let go of you.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88720"/>
            <a:ext cx="8229600" cy="31089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4000" i="1">
                <a:solidFill>
                  <a:srgbClr val="F5F1E8"/>
                </a:solidFill>
                <a:latin typeface="Georgia"/>
              </a:rPr>
              <a:t>What is in your boat?</a:t>
            </a:r>
          </a:p>
          <a:p>
            <a:pPr algn="ctr"/>
            <a:r>
              <a:rPr sz="4000" i="1">
                <a:solidFill>
                  <a:srgbClr val="F5F1E8"/>
                </a:solidFill>
                <a:latin typeface="Georgia"/>
              </a:rPr>
              <a:t>Look at who is calling.</a:t>
            </a:r>
          </a:p>
          <a:p>
            <a:pPr algn="ctr"/>
            <a:r>
              <a:rPr sz="4800" b="1" i="1">
                <a:solidFill>
                  <a:srgbClr val="C9A961"/>
                </a:solidFill>
                <a:latin typeface="Georgia"/>
              </a:rPr>
              <a:t>Come.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800" normalizeH="0" baseline="0" noProof="0" dirty="0">
                <a:ln>
                  <a:noFill/>
                </a:ln>
                <a:solidFill>
                  <a:srgbClr val="C9A9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F5F1E8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Come to the Table.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hape 2"/>
          <p:cNvSpPr/>
          <p:nvPr/>
        </p:nvSpPr>
        <p:spPr>
          <a:xfrm>
            <a:off x="4023360" y="1645920"/>
            <a:ext cx="1097280" cy="27432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20116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C9A961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Take and eat —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5F1E8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this is my body, given for you.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C9A961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Take and drink —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5F1E8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this is my blood, poured for you.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3429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E8DFC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— Luke 22:19–20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4160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9A961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He has not let go of you.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Bible Reading — Luke 5:9–11 (ESV)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⁹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he and all who were with him were astonished at the catch of fish that they had taken, </a:t>
            </a: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¹⁰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so also were James and John, sons of Zebedee, who were partners with Simon. And Jesus said to Simon, “Do not be afraid; from now on you will be catching men.” </a:t>
            </a:r>
            <a:r>
              <a:rPr lang="en-US" sz="22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¹¹ </a:t>
            </a:r>
            <a:r>
              <a:rPr lang="en-US" sz="2200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when they had brought their boats to land, they left everything and followed him.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943600" y="452628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3 of 3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80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SIMON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1800"/>
              </a:spcAft>
              <a:buNone/>
            </a:pPr>
            <a:r>
              <a:rPr lang="en-US" sz="44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wrong night</a:t>
            </a:r>
            <a:endParaRPr lang="en-US" sz="4400" dirty="0"/>
          </a:p>
          <a:p>
            <a:pPr marL="0" indent="0" algn="ctr">
              <a:spcAft>
                <a:spcPts val="1800"/>
              </a:spcAft>
              <a:buNone/>
            </a:pPr>
            <a:r>
              <a:rPr lang="en-US" sz="4400" b="1" i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empty nets</a:t>
            </a:r>
            <a:endParaRPr lang="en-US" sz="4400" dirty="0"/>
          </a:p>
          <a:p>
            <a:pPr marL="0" indent="0" algn="ctr">
              <a:spcAft>
                <a:spcPts val="1800"/>
              </a:spcAft>
              <a:buNone/>
            </a:pPr>
            <a:r>
              <a:rPr lang="en-US" sz="4400" b="1" i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voice on the shore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i="1">
                <a:solidFill>
                  <a:srgbClr val="5A5A5A"/>
                </a:solidFill>
                <a:latin typeface="Calibri"/>
              </a:rPr>
              <a:t>Call to Follow  ·  Luke 5:1–11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400" b="1">
                <a:solidFill>
                  <a:srgbClr val="C9A961"/>
                </a:solidFill>
                <a:latin typeface="Calibri"/>
              </a:rPr>
              <a:t>AND  YOU?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3600" i="1">
                <a:solidFill>
                  <a:srgbClr val="1B3A57"/>
                </a:solidFill>
                <a:latin typeface="Georgia"/>
              </a:rPr>
              <a:t>The wrong week.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01168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3600" i="1">
                <a:solidFill>
                  <a:srgbClr val="1B3A57"/>
                </a:solidFill>
                <a:latin typeface="Georgia"/>
              </a:rPr>
              <a:t>The empty heart.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800" b="0" i="1">
                <a:solidFill>
                  <a:srgbClr val="C9A961"/>
                </a:solidFill>
                <a:latin typeface="Georgia"/>
              </a:rPr>
              <a:t>A voice you cannot quite ignore.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749039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400" i="1">
                <a:solidFill>
                  <a:srgbClr val="1B3A57"/>
                </a:solidFill>
                <a:latin typeface="Georgia"/>
              </a:rPr>
              <a:t>Simon is not the only one in this story.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3A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128016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3400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you see who is in your boat,</a:t>
            </a:r>
            <a:endParaRPr lang="en-US" sz="3400" dirty="0"/>
          </a:p>
          <a:p>
            <a:pPr marL="0" indent="0" algn="ctr">
              <a:spcAft>
                <a:spcPts val="400"/>
              </a:spcAft>
              <a:buNone/>
            </a:pPr>
            <a:endParaRPr lang="en-US" sz="34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3400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will </a:t>
            </a:r>
            <a:r>
              <a:rPr lang="en-US" sz="3400" i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leave everything.</a:t>
            </a:r>
            <a:endParaRPr lang="en-US" sz="3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3A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Simon’s Journey — and Ours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280160"/>
            <a:ext cx="731520" cy="731520"/>
          </a:xfrm>
          <a:prstGeom prst="ellipse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645920" y="129844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borrows what Simon has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645920" y="17373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Simon loses before he knows it  ·  vv. 1–3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40080" y="2286000"/>
            <a:ext cx="731520" cy="731520"/>
          </a:xfrm>
          <a:prstGeom prst="ellipse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228600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645920" y="230428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commands what Simon could not master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645920" y="2743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Simon obeys before he understands  ·  vv. 4–9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3291840"/>
            <a:ext cx="731520" cy="731520"/>
          </a:xfrm>
          <a:prstGeom prst="ellipse">
            <a:avLst/>
          </a:prstGeom>
          <a:solidFill>
            <a:srgbClr val="1B3A57"/>
          </a:solidFill>
          <a:ln w="12700">
            <a:solidFill>
              <a:srgbClr val="1B3A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32918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1645920" y="331012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Jesus catches what Simon could not keep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645920" y="37490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Simon sees makes him leave everything  ·  vv. 8–11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0" y="4846320"/>
            <a:ext cx="9144000" cy="20116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452628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Follow  ·  Luke 5:1–11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1942</TotalTime>
  <Words>1826</Words>
  <Application>Microsoft Macintosh PowerPoint</Application>
  <PresentationFormat>On-screen Show (16:9)</PresentationFormat>
  <Paragraphs>248</Paragraphs>
  <Slides>42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Aptos</vt:lpstr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 to Follow — Luke 5:1-11</dc:title>
  <dc:subject>PptxGenJS Presentation</dc:subject>
  <dc:creator>Kenny Koay</dc:creator>
  <cp:lastModifiedBy>Kenny Koay</cp:lastModifiedBy>
  <cp:revision>8</cp:revision>
  <dcterms:created xsi:type="dcterms:W3CDTF">2026-05-22T05:14:32Z</dcterms:created>
  <dcterms:modified xsi:type="dcterms:W3CDTF">2026-05-23T21:42:50Z</dcterms:modified>
</cp:coreProperties>
</file>