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12502" r:id="rId2"/>
    <p:sldId id="942" r:id="rId3"/>
    <p:sldId id="9174" r:id="rId4"/>
    <p:sldId id="1420" r:id="rId5"/>
    <p:sldId id="12505" r:id="rId6"/>
    <p:sldId id="259" r:id="rId7"/>
    <p:sldId id="1377" r:id="rId8"/>
    <p:sldId id="1422" r:id="rId9"/>
    <p:sldId id="1410" r:id="rId10"/>
    <p:sldId id="1411" r:id="rId11"/>
    <p:sldId id="1412" r:id="rId12"/>
    <p:sldId id="1413" r:id="rId13"/>
    <p:sldId id="12509" r:id="rId14"/>
    <p:sldId id="1419" r:id="rId15"/>
    <p:sldId id="9182" r:id="rId16"/>
    <p:sldId id="9183" r:id="rId17"/>
    <p:sldId id="12524" r:id="rId18"/>
    <p:sldId id="9153" r:id="rId19"/>
    <p:sldId id="9181" r:id="rId20"/>
    <p:sldId id="12506" r:id="rId21"/>
    <p:sldId id="9157" r:id="rId22"/>
    <p:sldId id="9158" r:id="rId23"/>
    <p:sldId id="9161" r:id="rId24"/>
    <p:sldId id="9178" r:id="rId25"/>
    <p:sldId id="9179" r:id="rId26"/>
    <p:sldId id="9164" r:id="rId27"/>
    <p:sldId id="9162" r:id="rId28"/>
    <p:sldId id="9175" r:id="rId29"/>
    <p:sldId id="12507" r:id="rId30"/>
    <p:sldId id="9159" r:id="rId31"/>
    <p:sldId id="9173" r:id="rId32"/>
    <p:sldId id="9163" r:id="rId33"/>
    <p:sldId id="9165" r:id="rId34"/>
    <p:sldId id="12510" r:id="rId35"/>
    <p:sldId id="12508" r:id="rId36"/>
    <p:sldId id="12511" r:id="rId37"/>
    <p:sldId id="12512" r:id="rId38"/>
    <p:sldId id="12513" r:id="rId39"/>
    <p:sldId id="12514" r:id="rId40"/>
    <p:sldId id="9180" r:id="rId41"/>
    <p:sldId id="12515" r:id="rId42"/>
    <p:sldId id="12516" r:id="rId43"/>
    <p:sldId id="12517" r:id="rId44"/>
    <p:sldId id="12525" r:id="rId45"/>
    <p:sldId id="1332" r:id="rId46"/>
    <p:sldId id="142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A9766-2FBA-A746-AF68-CC74EAFA21E0}" type="datetimeFigureOut">
              <a:rPr lang="en-US" smtClean="0"/>
              <a:t>5/22/26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2EE0A-FF89-0D4D-AE01-33AA25C5A4CB}" type="slidenum">
              <a:rPr lang="en-US" smtClean="0"/>
              <a:t>‹#›</a:t>
            </a:fld>
            <a:endParaRPr lang="en-US"/>
          </a:p>
        </p:txBody>
      </p:sp>
    </p:spTree>
    <p:extLst>
      <p:ext uri="{BB962C8B-B14F-4D97-AF65-F5344CB8AC3E}">
        <p14:creationId xmlns:p14="http://schemas.microsoft.com/office/powerpoint/2010/main" val="45063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A401-119C-7F95-1C7D-5C88B75A8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F31EB-198C-5E58-1F10-ED390E5B9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0E9F1-E283-6339-842B-68C41EF73BB2}"/>
              </a:ext>
            </a:extLst>
          </p:cNvPr>
          <p:cNvSpPr>
            <a:spLocks noGrp="1"/>
          </p:cNvSpPr>
          <p:nvPr>
            <p:ph type="body" idx="1"/>
          </p:nvPr>
        </p:nvSpPr>
        <p:spPr/>
        <p:txBody>
          <a:bodyPr/>
          <a:lstStyle/>
          <a:p>
            <a:r>
              <a:rPr lang="en-US" dirty="0"/>
              <a:t>To some, much of this message will be a review of what you already know. To others this will be totally new. But to everyone, I pray that you allow God to speak to your hearts and let Him transform you however He wants to. </a:t>
            </a:r>
          </a:p>
        </p:txBody>
      </p:sp>
    </p:spTree>
    <p:extLst>
      <p:ext uri="{BB962C8B-B14F-4D97-AF65-F5344CB8AC3E}">
        <p14:creationId xmlns:p14="http://schemas.microsoft.com/office/powerpoint/2010/main" val="822470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Burnt offerings are offerings of submission and surrender – brought in worship to God giving thanks because it’s only by His grace and mercy that we are alive, let alone that our harvest is plenty…the entire offering is burnt up – nothing left of the offering. Scripture says we are a living sacrifice…the Holy Spirit baptizes us in fire. What does that mean? Not what you think it means. It doesn’t mean now we got the power we’re on fire, no folks. When the HS baptizes us in fire, that means that everything that is about us goes up in flames. From that point on, we are dead to our selves. Our goals, our purposes, our needs, our wants…done. It’s all about God from that point on. Which is why we need to continuously be filled, continuously be baptized with fire. Because we are a selfish, stiff-necked people. We even make the prophetic fulfillment of Shavuot…the great day of Pentecost…about us. “We got the Power!!” No…the Ruach has the power, and the Ruach is given to us for one singular purpose!! </a:t>
            </a:r>
            <a:r>
              <a:rPr lang="en-US" dirty="0">
                <a:solidFill>
                  <a:srgbClr val="202122"/>
                </a:solidFill>
                <a:effectLst>
                  <a:outerShdw blurRad="50800" dist="38100" dir="2700000" algn="tl" rotWithShape="0">
                    <a:prstClr val="black">
                      <a:alpha val="40000"/>
                    </a:prstClr>
                  </a:outerShdw>
                </a:effectLst>
              </a:rPr>
              <a:t>The Hebrew word for burnt offering is the noun </a:t>
            </a:r>
            <a:r>
              <a:rPr lang="en-US" i="1" dirty="0" err="1">
                <a:solidFill>
                  <a:srgbClr val="202122"/>
                </a:solidFill>
                <a:effectLst>
                  <a:outerShdw blurRad="50800" dist="38100" dir="2700000" algn="tl" rotWithShape="0">
                    <a:prstClr val="black">
                      <a:alpha val="40000"/>
                    </a:prstClr>
                  </a:outerShdw>
                </a:effectLst>
              </a:rPr>
              <a:t>olah</a:t>
            </a:r>
            <a:r>
              <a:rPr lang="en-US" dirty="0">
                <a:solidFill>
                  <a:srgbClr val="202122"/>
                </a:solidFill>
                <a:effectLst>
                  <a:outerShdw blurRad="50800" dist="38100" dir="2700000" algn="tl" rotWithShape="0">
                    <a:prstClr val="black">
                      <a:alpha val="40000"/>
                    </a:prstClr>
                  </a:outerShdw>
                </a:effectLst>
              </a:rPr>
              <a:t> </a:t>
            </a:r>
            <a:r>
              <a:rPr lang="he-IL" dirty="0">
                <a:solidFill>
                  <a:srgbClr val="202122"/>
                </a:solidFill>
                <a:effectLst>
                  <a:outerShdw blurRad="50800" dist="38100" dir="2700000" algn="tl" rotWithShape="0">
                    <a:prstClr val="black">
                      <a:alpha val="40000"/>
                    </a:prstClr>
                  </a:outerShdw>
                </a:effectLst>
              </a:rPr>
              <a:t>עֹלָה</a:t>
            </a:r>
            <a:r>
              <a:rPr lang="en-US" dirty="0">
                <a:solidFill>
                  <a:srgbClr val="202122"/>
                </a:solidFill>
                <a:effectLst>
                  <a:outerShdw blurRad="50800" dist="38100" dir="2700000" algn="tl" rotWithShape="0">
                    <a:prstClr val="black">
                      <a:alpha val="40000"/>
                    </a:prstClr>
                  </a:outerShdw>
                </a:effectLst>
              </a:rPr>
              <a:t> occurs 289 times in the Masoretic Text of the Hebrew Bible. It means "that which goes up". It is formed from the active participle of the verb </a:t>
            </a:r>
            <a:r>
              <a:rPr lang="en-US" i="1" dirty="0" err="1">
                <a:solidFill>
                  <a:srgbClr val="202122"/>
                </a:solidFill>
                <a:effectLst>
                  <a:outerShdw blurRad="50800" dist="38100" dir="2700000" algn="tl" rotWithShape="0">
                    <a:prstClr val="black">
                      <a:alpha val="40000"/>
                    </a:prstClr>
                  </a:outerShdw>
                </a:effectLst>
              </a:rPr>
              <a:t>alah</a:t>
            </a:r>
            <a:r>
              <a:rPr lang="en-US" dirty="0">
                <a:solidFill>
                  <a:srgbClr val="202122"/>
                </a:solidFill>
                <a:effectLst>
                  <a:outerShdw blurRad="50800" dist="38100" dir="2700000" algn="tl" rotWithShape="0">
                    <a:prstClr val="black">
                      <a:alpha val="40000"/>
                    </a:prstClr>
                  </a:outerShdw>
                </a:effectLst>
              </a:rPr>
              <a:t> </a:t>
            </a:r>
            <a:r>
              <a:rPr lang="he-IL" dirty="0">
                <a:solidFill>
                  <a:srgbClr val="202122"/>
                </a:solidFill>
                <a:effectLst>
                  <a:outerShdw blurRad="50800" dist="38100" dir="2700000" algn="tl" rotWithShape="0">
                    <a:prstClr val="black">
                      <a:alpha val="40000"/>
                    </a:prstClr>
                  </a:outerShdw>
                </a:effectLst>
              </a:rPr>
              <a:t>עָלָה</a:t>
            </a:r>
            <a:r>
              <a:rPr lang="en-US" dirty="0">
                <a:solidFill>
                  <a:srgbClr val="202122"/>
                </a:solidFill>
                <a:effectLst>
                  <a:outerShdw blurRad="50800" dist="38100" dir="2700000" algn="tl" rotWithShape="0">
                    <a:prstClr val="black">
                      <a:alpha val="40000"/>
                    </a:prstClr>
                  </a:outerShdw>
                </a:effectLst>
              </a:rPr>
              <a:t> “to cause to ascend.“ Our lives, our wants, our needs go up in smoke to God. We give up all rights to be the directors of the world – to be a God to ourselves.</a:t>
            </a:r>
            <a:endParaRPr lang="en-US" sz="1800" dirty="0">
              <a:solidFill>
                <a:srgbClr val="000000"/>
              </a:solidFill>
              <a:effectLst>
                <a:outerShdw blurRad="50800" dist="38100" dir="2700000" algn="tl" rotWithShape="0">
                  <a:prstClr val="black">
                    <a:alpha val="40000"/>
                  </a:prstClr>
                </a:outerShdw>
              </a:effectLst>
            </a:endParaRPr>
          </a:p>
          <a:p>
            <a:endParaRPr lang="en-US" dirty="0"/>
          </a:p>
        </p:txBody>
      </p:sp>
    </p:spTree>
    <p:extLst>
      <p:ext uri="{BB962C8B-B14F-4D97-AF65-F5344CB8AC3E}">
        <p14:creationId xmlns:p14="http://schemas.microsoft.com/office/powerpoint/2010/main" val="187621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know so far? That the Resurrection day of Yeshua is tied eternally with Shavuot…that Shavuot only occurs in connection with </a:t>
            </a:r>
            <a:r>
              <a:rPr lang="en-US" dirty="0" err="1"/>
              <a:t>Chag</a:t>
            </a:r>
            <a:r>
              <a:rPr lang="en-US" dirty="0"/>
              <a:t> </a:t>
            </a:r>
            <a:r>
              <a:rPr lang="en-US" dirty="0" err="1"/>
              <a:t>Habikkuim</a:t>
            </a:r>
            <a:r>
              <a:rPr lang="en-US" dirty="0"/>
              <a:t>. That Shavuot is the beginning of the greatest of all Harvests…the summer Harvest and it is commemorated by the Nation bringing offerings for the High Priest to sacrifice before God…</a:t>
            </a:r>
          </a:p>
        </p:txBody>
      </p:sp>
    </p:spTree>
    <p:extLst>
      <p:ext uri="{BB962C8B-B14F-4D97-AF65-F5344CB8AC3E}">
        <p14:creationId xmlns:p14="http://schemas.microsoft.com/office/powerpoint/2010/main" val="373596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AE751-2F85-02DD-F793-6B6806201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18962-81C1-483A-25D6-EA3DBEE59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840C8-11E4-21CA-AB0B-283F35975D2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3326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merciful…in the midst of commemorating, celebrating and sacrificing according to the regulations and laws of God…always focus on mercy and grace. Your Harvest is bounded on every corner by a giving heart. To remind you, that it’s not about you. That it all belongs to God. Because you are not the end all, be all!!!! Be merciful to those outside your group and the poor. Fast forward 1500 years…</a:t>
            </a:r>
          </a:p>
        </p:txBody>
      </p:sp>
    </p:spTree>
    <p:extLst>
      <p:ext uri="{BB962C8B-B14F-4D97-AF65-F5344CB8AC3E}">
        <p14:creationId xmlns:p14="http://schemas.microsoft.com/office/powerpoint/2010/main" val="1570154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offering is tied to gratefulness – to recognizing God as the source of all prosperity, the source of our sustenance. He created all and we have the no ability to create – only to utilize what He has already created to benefit ourselves and our world.</a:t>
            </a:r>
          </a:p>
        </p:txBody>
      </p:sp>
    </p:spTree>
    <p:extLst>
      <p:ext uri="{BB962C8B-B14F-4D97-AF65-F5344CB8AC3E}">
        <p14:creationId xmlns:p14="http://schemas.microsoft.com/office/powerpoint/2010/main" val="395386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difference between the Yovel and the </a:t>
            </a:r>
            <a:r>
              <a:rPr lang="en-US" dirty="0" err="1"/>
              <a:t>Sh’mitah</a:t>
            </a:r>
            <a:r>
              <a:rPr lang="en-US" dirty="0"/>
              <a:t>? </a:t>
            </a:r>
            <a:r>
              <a:rPr lang="en-US" dirty="0" err="1"/>
              <a:t>Sh’mitah</a:t>
            </a:r>
            <a:r>
              <a:rPr lang="en-US" dirty="0"/>
              <a:t> frees people from debt and allows them to eat from the corners of anyone’s land, but does not return them to their ancestral land or free them totally from slavery!</a:t>
            </a:r>
          </a:p>
        </p:txBody>
      </p:sp>
    </p:spTree>
    <p:extLst>
      <p:ext uri="{BB962C8B-B14F-4D97-AF65-F5344CB8AC3E}">
        <p14:creationId xmlns:p14="http://schemas.microsoft.com/office/powerpoint/2010/main" val="1522895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purpose of the Passover – the redemption out of slavery was for God to bring His family back to Himself and to prepare them to receive His truth – His Torah.</a:t>
            </a:r>
          </a:p>
        </p:txBody>
      </p:sp>
    </p:spTree>
    <p:extLst>
      <p:ext uri="{BB962C8B-B14F-4D97-AF65-F5344CB8AC3E}">
        <p14:creationId xmlns:p14="http://schemas.microsoft.com/office/powerpoint/2010/main" val="2619010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847725"/>
            <a:ext cx="7527925" cy="4233863"/>
          </a:xfrm>
        </p:spPr>
      </p:sp>
      <p:sp>
        <p:nvSpPr>
          <p:cNvPr id="3" name="Notes Placeholder 2"/>
          <p:cNvSpPr>
            <a:spLocks noGrp="1"/>
          </p:cNvSpPr>
          <p:nvPr>
            <p:ph type="body" idx="1"/>
          </p:nvPr>
        </p:nvSpPr>
        <p:spPr/>
        <p:txBody>
          <a:bodyPr/>
          <a:lstStyle/>
          <a:p>
            <a:pPr marL="0" indent="0">
              <a:buFontTx/>
              <a:buNone/>
            </a:pPr>
            <a:r>
              <a:rPr lang="en-US" dirty="0"/>
              <a:t>The term </a:t>
            </a:r>
            <a:r>
              <a:rPr lang="en-US" dirty="0" err="1"/>
              <a:t>micrey</a:t>
            </a:r>
            <a:r>
              <a:rPr lang="en-US" dirty="0"/>
              <a:t> </a:t>
            </a:r>
            <a:r>
              <a:rPr lang="en-US" dirty="0" err="1"/>
              <a:t>kodesh</a:t>
            </a:r>
            <a:r>
              <a:rPr lang="en-US" dirty="0"/>
              <a:t>: it’s primary meaning</a:t>
            </a:r>
            <a:r>
              <a:rPr lang="en-US" baseline="0" dirty="0"/>
              <a:t> is as a calling together of God’s people. The secondary meaning that comes from the root of the word </a:t>
            </a:r>
            <a:r>
              <a:rPr lang="en-US" baseline="0" dirty="0" err="1"/>
              <a:t>Micrey</a:t>
            </a:r>
            <a:r>
              <a:rPr lang="en-US" baseline="0" dirty="0"/>
              <a:t> is – REHEARSAL;  NOW, IF WE THINK ABOUT THE MEANING OF THE WORD REHEARSAL, IT PROVIDES US WITH A FASCINATING PERSPECTIVE OF THE LORD’S HOLY CONVOCATIONS/THE FEASTS AS A REHEARSAL FOR SOME FUTURE EVENT – ONE THAT DEFINES THEM AS INDEED PROPHETIC. More than prophetic…God moves in patterns. He sets the pattern in the Torah and then repeats that pattern throughout time. One of the many reasons that you need to study the Torah, the prophets, the writings of the Tanakh is to understand those patterns. Your will never understand the plans and purposes of God without knowing the Tanakh…what many call the Old Testament.</a:t>
            </a:r>
            <a:endParaRPr lang="en-US" dirty="0"/>
          </a:p>
        </p:txBody>
      </p:sp>
    </p:spTree>
    <p:extLst>
      <p:ext uri="{BB962C8B-B14F-4D97-AF65-F5344CB8AC3E}">
        <p14:creationId xmlns:p14="http://schemas.microsoft.com/office/powerpoint/2010/main" val="942478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4 of the Spring feasts are prophetic</a:t>
            </a:r>
            <a:r>
              <a:rPr lang="en-US" baseline="0" dirty="0"/>
              <a:t> – sacred rehearsals – that have already been fulfilled.  These were rehearsals set forth by Adonai 1500+ years prior to </a:t>
            </a:r>
            <a:r>
              <a:rPr lang="en-US" baseline="0" dirty="0" err="1"/>
              <a:t>Yeshuah’s</a:t>
            </a:r>
            <a:r>
              <a:rPr lang="en-US" baseline="0" dirty="0"/>
              <a:t> coming, all of which were clearly, overtly and specifically fulfilled during and immediately after Mashiach’s first coming almost 2000 years ago.</a:t>
            </a:r>
          </a:p>
          <a:p>
            <a:pPr defTabSz="931042">
              <a:defRPr/>
            </a:pPr>
            <a:r>
              <a:rPr lang="en-US" baseline="0" dirty="0"/>
              <a:t>Describe the first 3…It is critical that we understand the purpose, both in their celebration and their prophetic meaning and only then can we fully grasp what Shavuot means. Everything with God is orderly, perfectly timed with absolute purpose and intent and God creates repeated patterns in scripture.  Once we understand that, all that He does fits together like the perfect jigsaw puzzle that paints a picture of His redemptive love for us.</a:t>
            </a:r>
            <a:r>
              <a:rPr lang="en-US" dirty="0"/>
              <a:t> What is fascinating is that,</a:t>
            </a:r>
            <a:r>
              <a:rPr lang="en-US" baseline="0" dirty="0"/>
              <a:t> not only are these holy convocations a foreshadowing of the first coming of our Lord.  But, the Lord fulfilled these holy convocations ON THE EXACT DAY OF THE ACTUAL FEAST!!!!! Since today is Shavuot</a:t>
            </a:r>
            <a:endParaRPr lang="en-US" dirty="0"/>
          </a:p>
          <a:p>
            <a:endParaRPr lang="en-US" baseline="0" dirty="0"/>
          </a:p>
          <a:p>
            <a:endParaRPr lang="en-US" dirty="0"/>
          </a:p>
        </p:txBody>
      </p:sp>
    </p:spTree>
    <p:extLst>
      <p:ext uri="{BB962C8B-B14F-4D97-AF65-F5344CB8AC3E}">
        <p14:creationId xmlns:p14="http://schemas.microsoft.com/office/powerpoint/2010/main" val="400326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500" dirty="0"/>
              <a:t>The second of the 3 pilgrim feasts– </a:t>
            </a:r>
            <a:r>
              <a:rPr lang="en-US" sz="4500" dirty="0" err="1"/>
              <a:t>shalosh</a:t>
            </a:r>
            <a:r>
              <a:rPr lang="en-US" sz="4500" dirty="0"/>
              <a:t> </a:t>
            </a:r>
            <a:r>
              <a:rPr lang="en-US" sz="4500" dirty="0" err="1"/>
              <a:t>regalim</a:t>
            </a:r>
            <a:r>
              <a:rPr lang="en-US" sz="4500"/>
              <a:t>…</a:t>
            </a:r>
            <a:r>
              <a:rPr lang="en-US" sz="4100"/>
              <a:t>at </a:t>
            </a:r>
            <a:r>
              <a:rPr lang="en-US" sz="4100" dirty="0"/>
              <a:t>the Temple in Jerusalem.</a:t>
            </a:r>
          </a:p>
        </p:txBody>
      </p:sp>
    </p:spTree>
    <p:extLst>
      <p:ext uri="{BB962C8B-B14F-4D97-AF65-F5344CB8AC3E}">
        <p14:creationId xmlns:p14="http://schemas.microsoft.com/office/powerpoint/2010/main" val="290740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69938" y="847725"/>
            <a:ext cx="7527925" cy="4233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Whose Feasts? </a:t>
            </a:r>
          </a:p>
        </p:txBody>
      </p:sp>
    </p:spTree>
    <p:extLst>
      <p:ext uri="{BB962C8B-B14F-4D97-AF65-F5344CB8AC3E}">
        <p14:creationId xmlns:p14="http://schemas.microsoft.com/office/powerpoint/2010/main" val="394525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5543F-D52E-C6C7-450A-8AB2AFBB382C}"/>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99B592B-C5B7-77D7-0494-9D1DBB2D6C10}"/>
              </a:ext>
            </a:extLst>
          </p:cNvPr>
          <p:cNvSpPr>
            <a:spLocks noGrp="1" noRot="1" noChangeAspect="1" noTextEdit="1"/>
          </p:cNvSpPr>
          <p:nvPr>
            <p:ph type="sldImg"/>
          </p:nvPr>
        </p:nvSpPr>
        <p:spPr bwMode="auto">
          <a:xfrm>
            <a:off x="769938" y="847725"/>
            <a:ext cx="7527925" cy="4233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B0C6762-B6A4-539D-412A-A6E4732717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Whose Feasts? </a:t>
            </a:r>
          </a:p>
        </p:txBody>
      </p:sp>
    </p:spTree>
    <p:extLst>
      <p:ext uri="{BB962C8B-B14F-4D97-AF65-F5344CB8AC3E}">
        <p14:creationId xmlns:p14="http://schemas.microsoft.com/office/powerpoint/2010/main" val="149167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69938" y="847725"/>
            <a:ext cx="7527925" cy="4233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The term “feasts of the Lord” is made up of two Hebrew words</a:t>
            </a:r>
            <a:r>
              <a:rPr lang="en-US" baseline="0" dirty="0"/>
              <a:t> – </a:t>
            </a:r>
            <a:r>
              <a:rPr lang="en-US" baseline="0" dirty="0" err="1"/>
              <a:t>moedai</a:t>
            </a:r>
            <a:r>
              <a:rPr lang="en-US" baseline="0" dirty="0"/>
              <a:t> Adonai – which means Adonai’s appointed time…</a:t>
            </a:r>
          </a:p>
          <a:p>
            <a:pPr>
              <a:spcBef>
                <a:spcPct val="0"/>
              </a:spcBef>
            </a:pPr>
            <a:r>
              <a:rPr lang="en-US" dirty="0"/>
              <a:t>To the spiritually minded Jew, this is not only a time appointed by God, it more precisely means an actual appointment with Adonai!</a:t>
            </a:r>
          </a:p>
        </p:txBody>
      </p:sp>
    </p:spTree>
    <p:extLst>
      <p:ext uri="{BB962C8B-B14F-4D97-AF65-F5344CB8AC3E}">
        <p14:creationId xmlns:p14="http://schemas.microsoft.com/office/powerpoint/2010/main" val="123493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847725"/>
            <a:ext cx="7527925" cy="4233863"/>
          </a:xfrm>
        </p:spPr>
      </p:sp>
      <p:sp>
        <p:nvSpPr>
          <p:cNvPr id="3" name="Notes Placeholder 2"/>
          <p:cNvSpPr>
            <a:spLocks noGrp="1"/>
          </p:cNvSpPr>
          <p:nvPr>
            <p:ph type="body" idx="1"/>
          </p:nvPr>
        </p:nvSpPr>
        <p:spPr/>
        <p:txBody>
          <a:bodyPr/>
          <a:lstStyle/>
          <a:p>
            <a:pPr marL="0" indent="0">
              <a:buFontTx/>
              <a:buNone/>
            </a:pPr>
            <a:r>
              <a:rPr lang="en-US" sz="1800" dirty="0"/>
              <a:t>So, in Lev 23, God commands 6/7 sacred</a:t>
            </a:r>
            <a:r>
              <a:rPr lang="en-US" sz="1800" baseline="0" dirty="0"/>
              <a:t> assemblies</a:t>
            </a:r>
            <a:r>
              <a:rPr lang="en-US" sz="1800" dirty="0"/>
              <a:t>:</a:t>
            </a:r>
            <a:r>
              <a:rPr lang="en-US" sz="1800" baseline="0" dirty="0"/>
              <a:t> which can be divided by time of year into the spring feasts and fall feasts. There are 3/4 Spring feasts and 3 fall feasts. If you have studied the Feasts, you will understand that the feasts of the Lord are the very foundation of understanding Prophecy, both Prophecy fulfilled and Prophecy yet to be fulfilled…hence the importance of understanding them as not only appointments with God, but sacred rehearsals of future events.</a:t>
            </a:r>
          </a:p>
          <a:p>
            <a:pPr marL="206215" indent="-206215">
              <a:buFontTx/>
              <a:buChar char="-"/>
            </a:pPr>
            <a:endParaRPr lang="en-US" baseline="0" dirty="0"/>
          </a:p>
        </p:txBody>
      </p:sp>
    </p:spTree>
    <p:extLst>
      <p:ext uri="{BB962C8B-B14F-4D97-AF65-F5344CB8AC3E}">
        <p14:creationId xmlns:p14="http://schemas.microsoft.com/office/powerpoint/2010/main" val="85323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When God presents to Israel, the </a:t>
            </a:r>
            <a:r>
              <a:rPr lang="en-US" dirty="0" err="1"/>
              <a:t>Moedai</a:t>
            </a:r>
            <a:r>
              <a:rPr lang="en-US" dirty="0"/>
              <a:t> Adonai – the Feasts of the Lord in Leviticus 23, he forever connects two of the spring Feasts. They are both harvest feasts. The first, </a:t>
            </a:r>
            <a:r>
              <a:rPr lang="en-US" dirty="0" err="1"/>
              <a:t>Chag</a:t>
            </a:r>
            <a:r>
              <a:rPr lang="en-US" dirty="0"/>
              <a:t> </a:t>
            </a:r>
            <a:r>
              <a:rPr lang="en-US" dirty="0" err="1"/>
              <a:t>Habikkurim</a:t>
            </a:r>
            <a:r>
              <a:rPr lang="en-US" dirty="0"/>
              <a:t>, is the </a:t>
            </a:r>
            <a:r>
              <a:rPr lang="en-US" dirty="0" err="1"/>
              <a:t>firstfruits</a:t>
            </a:r>
            <a:r>
              <a:rPr lang="en-US" dirty="0"/>
              <a:t> of the Barley harvest. Barley is what establishes the beginning of Spring. In fact, the name for spring in Hebrew, Aviv, means sweet. Why? It was only when the barley farmers would taste the barley grain, and it would taste sweet, that they knew Spring had begun. That the barley was ready to begin the early Spring harvest. On day 3 of the Spring Feasts, they would offer the Barley as a first fruits. Another fascinating bit of information: </a:t>
            </a:r>
            <a:r>
              <a:rPr lang="en-US" dirty="0" err="1"/>
              <a:t>Chag</a:t>
            </a:r>
            <a:r>
              <a:rPr lang="en-US" dirty="0"/>
              <a:t> </a:t>
            </a:r>
            <a:r>
              <a:rPr lang="en-US" dirty="0" err="1"/>
              <a:t>habikkurim</a:t>
            </a:r>
            <a:r>
              <a:rPr lang="en-US" dirty="0"/>
              <a:t> – the beginning of the barley harvest: barley is the first grain in recorded history that was farmed and cultivated by mankind!! What else do we know about Barley – it grows naturally and grows best almost exclusively in the Middle East…and it is self-pollinating, diploid species with 14 chromosomes…</a:t>
            </a:r>
          </a:p>
          <a:p>
            <a:endParaRPr lang="en-US" dirty="0"/>
          </a:p>
          <a:p>
            <a:endParaRPr lang="en-US" dirty="0"/>
          </a:p>
          <a:p>
            <a:endParaRPr lang="en-US" dirty="0"/>
          </a:p>
        </p:txBody>
      </p:sp>
    </p:spTree>
    <p:extLst>
      <p:ext uri="{BB962C8B-B14F-4D97-AF65-F5344CB8AC3E}">
        <p14:creationId xmlns:p14="http://schemas.microsoft.com/office/powerpoint/2010/main" val="280513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else in scripture do we see the number 50? The </a:t>
            </a:r>
            <a:r>
              <a:rPr lang="en-US" dirty="0" err="1"/>
              <a:t>Yovel</a:t>
            </a:r>
            <a:r>
              <a:rPr lang="en-US" dirty="0"/>
              <a:t>…the Jubilee year. What happens on the Jubilee Year? Slaves wait for the 50</a:t>
            </a:r>
            <a:r>
              <a:rPr lang="en-US" baseline="30000" dirty="0"/>
              <a:t>th</a:t>
            </a:r>
            <a:r>
              <a:rPr lang="en-US" dirty="0"/>
              <a:t> year to be made free. They don’t have to redeem themselves. It is by God’s unmerited grace, embedded into His Torah command that frees them – the perfect blend of grace and truth!!! Families are allowed to go back to their original land and live there without having to redeem it themselves. It’s redeemed for them by the Grace of God embedded into His Torah command. Again, the perfect blend of grace and truth.</a:t>
            </a:r>
          </a:p>
        </p:txBody>
      </p:sp>
    </p:spTree>
    <p:extLst>
      <p:ext uri="{BB962C8B-B14F-4D97-AF65-F5344CB8AC3E}">
        <p14:creationId xmlns:p14="http://schemas.microsoft.com/office/powerpoint/2010/main" val="116515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2 loaves…with leaven – this is the only time in the Torah where a sacrifice would include leaven. What is leaven symbolic of? Sin, of course. Why 2 loaves? Many theories…but the bottom line is that whatever the two loaves symbolize, they are brought as gifts to the Lord by the people as a faith offering for the coming harvest. I am convinced that this is prophetic pattern symbolizing Jew and Gentile brought to the Lord and waved to Him as a faith offering as the great summer harvest begins.</a:t>
            </a:r>
          </a:p>
          <a:p>
            <a:endParaRPr lang="en-US" dirty="0"/>
          </a:p>
        </p:txBody>
      </p:sp>
    </p:spTree>
    <p:extLst>
      <p:ext uri="{BB962C8B-B14F-4D97-AF65-F5344CB8AC3E}">
        <p14:creationId xmlns:p14="http://schemas.microsoft.com/office/powerpoint/2010/main" val="306447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a:p>
        </p:txBody>
      </p:sp>
      <p:sp>
        <p:nvSpPr>
          <p:cNvPr id="15" name="Date Placeholder 14"/>
          <p:cNvSpPr>
            <a:spLocks noGrp="1"/>
          </p:cNvSpPr>
          <p:nvPr>
            <p:ph type="dt" sz="half" idx="10"/>
          </p:nvPr>
        </p:nvSpPr>
        <p:spPr>
          <a:xfrm>
            <a:off x="7721600" y="6203667"/>
            <a:ext cx="3454400" cy="384048"/>
          </a:xfrm>
          <a:prstGeom prst="rect">
            <a:avLst/>
          </a:prstGeom>
        </p:spPr>
        <p:txBody>
          <a:bodyPr/>
          <a:lstStyle/>
          <a:p>
            <a:pPr eaLnBrk="1" latinLnBrk="0" hangingPunct="1"/>
            <a:r>
              <a:rPr lang="en-US"/>
              <a:t>3/21/2020</a:t>
            </a:r>
          </a:p>
        </p:txBody>
      </p:sp>
      <p:sp>
        <p:nvSpPr>
          <p:cNvPr id="16" name="Slide Number Placeholder 15"/>
          <p:cNvSpPr>
            <a:spLocks noGrp="1"/>
          </p:cNvSpPr>
          <p:nvPr>
            <p:ph type="sldNum" sz="quarter" idx="11"/>
          </p:nvPr>
        </p:nvSpPr>
        <p:spPr>
          <a:xfrm>
            <a:off x="11214100" y="6181531"/>
            <a:ext cx="812800" cy="457200"/>
          </a:xfrm>
          <a:prstGeom prst="rect">
            <a:avLst/>
          </a:prstGeom>
        </p:spPr>
        <p:txBody>
          <a:bodyPr/>
          <a:lstStyle/>
          <a:p>
            <a:fld id="{D57F1E4F-1CFF-5643-939E-217C01CDF565}" type="slidenum">
              <a:rPr lang="en-US" smtClean="0"/>
              <a:pPr/>
              <a:t>‹#›</a:t>
            </a:fld>
            <a:endParaRPr lang="en-US" dirty="0"/>
          </a:p>
        </p:txBody>
      </p:sp>
      <p:sp>
        <p:nvSpPr>
          <p:cNvPr id="17" name="Footer Placeholder 16"/>
          <p:cNvSpPr>
            <a:spLocks noGrp="1"/>
          </p:cNvSpPr>
          <p:nvPr>
            <p:ph type="ftr" sz="quarter" idx="12"/>
          </p:nvPr>
        </p:nvSpPr>
        <p:spPr>
          <a:xfrm>
            <a:off x="2844800" y="6203667"/>
            <a:ext cx="4775200" cy="384048"/>
          </a:xfrm>
          <a:prstGeom prst="rect">
            <a:avLst/>
          </a:prstGeom>
        </p:spPr>
        <p:txBody>
          <a:bodyPr/>
          <a:lstStyle/>
          <a:p>
            <a:endParaRPr kumimoji="0" lang="en-US"/>
          </a:p>
        </p:txBody>
      </p:sp>
    </p:spTree>
    <p:extLst>
      <p:ext uri="{BB962C8B-B14F-4D97-AF65-F5344CB8AC3E}">
        <p14:creationId xmlns:p14="http://schemas.microsoft.com/office/powerpoint/2010/main" val="12647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1406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3707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235131" y="1463040"/>
            <a:ext cx="11665132" cy="5185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235131" y="209006"/>
            <a:ext cx="11031583" cy="1219200"/>
          </a:xfrm>
        </p:spPr>
        <p:txBody>
          <a:bodyPr/>
          <a:lstStyle/>
          <a:p>
            <a:r>
              <a:rPr lang="en-US"/>
              <a:t>Click to edit Master title style</a:t>
            </a:r>
          </a:p>
        </p:txBody>
      </p:sp>
    </p:spTree>
    <p:extLst>
      <p:ext uri="{BB962C8B-B14F-4D97-AF65-F5344CB8AC3E}">
        <p14:creationId xmlns:p14="http://schemas.microsoft.com/office/powerpoint/2010/main" val="100356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222068" y="1227221"/>
            <a:ext cx="11736977" cy="53454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5" name="Slide Number Placeholder 14"/>
          <p:cNvSpPr>
            <a:spLocks noGrp="1"/>
          </p:cNvSpPr>
          <p:nvPr>
            <p:ph type="sldNum" sz="quarter" idx="15"/>
          </p:nvPr>
        </p:nvSpPr>
        <p:spPr>
          <a:xfrm>
            <a:off x="11214100" y="6181531"/>
            <a:ext cx="812800" cy="457200"/>
          </a:xfrm>
          <a:prstGeom prst="rect">
            <a:avLst/>
          </a:prstGeom>
        </p:spPr>
        <p:txBody>
          <a:bodyPr/>
          <a:lstStyle>
            <a:lvl1pPr algn="ctr">
              <a:defRPr/>
            </a:lvl1pPr>
          </a:lstStyle>
          <a:p>
            <a:fld id="{D57F1E4F-1CFF-5643-939E-217C01CDF565}" type="slidenum">
              <a:rPr lang="en-US" smtClean="0"/>
              <a:pPr/>
              <a:t>‹#›</a:t>
            </a:fld>
            <a:endParaRPr lang="en-US" dirty="0"/>
          </a:p>
        </p:txBody>
      </p:sp>
      <p:sp>
        <p:nvSpPr>
          <p:cNvPr id="17" name="Title 16"/>
          <p:cNvSpPr>
            <a:spLocks noGrp="1"/>
          </p:cNvSpPr>
          <p:nvPr>
            <p:ph type="title"/>
          </p:nvPr>
        </p:nvSpPr>
        <p:spPr>
          <a:xfrm>
            <a:off x="222068" y="152400"/>
            <a:ext cx="11360332" cy="1074821"/>
          </a:xfrm>
        </p:spPr>
        <p:txBody>
          <a:bodyPr rtlCol="0" anchor="b" anchorCtr="0">
            <a:normAutofit/>
          </a:bodyPr>
          <a:lstStyle>
            <a:lvl1pPr>
              <a:defRPr sz="6000"/>
            </a:lvl1pPr>
          </a:lstStyle>
          <a:p>
            <a:r>
              <a:rPr kumimoji="0" lang="en-US"/>
              <a:t>Click to edit Master title style</a:t>
            </a:r>
          </a:p>
        </p:txBody>
      </p:sp>
    </p:spTree>
    <p:extLst>
      <p:ext uri="{BB962C8B-B14F-4D97-AF65-F5344CB8AC3E}">
        <p14:creationId xmlns:p14="http://schemas.microsoft.com/office/powerpoint/2010/main" val="176959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9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8523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0"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Tree>
    <p:extLst>
      <p:ext uri="{BB962C8B-B14F-4D97-AF65-F5344CB8AC3E}">
        <p14:creationId xmlns:p14="http://schemas.microsoft.com/office/powerpoint/2010/main" val="23490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14034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53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bg1"/>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bg1"/>
                </a:solidFill>
                <a:effectLst>
                  <a:outerShdw blurRad="38100" dist="38100" dir="2700000" algn="tl">
                    <a:srgbClr val="000000">
                      <a:alpha val="43137"/>
                    </a:srgbClr>
                  </a:outerShdw>
                </a:effectLst>
                <a:latin typeface="+mn-lt"/>
                <a:ea typeface="+mn-ea"/>
                <a:cs typeface="+mn-cs"/>
              </a:defRPr>
            </a:lvl1pPr>
          </a:lstStyle>
          <a:p>
            <a:r>
              <a:rPr kumimoji="0" lang="en-US"/>
              <a:t>Click to edit Master title style</a:t>
            </a:r>
          </a:p>
        </p:txBody>
      </p:sp>
      <p:pic>
        <p:nvPicPr>
          <p:cNvPr id="2" name="Picture 2" descr="Beth Yeshua International - Getzel on Livestream">
            <a:extLst>
              <a:ext uri="{FF2B5EF4-FFF2-40B4-BE49-F238E27FC236}">
                <a16:creationId xmlns:a16="http://schemas.microsoft.com/office/drawing/2014/main" id="{FC92B29F-622D-4743-01CD-DCD812D3AC38}"/>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3024" t="9921" r="2546" b="17248"/>
          <a:stretch/>
        </p:blipFill>
        <p:spPr bwMode="auto">
          <a:xfrm>
            <a:off x="11383654" y="99220"/>
            <a:ext cx="667681" cy="539136"/>
          </a:xfrm>
          <a:custGeom>
            <a:avLst/>
            <a:gdLst>
              <a:gd name="csX0" fmla="*/ 0 w 667681"/>
              <a:gd name="csY0" fmla="*/ 0 h 539136"/>
              <a:gd name="csX1" fmla="*/ 313810 w 667681"/>
              <a:gd name="csY1" fmla="*/ 0 h 539136"/>
              <a:gd name="csX2" fmla="*/ 667681 w 667681"/>
              <a:gd name="csY2" fmla="*/ 0 h 539136"/>
              <a:gd name="csX3" fmla="*/ 667681 w 667681"/>
              <a:gd name="csY3" fmla="*/ 539136 h 539136"/>
              <a:gd name="csX4" fmla="*/ 320487 w 667681"/>
              <a:gd name="csY4" fmla="*/ 539136 h 539136"/>
              <a:gd name="csX5" fmla="*/ 0 w 667681"/>
              <a:gd name="csY5" fmla="*/ 539136 h 539136"/>
              <a:gd name="csX6" fmla="*/ 0 w 667681"/>
              <a:gd name="csY6" fmla="*/ 0 h 5391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67681" h="539136" fill="none" extrusionOk="0">
                <a:moveTo>
                  <a:pt x="0" y="0"/>
                </a:moveTo>
                <a:cubicBezTo>
                  <a:pt x="152300" y="-13597"/>
                  <a:pt x="211257" y="1876"/>
                  <a:pt x="313810" y="0"/>
                </a:cubicBezTo>
                <a:cubicBezTo>
                  <a:pt x="416363" y="-1876"/>
                  <a:pt x="542140" y="59"/>
                  <a:pt x="667681" y="0"/>
                </a:cubicBezTo>
                <a:cubicBezTo>
                  <a:pt x="720136" y="190123"/>
                  <a:pt x="667249" y="427185"/>
                  <a:pt x="667681" y="539136"/>
                </a:cubicBezTo>
                <a:cubicBezTo>
                  <a:pt x="527478" y="545595"/>
                  <a:pt x="432822" y="499596"/>
                  <a:pt x="320487" y="539136"/>
                </a:cubicBezTo>
                <a:cubicBezTo>
                  <a:pt x="208152" y="578676"/>
                  <a:pt x="121193" y="523355"/>
                  <a:pt x="0" y="539136"/>
                </a:cubicBezTo>
                <a:cubicBezTo>
                  <a:pt x="-48339" y="373444"/>
                  <a:pt x="35395" y="203180"/>
                  <a:pt x="0" y="0"/>
                </a:cubicBezTo>
                <a:close/>
              </a:path>
              <a:path w="667681" h="539136" stroke="0" extrusionOk="0">
                <a:moveTo>
                  <a:pt x="0" y="0"/>
                </a:moveTo>
                <a:cubicBezTo>
                  <a:pt x="120146" y="-36897"/>
                  <a:pt x="180085" y="26690"/>
                  <a:pt x="340517" y="0"/>
                </a:cubicBezTo>
                <a:cubicBezTo>
                  <a:pt x="500949" y="-26690"/>
                  <a:pt x="567657" y="36596"/>
                  <a:pt x="667681" y="0"/>
                </a:cubicBezTo>
                <a:cubicBezTo>
                  <a:pt x="703764" y="230859"/>
                  <a:pt x="639088" y="283301"/>
                  <a:pt x="667681" y="539136"/>
                </a:cubicBezTo>
                <a:cubicBezTo>
                  <a:pt x="552022" y="562022"/>
                  <a:pt x="414791" y="535850"/>
                  <a:pt x="333841" y="539136"/>
                </a:cubicBezTo>
                <a:cubicBezTo>
                  <a:pt x="252891" y="542422"/>
                  <a:pt x="141324" y="530326"/>
                  <a:pt x="0" y="539136"/>
                </a:cubicBezTo>
                <a:cubicBezTo>
                  <a:pt x="-55330" y="418144"/>
                  <a:pt x="62585" y="178698"/>
                  <a:pt x="0" y="0"/>
                </a:cubicBezTo>
                <a:close/>
              </a:path>
            </a:pathLst>
          </a:custGeom>
          <a:ln w="19050" cap="sq">
            <a:solidFill>
              <a:srgbClr val="A95073"/>
            </a:solidFill>
            <a:miter lim="800000"/>
            <a:extLst>
              <a:ext uri="{C807C97D-BFC1-408E-A445-0C87EB9F89A2}">
                <ask:lineSketchStyleProps xmlns:ask="http://schemas.microsoft.com/office/drawing/2018/sketchyshapes" sd="1806943773">
                  <a:prstGeom prst="rect">
                    <a:avLst/>
                  </a:prstGeom>
                  <ask:type>
                    <ask:lineSketchScribble/>
                  </ask:type>
                </ask:lineSketchStyleProps>
              </a:ext>
            </a:extLst>
          </a:ln>
          <a:effectLst>
            <a:outerShdw blurRad="180580" dist="25400" dir="2700000" sx="102000" sy="102000" algn="tl" rotWithShape="0">
              <a:prstClr val="black">
                <a:alpha val="67847"/>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25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pic>
        <p:nvPicPr>
          <p:cNvPr id="5" name="Picture 2" descr="Beth Yeshua International - Getzel on Livestream">
            <a:extLst>
              <a:ext uri="{FF2B5EF4-FFF2-40B4-BE49-F238E27FC236}">
                <a16:creationId xmlns:a16="http://schemas.microsoft.com/office/drawing/2014/main" id="{01C47F82-E113-DAA3-9693-08B68DFA654E}"/>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3024" t="9921" r="2546" b="17248"/>
          <a:stretch/>
        </p:blipFill>
        <p:spPr bwMode="auto">
          <a:xfrm>
            <a:off x="11383654" y="99220"/>
            <a:ext cx="667681" cy="539136"/>
          </a:xfrm>
          <a:custGeom>
            <a:avLst/>
            <a:gdLst>
              <a:gd name="csX0" fmla="*/ 0 w 667681"/>
              <a:gd name="csY0" fmla="*/ 0 h 539136"/>
              <a:gd name="csX1" fmla="*/ 313810 w 667681"/>
              <a:gd name="csY1" fmla="*/ 0 h 539136"/>
              <a:gd name="csX2" fmla="*/ 667681 w 667681"/>
              <a:gd name="csY2" fmla="*/ 0 h 539136"/>
              <a:gd name="csX3" fmla="*/ 667681 w 667681"/>
              <a:gd name="csY3" fmla="*/ 539136 h 539136"/>
              <a:gd name="csX4" fmla="*/ 320487 w 667681"/>
              <a:gd name="csY4" fmla="*/ 539136 h 539136"/>
              <a:gd name="csX5" fmla="*/ 0 w 667681"/>
              <a:gd name="csY5" fmla="*/ 539136 h 539136"/>
              <a:gd name="csX6" fmla="*/ 0 w 667681"/>
              <a:gd name="csY6" fmla="*/ 0 h 5391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67681" h="539136" fill="none" extrusionOk="0">
                <a:moveTo>
                  <a:pt x="0" y="0"/>
                </a:moveTo>
                <a:cubicBezTo>
                  <a:pt x="152300" y="-13597"/>
                  <a:pt x="211257" y="1876"/>
                  <a:pt x="313810" y="0"/>
                </a:cubicBezTo>
                <a:cubicBezTo>
                  <a:pt x="416363" y="-1876"/>
                  <a:pt x="542140" y="59"/>
                  <a:pt x="667681" y="0"/>
                </a:cubicBezTo>
                <a:cubicBezTo>
                  <a:pt x="720136" y="190123"/>
                  <a:pt x="667249" y="427185"/>
                  <a:pt x="667681" y="539136"/>
                </a:cubicBezTo>
                <a:cubicBezTo>
                  <a:pt x="527478" y="545595"/>
                  <a:pt x="432822" y="499596"/>
                  <a:pt x="320487" y="539136"/>
                </a:cubicBezTo>
                <a:cubicBezTo>
                  <a:pt x="208152" y="578676"/>
                  <a:pt x="121193" y="523355"/>
                  <a:pt x="0" y="539136"/>
                </a:cubicBezTo>
                <a:cubicBezTo>
                  <a:pt x="-48339" y="373444"/>
                  <a:pt x="35395" y="203180"/>
                  <a:pt x="0" y="0"/>
                </a:cubicBezTo>
                <a:close/>
              </a:path>
              <a:path w="667681" h="539136" stroke="0" extrusionOk="0">
                <a:moveTo>
                  <a:pt x="0" y="0"/>
                </a:moveTo>
                <a:cubicBezTo>
                  <a:pt x="120146" y="-36897"/>
                  <a:pt x="180085" y="26690"/>
                  <a:pt x="340517" y="0"/>
                </a:cubicBezTo>
                <a:cubicBezTo>
                  <a:pt x="500949" y="-26690"/>
                  <a:pt x="567657" y="36596"/>
                  <a:pt x="667681" y="0"/>
                </a:cubicBezTo>
                <a:cubicBezTo>
                  <a:pt x="703764" y="230859"/>
                  <a:pt x="639088" y="283301"/>
                  <a:pt x="667681" y="539136"/>
                </a:cubicBezTo>
                <a:cubicBezTo>
                  <a:pt x="552022" y="562022"/>
                  <a:pt x="414791" y="535850"/>
                  <a:pt x="333841" y="539136"/>
                </a:cubicBezTo>
                <a:cubicBezTo>
                  <a:pt x="252891" y="542422"/>
                  <a:pt x="141324" y="530326"/>
                  <a:pt x="0" y="539136"/>
                </a:cubicBezTo>
                <a:cubicBezTo>
                  <a:pt x="-55330" y="418144"/>
                  <a:pt x="62585" y="178698"/>
                  <a:pt x="0" y="0"/>
                </a:cubicBezTo>
                <a:close/>
              </a:path>
            </a:pathLst>
          </a:custGeom>
          <a:ln w="19050" cap="sq">
            <a:solidFill>
              <a:srgbClr val="A95073"/>
            </a:solidFill>
            <a:miter lim="800000"/>
            <a:extLst>
              <a:ext uri="{C807C97D-BFC1-408E-A445-0C87EB9F89A2}">
                <ask:lineSketchStyleProps xmlns:ask="http://schemas.microsoft.com/office/drawing/2018/sketchyshapes" sd="1806943773">
                  <a:prstGeom prst="rect">
                    <a:avLst/>
                  </a:prstGeom>
                  <ask:type>
                    <ask:lineSketchScribble/>
                  </ask:type>
                </ask:lineSketchStyleProps>
              </a:ext>
            </a:extLst>
          </a:ln>
          <a:effectLst>
            <a:outerShdw blurRad="180580" dist="25400" dir="2700000" sx="102000" sy="102000" algn="tl" rotWithShape="0">
              <a:prstClr val="black">
                <a:alpha val="67847"/>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41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93914" y="1447800"/>
            <a:ext cx="11619412" cy="520119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5" name="Title Placeholder 4"/>
          <p:cNvSpPr>
            <a:spLocks noGrp="1"/>
          </p:cNvSpPr>
          <p:nvPr>
            <p:ph type="title"/>
          </p:nvPr>
        </p:nvSpPr>
        <p:spPr>
          <a:xfrm>
            <a:off x="293914" y="209006"/>
            <a:ext cx="10972800" cy="1219200"/>
          </a:xfrm>
          <a:prstGeom prst="rect">
            <a:avLst/>
          </a:prstGeom>
          <a:ln w="6350" cap="rnd">
            <a:noFill/>
          </a:ln>
        </p:spPr>
        <p:txBody>
          <a:bodyPr vert="horz" anchor="b" anchorCtr="0">
            <a:normAutofit/>
          </a:bodyPr>
          <a:lstStyle/>
          <a:p>
            <a:r>
              <a:rPr kumimoji="0" lang="en-US"/>
              <a:t>Click to edit Master title style</a:t>
            </a:r>
          </a:p>
        </p:txBody>
      </p:sp>
      <p:pic>
        <p:nvPicPr>
          <p:cNvPr id="2" name="Picture 2" descr="Beth Yeshua International - Getzel on Livestream">
            <a:extLst>
              <a:ext uri="{FF2B5EF4-FFF2-40B4-BE49-F238E27FC236}">
                <a16:creationId xmlns:a16="http://schemas.microsoft.com/office/drawing/2014/main" id="{F8F1C83B-5B61-8CE5-D9AE-C029E5DC9475}"/>
              </a:ext>
            </a:extLst>
          </p:cNvPr>
          <p:cNvPicPr>
            <a:picLocks noChangeAspect="1" noChangeArrowheads="1"/>
          </p:cNvPicPr>
          <p:nvPr userDrawn="1"/>
        </p:nvPicPr>
        <p:blipFill rotWithShape="1">
          <a:blip r:embed="rId14">
            <a:extLst>
              <a:ext uri="{BEBA8EAE-BF5A-486C-A8C5-ECC9F3942E4B}">
                <a14:imgProps xmlns:a14="http://schemas.microsoft.com/office/drawing/2010/main">
                  <a14:imgLayer r:embed="rId15">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3024" t="9921" r="2546" b="17248"/>
          <a:stretch/>
        </p:blipFill>
        <p:spPr bwMode="auto">
          <a:xfrm>
            <a:off x="11383654" y="99220"/>
            <a:ext cx="667681" cy="539136"/>
          </a:xfrm>
          <a:custGeom>
            <a:avLst/>
            <a:gdLst>
              <a:gd name="csX0" fmla="*/ 0 w 667681"/>
              <a:gd name="csY0" fmla="*/ 0 h 539136"/>
              <a:gd name="csX1" fmla="*/ 313810 w 667681"/>
              <a:gd name="csY1" fmla="*/ 0 h 539136"/>
              <a:gd name="csX2" fmla="*/ 667681 w 667681"/>
              <a:gd name="csY2" fmla="*/ 0 h 539136"/>
              <a:gd name="csX3" fmla="*/ 667681 w 667681"/>
              <a:gd name="csY3" fmla="*/ 539136 h 539136"/>
              <a:gd name="csX4" fmla="*/ 320487 w 667681"/>
              <a:gd name="csY4" fmla="*/ 539136 h 539136"/>
              <a:gd name="csX5" fmla="*/ 0 w 667681"/>
              <a:gd name="csY5" fmla="*/ 539136 h 539136"/>
              <a:gd name="csX6" fmla="*/ 0 w 667681"/>
              <a:gd name="csY6" fmla="*/ 0 h 5391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67681" h="539136" fill="none" extrusionOk="0">
                <a:moveTo>
                  <a:pt x="0" y="0"/>
                </a:moveTo>
                <a:cubicBezTo>
                  <a:pt x="152300" y="-13597"/>
                  <a:pt x="211257" y="1876"/>
                  <a:pt x="313810" y="0"/>
                </a:cubicBezTo>
                <a:cubicBezTo>
                  <a:pt x="416363" y="-1876"/>
                  <a:pt x="542140" y="59"/>
                  <a:pt x="667681" y="0"/>
                </a:cubicBezTo>
                <a:cubicBezTo>
                  <a:pt x="720136" y="190123"/>
                  <a:pt x="667249" y="427185"/>
                  <a:pt x="667681" y="539136"/>
                </a:cubicBezTo>
                <a:cubicBezTo>
                  <a:pt x="527478" y="545595"/>
                  <a:pt x="432822" y="499596"/>
                  <a:pt x="320487" y="539136"/>
                </a:cubicBezTo>
                <a:cubicBezTo>
                  <a:pt x="208152" y="578676"/>
                  <a:pt x="121193" y="523355"/>
                  <a:pt x="0" y="539136"/>
                </a:cubicBezTo>
                <a:cubicBezTo>
                  <a:pt x="-48339" y="373444"/>
                  <a:pt x="35395" y="203180"/>
                  <a:pt x="0" y="0"/>
                </a:cubicBezTo>
                <a:close/>
              </a:path>
              <a:path w="667681" h="539136" stroke="0" extrusionOk="0">
                <a:moveTo>
                  <a:pt x="0" y="0"/>
                </a:moveTo>
                <a:cubicBezTo>
                  <a:pt x="120146" y="-36897"/>
                  <a:pt x="180085" y="26690"/>
                  <a:pt x="340517" y="0"/>
                </a:cubicBezTo>
                <a:cubicBezTo>
                  <a:pt x="500949" y="-26690"/>
                  <a:pt x="567657" y="36596"/>
                  <a:pt x="667681" y="0"/>
                </a:cubicBezTo>
                <a:cubicBezTo>
                  <a:pt x="703764" y="230859"/>
                  <a:pt x="639088" y="283301"/>
                  <a:pt x="667681" y="539136"/>
                </a:cubicBezTo>
                <a:cubicBezTo>
                  <a:pt x="552022" y="562022"/>
                  <a:pt x="414791" y="535850"/>
                  <a:pt x="333841" y="539136"/>
                </a:cubicBezTo>
                <a:cubicBezTo>
                  <a:pt x="252891" y="542422"/>
                  <a:pt x="141324" y="530326"/>
                  <a:pt x="0" y="539136"/>
                </a:cubicBezTo>
                <a:cubicBezTo>
                  <a:pt x="-55330" y="418144"/>
                  <a:pt x="62585" y="178698"/>
                  <a:pt x="0" y="0"/>
                </a:cubicBezTo>
                <a:close/>
              </a:path>
            </a:pathLst>
          </a:custGeom>
          <a:ln w="19050" cap="sq">
            <a:solidFill>
              <a:srgbClr val="A95073"/>
            </a:solidFill>
            <a:miter lim="800000"/>
            <a:extLst>
              <a:ext uri="{C807C97D-BFC1-408E-A445-0C87EB9F89A2}">
                <ask:lineSketchStyleProps xmlns:ask="http://schemas.microsoft.com/office/drawing/2018/sketchyshapes" sd="1806943773">
                  <a:prstGeom prst="rect">
                    <a:avLst/>
                  </a:prstGeom>
                  <ask:type>
                    <ask:lineSketchScribble/>
                  </ask:type>
                </ask:lineSketchStyleProps>
              </a:ext>
            </a:extLst>
          </a:ln>
          <a:effectLst>
            <a:outerShdw blurRad="180580" dist="25400" dir="2700000" sx="102000" sy="102000" algn="tl" rotWithShape="0">
              <a:prstClr val="black">
                <a:alpha val="67847"/>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97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0" indent="0" algn="l" rtl="0" eaLnBrk="1" latinLnBrk="0" hangingPunct="1">
        <a:spcBef>
          <a:spcPts val="600"/>
        </a:spcBef>
        <a:buClr>
          <a:schemeClr val="accent2"/>
        </a:buClr>
        <a:buSzPct val="85000"/>
        <a:buFont typeface="Wingdings 2"/>
        <a:buNone/>
        <a:defRPr kumimoji="0" sz="2600" kern="1200">
          <a:solidFill>
            <a:schemeClr val="bg1"/>
          </a:solidFill>
          <a:effectLst>
            <a:outerShdw blurRad="38100" dist="38100" dir="2700000" algn="tl">
              <a:srgbClr val="000000">
                <a:alpha val="43137"/>
              </a:srgbClr>
            </a:outerShdw>
          </a:effectLst>
          <a:latin typeface="+mn-lt"/>
          <a:ea typeface="+mn-ea"/>
          <a:cs typeface="+mn-cs"/>
        </a:defRPr>
      </a:lvl1pPr>
      <a:lvl2pPr marL="365760" indent="0" algn="l" rtl="0" eaLnBrk="1" latinLnBrk="0" hangingPunct="1">
        <a:spcBef>
          <a:spcPts val="300"/>
        </a:spcBef>
        <a:buClr>
          <a:schemeClr val="accent2">
            <a:shade val="75000"/>
          </a:schemeClr>
        </a:buClr>
        <a:buSzPct val="85000"/>
        <a:buFont typeface="Wingdings 2"/>
        <a:buNone/>
        <a:defRPr kumimoji="0" sz="2400" kern="1200">
          <a:solidFill>
            <a:schemeClr val="bg1"/>
          </a:solidFill>
          <a:effectLst>
            <a:outerShdw blurRad="38100" dist="38100" dir="2700000" algn="tl">
              <a:srgbClr val="000000">
                <a:alpha val="43137"/>
              </a:srgbClr>
            </a:outerShdw>
          </a:effectLst>
          <a:latin typeface="+mn-lt"/>
          <a:ea typeface="+mn-ea"/>
          <a:cs typeface="+mn-cs"/>
        </a:defRPr>
      </a:lvl2pPr>
      <a:lvl3pPr marL="777240" indent="0" algn="l" rtl="0" eaLnBrk="1" latinLnBrk="0" hangingPunct="1">
        <a:spcBef>
          <a:spcPts val="300"/>
        </a:spcBef>
        <a:buClr>
          <a:schemeClr val="accent2">
            <a:shade val="50000"/>
          </a:schemeClr>
        </a:buClr>
        <a:buSzPct val="85000"/>
        <a:buFont typeface="Wingdings 2"/>
        <a:buNone/>
        <a:defRPr kumimoji="0" sz="2100" kern="1200">
          <a:solidFill>
            <a:schemeClr val="bg1"/>
          </a:solidFill>
          <a:effectLst>
            <a:outerShdw blurRad="38100" dist="38100" dir="2700000" algn="tl">
              <a:srgbClr val="000000">
                <a:alpha val="43137"/>
              </a:srgbClr>
            </a:outerShdw>
          </a:effectLst>
          <a:latin typeface="+mn-lt"/>
          <a:ea typeface="+mn-ea"/>
          <a:cs typeface="+mn-cs"/>
        </a:defRPr>
      </a:lvl3pPr>
      <a:lvl4pPr marL="1051560" indent="0" algn="l" rtl="0" eaLnBrk="1" latinLnBrk="0" hangingPunct="1">
        <a:spcBef>
          <a:spcPts val="300"/>
        </a:spcBef>
        <a:buClr>
          <a:schemeClr val="accent2">
            <a:shade val="75000"/>
          </a:schemeClr>
        </a:buClr>
        <a:buSzPct val="85000"/>
        <a:buFont typeface="Wingdings 2" pitchFamily="18" charset="2"/>
        <a:buNone/>
        <a:defRPr kumimoji="0" sz="1900" kern="1200">
          <a:solidFill>
            <a:schemeClr val="bg1"/>
          </a:solidFill>
          <a:effectLst>
            <a:outerShdw blurRad="38100" dist="38100" dir="2700000" algn="tl">
              <a:srgbClr val="000000">
                <a:alpha val="43137"/>
              </a:srgbClr>
            </a:outerShdw>
          </a:effectLst>
          <a:latin typeface="+mn-lt"/>
          <a:ea typeface="+mn-ea"/>
          <a:cs typeface="+mn-cs"/>
        </a:defRPr>
      </a:lvl4pPr>
      <a:lvl5pPr marL="1325880" indent="0" algn="l" rtl="0" eaLnBrk="1" latinLnBrk="0" hangingPunct="1">
        <a:spcBef>
          <a:spcPts val="340"/>
        </a:spcBef>
        <a:buClr>
          <a:schemeClr val="accent2">
            <a:shade val="75000"/>
          </a:schemeClr>
        </a:buClr>
        <a:buSzPct val="85000"/>
        <a:buFont typeface="Wingdings 2" pitchFamily="18" charset="2"/>
        <a:buNone/>
        <a:defRPr kumimoji="0" sz="1600" kern="1200">
          <a:solidFill>
            <a:schemeClr val="bg1"/>
          </a:solidFill>
          <a:effectLst>
            <a:outerShdw blurRad="38100" dist="38100" dir="2700000" algn="tl">
              <a:srgbClr val="000000">
                <a:alpha val="43137"/>
              </a:srgbClr>
            </a:outerShdw>
          </a:effectLst>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D9F8-CC80-B0BD-4974-8CD8D936D521}"/>
            </a:ext>
          </a:extLst>
        </p:cNvPr>
        <p:cNvGrpSpPr/>
        <p:nvPr/>
      </p:nvGrpSpPr>
      <p:grpSpPr>
        <a:xfrm>
          <a:off x="0" y="0"/>
          <a:ext cx="0" cy="0"/>
          <a:chOff x="0" y="0"/>
          <a:chExt cx="0" cy="0"/>
        </a:xfrm>
      </p:grpSpPr>
      <p:pic>
        <p:nvPicPr>
          <p:cNvPr id="7170" name="Picture 2" descr="Many are spending Shavuot at home. Here's how to make the best of it.">
            <a:extLst>
              <a:ext uri="{FF2B5EF4-FFF2-40B4-BE49-F238E27FC236}">
                <a16:creationId xmlns:a16="http://schemas.microsoft.com/office/drawing/2014/main" id="{ACF479A8-9C78-9899-0097-BE818A7B801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 y="0"/>
            <a:ext cx="12192001" cy="68670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B63940-5EFA-0177-8F12-AB9E340350E0}"/>
              </a:ext>
            </a:extLst>
          </p:cNvPr>
          <p:cNvSpPr/>
          <p:nvPr/>
        </p:nvSpPr>
        <p:spPr>
          <a:xfrm>
            <a:off x="222068" y="151945"/>
            <a:ext cx="11747864" cy="3231654"/>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50" normalizeH="0" baseline="0" noProof="0" dirty="0">
                <a:ln w="0"/>
                <a:solidFill>
                  <a:srgbClr val="BF840D"/>
                </a:solidFill>
                <a:effectLst>
                  <a:innerShdw blurRad="63500" dist="50800" dir="13500000">
                    <a:srgbClr val="000000">
                      <a:alpha val="50000"/>
                    </a:srgbClr>
                  </a:innerShdw>
                </a:effectLst>
                <a:uLnTx/>
                <a:uFillTx/>
                <a:latin typeface="Constantia"/>
                <a:ea typeface="+mn-ea"/>
                <a:cs typeface="+mn-cs"/>
              </a:rPr>
              <a:t>Shavuot – Part 1</a:t>
            </a:r>
            <a:endParaRPr kumimoji="0" lang="en-US" sz="6000" b="1" i="0" u="none" strike="noStrike" kern="1200" cap="none" spc="50" normalizeH="0" baseline="0" noProof="0" dirty="0">
              <a:ln w="0"/>
              <a:solidFill>
                <a:srgbClr val="BF840D"/>
              </a:solidFill>
              <a:effectLst>
                <a:innerShdw blurRad="63500" dist="50800" dir="13500000">
                  <a:srgbClr val="000000">
                    <a:alpha val="50000"/>
                  </a:srgbClr>
                </a:innerShdw>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Constantia"/>
                <a:ea typeface="+mn-ea"/>
                <a:cs typeface="+mn-cs"/>
              </a:rPr>
              <a:t>The Homecoming – Shavuot, Torah &amp; The Yovel</a:t>
            </a:r>
          </a:p>
        </p:txBody>
      </p:sp>
    </p:spTree>
    <p:extLst>
      <p:ext uri="{BB962C8B-B14F-4D97-AF65-F5344CB8AC3E}">
        <p14:creationId xmlns:p14="http://schemas.microsoft.com/office/powerpoint/2010/main" val="18969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0CF8E2-6A45-46EA-8992-1E5987B4262A}"/>
              </a:ext>
            </a:extLst>
          </p:cNvPr>
          <p:cNvSpPr>
            <a:spLocks noGrp="1"/>
          </p:cNvSpPr>
          <p:nvPr>
            <p:ph idx="1"/>
          </p:nvPr>
        </p:nvSpPr>
        <p:spPr>
          <a:xfrm>
            <a:off x="222068" y="865538"/>
            <a:ext cx="11736977" cy="5840061"/>
          </a:xfrm>
        </p:spPr>
        <p:txBody>
          <a:bodyPr>
            <a:normAutofit/>
          </a:bodyPr>
          <a:lstStyle/>
          <a:p>
            <a:pPr algn="l"/>
            <a:r>
              <a:rPr lang="en-US" sz="4000" b="1" i="0" baseline="30000" dirty="0">
                <a:solidFill>
                  <a:srgbClr val="000000"/>
                </a:solidFill>
                <a:effectLst>
                  <a:outerShdw blurRad="50800" dist="38100" dir="2700000" algn="tl" rotWithShape="0">
                    <a:prstClr val="black">
                      <a:alpha val="40000"/>
                    </a:prstClr>
                  </a:outerShdw>
                </a:effectLst>
              </a:rPr>
              <a:t>17 </a:t>
            </a:r>
            <a:r>
              <a:rPr lang="en-US" sz="4000" b="0" i="0" dirty="0">
                <a:solidFill>
                  <a:srgbClr val="FF0000"/>
                </a:solidFill>
                <a:effectLst>
                  <a:outerShdw blurRad="50800" dist="38100" dir="2700000" algn="tl" rotWithShape="0">
                    <a:prstClr val="black">
                      <a:alpha val="40000"/>
                    </a:prstClr>
                  </a:outerShdw>
                </a:effectLst>
                <a:highlight>
                  <a:srgbClr val="FFFF00"/>
                </a:highlight>
              </a:rPr>
              <a:t>You must bring bread</a:t>
            </a:r>
            <a:r>
              <a:rPr lang="en-US" sz="4000" b="0" i="0" dirty="0">
                <a:solidFill>
                  <a:srgbClr val="000000"/>
                </a:solidFill>
                <a:effectLst>
                  <a:outerShdw blurRad="50800" dist="38100" dir="2700000" algn="tl" rotWithShape="0">
                    <a:prstClr val="black">
                      <a:alpha val="40000"/>
                    </a:prstClr>
                  </a:outerShdw>
                </a:effectLst>
              </a:rPr>
              <a:t> from your homes for waving — </a:t>
            </a:r>
            <a:r>
              <a:rPr lang="en-US" sz="4000" b="0" i="0" dirty="0">
                <a:solidFill>
                  <a:srgbClr val="FF0000"/>
                </a:solidFill>
                <a:effectLst>
                  <a:outerShdw blurRad="50800" dist="38100" dir="2700000" algn="tl" rotWithShape="0">
                    <a:prstClr val="black">
                      <a:alpha val="40000"/>
                    </a:prstClr>
                  </a:outerShdw>
                </a:effectLst>
                <a:highlight>
                  <a:srgbClr val="FFFF00"/>
                </a:highlight>
              </a:rPr>
              <a:t>two loaves</a:t>
            </a:r>
            <a:r>
              <a:rPr lang="en-US" sz="4000" b="0" i="0" dirty="0">
                <a:solidFill>
                  <a:srgbClr val="000000"/>
                </a:solidFill>
                <a:effectLst>
                  <a:outerShdw blurRad="50800" dist="38100" dir="2700000" algn="tl" rotWithShape="0">
                    <a:prstClr val="black">
                      <a:alpha val="40000"/>
                    </a:prstClr>
                  </a:outerShdw>
                </a:effectLst>
              </a:rPr>
              <a:t> made with one gallon of fine flour, </a:t>
            </a:r>
            <a:r>
              <a:rPr lang="en-US" sz="4000" b="1" i="0" dirty="0">
                <a:solidFill>
                  <a:srgbClr val="FF0000"/>
                </a:solidFill>
                <a:effectLst>
                  <a:outerShdw blurRad="50800" dist="38100" dir="2700000" algn="tl" rotWithShape="0">
                    <a:prstClr val="black">
                      <a:alpha val="40000"/>
                    </a:prstClr>
                  </a:outerShdw>
                </a:effectLst>
                <a:highlight>
                  <a:srgbClr val="FFFF00"/>
                </a:highlight>
              </a:rPr>
              <a:t>BAKED WITH LEAVEN </a:t>
            </a:r>
            <a:r>
              <a:rPr lang="en-US" sz="4000" b="0" i="0" dirty="0">
                <a:solidFill>
                  <a:srgbClr val="000000"/>
                </a:solidFill>
                <a:effectLst>
                  <a:outerShdw blurRad="50800" dist="38100" dir="2700000" algn="tl" rotWithShape="0">
                    <a:prstClr val="black">
                      <a:alpha val="40000"/>
                    </a:prstClr>
                  </a:outerShdw>
                </a:effectLst>
              </a:rPr>
              <a:t>— as </a:t>
            </a:r>
            <a:r>
              <a:rPr lang="en-US" sz="4000" b="0" i="0" dirty="0" err="1">
                <a:solidFill>
                  <a:srgbClr val="FF0000"/>
                </a:solidFill>
                <a:effectLst>
                  <a:outerShdw blurRad="50800" dist="38100" dir="2700000" algn="tl" rotWithShape="0">
                    <a:prstClr val="black">
                      <a:alpha val="40000"/>
                    </a:prstClr>
                  </a:outerShdw>
                </a:effectLst>
                <a:highlight>
                  <a:srgbClr val="FFFF00"/>
                </a:highlight>
              </a:rPr>
              <a:t>firstfruits</a:t>
            </a:r>
            <a:r>
              <a:rPr lang="en-US" sz="4000" b="0" i="0" dirty="0">
                <a:solidFill>
                  <a:srgbClr val="000000"/>
                </a:solidFill>
                <a:effectLst>
                  <a:outerShdw blurRad="50800" dist="38100" dir="2700000" algn="tl" rotWithShape="0">
                    <a:prstClr val="black">
                      <a:alpha val="40000"/>
                    </a:prstClr>
                  </a:outerShdw>
                </a:effectLst>
              </a:rPr>
              <a:t> for </a:t>
            </a:r>
            <a:r>
              <a:rPr lang="en-US" sz="4000" b="0" i="1" cap="small" dirty="0">
                <a:solidFill>
                  <a:srgbClr val="000000"/>
                </a:solidFill>
                <a:effectLst>
                  <a:outerShdw blurRad="50800" dist="38100" dir="2700000" algn="tl" rotWithShape="0">
                    <a:prstClr val="black">
                      <a:alpha val="40000"/>
                    </a:prstClr>
                  </a:outerShdw>
                </a:effectLst>
              </a:rPr>
              <a:t>Adonai</a:t>
            </a:r>
            <a:r>
              <a:rPr lang="en-US" sz="4000" b="0" i="0" dirty="0">
                <a:solidFill>
                  <a:srgbClr val="000000"/>
                </a:solidFill>
                <a:effectLst>
                  <a:outerShdw blurRad="50800" dist="38100" dir="2700000" algn="tl" rotWithShape="0">
                    <a:prstClr val="black">
                      <a:alpha val="40000"/>
                    </a:prstClr>
                  </a:outerShdw>
                </a:effectLst>
              </a:rPr>
              <a:t>.</a:t>
            </a:r>
          </a:p>
        </p:txBody>
      </p:sp>
      <p:sp>
        <p:nvSpPr>
          <p:cNvPr id="3" name="Title 2">
            <a:extLst>
              <a:ext uri="{FF2B5EF4-FFF2-40B4-BE49-F238E27FC236}">
                <a16:creationId xmlns:a16="http://schemas.microsoft.com/office/drawing/2014/main" id="{B14B02D0-DC02-0009-F710-6E1B162B94BA}"/>
              </a:ext>
            </a:extLst>
          </p:cNvPr>
          <p:cNvSpPr>
            <a:spLocks noGrp="1"/>
          </p:cNvSpPr>
          <p:nvPr>
            <p:ph type="title"/>
          </p:nvPr>
        </p:nvSpPr>
        <p:spPr>
          <a:xfrm>
            <a:off x="222068" y="152400"/>
            <a:ext cx="11360332" cy="713139"/>
          </a:xfrm>
        </p:spPr>
        <p:txBody>
          <a:bodyPr>
            <a:normAutofit fontScale="90000"/>
          </a:bodyPr>
          <a:lstStyle/>
          <a:p>
            <a:pPr algn="ctr"/>
            <a:r>
              <a:rPr lang="en-US" dirty="0"/>
              <a:t>Shavuot – Leviticus 23:15-22</a:t>
            </a:r>
          </a:p>
        </p:txBody>
      </p:sp>
      <p:pic>
        <p:nvPicPr>
          <p:cNvPr id="2050" name="Picture 2" descr="Fontana Community Church - Bring Two Loaves Of Bread">
            <a:extLst>
              <a:ext uri="{FF2B5EF4-FFF2-40B4-BE49-F238E27FC236}">
                <a16:creationId xmlns:a16="http://schemas.microsoft.com/office/drawing/2014/main" id="{4EF11BA8-7F5B-5A0C-0F57-ABA67B1D4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386" y="2993038"/>
            <a:ext cx="5230340" cy="34263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42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0CF8E2-6A45-46EA-8992-1E5987B4262A}"/>
              </a:ext>
            </a:extLst>
          </p:cNvPr>
          <p:cNvSpPr>
            <a:spLocks noGrp="1"/>
          </p:cNvSpPr>
          <p:nvPr>
            <p:ph idx="1"/>
          </p:nvPr>
        </p:nvSpPr>
        <p:spPr>
          <a:xfrm>
            <a:off x="222068" y="865538"/>
            <a:ext cx="11736977" cy="5840061"/>
          </a:xfrm>
        </p:spPr>
        <p:txBody>
          <a:bodyPr>
            <a:normAutofit/>
          </a:bodyPr>
          <a:lstStyle/>
          <a:p>
            <a:pPr algn="ctr"/>
            <a:r>
              <a:rPr lang="en-US" sz="4000" b="1" i="0" baseline="30000" dirty="0">
                <a:solidFill>
                  <a:srgbClr val="000000"/>
                </a:solidFill>
                <a:effectLst>
                  <a:outerShdw blurRad="50800" dist="38100" dir="2700000" algn="tl" rotWithShape="0">
                    <a:prstClr val="black">
                      <a:alpha val="40000"/>
                    </a:prstClr>
                  </a:outerShdw>
                </a:effectLst>
              </a:rPr>
              <a:t>18 </a:t>
            </a:r>
            <a:r>
              <a:rPr lang="en-US" sz="4000" b="0" i="0" dirty="0">
                <a:solidFill>
                  <a:srgbClr val="000000"/>
                </a:solidFill>
                <a:effectLst>
                  <a:outerShdw blurRad="50800" dist="38100" dir="2700000" algn="tl" rotWithShape="0">
                    <a:prstClr val="black">
                      <a:alpha val="40000"/>
                    </a:prstClr>
                  </a:outerShdw>
                </a:effectLst>
              </a:rPr>
              <a:t>Along with the bread, present </a:t>
            </a:r>
            <a:r>
              <a:rPr lang="en-US" sz="4000" b="1" i="0" u="sng" dirty="0">
                <a:solidFill>
                  <a:srgbClr val="FF0000"/>
                </a:solidFill>
                <a:effectLst>
                  <a:outerShdw blurRad="50800" dist="38100" dir="2700000" algn="tl" rotWithShape="0">
                    <a:prstClr val="black">
                      <a:alpha val="40000"/>
                    </a:prstClr>
                  </a:outerShdw>
                </a:effectLst>
                <a:highlight>
                  <a:srgbClr val="FFFF00"/>
                </a:highlight>
              </a:rPr>
              <a:t>SEVEN</a:t>
            </a:r>
            <a:r>
              <a:rPr lang="en-US" sz="4000" b="0" i="0" dirty="0">
                <a:solidFill>
                  <a:srgbClr val="000000"/>
                </a:solidFill>
                <a:effectLst>
                  <a:outerShdw blurRad="50800" dist="38100" dir="2700000" algn="tl" rotWithShape="0">
                    <a:prstClr val="black">
                      <a:alpha val="40000"/>
                    </a:prstClr>
                  </a:outerShdw>
                </a:effectLst>
              </a:rPr>
              <a:t> lambs without defect one year old, one young bull and two rams; these will be </a:t>
            </a:r>
            <a:r>
              <a:rPr lang="en-US" sz="4000" b="0" i="0" dirty="0">
                <a:solidFill>
                  <a:srgbClr val="FF0000"/>
                </a:solidFill>
                <a:effectLst>
                  <a:outerShdw blurRad="50800" dist="38100" dir="2700000" algn="tl" rotWithShape="0">
                    <a:prstClr val="black">
                      <a:alpha val="40000"/>
                    </a:prstClr>
                  </a:outerShdw>
                </a:effectLst>
                <a:highlight>
                  <a:srgbClr val="FFFF00"/>
                </a:highlight>
              </a:rPr>
              <a:t>a burnt offering</a:t>
            </a:r>
            <a:r>
              <a:rPr lang="en-US" sz="4000" b="0" i="0" dirty="0">
                <a:solidFill>
                  <a:srgbClr val="000000"/>
                </a:solidFill>
                <a:effectLst>
                  <a:outerShdw blurRad="50800" dist="38100" dir="2700000" algn="tl" rotWithShape="0">
                    <a:prstClr val="black">
                      <a:alpha val="40000"/>
                    </a:prstClr>
                  </a:outerShdw>
                </a:effectLst>
              </a:rPr>
              <a:t> for </a:t>
            </a:r>
            <a:r>
              <a:rPr lang="en-US" sz="4000" b="0" i="1" cap="small" dirty="0">
                <a:solidFill>
                  <a:srgbClr val="000000"/>
                </a:solidFill>
                <a:effectLst>
                  <a:outerShdw blurRad="50800" dist="38100" dir="2700000" algn="tl" rotWithShape="0">
                    <a:prstClr val="black">
                      <a:alpha val="40000"/>
                    </a:prstClr>
                  </a:outerShdw>
                </a:effectLst>
              </a:rPr>
              <a:t>Adonai</a:t>
            </a:r>
            <a:r>
              <a:rPr lang="en-US" sz="4000" b="0" i="0" dirty="0">
                <a:solidFill>
                  <a:srgbClr val="000000"/>
                </a:solidFill>
                <a:effectLst>
                  <a:outerShdw blurRad="50800" dist="38100" dir="2700000" algn="tl" rotWithShape="0">
                    <a:prstClr val="black">
                      <a:alpha val="40000"/>
                    </a:prstClr>
                  </a:outerShdw>
                </a:effectLst>
              </a:rPr>
              <a:t>, with their grain and drink offerings, </a:t>
            </a:r>
            <a:r>
              <a:rPr lang="en-US" sz="4000" b="0" i="0" dirty="0">
                <a:solidFill>
                  <a:srgbClr val="FF0000"/>
                </a:solidFill>
                <a:effectLst>
                  <a:outerShdw blurRad="50800" dist="38100" dir="2700000" algn="tl" rotWithShape="0">
                    <a:prstClr val="black">
                      <a:alpha val="40000"/>
                    </a:prstClr>
                  </a:outerShdw>
                </a:effectLst>
                <a:highlight>
                  <a:srgbClr val="FFFF00"/>
                </a:highlight>
              </a:rPr>
              <a:t>an offering made by fire</a:t>
            </a:r>
            <a:r>
              <a:rPr lang="en-US" sz="4000" b="0" i="0" dirty="0">
                <a:solidFill>
                  <a:srgbClr val="000000"/>
                </a:solidFill>
                <a:effectLst>
                  <a:outerShdw blurRad="50800" dist="38100" dir="2700000" algn="tl" rotWithShape="0">
                    <a:prstClr val="black">
                      <a:alpha val="40000"/>
                    </a:prstClr>
                  </a:outerShdw>
                </a:effectLst>
              </a:rPr>
              <a:t> as a fragrant aroma for </a:t>
            </a:r>
            <a:r>
              <a:rPr lang="en-US" sz="4000" b="0" i="1" cap="small" dirty="0">
                <a:solidFill>
                  <a:srgbClr val="000000"/>
                </a:solidFill>
                <a:effectLst>
                  <a:outerShdw blurRad="50800" dist="38100" dir="2700000" algn="tl" rotWithShape="0">
                    <a:prstClr val="black">
                      <a:alpha val="40000"/>
                    </a:prstClr>
                  </a:outerShdw>
                </a:effectLst>
              </a:rPr>
              <a:t>Adonai</a:t>
            </a:r>
            <a:r>
              <a:rPr lang="en-US" sz="4000" b="0" i="0" dirty="0">
                <a:solidFill>
                  <a:srgbClr val="000000"/>
                </a:solidFill>
                <a:effectLst>
                  <a:outerShdw blurRad="50800" dist="38100" dir="2700000" algn="tl" rotWithShape="0">
                    <a:prstClr val="black">
                      <a:alpha val="40000"/>
                    </a:prstClr>
                  </a:outerShdw>
                </a:effectLst>
              </a:rPr>
              <a:t>.</a:t>
            </a:r>
          </a:p>
          <a:p>
            <a:pPr algn="l"/>
            <a:endParaRPr lang="en-US" sz="4000" dirty="0">
              <a:solidFill>
                <a:srgbClr val="000000"/>
              </a:solidFill>
              <a:effectLst>
                <a:outerShdw blurRad="50800" dist="38100" dir="2700000" algn="tl" rotWithShape="0">
                  <a:prstClr val="black">
                    <a:alpha val="40000"/>
                  </a:prstClr>
                </a:outerShdw>
              </a:effectLst>
            </a:endParaRPr>
          </a:p>
        </p:txBody>
      </p:sp>
      <p:sp>
        <p:nvSpPr>
          <p:cNvPr id="3" name="Title 2">
            <a:extLst>
              <a:ext uri="{FF2B5EF4-FFF2-40B4-BE49-F238E27FC236}">
                <a16:creationId xmlns:a16="http://schemas.microsoft.com/office/drawing/2014/main" id="{B14B02D0-DC02-0009-F710-6E1B162B94BA}"/>
              </a:ext>
            </a:extLst>
          </p:cNvPr>
          <p:cNvSpPr>
            <a:spLocks noGrp="1"/>
          </p:cNvSpPr>
          <p:nvPr>
            <p:ph type="title"/>
          </p:nvPr>
        </p:nvSpPr>
        <p:spPr>
          <a:xfrm>
            <a:off x="222068" y="152400"/>
            <a:ext cx="11360332" cy="713139"/>
          </a:xfrm>
        </p:spPr>
        <p:txBody>
          <a:bodyPr>
            <a:normAutofit fontScale="90000"/>
          </a:bodyPr>
          <a:lstStyle/>
          <a:p>
            <a:pPr algn="ctr"/>
            <a:r>
              <a:rPr lang="en-US" dirty="0"/>
              <a:t>Shavuot – Leviticus 23:15-22</a:t>
            </a:r>
          </a:p>
        </p:txBody>
      </p:sp>
    </p:spTree>
    <p:extLst>
      <p:ext uri="{BB962C8B-B14F-4D97-AF65-F5344CB8AC3E}">
        <p14:creationId xmlns:p14="http://schemas.microsoft.com/office/powerpoint/2010/main" val="144100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0CF8E2-6A45-46EA-8992-1E5987B4262A}"/>
              </a:ext>
            </a:extLst>
          </p:cNvPr>
          <p:cNvSpPr>
            <a:spLocks noGrp="1"/>
          </p:cNvSpPr>
          <p:nvPr>
            <p:ph idx="1"/>
          </p:nvPr>
        </p:nvSpPr>
        <p:spPr>
          <a:xfrm>
            <a:off x="222068" y="865538"/>
            <a:ext cx="11736977" cy="5840061"/>
          </a:xfrm>
        </p:spPr>
        <p:txBody>
          <a:bodyPr>
            <a:normAutofit/>
          </a:bodyPr>
          <a:lstStyle/>
          <a:p>
            <a:pPr algn="ctr"/>
            <a:r>
              <a:rPr lang="en-US" sz="4000" i="0" dirty="0">
                <a:solidFill>
                  <a:srgbClr val="000000"/>
                </a:solidFill>
                <a:effectLst>
                  <a:outerShdw blurRad="50800" dist="38100" dir="2700000" algn="tl" rotWithShape="0">
                    <a:prstClr val="black">
                      <a:alpha val="40000"/>
                    </a:prstClr>
                  </a:outerShdw>
                </a:effectLst>
              </a:rPr>
              <a:t>19 Offer one male goat as a </a:t>
            </a:r>
            <a:r>
              <a:rPr lang="en-US" sz="4000" i="0" dirty="0">
                <a:solidFill>
                  <a:srgbClr val="FF0000"/>
                </a:solidFill>
                <a:effectLst>
                  <a:outerShdw blurRad="50800" dist="38100" dir="2700000" algn="tl" rotWithShape="0">
                    <a:prstClr val="black">
                      <a:alpha val="40000"/>
                    </a:prstClr>
                  </a:outerShdw>
                </a:effectLst>
                <a:highlight>
                  <a:srgbClr val="FFFF00"/>
                </a:highlight>
              </a:rPr>
              <a:t>sin offering</a:t>
            </a:r>
            <a:r>
              <a:rPr lang="en-US" sz="4000" i="0" dirty="0">
                <a:solidFill>
                  <a:srgbClr val="000000"/>
                </a:solidFill>
                <a:effectLst>
                  <a:outerShdw blurRad="50800" dist="38100" dir="2700000" algn="tl" rotWithShape="0">
                    <a:prstClr val="black">
                      <a:alpha val="40000"/>
                    </a:prstClr>
                  </a:outerShdw>
                </a:effectLst>
              </a:rPr>
              <a:t> and two male lambs one year old as a sacrifice of </a:t>
            </a:r>
            <a:r>
              <a:rPr lang="en-US" sz="4000" i="0" dirty="0">
                <a:solidFill>
                  <a:srgbClr val="FF0000"/>
                </a:solidFill>
                <a:effectLst>
                  <a:outerShdw blurRad="50800" dist="38100" dir="2700000" algn="tl" rotWithShape="0">
                    <a:prstClr val="black">
                      <a:alpha val="40000"/>
                    </a:prstClr>
                  </a:outerShdw>
                </a:effectLst>
                <a:highlight>
                  <a:srgbClr val="FFFF00"/>
                </a:highlight>
              </a:rPr>
              <a:t>peace offerings</a:t>
            </a:r>
            <a:r>
              <a:rPr lang="en-US" sz="4000" i="0" dirty="0">
                <a:solidFill>
                  <a:srgbClr val="000000"/>
                </a:solidFill>
                <a:effectLst>
                  <a:outerShdw blurRad="50800" dist="38100" dir="2700000" algn="tl" rotWithShape="0">
                    <a:prstClr val="black">
                      <a:alpha val="40000"/>
                    </a:prstClr>
                  </a:outerShdw>
                </a:effectLst>
              </a:rPr>
              <a:t>. 20 The cohen will </a:t>
            </a:r>
            <a:r>
              <a:rPr lang="en-US" sz="4000" i="0" dirty="0">
                <a:solidFill>
                  <a:srgbClr val="FF0000"/>
                </a:solidFill>
                <a:effectLst>
                  <a:outerShdw blurRad="50800" dist="38100" dir="2700000" algn="tl" rotWithShape="0">
                    <a:prstClr val="black">
                      <a:alpha val="40000"/>
                    </a:prstClr>
                  </a:outerShdw>
                </a:effectLst>
                <a:highlight>
                  <a:srgbClr val="FFFF00"/>
                </a:highlight>
              </a:rPr>
              <a:t>wave them with the bread of the </a:t>
            </a:r>
            <a:r>
              <a:rPr lang="en-US" sz="4000" i="0" dirty="0" err="1">
                <a:solidFill>
                  <a:srgbClr val="FF0000"/>
                </a:solidFill>
                <a:effectLst>
                  <a:outerShdw blurRad="50800" dist="38100" dir="2700000" algn="tl" rotWithShape="0">
                    <a:prstClr val="black">
                      <a:alpha val="40000"/>
                    </a:prstClr>
                  </a:outerShdw>
                </a:effectLst>
                <a:highlight>
                  <a:srgbClr val="FFFF00"/>
                </a:highlight>
              </a:rPr>
              <a:t>firstfruits</a:t>
            </a:r>
            <a:r>
              <a:rPr lang="en-US" sz="4000" i="0" dirty="0">
                <a:solidFill>
                  <a:srgbClr val="000000"/>
                </a:solidFill>
                <a:effectLst>
                  <a:outerShdw blurRad="50800" dist="38100" dir="2700000" algn="tl" rotWithShape="0">
                    <a:prstClr val="black">
                      <a:alpha val="40000"/>
                    </a:prstClr>
                  </a:outerShdw>
                </a:effectLst>
              </a:rPr>
              <a:t> as a wave offering before Adonai, with the two lambs; these will be holy for Adonai for the cohen.</a:t>
            </a:r>
          </a:p>
        </p:txBody>
      </p:sp>
      <p:sp>
        <p:nvSpPr>
          <p:cNvPr id="3" name="Title 2">
            <a:extLst>
              <a:ext uri="{FF2B5EF4-FFF2-40B4-BE49-F238E27FC236}">
                <a16:creationId xmlns:a16="http://schemas.microsoft.com/office/drawing/2014/main" id="{B14B02D0-DC02-0009-F710-6E1B162B94BA}"/>
              </a:ext>
            </a:extLst>
          </p:cNvPr>
          <p:cNvSpPr>
            <a:spLocks noGrp="1"/>
          </p:cNvSpPr>
          <p:nvPr>
            <p:ph type="title"/>
          </p:nvPr>
        </p:nvSpPr>
        <p:spPr>
          <a:xfrm>
            <a:off x="222068" y="152400"/>
            <a:ext cx="11360332" cy="713139"/>
          </a:xfrm>
        </p:spPr>
        <p:txBody>
          <a:bodyPr>
            <a:normAutofit fontScale="90000"/>
          </a:bodyPr>
          <a:lstStyle/>
          <a:p>
            <a:pPr algn="ctr"/>
            <a:r>
              <a:rPr lang="en-US" dirty="0"/>
              <a:t>Shavuot – Leviticus 23:15-22</a:t>
            </a:r>
          </a:p>
        </p:txBody>
      </p:sp>
    </p:spTree>
    <p:extLst>
      <p:ext uri="{BB962C8B-B14F-4D97-AF65-F5344CB8AC3E}">
        <p14:creationId xmlns:p14="http://schemas.microsoft.com/office/powerpoint/2010/main" val="16651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2297-BDEE-FCDD-75AA-75EB925D7C5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6AAFAE-6FEA-622B-1F5C-8D8B7B01C229}"/>
              </a:ext>
            </a:extLst>
          </p:cNvPr>
          <p:cNvSpPr>
            <a:spLocks noGrp="1"/>
          </p:cNvSpPr>
          <p:nvPr>
            <p:ph idx="1"/>
          </p:nvPr>
        </p:nvSpPr>
        <p:spPr>
          <a:xfrm>
            <a:off x="222068" y="865538"/>
            <a:ext cx="11736977" cy="5840061"/>
          </a:xfrm>
        </p:spPr>
        <p:txBody>
          <a:bodyPr>
            <a:normAutofit/>
          </a:bodyPr>
          <a:lstStyle/>
          <a:p>
            <a:pPr algn="ctr"/>
            <a:r>
              <a:rPr lang="en-US" sz="4000" i="0" dirty="0">
                <a:solidFill>
                  <a:srgbClr val="000000"/>
                </a:solidFill>
                <a:effectLst>
                  <a:outerShdw blurRad="50800" dist="38100" dir="2700000" algn="tl" rotWithShape="0">
                    <a:prstClr val="black">
                      <a:alpha val="40000"/>
                    </a:prstClr>
                  </a:outerShdw>
                </a:effectLst>
              </a:rPr>
              <a:t>21 On the same day, you are to call a </a:t>
            </a:r>
            <a:r>
              <a:rPr lang="en-US" sz="4000" i="0" dirty="0">
                <a:solidFill>
                  <a:srgbClr val="FF0000"/>
                </a:solidFill>
                <a:effectLst>
                  <a:outerShdw blurRad="50800" dist="38100" dir="2700000" algn="tl" rotWithShape="0">
                    <a:prstClr val="black">
                      <a:alpha val="40000"/>
                    </a:prstClr>
                  </a:outerShdw>
                </a:effectLst>
                <a:highlight>
                  <a:srgbClr val="FFFF00"/>
                </a:highlight>
              </a:rPr>
              <a:t>holy convocation</a:t>
            </a:r>
            <a:r>
              <a:rPr lang="en-US" sz="4000" i="0" dirty="0">
                <a:solidFill>
                  <a:srgbClr val="000000"/>
                </a:solidFill>
                <a:effectLst>
                  <a:outerShdw blurRad="50800" dist="38100" dir="2700000" algn="tl" rotWithShape="0">
                    <a:prstClr val="black">
                      <a:alpha val="40000"/>
                    </a:prstClr>
                  </a:outerShdw>
                </a:effectLst>
              </a:rPr>
              <a:t>; do not do any kind of ordinary work; this is a permanent regulation through all your generations, </a:t>
            </a:r>
            <a:r>
              <a:rPr lang="en-US" sz="4000" b="1" i="0" u="sng" dirty="0">
                <a:solidFill>
                  <a:srgbClr val="FF0000"/>
                </a:solidFill>
                <a:effectLst>
                  <a:outerShdw blurRad="50800" dist="38100" dir="2700000" algn="tl" rotWithShape="0">
                    <a:prstClr val="black">
                      <a:alpha val="40000"/>
                    </a:prstClr>
                  </a:outerShdw>
                </a:effectLst>
                <a:highlight>
                  <a:srgbClr val="FFFF00"/>
                </a:highlight>
              </a:rPr>
              <a:t>NO MATTER WHERE YOU LIVE</a:t>
            </a:r>
            <a:r>
              <a:rPr lang="en-US" sz="4000" i="0" dirty="0">
                <a:solidFill>
                  <a:srgbClr val="000000"/>
                </a:solidFill>
                <a:effectLst>
                  <a:outerShdw blurRad="50800" dist="38100" dir="2700000" algn="tl" rotWithShape="0">
                    <a:prstClr val="black">
                      <a:alpha val="40000"/>
                    </a:prstClr>
                  </a:outerShdw>
                </a:effectLst>
              </a:rPr>
              <a:t>.</a:t>
            </a:r>
          </a:p>
        </p:txBody>
      </p:sp>
      <p:sp>
        <p:nvSpPr>
          <p:cNvPr id="3" name="Title 2">
            <a:extLst>
              <a:ext uri="{FF2B5EF4-FFF2-40B4-BE49-F238E27FC236}">
                <a16:creationId xmlns:a16="http://schemas.microsoft.com/office/drawing/2014/main" id="{56B9F6DD-364C-4584-7A28-DC06E42E1680}"/>
              </a:ext>
            </a:extLst>
          </p:cNvPr>
          <p:cNvSpPr>
            <a:spLocks noGrp="1"/>
          </p:cNvSpPr>
          <p:nvPr>
            <p:ph type="title"/>
          </p:nvPr>
        </p:nvSpPr>
        <p:spPr>
          <a:xfrm>
            <a:off x="222068" y="152400"/>
            <a:ext cx="11360332" cy="713139"/>
          </a:xfrm>
        </p:spPr>
        <p:txBody>
          <a:bodyPr>
            <a:normAutofit fontScale="90000"/>
          </a:bodyPr>
          <a:lstStyle/>
          <a:p>
            <a:pPr algn="ctr"/>
            <a:r>
              <a:rPr lang="en-US" dirty="0"/>
              <a:t>Shavuot – Leviticus 23:15-22</a:t>
            </a:r>
          </a:p>
        </p:txBody>
      </p:sp>
    </p:spTree>
    <p:extLst>
      <p:ext uri="{BB962C8B-B14F-4D97-AF65-F5344CB8AC3E}">
        <p14:creationId xmlns:p14="http://schemas.microsoft.com/office/powerpoint/2010/main" val="5144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0CF8E2-6A45-46EA-8992-1E5987B4262A}"/>
              </a:ext>
            </a:extLst>
          </p:cNvPr>
          <p:cNvSpPr>
            <a:spLocks noGrp="1"/>
          </p:cNvSpPr>
          <p:nvPr>
            <p:ph idx="1"/>
          </p:nvPr>
        </p:nvSpPr>
        <p:spPr>
          <a:xfrm>
            <a:off x="222068" y="865538"/>
            <a:ext cx="11736977" cy="5840061"/>
          </a:xfrm>
        </p:spPr>
        <p:txBody>
          <a:bodyPr>
            <a:normAutofit/>
          </a:bodyPr>
          <a:lstStyle/>
          <a:p>
            <a:pPr algn="ctr"/>
            <a:r>
              <a:rPr lang="en-US" sz="4000" b="1" i="0" baseline="30000" dirty="0">
                <a:solidFill>
                  <a:srgbClr val="000000"/>
                </a:solidFill>
                <a:effectLst>
                  <a:outerShdw blurRad="50800" dist="38100" dir="2700000" algn="tl" rotWithShape="0">
                    <a:prstClr val="black">
                      <a:alpha val="40000"/>
                    </a:prstClr>
                  </a:outerShdw>
                </a:effectLst>
              </a:rPr>
              <a:t>22 </a:t>
            </a:r>
            <a:r>
              <a:rPr lang="en-US" sz="4000" b="0" i="0" dirty="0">
                <a:solidFill>
                  <a:srgbClr val="000000"/>
                </a:solidFill>
                <a:effectLst>
                  <a:outerShdw blurRad="50800" dist="38100" dir="2700000" algn="tl" rotWithShape="0">
                    <a:prstClr val="black">
                      <a:alpha val="40000"/>
                    </a:prstClr>
                  </a:outerShdw>
                </a:effectLst>
              </a:rPr>
              <a:t>“‘When you harvest the ripe crops produced in your land, don’t harvest all the way to the corners of your field, and don’t gather the ears of grain left by the harvesters; leave them for </a:t>
            </a:r>
            <a:r>
              <a:rPr lang="en-US" sz="4000" b="1" i="0" u="sng" dirty="0">
                <a:solidFill>
                  <a:srgbClr val="FF0000"/>
                </a:solidFill>
                <a:effectLst>
                  <a:outerShdw blurRad="50800" dist="38100" dir="2700000" algn="tl" rotWithShape="0">
                    <a:prstClr val="black">
                      <a:alpha val="40000"/>
                    </a:prstClr>
                  </a:outerShdw>
                </a:effectLst>
                <a:highlight>
                  <a:srgbClr val="FFFF00"/>
                </a:highlight>
              </a:rPr>
              <a:t>THE POOR AND THE FOREIGNER</a:t>
            </a:r>
            <a:r>
              <a:rPr lang="en-US" sz="4000" b="0" i="0" dirty="0">
                <a:solidFill>
                  <a:srgbClr val="000000"/>
                </a:solidFill>
                <a:effectLst>
                  <a:outerShdw blurRad="50800" dist="38100" dir="2700000" algn="tl" rotWithShape="0">
                    <a:prstClr val="black">
                      <a:alpha val="40000"/>
                    </a:prstClr>
                  </a:outerShdw>
                </a:effectLst>
              </a:rPr>
              <a:t>; </a:t>
            </a:r>
          </a:p>
          <a:p>
            <a:pPr algn="ctr"/>
            <a:endParaRPr lang="en-US" sz="1000" u="sng" dirty="0">
              <a:solidFill>
                <a:srgbClr val="000000"/>
              </a:solidFill>
              <a:effectLst>
                <a:outerShdw blurRad="50800" dist="38100" dir="2700000" algn="tl" rotWithShape="0">
                  <a:prstClr val="black">
                    <a:alpha val="40000"/>
                  </a:prstClr>
                </a:outerShdw>
              </a:effectLst>
              <a:highlight>
                <a:srgbClr val="FFFF00"/>
              </a:highlight>
            </a:endParaRPr>
          </a:p>
          <a:p>
            <a:pPr algn="ctr"/>
            <a:r>
              <a:rPr lang="en-US" sz="4800" b="1" i="0" u="sng" dirty="0">
                <a:solidFill>
                  <a:srgbClr val="FF0000"/>
                </a:solidFill>
                <a:effectLst>
                  <a:outerShdw blurRad="50800" dist="38100" dir="2700000" algn="tl" rotWithShape="0">
                    <a:prstClr val="black">
                      <a:alpha val="40000"/>
                    </a:prstClr>
                  </a:outerShdw>
                </a:effectLst>
                <a:highlight>
                  <a:srgbClr val="FFFF00"/>
                </a:highlight>
              </a:rPr>
              <a:t>I AM </a:t>
            </a:r>
            <a:r>
              <a:rPr lang="en-US" sz="4800" b="1" i="1" u="sng" cap="small" dirty="0">
                <a:solidFill>
                  <a:srgbClr val="FF0000"/>
                </a:solidFill>
                <a:effectLst>
                  <a:outerShdw blurRad="50800" dist="38100" dir="2700000" algn="tl" rotWithShape="0">
                    <a:prstClr val="black">
                      <a:alpha val="40000"/>
                    </a:prstClr>
                  </a:outerShdw>
                </a:effectLst>
                <a:highlight>
                  <a:srgbClr val="FFFF00"/>
                </a:highlight>
              </a:rPr>
              <a:t>ADONAI</a:t>
            </a:r>
            <a:r>
              <a:rPr lang="en-US" sz="4800" b="1" i="0" u="sng" dirty="0">
                <a:solidFill>
                  <a:srgbClr val="FF0000"/>
                </a:solidFill>
                <a:effectLst>
                  <a:outerShdw blurRad="50800" dist="38100" dir="2700000" algn="tl" rotWithShape="0">
                    <a:prstClr val="black">
                      <a:alpha val="40000"/>
                    </a:prstClr>
                  </a:outerShdw>
                </a:effectLst>
                <a:highlight>
                  <a:srgbClr val="FFFF00"/>
                </a:highlight>
              </a:rPr>
              <a:t> YOUR GOD.’”</a:t>
            </a:r>
          </a:p>
        </p:txBody>
      </p:sp>
      <p:sp>
        <p:nvSpPr>
          <p:cNvPr id="3" name="Title 2">
            <a:extLst>
              <a:ext uri="{FF2B5EF4-FFF2-40B4-BE49-F238E27FC236}">
                <a16:creationId xmlns:a16="http://schemas.microsoft.com/office/drawing/2014/main" id="{B14B02D0-DC02-0009-F710-6E1B162B94BA}"/>
              </a:ext>
            </a:extLst>
          </p:cNvPr>
          <p:cNvSpPr>
            <a:spLocks noGrp="1"/>
          </p:cNvSpPr>
          <p:nvPr>
            <p:ph type="title"/>
          </p:nvPr>
        </p:nvSpPr>
        <p:spPr>
          <a:xfrm>
            <a:off x="222068" y="152400"/>
            <a:ext cx="11360332" cy="713139"/>
          </a:xfrm>
        </p:spPr>
        <p:txBody>
          <a:bodyPr>
            <a:normAutofit fontScale="90000"/>
          </a:bodyPr>
          <a:lstStyle/>
          <a:p>
            <a:pPr algn="ctr"/>
            <a:r>
              <a:rPr lang="en-US" dirty="0"/>
              <a:t>Shavuot – Leviticus 23:15-22</a:t>
            </a:r>
          </a:p>
        </p:txBody>
      </p:sp>
    </p:spTree>
    <p:extLst>
      <p:ext uri="{BB962C8B-B14F-4D97-AF65-F5344CB8AC3E}">
        <p14:creationId xmlns:p14="http://schemas.microsoft.com/office/powerpoint/2010/main" val="269895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DEDDA-6FD9-D149-AB39-83B28596562E}"/>
              </a:ext>
            </a:extLst>
          </p:cNvPr>
          <p:cNvSpPr>
            <a:spLocks noGrp="1"/>
          </p:cNvSpPr>
          <p:nvPr>
            <p:ph idx="1"/>
          </p:nvPr>
        </p:nvSpPr>
        <p:spPr>
          <a:xfrm>
            <a:off x="222068" y="889001"/>
            <a:ext cx="11736977" cy="5683690"/>
          </a:xfrm>
        </p:spPr>
        <p:txBody>
          <a:bodyPr>
            <a:normAutofit/>
          </a:bodyPr>
          <a:lstStyle/>
          <a:p>
            <a:pPr algn="ctr"/>
            <a:r>
              <a:rPr lang="en-US" sz="4000" dirty="0"/>
              <a:t>9 “You are to count seven weeks; you are to begin counting seven weeks from the time you first put your sickle to the standing grain. 10 You are to observe the festival of </a:t>
            </a:r>
            <a:r>
              <a:rPr lang="en-US" sz="4000" dirty="0" err="1"/>
              <a:t>Shavu‘ot</a:t>
            </a:r>
            <a:r>
              <a:rPr lang="en-US" sz="4000" dirty="0"/>
              <a:t> [weeks] for Adonai your God with a voluntary offering, </a:t>
            </a:r>
            <a:r>
              <a:rPr lang="en-US" sz="4000" dirty="0">
                <a:solidFill>
                  <a:srgbClr val="FF0000"/>
                </a:solidFill>
                <a:highlight>
                  <a:srgbClr val="FFFF00"/>
                </a:highlight>
              </a:rPr>
              <a:t>which you are to give in accordance with the degree to which </a:t>
            </a:r>
            <a:r>
              <a:rPr lang="en-US" sz="4000" b="1" u="sng" dirty="0">
                <a:solidFill>
                  <a:srgbClr val="FF0000"/>
                </a:solidFill>
                <a:highlight>
                  <a:srgbClr val="FFFF00"/>
                </a:highlight>
              </a:rPr>
              <a:t>ADONAI YOUR GOD HAS PROSPERED YOU</a:t>
            </a:r>
            <a:r>
              <a:rPr lang="en-US" sz="4000" dirty="0"/>
              <a:t>.</a:t>
            </a:r>
          </a:p>
        </p:txBody>
      </p:sp>
      <p:sp>
        <p:nvSpPr>
          <p:cNvPr id="3" name="Title 2">
            <a:extLst>
              <a:ext uri="{FF2B5EF4-FFF2-40B4-BE49-F238E27FC236}">
                <a16:creationId xmlns:a16="http://schemas.microsoft.com/office/drawing/2014/main" id="{38E5FF6A-B177-4DD1-37F2-B9E2BA2A650F}"/>
              </a:ext>
            </a:extLst>
          </p:cNvPr>
          <p:cNvSpPr>
            <a:spLocks noGrp="1"/>
          </p:cNvSpPr>
          <p:nvPr>
            <p:ph type="title"/>
          </p:nvPr>
        </p:nvSpPr>
        <p:spPr>
          <a:xfrm>
            <a:off x="222068" y="152401"/>
            <a:ext cx="11360332" cy="736600"/>
          </a:xfrm>
        </p:spPr>
        <p:txBody>
          <a:bodyPr>
            <a:normAutofit fontScale="90000"/>
          </a:bodyPr>
          <a:lstStyle/>
          <a:p>
            <a:pPr algn="ctr"/>
            <a:r>
              <a:rPr lang="en-US" dirty="0"/>
              <a:t>Deuteronomy 16</a:t>
            </a:r>
          </a:p>
        </p:txBody>
      </p:sp>
    </p:spTree>
    <p:extLst>
      <p:ext uri="{BB962C8B-B14F-4D97-AF65-F5344CB8AC3E}">
        <p14:creationId xmlns:p14="http://schemas.microsoft.com/office/powerpoint/2010/main" val="309487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08109-22A5-DE2D-4AD3-B01D5C0E72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C37E2-5209-DA62-A12D-0F85ACA0E136}"/>
              </a:ext>
            </a:extLst>
          </p:cNvPr>
          <p:cNvSpPr>
            <a:spLocks noGrp="1"/>
          </p:cNvSpPr>
          <p:nvPr>
            <p:ph idx="1"/>
          </p:nvPr>
        </p:nvSpPr>
        <p:spPr>
          <a:xfrm>
            <a:off x="222068" y="889001"/>
            <a:ext cx="11736977" cy="5683690"/>
          </a:xfrm>
        </p:spPr>
        <p:txBody>
          <a:bodyPr>
            <a:normAutofit/>
          </a:bodyPr>
          <a:lstStyle/>
          <a:p>
            <a:pPr algn="ctr"/>
            <a:r>
              <a:rPr lang="en-US" sz="4000" dirty="0"/>
              <a:t>11 You are to </a:t>
            </a:r>
            <a:r>
              <a:rPr lang="en-US" sz="4000" dirty="0">
                <a:solidFill>
                  <a:srgbClr val="FF0000"/>
                </a:solidFill>
                <a:highlight>
                  <a:srgbClr val="FFFF00"/>
                </a:highlight>
              </a:rPr>
              <a:t>rejoice </a:t>
            </a:r>
            <a:r>
              <a:rPr lang="en-US" sz="4000" b="1" u="sng" dirty="0">
                <a:solidFill>
                  <a:srgbClr val="FF0000"/>
                </a:solidFill>
                <a:highlight>
                  <a:srgbClr val="FFFF00"/>
                </a:highlight>
              </a:rPr>
              <a:t>IN THE PRESENCE</a:t>
            </a:r>
            <a:r>
              <a:rPr lang="en-US" sz="4000" dirty="0">
                <a:solidFill>
                  <a:srgbClr val="FF0000"/>
                </a:solidFill>
                <a:highlight>
                  <a:srgbClr val="FFFF00"/>
                </a:highlight>
              </a:rPr>
              <a:t> of Adonai your God</a:t>
            </a:r>
            <a:r>
              <a:rPr lang="en-US" sz="4000" dirty="0"/>
              <a:t> — </a:t>
            </a:r>
          </a:p>
          <a:p>
            <a:pPr algn="ctr"/>
            <a:r>
              <a:rPr lang="en-US" sz="4000" b="1" u="sng" dirty="0">
                <a:solidFill>
                  <a:srgbClr val="FF0000"/>
                </a:solidFill>
                <a:highlight>
                  <a:srgbClr val="FFFF00"/>
                </a:highlight>
              </a:rPr>
              <a:t>YOU, YOUR SONS AND DAUGHTERS, YOUR MALE AND FEMALE SLAVES, THE L’VI’IM LIVING IN YOUR TOWNS, AND THE FOREIGNERS, ORPHANS AND WIDOWS LIVING AMONG YOU</a:t>
            </a:r>
            <a:r>
              <a:rPr lang="en-US" sz="4000" dirty="0"/>
              <a:t> </a:t>
            </a:r>
          </a:p>
        </p:txBody>
      </p:sp>
      <p:sp>
        <p:nvSpPr>
          <p:cNvPr id="3" name="Title 2">
            <a:extLst>
              <a:ext uri="{FF2B5EF4-FFF2-40B4-BE49-F238E27FC236}">
                <a16:creationId xmlns:a16="http://schemas.microsoft.com/office/drawing/2014/main" id="{692CE3FB-8815-3941-D3B4-AD4CF59F61AE}"/>
              </a:ext>
            </a:extLst>
          </p:cNvPr>
          <p:cNvSpPr>
            <a:spLocks noGrp="1"/>
          </p:cNvSpPr>
          <p:nvPr>
            <p:ph type="title"/>
          </p:nvPr>
        </p:nvSpPr>
        <p:spPr>
          <a:xfrm>
            <a:off x="222068" y="152401"/>
            <a:ext cx="11360332" cy="736600"/>
          </a:xfrm>
        </p:spPr>
        <p:txBody>
          <a:bodyPr>
            <a:normAutofit fontScale="90000"/>
          </a:bodyPr>
          <a:lstStyle/>
          <a:p>
            <a:pPr algn="ctr"/>
            <a:r>
              <a:rPr lang="en-US" dirty="0"/>
              <a:t>Deuteronomy 16</a:t>
            </a:r>
          </a:p>
        </p:txBody>
      </p:sp>
    </p:spTree>
    <p:extLst>
      <p:ext uri="{BB962C8B-B14F-4D97-AF65-F5344CB8AC3E}">
        <p14:creationId xmlns:p14="http://schemas.microsoft.com/office/powerpoint/2010/main" val="202148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433F8-9D35-9623-3055-94D333B73E1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A999E9-D873-0BAF-BF1C-E60ABFEA450F}"/>
              </a:ext>
            </a:extLst>
          </p:cNvPr>
          <p:cNvSpPr>
            <a:spLocks noGrp="1"/>
          </p:cNvSpPr>
          <p:nvPr>
            <p:ph idx="1"/>
          </p:nvPr>
        </p:nvSpPr>
        <p:spPr>
          <a:xfrm>
            <a:off x="222068" y="889001"/>
            <a:ext cx="11736977" cy="5683690"/>
          </a:xfrm>
        </p:spPr>
        <p:txBody>
          <a:bodyPr>
            <a:normAutofit/>
          </a:bodyPr>
          <a:lstStyle/>
          <a:p>
            <a:pPr algn="ctr"/>
            <a:r>
              <a:rPr lang="en-US" sz="4000" dirty="0"/>
              <a:t>— </a:t>
            </a:r>
            <a:r>
              <a:rPr lang="en-US" sz="4000" b="1" u="sng" dirty="0">
                <a:solidFill>
                  <a:srgbClr val="FF0000"/>
                </a:solidFill>
                <a:highlight>
                  <a:srgbClr val="FFFF00"/>
                </a:highlight>
              </a:rPr>
              <a:t>IN THE PLACE</a:t>
            </a:r>
            <a:r>
              <a:rPr lang="en-US" sz="4000" dirty="0"/>
              <a:t> where Adonai your God will choose to </a:t>
            </a:r>
            <a:r>
              <a:rPr lang="en-US" sz="4000" b="1" u="sng" dirty="0">
                <a:solidFill>
                  <a:srgbClr val="FF0000"/>
                </a:solidFill>
                <a:highlight>
                  <a:srgbClr val="FFFF00"/>
                </a:highlight>
              </a:rPr>
              <a:t>HAVE HIS NAME LIVE</a:t>
            </a:r>
            <a:r>
              <a:rPr lang="en-US" sz="4000" dirty="0"/>
              <a:t>. </a:t>
            </a:r>
          </a:p>
          <a:p>
            <a:pPr algn="ctr"/>
            <a:r>
              <a:rPr lang="en-US" sz="4000" dirty="0"/>
              <a:t>12 </a:t>
            </a:r>
            <a:r>
              <a:rPr lang="en-US" sz="4000" b="1" u="sng" dirty="0">
                <a:solidFill>
                  <a:srgbClr val="FF0000"/>
                </a:solidFill>
                <a:highlight>
                  <a:srgbClr val="FFFF00"/>
                </a:highlight>
              </a:rPr>
              <a:t>REMEMBER THAT YOU WERE A SLAVE IN EGYPT; THEN YOU WILL KEEP AND OBEY THESE LAWS.</a:t>
            </a:r>
          </a:p>
        </p:txBody>
      </p:sp>
      <p:sp>
        <p:nvSpPr>
          <p:cNvPr id="3" name="Title 2">
            <a:extLst>
              <a:ext uri="{FF2B5EF4-FFF2-40B4-BE49-F238E27FC236}">
                <a16:creationId xmlns:a16="http://schemas.microsoft.com/office/drawing/2014/main" id="{96A0F739-881B-484E-01F1-BA4CC7FA0077}"/>
              </a:ext>
            </a:extLst>
          </p:cNvPr>
          <p:cNvSpPr>
            <a:spLocks noGrp="1"/>
          </p:cNvSpPr>
          <p:nvPr>
            <p:ph type="title"/>
          </p:nvPr>
        </p:nvSpPr>
        <p:spPr>
          <a:xfrm>
            <a:off x="222068" y="152401"/>
            <a:ext cx="11360332" cy="736600"/>
          </a:xfrm>
        </p:spPr>
        <p:txBody>
          <a:bodyPr>
            <a:normAutofit fontScale="90000"/>
          </a:bodyPr>
          <a:lstStyle/>
          <a:p>
            <a:pPr algn="ctr"/>
            <a:r>
              <a:rPr lang="en-US" dirty="0"/>
              <a:t>Deuteronomy 16</a:t>
            </a:r>
          </a:p>
        </p:txBody>
      </p:sp>
    </p:spTree>
    <p:extLst>
      <p:ext uri="{BB962C8B-B14F-4D97-AF65-F5344CB8AC3E}">
        <p14:creationId xmlns:p14="http://schemas.microsoft.com/office/powerpoint/2010/main" val="401646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3811DE-B754-0F66-FFFD-179B2C9F091F}"/>
              </a:ext>
            </a:extLst>
          </p:cNvPr>
          <p:cNvSpPr>
            <a:spLocks noGrp="1"/>
          </p:cNvSpPr>
          <p:nvPr>
            <p:ph idx="1"/>
          </p:nvPr>
        </p:nvSpPr>
        <p:spPr>
          <a:xfrm>
            <a:off x="222068" y="596900"/>
            <a:ext cx="11736977" cy="6108699"/>
          </a:xfrm>
        </p:spPr>
        <p:txBody>
          <a:bodyPr>
            <a:noAutofit/>
          </a:bodyPr>
          <a:lstStyle/>
          <a:p>
            <a:pPr>
              <a:spcBef>
                <a:spcPts val="0"/>
              </a:spcBef>
            </a:pPr>
            <a:r>
              <a:rPr lang="en-US" sz="3200" dirty="0"/>
              <a:t>Celebrating the land producing a harvest – the end of the spring harvest and the freedom to begin the great summer harvest</a:t>
            </a:r>
          </a:p>
          <a:p>
            <a:pPr>
              <a:spcBef>
                <a:spcPts val="0"/>
              </a:spcBef>
            </a:pPr>
            <a:r>
              <a:rPr lang="en-US" sz="3200" dirty="0"/>
              <a:t>Bring an offering of praise to God in thanksgiving with the first fruits and the two loaves</a:t>
            </a:r>
          </a:p>
          <a:p>
            <a:pPr>
              <a:spcBef>
                <a:spcPts val="0"/>
              </a:spcBef>
            </a:pPr>
            <a:r>
              <a:rPr lang="en-US" sz="3200" dirty="0"/>
              <a:t>Bring a purification offering to cleanse you and free you to draw closer to the Lord</a:t>
            </a:r>
          </a:p>
          <a:p>
            <a:pPr>
              <a:spcBef>
                <a:spcPts val="0"/>
              </a:spcBef>
            </a:pPr>
            <a:r>
              <a:rPr lang="en-US" sz="3200" dirty="0"/>
              <a:t>Bring an offering of fire (an </a:t>
            </a:r>
            <a:r>
              <a:rPr lang="en-US" sz="3200" dirty="0" err="1"/>
              <a:t>olah</a:t>
            </a:r>
            <a:r>
              <a:rPr lang="en-US" sz="3200" dirty="0"/>
              <a:t>) in submission to the God of creation – the source of all blessings</a:t>
            </a:r>
          </a:p>
          <a:p>
            <a:pPr>
              <a:spcBef>
                <a:spcPts val="0"/>
              </a:spcBef>
            </a:pPr>
            <a:r>
              <a:rPr lang="en-US" sz="3200" dirty="0"/>
              <a:t>Allow the poor and needy to eat of your land</a:t>
            </a:r>
          </a:p>
          <a:p>
            <a:pPr>
              <a:spcBef>
                <a:spcPts val="0"/>
              </a:spcBef>
            </a:pPr>
            <a:r>
              <a:rPr lang="en-US" sz="3200" dirty="0"/>
              <a:t>It is a Sabbath day of complete rest for everyone in the land</a:t>
            </a:r>
          </a:p>
          <a:p>
            <a:pPr>
              <a:spcBef>
                <a:spcPts val="0"/>
              </a:spcBef>
            </a:pPr>
            <a:r>
              <a:rPr lang="en-US" sz="3200" dirty="0"/>
              <a:t>Commanded again to remember your redemption from slavery in Egypt</a:t>
            </a:r>
          </a:p>
        </p:txBody>
      </p:sp>
      <p:sp>
        <p:nvSpPr>
          <p:cNvPr id="3" name="Title 2">
            <a:extLst>
              <a:ext uri="{FF2B5EF4-FFF2-40B4-BE49-F238E27FC236}">
                <a16:creationId xmlns:a16="http://schemas.microsoft.com/office/drawing/2014/main" id="{74EF50A4-5B00-D0FC-A7E9-0DDC8A3B806A}"/>
              </a:ext>
            </a:extLst>
          </p:cNvPr>
          <p:cNvSpPr>
            <a:spLocks noGrp="1"/>
          </p:cNvSpPr>
          <p:nvPr>
            <p:ph type="title"/>
          </p:nvPr>
        </p:nvSpPr>
        <p:spPr>
          <a:xfrm>
            <a:off x="222068" y="152401"/>
            <a:ext cx="11360332" cy="546099"/>
          </a:xfrm>
        </p:spPr>
        <p:txBody>
          <a:bodyPr>
            <a:normAutofit fontScale="90000"/>
          </a:bodyPr>
          <a:lstStyle/>
          <a:p>
            <a:pPr algn="ctr"/>
            <a:r>
              <a:rPr lang="en-US" sz="4900" dirty="0"/>
              <a:t>Shavuot</a:t>
            </a:r>
            <a:endParaRPr lang="en-US" dirty="0"/>
          </a:p>
        </p:txBody>
      </p:sp>
    </p:spTree>
    <p:extLst>
      <p:ext uri="{BB962C8B-B14F-4D97-AF65-F5344CB8AC3E}">
        <p14:creationId xmlns:p14="http://schemas.microsoft.com/office/powerpoint/2010/main" val="387826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EC173-9836-047B-E11E-9FCD41914E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A7BD31-8767-DECE-200E-D336C84B3F74}"/>
              </a:ext>
            </a:extLst>
          </p:cNvPr>
          <p:cNvSpPr>
            <a:spLocks noGrp="1"/>
          </p:cNvSpPr>
          <p:nvPr>
            <p:ph idx="1"/>
          </p:nvPr>
        </p:nvSpPr>
        <p:spPr>
          <a:xfrm>
            <a:off x="222068" y="977901"/>
            <a:ext cx="11736977" cy="5594790"/>
          </a:xfrm>
        </p:spPr>
        <p:txBody>
          <a:bodyPr>
            <a:normAutofit fontScale="85000" lnSpcReduction="20000"/>
          </a:bodyPr>
          <a:lstStyle/>
          <a:p>
            <a:pPr algn="ctr">
              <a:lnSpc>
                <a:spcPct val="110000"/>
              </a:lnSpc>
              <a:spcBef>
                <a:spcPts val="0"/>
              </a:spcBef>
            </a:pPr>
            <a:r>
              <a:rPr lang="en-US" sz="4800" dirty="0"/>
              <a:t>Proclaim to the children of Israel – slave or free, rich or poor, widow or orphan – that they are free to partake in the great summer wheat harvest, with the foreigners invited as well.</a:t>
            </a:r>
          </a:p>
          <a:p>
            <a:pPr algn="ctr">
              <a:lnSpc>
                <a:spcPct val="110000"/>
              </a:lnSpc>
              <a:spcBef>
                <a:spcPts val="0"/>
              </a:spcBef>
            </a:pPr>
            <a:endParaRPr lang="en-US" dirty="0"/>
          </a:p>
          <a:p>
            <a:pPr algn="ctr">
              <a:lnSpc>
                <a:spcPct val="110000"/>
              </a:lnSpc>
              <a:spcBef>
                <a:spcPts val="0"/>
              </a:spcBef>
            </a:pPr>
            <a:r>
              <a:rPr lang="en-US" sz="4800" dirty="0"/>
              <a:t>While we pause to remember yearly Whose land it is, Who provides the nutrients and water for the crops to grow, Who brings life to the land and ensures the harvest…and Who is our covering, our nurturer, our provider. </a:t>
            </a:r>
          </a:p>
        </p:txBody>
      </p:sp>
      <p:sp>
        <p:nvSpPr>
          <p:cNvPr id="3" name="Title 2">
            <a:extLst>
              <a:ext uri="{FF2B5EF4-FFF2-40B4-BE49-F238E27FC236}">
                <a16:creationId xmlns:a16="http://schemas.microsoft.com/office/drawing/2014/main" id="{37A27F2F-B52E-5114-4E6D-3A1CECFC4909}"/>
              </a:ext>
            </a:extLst>
          </p:cNvPr>
          <p:cNvSpPr>
            <a:spLocks noGrp="1"/>
          </p:cNvSpPr>
          <p:nvPr>
            <p:ph type="title"/>
          </p:nvPr>
        </p:nvSpPr>
        <p:spPr>
          <a:xfrm>
            <a:off x="222068" y="152401"/>
            <a:ext cx="11360332" cy="825500"/>
          </a:xfrm>
        </p:spPr>
        <p:txBody>
          <a:bodyPr>
            <a:normAutofit fontScale="90000"/>
          </a:bodyPr>
          <a:lstStyle/>
          <a:p>
            <a:pPr algn="ctr"/>
            <a:r>
              <a:rPr lang="en-US" dirty="0"/>
              <a:t>Shavuot</a:t>
            </a:r>
          </a:p>
        </p:txBody>
      </p:sp>
    </p:spTree>
    <p:extLst>
      <p:ext uri="{BB962C8B-B14F-4D97-AF65-F5344CB8AC3E}">
        <p14:creationId xmlns:p14="http://schemas.microsoft.com/office/powerpoint/2010/main" val="403316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 y="1003612"/>
            <a:ext cx="11736977" cy="5701988"/>
          </a:xfrm>
        </p:spPr>
        <p:txBody>
          <a:bodyPr>
            <a:normAutofit fontScale="92500" lnSpcReduction="10000"/>
          </a:bodyPr>
          <a:lstStyle/>
          <a:p>
            <a:r>
              <a:rPr lang="en-US" sz="4000" dirty="0">
                <a:effectLst>
                  <a:outerShdw blurRad="38100" dist="38100" dir="2700000" algn="tl">
                    <a:srgbClr val="000000">
                      <a:alpha val="43137"/>
                    </a:srgbClr>
                  </a:outerShdw>
                </a:effectLst>
              </a:rPr>
              <a:t>Three designations IN SCRIPTURE:</a:t>
            </a:r>
          </a:p>
          <a:p>
            <a:pPr marL="937260" lvl="1" indent="-571500">
              <a:buFont typeface="Arial" panose="020B0604020202020204" pitchFamily="34" charset="0"/>
              <a:buChar char="•"/>
            </a:pPr>
            <a:r>
              <a:rPr lang="en-US" sz="4000" dirty="0">
                <a:effectLst>
                  <a:outerShdw blurRad="38100" dist="38100" dir="2700000" algn="tl">
                    <a:srgbClr val="000000">
                      <a:alpha val="43137"/>
                    </a:srgbClr>
                  </a:outerShdw>
                </a:effectLst>
              </a:rPr>
              <a:t>The Feast of Weeks</a:t>
            </a:r>
          </a:p>
          <a:p>
            <a:pPr marL="1348740" lvl="2" indent="-571500">
              <a:buFont typeface="Arial" panose="020B0604020202020204" pitchFamily="34" charset="0"/>
              <a:buChar char="•"/>
            </a:pPr>
            <a:r>
              <a:rPr lang="en-US" sz="3700" dirty="0">
                <a:effectLst>
                  <a:outerShdw blurRad="38100" dist="38100" dir="2700000" algn="tl">
                    <a:srgbClr val="000000">
                      <a:alpha val="43137"/>
                    </a:srgbClr>
                  </a:outerShdw>
                </a:effectLst>
              </a:rPr>
              <a:t>Seven “weeks” to be counted from the </a:t>
            </a:r>
            <a:r>
              <a:rPr lang="en-US" sz="3700" dirty="0"/>
              <a:t>day after the </a:t>
            </a:r>
            <a:r>
              <a:rPr lang="en-US" sz="3700" dirty="0">
                <a:effectLst>
                  <a:outerShdw blurRad="38100" dist="38100" dir="2700000" algn="tl">
                    <a:srgbClr val="000000">
                      <a:alpha val="43137"/>
                    </a:srgbClr>
                  </a:outerShdw>
                </a:effectLst>
              </a:rPr>
              <a:t>Unleavened Bread Sabbath </a:t>
            </a:r>
            <a:r>
              <a:rPr lang="en-US" sz="3700" dirty="0"/>
              <a:t>- Feast of First-fruits</a:t>
            </a:r>
            <a:endParaRPr lang="en-US" sz="3700" dirty="0">
              <a:effectLst>
                <a:outerShdw blurRad="38100" dist="38100" dir="2700000" algn="tl">
                  <a:srgbClr val="000000">
                    <a:alpha val="43137"/>
                  </a:srgbClr>
                </a:outerShdw>
              </a:effectLst>
            </a:endParaRPr>
          </a:p>
          <a:p>
            <a:pPr marL="937260" lvl="1" indent="-571500">
              <a:buFont typeface="Arial" panose="020B0604020202020204" pitchFamily="34" charset="0"/>
              <a:buChar char="•"/>
            </a:pPr>
            <a:r>
              <a:rPr lang="en-US" sz="4000" dirty="0">
                <a:effectLst>
                  <a:outerShdw blurRad="38100" dist="38100" dir="2700000" algn="tl">
                    <a:srgbClr val="000000">
                      <a:alpha val="43137"/>
                    </a:srgbClr>
                  </a:outerShdw>
                </a:effectLst>
              </a:rPr>
              <a:t>The Feast of the Harvest</a:t>
            </a:r>
          </a:p>
          <a:p>
            <a:pPr marL="1348740" lvl="2" indent="-571500">
              <a:buFont typeface="Arial" panose="020B0604020202020204" pitchFamily="34" charset="0"/>
              <a:buChar char="•"/>
            </a:pPr>
            <a:r>
              <a:rPr lang="en-US" sz="3700" dirty="0">
                <a:effectLst>
                  <a:outerShdw blurRad="38100" dist="38100" dir="2700000" algn="tl">
                    <a:srgbClr val="000000">
                      <a:alpha val="43137"/>
                    </a:srgbClr>
                  </a:outerShdw>
                </a:effectLst>
              </a:rPr>
              <a:t>The end of the barley season and the beginning of the most important harvest season, the summer wheat harvest</a:t>
            </a:r>
          </a:p>
          <a:p>
            <a:pPr marL="937260" lvl="1" indent="-571500">
              <a:buFont typeface="Arial" panose="020B0604020202020204" pitchFamily="34" charset="0"/>
              <a:buChar char="•"/>
            </a:pPr>
            <a:r>
              <a:rPr lang="en-US" sz="4000" dirty="0"/>
              <a:t>The Day of First Fruits</a:t>
            </a:r>
          </a:p>
          <a:p>
            <a:pPr marL="1348740" lvl="2" indent="-571500">
              <a:buFont typeface="Arial" panose="020B0604020202020204" pitchFamily="34" charset="0"/>
              <a:buChar char="•"/>
            </a:pPr>
            <a:r>
              <a:rPr lang="en-US" sz="3700" dirty="0"/>
              <a:t>Another first fruits marking the beginning of the great summer harvest</a:t>
            </a:r>
            <a:endParaRPr lang="en-US" sz="37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222068" y="152401"/>
            <a:ext cx="11360332" cy="851210"/>
          </a:xfrm>
        </p:spPr>
        <p:txBody>
          <a:bodyPr>
            <a:noAutofit/>
          </a:bodyPr>
          <a:lstStyle/>
          <a:p>
            <a:pPr algn="ctr"/>
            <a:r>
              <a:rPr lang="en-US" sz="4800" dirty="0"/>
              <a:t>Shavuot – The Fourth &amp; Final </a:t>
            </a:r>
            <a:r>
              <a:rPr lang="en-US" sz="4800" u="sng" dirty="0"/>
              <a:t>Spring</a:t>
            </a:r>
            <a:r>
              <a:rPr lang="en-US" sz="4800" dirty="0"/>
              <a:t> Feast</a:t>
            </a:r>
          </a:p>
        </p:txBody>
      </p:sp>
    </p:spTree>
    <p:extLst>
      <p:ext uri="{BB962C8B-B14F-4D97-AF65-F5344CB8AC3E}">
        <p14:creationId xmlns:p14="http://schemas.microsoft.com/office/powerpoint/2010/main" val="36958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C78568-9F89-1DD5-33CD-372F0F6558E8}"/>
              </a:ext>
            </a:extLst>
          </p:cNvPr>
          <p:cNvSpPr>
            <a:spLocks noGrp="1"/>
          </p:cNvSpPr>
          <p:nvPr>
            <p:ph idx="1"/>
          </p:nvPr>
        </p:nvSpPr>
        <p:spPr/>
        <p:txBody>
          <a:bodyPr anchor="ctr">
            <a:normAutofit/>
          </a:bodyPr>
          <a:lstStyle/>
          <a:p>
            <a:pPr algn="ctr"/>
            <a:r>
              <a:rPr lang="en-US" sz="5400" dirty="0"/>
              <a:t>Which Other Event Does Scripture Command Israel To Keep That Has The Same Themes as Shavuot?</a:t>
            </a:r>
          </a:p>
        </p:txBody>
      </p:sp>
      <p:sp>
        <p:nvSpPr>
          <p:cNvPr id="3" name="Title 2">
            <a:extLst>
              <a:ext uri="{FF2B5EF4-FFF2-40B4-BE49-F238E27FC236}">
                <a16:creationId xmlns:a16="http://schemas.microsoft.com/office/drawing/2014/main" id="{520F097D-A890-7BF9-A33F-CB55488636E5}"/>
              </a:ext>
            </a:extLst>
          </p:cNvPr>
          <p:cNvSpPr>
            <a:spLocks noGrp="1"/>
          </p:cNvSpPr>
          <p:nvPr>
            <p:ph type="title"/>
          </p:nvPr>
        </p:nvSpPr>
        <p:spPr>
          <a:xfrm>
            <a:off x="222068" y="152400"/>
            <a:ext cx="11360332" cy="1727200"/>
          </a:xfrm>
        </p:spPr>
        <p:txBody>
          <a:bodyPr>
            <a:normAutofit fontScale="90000"/>
          </a:bodyPr>
          <a:lstStyle/>
          <a:p>
            <a:pPr algn="ctr"/>
            <a:r>
              <a:rPr lang="en-US" dirty="0"/>
              <a:t>Fifty, Seven Sevens, Harvest, Sabbath, Slave, The Dispossessed, Freedom</a:t>
            </a:r>
          </a:p>
        </p:txBody>
      </p:sp>
    </p:spTree>
    <p:extLst>
      <p:ext uri="{BB962C8B-B14F-4D97-AF65-F5344CB8AC3E}">
        <p14:creationId xmlns:p14="http://schemas.microsoft.com/office/powerpoint/2010/main" val="123025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F2F52B-C16C-E7FD-5411-0C95E5B77F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986" y="187240"/>
            <a:ext cx="11296028" cy="6483519"/>
          </a:xfrm>
          <a:prstGeom prst="rect">
            <a:avLst/>
          </a:prstGeom>
        </p:spPr>
      </p:pic>
      <p:sp>
        <p:nvSpPr>
          <p:cNvPr id="7" name="Rectangle 6">
            <a:extLst>
              <a:ext uri="{FF2B5EF4-FFF2-40B4-BE49-F238E27FC236}">
                <a16:creationId xmlns:a16="http://schemas.microsoft.com/office/drawing/2014/main" id="{184C843D-BA3E-97C3-390C-41B94BA2CF35}"/>
              </a:ext>
            </a:extLst>
          </p:cNvPr>
          <p:cNvSpPr/>
          <p:nvPr/>
        </p:nvSpPr>
        <p:spPr>
          <a:xfrm>
            <a:off x="622514" y="6089086"/>
            <a:ext cx="1545700" cy="324414"/>
          </a:xfrm>
          <a:prstGeom prst="rect">
            <a:avLst/>
          </a:prstGeom>
          <a:solidFill>
            <a:srgbClr val="8F82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81598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51124-0599-E6D5-82BA-ACE777DFC93F}"/>
              </a:ext>
            </a:extLst>
          </p:cNvPr>
          <p:cNvSpPr>
            <a:spLocks noGrp="1"/>
          </p:cNvSpPr>
          <p:nvPr>
            <p:ph idx="1"/>
          </p:nvPr>
        </p:nvSpPr>
        <p:spPr>
          <a:xfrm>
            <a:off x="222068" y="1003301"/>
            <a:ext cx="11736977" cy="5569390"/>
          </a:xfrm>
        </p:spPr>
        <p:txBody>
          <a:bodyPr>
            <a:normAutofit/>
          </a:bodyPr>
          <a:lstStyle/>
          <a:p>
            <a:pPr algn="ctr"/>
            <a:r>
              <a:rPr lang="en-US" sz="4400" dirty="0"/>
              <a:t>Yovel comes from a root that means “ram’s horn” or “trumpet,” because it was with the blast of the shofar that the Jubilee year was announced.</a:t>
            </a:r>
          </a:p>
          <a:p>
            <a:pPr algn="ctr"/>
            <a:r>
              <a:rPr lang="en-US" sz="4400" dirty="0"/>
              <a:t>The sound of Yovel also signaled freedom for slaves to return to their ancestral family, and the return of land to their ancestral owner, along with the freedom from all debts.</a:t>
            </a:r>
          </a:p>
        </p:txBody>
      </p:sp>
      <p:sp>
        <p:nvSpPr>
          <p:cNvPr id="3" name="Title 2">
            <a:extLst>
              <a:ext uri="{FF2B5EF4-FFF2-40B4-BE49-F238E27FC236}">
                <a16:creationId xmlns:a16="http://schemas.microsoft.com/office/drawing/2014/main" id="{55D2723A-63FD-289C-5703-434ED63825A1}"/>
              </a:ext>
            </a:extLst>
          </p:cNvPr>
          <p:cNvSpPr>
            <a:spLocks noGrp="1"/>
          </p:cNvSpPr>
          <p:nvPr>
            <p:ph type="title"/>
          </p:nvPr>
        </p:nvSpPr>
        <p:spPr>
          <a:xfrm>
            <a:off x="222068" y="152401"/>
            <a:ext cx="11360332" cy="850900"/>
          </a:xfrm>
        </p:spPr>
        <p:txBody>
          <a:bodyPr>
            <a:normAutofit fontScale="90000"/>
          </a:bodyPr>
          <a:lstStyle/>
          <a:p>
            <a:pPr algn="ctr"/>
            <a:r>
              <a:rPr lang="en-US" dirty="0"/>
              <a:t>Yovel - </a:t>
            </a:r>
            <a:r>
              <a:rPr lang="he-IL" dirty="0"/>
              <a:t>יוֹבֵל</a:t>
            </a:r>
            <a:endParaRPr lang="en-US" dirty="0"/>
          </a:p>
        </p:txBody>
      </p:sp>
    </p:spTree>
    <p:extLst>
      <p:ext uri="{BB962C8B-B14F-4D97-AF65-F5344CB8AC3E}">
        <p14:creationId xmlns:p14="http://schemas.microsoft.com/office/powerpoint/2010/main" val="27666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41872-52DD-D9F4-3638-73042D18407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6B0018-7AD1-7C55-7651-30E0DC4A9A8C}"/>
              </a:ext>
            </a:extLst>
          </p:cNvPr>
          <p:cNvSpPr>
            <a:spLocks noGrp="1"/>
          </p:cNvSpPr>
          <p:nvPr>
            <p:ph idx="1"/>
          </p:nvPr>
        </p:nvSpPr>
        <p:spPr>
          <a:xfrm>
            <a:off x="222068" y="1003301"/>
            <a:ext cx="11736977" cy="5569390"/>
          </a:xfrm>
        </p:spPr>
        <p:txBody>
          <a:bodyPr>
            <a:normAutofit/>
          </a:bodyPr>
          <a:lstStyle/>
          <a:p>
            <a:pPr algn="ctr"/>
            <a:r>
              <a:rPr lang="en-US" sz="3600" dirty="0"/>
              <a:t>Leviticus 25</a:t>
            </a:r>
          </a:p>
          <a:p>
            <a:pPr algn="ctr"/>
            <a:r>
              <a:rPr lang="en-US" sz="4400" dirty="0"/>
              <a:t>8 “‘You are to count </a:t>
            </a:r>
            <a:r>
              <a:rPr lang="en-US" sz="4400" b="1" u="sng" dirty="0">
                <a:solidFill>
                  <a:srgbClr val="FF0000"/>
                </a:solidFill>
                <a:highlight>
                  <a:srgbClr val="FFFF00"/>
                </a:highlight>
              </a:rPr>
              <a:t>SEVEN SHABBATS OF YEARS</a:t>
            </a:r>
            <a:r>
              <a:rPr lang="en-US" sz="4400" dirty="0"/>
              <a:t>, </a:t>
            </a:r>
            <a:r>
              <a:rPr lang="en-US" sz="4400" b="1" u="sng" dirty="0">
                <a:solidFill>
                  <a:srgbClr val="FF0000"/>
                </a:solidFill>
                <a:highlight>
                  <a:srgbClr val="FFFF00"/>
                </a:highlight>
              </a:rPr>
              <a:t>SEVEN TIMES SEVEN YEARS</a:t>
            </a:r>
            <a:r>
              <a:rPr lang="en-US" sz="4400" dirty="0"/>
              <a:t>, that is, forty-nine years. 9 Then, on the tenth day of the </a:t>
            </a:r>
            <a:r>
              <a:rPr lang="en-US" sz="4400" b="1" u="sng" dirty="0">
                <a:solidFill>
                  <a:srgbClr val="FF0000"/>
                </a:solidFill>
                <a:highlight>
                  <a:srgbClr val="FFFF00"/>
                </a:highlight>
              </a:rPr>
              <a:t>SEVENTH MONTH</a:t>
            </a:r>
            <a:r>
              <a:rPr lang="en-US" sz="4400" dirty="0"/>
              <a:t>, on Yom-Kippur, you are to </a:t>
            </a:r>
            <a:r>
              <a:rPr lang="en-US" sz="4400" b="1" u="sng" dirty="0">
                <a:solidFill>
                  <a:srgbClr val="FF0000"/>
                </a:solidFill>
                <a:highlight>
                  <a:srgbClr val="FFFF00"/>
                </a:highlight>
              </a:rPr>
              <a:t>SOUND A BLAST ON THE SHOFAR</a:t>
            </a:r>
            <a:r>
              <a:rPr lang="en-US" sz="4400" dirty="0"/>
              <a:t>; you are to sound </a:t>
            </a:r>
            <a:r>
              <a:rPr lang="en-US" sz="4400" b="1" u="sng" dirty="0">
                <a:solidFill>
                  <a:srgbClr val="FF0000"/>
                </a:solidFill>
                <a:highlight>
                  <a:srgbClr val="FFFF00"/>
                </a:highlight>
              </a:rPr>
              <a:t>THE SHOFAR</a:t>
            </a:r>
            <a:r>
              <a:rPr lang="en-US" sz="4400" dirty="0"/>
              <a:t> all through </a:t>
            </a:r>
            <a:r>
              <a:rPr lang="en-US" sz="4400" b="1" u="sng" dirty="0">
                <a:solidFill>
                  <a:srgbClr val="FF0000"/>
                </a:solidFill>
                <a:highlight>
                  <a:srgbClr val="FFFF00"/>
                </a:highlight>
              </a:rPr>
              <a:t>YOUR LAND</a:t>
            </a:r>
            <a:r>
              <a:rPr lang="en-US" sz="4400" dirty="0"/>
              <a:t>; </a:t>
            </a:r>
          </a:p>
        </p:txBody>
      </p:sp>
      <p:sp>
        <p:nvSpPr>
          <p:cNvPr id="3" name="Title 2">
            <a:extLst>
              <a:ext uri="{FF2B5EF4-FFF2-40B4-BE49-F238E27FC236}">
                <a16:creationId xmlns:a16="http://schemas.microsoft.com/office/drawing/2014/main" id="{24298632-34EB-A69B-1FAF-7D7805E4A5D3}"/>
              </a:ext>
            </a:extLst>
          </p:cNvPr>
          <p:cNvSpPr>
            <a:spLocks noGrp="1"/>
          </p:cNvSpPr>
          <p:nvPr>
            <p:ph type="title"/>
          </p:nvPr>
        </p:nvSpPr>
        <p:spPr>
          <a:xfrm>
            <a:off x="222068" y="152401"/>
            <a:ext cx="11360332" cy="850900"/>
          </a:xfrm>
        </p:spPr>
        <p:txBody>
          <a:bodyPr>
            <a:normAutofit fontScale="90000"/>
          </a:bodyPr>
          <a:lstStyle/>
          <a:p>
            <a:pPr algn="ctr"/>
            <a:r>
              <a:rPr lang="en-US" dirty="0"/>
              <a:t>Yovel - </a:t>
            </a:r>
            <a:r>
              <a:rPr lang="he-IL" dirty="0"/>
              <a:t>יוֹבֵל</a:t>
            </a:r>
            <a:endParaRPr lang="en-US" dirty="0"/>
          </a:p>
        </p:txBody>
      </p:sp>
    </p:spTree>
    <p:extLst>
      <p:ext uri="{BB962C8B-B14F-4D97-AF65-F5344CB8AC3E}">
        <p14:creationId xmlns:p14="http://schemas.microsoft.com/office/powerpoint/2010/main" val="35125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6388D-5B03-5AF5-AFBF-D3E30C2ADE9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9E34E4-D52F-8C08-62F6-FDA7E8588AC2}"/>
              </a:ext>
            </a:extLst>
          </p:cNvPr>
          <p:cNvSpPr>
            <a:spLocks noGrp="1"/>
          </p:cNvSpPr>
          <p:nvPr>
            <p:ph idx="1"/>
          </p:nvPr>
        </p:nvSpPr>
        <p:spPr>
          <a:xfrm>
            <a:off x="222068" y="1003301"/>
            <a:ext cx="11736977" cy="5569390"/>
          </a:xfrm>
        </p:spPr>
        <p:txBody>
          <a:bodyPr>
            <a:normAutofit/>
          </a:bodyPr>
          <a:lstStyle/>
          <a:p>
            <a:pPr algn="ctr"/>
            <a:r>
              <a:rPr lang="en-US" sz="3600" dirty="0"/>
              <a:t>Leviticus 25</a:t>
            </a:r>
          </a:p>
          <a:p>
            <a:pPr algn="ctr"/>
            <a:r>
              <a:rPr lang="en-US" sz="4400" dirty="0"/>
              <a:t>10 and you are to consecrate the </a:t>
            </a:r>
            <a:r>
              <a:rPr lang="en-US" sz="4400" b="1" dirty="0">
                <a:solidFill>
                  <a:srgbClr val="FF0000"/>
                </a:solidFill>
                <a:highlight>
                  <a:srgbClr val="FFFF00"/>
                </a:highlight>
              </a:rPr>
              <a:t>FIFTIETH</a:t>
            </a:r>
            <a:r>
              <a:rPr lang="en-US" sz="4400" dirty="0"/>
              <a:t> year, </a:t>
            </a:r>
            <a:r>
              <a:rPr lang="en-US" sz="4400" b="1" u="sng" dirty="0">
                <a:solidFill>
                  <a:srgbClr val="FF0000"/>
                </a:solidFill>
                <a:highlight>
                  <a:srgbClr val="FFFF00"/>
                </a:highlight>
              </a:rPr>
              <a:t>PROCLAIMING FREEDOM THROUGHOUT THE LAND TO ALL ITS INHABITANTS</a:t>
            </a:r>
            <a:r>
              <a:rPr lang="en-US" sz="4400" dirty="0"/>
              <a:t>.</a:t>
            </a:r>
          </a:p>
          <a:p>
            <a:pPr algn="ctr"/>
            <a:r>
              <a:rPr lang="en-US" sz="4400" dirty="0"/>
              <a:t>It will be a </a:t>
            </a:r>
            <a:r>
              <a:rPr lang="en-US" sz="4400" dirty="0" err="1"/>
              <a:t>yovel</a:t>
            </a:r>
            <a:r>
              <a:rPr lang="en-US" sz="4400" dirty="0"/>
              <a:t> for you;</a:t>
            </a:r>
          </a:p>
        </p:txBody>
      </p:sp>
      <p:sp>
        <p:nvSpPr>
          <p:cNvPr id="3" name="Title 2">
            <a:extLst>
              <a:ext uri="{FF2B5EF4-FFF2-40B4-BE49-F238E27FC236}">
                <a16:creationId xmlns:a16="http://schemas.microsoft.com/office/drawing/2014/main" id="{8E347543-7761-59C5-431C-610071C89C6E}"/>
              </a:ext>
            </a:extLst>
          </p:cNvPr>
          <p:cNvSpPr>
            <a:spLocks noGrp="1"/>
          </p:cNvSpPr>
          <p:nvPr>
            <p:ph type="title"/>
          </p:nvPr>
        </p:nvSpPr>
        <p:spPr>
          <a:xfrm>
            <a:off x="222068" y="152401"/>
            <a:ext cx="11360332" cy="850900"/>
          </a:xfrm>
        </p:spPr>
        <p:txBody>
          <a:bodyPr>
            <a:normAutofit fontScale="90000"/>
          </a:bodyPr>
          <a:lstStyle/>
          <a:p>
            <a:pPr algn="ctr"/>
            <a:r>
              <a:rPr lang="en-US" dirty="0"/>
              <a:t>Yovel - </a:t>
            </a:r>
            <a:r>
              <a:rPr lang="he-IL" dirty="0"/>
              <a:t>יוֹבֵל</a:t>
            </a:r>
            <a:endParaRPr lang="en-US" dirty="0"/>
          </a:p>
        </p:txBody>
      </p:sp>
    </p:spTree>
    <p:extLst>
      <p:ext uri="{BB962C8B-B14F-4D97-AF65-F5344CB8AC3E}">
        <p14:creationId xmlns:p14="http://schemas.microsoft.com/office/powerpoint/2010/main" val="73684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4BF2-EBE3-0EC8-2ED6-14068D9E946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5DE800-FCA0-0B3E-BB83-0E3709D0E724}"/>
              </a:ext>
            </a:extLst>
          </p:cNvPr>
          <p:cNvSpPr>
            <a:spLocks noGrp="1"/>
          </p:cNvSpPr>
          <p:nvPr>
            <p:ph idx="1"/>
          </p:nvPr>
        </p:nvSpPr>
        <p:spPr>
          <a:xfrm>
            <a:off x="222068" y="1003301"/>
            <a:ext cx="11736977" cy="5569390"/>
          </a:xfrm>
        </p:spPr>
        <p:txBody>
          <a:bodyPr>
            <a:normAutofit fontScale="92500" lnSpcReduction="10000"/>
          </a:bodyPr>
          <a:lstStyle/>
          <a:p>
            <a:pPr algn="ctr"/>
            <a:r>
              <a:rPr lang="en-US" sz="3900" dirty="0"/>
              <a:t>Leviticus 25</a:t>
            </a:r>
          </a:p>
          <a:p>
            <a:pPr algn="ctr"/>
            <a:r>
              <a:rPr lang="en-US" sz="4400" dirty="0"/>
              <a:t>10 and you are to consecrate the fiftieth year, </a:t>
            </a:r>
            <a:r>
              <a:rPr lang="en-US" sz="4400" b="1" u="sng" dirty="0">
                <a:solidFill>
                  <a:srgbClr val="FF0000"/>
                </a:solidFill>
                <a:highlight>
                  <a:srgbClr val="FFFF00"/>
                </a:highlight>
              </a:rPr>
              <a:t>PROCLAIMING FREEDOM THROUGHOUT THE LAND TO ALL ITS INHABITANTS</a:t>
            </a:r>
            <a:r>
              <a:rPr lang="en-US" sz="4400" dirty="0"/>
              <a:t>. </a:t>
            </a:r>
          </a:p>
          <a:p>
            <a:pPr algn="ctr"/>
            <a:r>
              <a:rPr lang="en-US" sz="4400" dirty="0"/>
              <a:t>It will be a </a:t>
            </a:r>
            <a:r>
              <a:rPr lang="en-US" sz="4400" dirty="0" err="1"/>
              <a:t>yovel</a:t>
            </a:r>
            <a:r>
              <a:rPr lang="en-US" sz="4400" dirty="0"/>
              <a:t> for you;</a:t>
            </a:r>
          </a:p>
          <a:p>
            <a:pPr algn="ctr"/>
            <a:r>
              <a:rPr lang="en-US" sz="4400" dirty="0"/>
              <a:t>you will </a:t>
            </a:r>
            <a:r>
              <a:rPr lang="en-US" sz="5400" b="1" u="sng" dirty="0">
                <a:solidFill>
                  <a:srgbClr val="FF0000"/>
                </a:solidFill>
                <a:highlight>
                  <a:srgbClr val="FFFF00"/>
                </a:highlight>
              </a:rPr>
              <a:t>RETURN</a:t>
            </a:r>
            <a:r>
              <a:rPr lang="en-US" sz="4400" b="1" u="sng" dirty="0">
                <a:solidFill>
                  <a:srgbClr val="FF0000"/>
                </a:solidFill>
                <a:highlight>
                  <a:srgbClr val="FFFF00"/>
                </a:highlight>
              </a:rPr>
              <a:t> EVERYONE TO THE </a:t>
            </a:r>
            <a:r>
              <a:rPr lang="en-US" sz="5400" b="1" u="sng" dirty="0">
                <a:solidFill>
                  <a:srgbClr val="FF0000"/>
                </a:solidFill>
                <a:highlight>
                  <a:srgbClr val="FFFF00"/>
                </a:highlight>
              </a:rPr>
              <a:t>LAND</a:t>
            </a:r>
            <a:r>
              <a:rPr lang="en-US" sz="4400" dirty="0"/>
              <a:t> he owns,</a:t>
            </a:r>
          </a:p>
          <a:p>
            <a:pPr algn="ctr"/>
            <a:r>
              <a:rPr lang="en-US" sz="4400" dirty="0"/>
              <a:t>and everyone is to </a:t>
            </a:r>
            <a:r>
              <a:rPr lang="en-US" sz="5400" b="1" u="sng" dirty="0">
                <a:solidFill>
                  <a:srgbClr val="FF0000"/>
                </a:solidFill>
                <a:highlight>
                  <a:srgbClr val="FFFF00"/>
                </a:highlight>
              </a:rPr>
              <a:t>RETURN</a:t>
            </a:r>
            <a:r>
              <a:rPr lang="en-US" sz="4400" b="1" u="sng" dirty="0">
                <a:solidFill>
                  <a:srgbClr val="FF0000"/>
                </a:solidFill>
                <a:highlight>
                  <a:srgbClr val="FFFF00"/>
                </a:highlight>
              </a:rPr>
              <a:t> TO HIS </a:t>
            </a:r>
            <a:r>
              <a:rPr lang="en-US" sz="5400" b="1" u="sng" dirty="0">
                <a:solidFill>
                  <a:srgbClr val="FF0000"/>
                </a:solidFill>
                <a:highlight>
                  <a:srgbClr val="FFFF00"/>
                </a:highlight>
              </a:rPr>
              <a:t>FAMILY</a:t>
            </a:r>
            <a:r>
              <a:rPr lang="en-US" sz="4400" dirty="0"/>
              <a:t>.</a:t>
            </a:r>
          </a:p>
        </p:txBody>
      </p:sp>
      <p:sp>
        <p:nvSpPr>
          <p:cNvPr id="3" name="Title 2">
            <a:extLst>
              <a:ext uri="{FF2B5EF4-FFF2-40B4-BE49-F238E27FC236}">
                <a16:creationId xmlns:a16="http://schemas.microsoft.com/office/drawing/2014/main" id="{D6A78DDC-DA95-CA31-A707-2C2881942C59}"/>
              </a:ext>
            </a:extLst>
          </p:cNvPr>
          <p:cNvSpPr>
            <a:spLocks noGrp="1"/>
          </p:cNvSpPr>
          <p:nvPr>
            <p:ph type="title"/>
          </p:nvPr>
        </p:nvSpPr>
        <p:spPr>
          <a:xfrm>
            <a:off x="222068" y="152401"/>
            <a:ext cx="11360332" cy="850900"/>
          </a:xfrm>
        </p:spPr>
        <p:txBody>
          <a:bodyPr>
            <a:normAutofit fontScale="90000"/>
          </a:bodyPr>
          <a:lstStyle/>
          <a:p>
            <a:pPr algn="ctr"/>
            <a:r>
              <a:rPr lang="en-US" dirty="0"/>
              <a:t>Yovel - </a:t>
            </a:r>
            <a:r>
              <a:rPr lang="he-IL" dirty="0"/>
              <a:t>יוֹבֵל</a:t>
            </a:r>
            <a:endParaRPr lang="en-US" dirty="0"/>
          </a:p>
        </p:txBody>
      </p:sp>
    </p:spTree>
    <p:extLst>
      <p:ext uri="{BB962C8B-B14F-4D97-AF65-F5344CB8AC3E}">
        <p14:creationId xmlns:p14="http://schemas.microsoft.com/office/powerpoint/2010/main" val="2372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E1216-12DC-4F7D-6439-2C0B500936B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E2E26-C023-CA69-3255-AECBB35698CF}"/>
              </a:ext>
            </a:extLst>
          </p:cNvPr>
          <p:cNvSpPr>
            <a:spLocks noGrp="1"/>
          </p:cNvSpPr>
          <p:nvPr>
            <p:ph idx="1"/>
          </p:nvPr>
        </p:nvSpPr>
        <p:spPr>
          <a:xfrm>
            <a:off x="222068" y="1003301"/>
            <a:ext cx="11736977" cy="5569390"/>
          </a:xfrm>
        </p:spPr>
        <p:txBody>
          <a:bodyPr>
            <a:normAutofit lnSpcReduction="10000"/>
          </a:bodyPr>
          <a:lstStyle/>
          <a:p>
            <a:pPr algn="ctr"/>
            <a:r>
              <a:rPr lang="en-US" sz="3600" dirty="0"/>
              <a:t>Leviticus 25</a:t>
            </a:r>
          </a:p>
          <a:p>
            <a:pPr algn="ctr"/>
            <a:r>
              <a:rPr lang="en-US" sz="4400" dirty="0"/>
              <a:t>11 That fiftieth year </a:t>
            </a:r>
            <a:r>
              <a:rPr lang="en-US" sz="4400" b="1" u="sng" dirty="0">
                <a:solidFill>
                  <a:srgbClr val="FF0000"/>
                </a:solidFill>
                <a:highlight>
                  <a:srgbClr val="FFFF00"/>
                </a:highlight>
              </a:rPr>
              <a:t>WILL BE A YOVEL FOR YOU</a:t>
            </a:r>
            <a:r>
              <a:rPr lang="en-US" sz="4400" dirty="0"/>
              <a:t>; in that year you are not to sow, harvest what grows by itself or gather the grapes of untended vines; 12 because it is a </a:t>
            </a:r>
            <a:r>
              <a:rPr lang="en-US" sz="4400" b="1" u="sng" dirty="0">
                <a:solidFill>
                  <a:srgbClr val="FF0000"/>
                </a:solidFill>
                <a:highlight>
                  <a:srgbClr val="FFFF00"/>
                </a:highlight>
              </a:rPr>
              <a:t>YOVEL</a:t>
            </a:r>
            <a:r>
              <a:rPr lang="en-US" sz="4400" dirty="0"/>
              <a:t>. It will be holy for you; whatever the fields produce will be food for all of you. 13 In this year of </a:t>
            </a:r>
            <a:r>
              <a:rPr lang="en-US" sz="4400" b="1" u="sng" dirty="0">
                <a:solidFill>
                  <a:srgbClr val="FF0000"/>
                </a:solidFill>
                <a:highlight>
                  <a:srgbClr val="FFFF00"/>
                </a:highlight>
              </a:rPr>
              <a:t>YOVEL</a:t>
            </a:r>
            <a:r>
              <a:rPr lang="en-US" sz="4400" dirty="0">
                <a:solidFill>
                  <a:srgbClr val="FF0000"/>
                </a:solidFill>
                <a:highlight>
                  <a:srgbClr val="FFFF00"/>
                </a:highlight>
              </a:rPr>
              <a:t>, every one of you is to </a:t>
            </a:r>
            <a:r>
              <a:rPr lang="en-US" sz="4400" b="1" u="sng" dirty="0">
                <a:solidFill>
                  <a:srgbClr val="FF0000"/>
                </a:solidFill>
                <a:highlight>
                  <a:srgbClr val="FFFF00"/>
                </a:highlight>
              </a:rPr>
              <a:t>RETURN TO THE LAND</a:t>
            </a:r>
            <a:r>
              <a:rPr lang="en-US" sz="4400" dirty="0">
                <a:solidFill>
                  <a:srgbClr val="FF0000"/>
                </a:solidFill>
                <a:highlight>
                  <a:srgbClr val="FFFF00"/>
                </a:highlight>
              </a:rPr>
              <a:t> he owns</a:t>
            </a:r>
            <a:r>
              <a:rPr lang="en-US" sz="4400" dirty="0"/>
              <a:t>.</a:t>
            </a:r>
          </a:p>
        </p:txBody>
      </p:sp>
      <p:sp>
        <p:nvSpPr>
          <p:cNvPr id="3" name="Title 2">
            <a:extLst>
              <a:ext uri="{FF2B5EF4-FFF2-40B4-BE49-F238E27FC236}">
                <a16:creationId xmlns:a16="http://schemas.microsoft.com/office/drawing/2014/main" id="{A28D0D6B-DAA6-8B56-1E1B-B96FE98B7A46}"/>
              </a:ext>
            </a:extLst>
          </p:cNvPr>
          <p:cNvSpPr>
            <a:spLocks noGrp="1"/>
          </p:cNvSpPr>
          <p:nvPr>
            <p:ph type="title"/>
          </p:nvPr>
        </p:nvSpPr>
        <p:spPr>
          <a:xfrm>
            <a:off x="222068" y="152401"/>
            <a:ext cx="11360332" cy="850900"/>
          </a:xfrm>
        </p:spPr>
        <p:txBody>
          <a:bodyPr>
            <a:normAutofit fontScale="90000"/>
          </a:bodyPr>
          <a:lstStyle/>
          <a:p>
            <a:pPr algn="ctr"/>
            <a:r>
              <a:rPr lang="en-US" dirty="0"/>
              <a:t>Yovel - </a:t>
            </a:r>
            <a:r>
              <a:rPr lang="he-IL" dirty="0"/>
              <a:t>יוֹבֵל</a:t>
            </a:r>
            <a:endParaRPr lang="en-US" dirty="0"/>
          </a:p>
        </p:txBody>
      </p:sp>
    </p:spTree>
    <p:extLst>
      <p:ext uri="{BB962C8B-B14F-4D97-AF65-F5344CB8AC3E}">
        <p14:creationId xmlns:p14="http://schemas.microsoft.com/office/powerpoint/2010/main" val="248434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17FC3-2E6B-D3EC-E113-3E1190E47B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96DD4D-FC08-86B5-AB74-9715FE8FEF43}"/>
              </a:ext>
            </a:extLst>
          </p:cNvPr>
          <p:cNvSpPr>
            <a:spLocks noGrp="1"/>
          </p:cNvSpPr>
          <p:nvPr>
            <p:ph idx="1"/>
          </p:nvPr>
        </p:nvSpPr>
        <p:spPr>
          <a:xfrm>
            <a:off x="222068" y="1003301"/>
            <a:ext cx="11736977" cy="5569390"/>
          </a:xfrm>
        </p:spPr>
        <p:txBody>
          <a:bodyPr>
            <a:normAutofit/>
          </a:bodyPr>
          <a:lstStyle/>
          <a:p>
            <a:pPr algn="ctr"/>
            <a:r>
              <a:rPr lang="en-US" sz="4400" dirty="0"/>
              <a:t>Leviticus 25</a:t>
            </a:r>
          </a:p>
          <a:p>
            <a:pPr algn="ctr"/>
            <a:r>
              <a:rPr lang="en-US" sz="4400" dirty="0"/>
              <a:t>23 “‘The land is not to be sold in perpetuity, </a:t>
            </a:r>
            <a:r>
              <a:rPr lang="en-US" sz="4800" b="1" u="sng" dirty="0">
                <a:solidFill>
                  <a:srgbClr val="FF0000"/>
                </a:solidFill>
                <a:highlight>
                  <a:srgbClr val="FFFF00"/>
                </a:highlight>
              </a:rPr>
              <a:t>BECAUSE </a:t>
            </a:r>
            <a:r>
              <a:rPr lang="en-US" sz="5400" b="1" u="sng" dirty="0">
                <a:solidFill>
                  <a:srgbClr val="FF0000"/>
                </a:solidFill>
                <a:highlight>
                  <a:srgbClr val="FFFF00"/>
                </a:highlight>
              </a:rPr>
              <a:t>THE LAND</a:t>
            </a:r>
            <a:r>
              <a:rPr lang="en-US" sz="4800" b="1" u="sng" dirty="0">
                <a:solidFill>
                  <a:srgbClr val="FF0000"/>
                </a:solidFill>
                <a:highlight>
                  <a:srgbClr val="FFFF00"/>
                </a:highlight>
              </a:rPr>
              <a:t> BELONGS TO ME</a:t>
            </a:r>
            <a:r>
              <a:rPr lang="en-US" sz="4400" dirty="0"/>
              <a:t> </a:t>
            </a:r>
            <a:r>
              <a:rPr lang="he-IL" sz="5400" b="1" dirty="0">
                <a:solidFill>
                  <a:srgbClr val="FF0000"/>
                </a:solidFill>
                <a:highlight>
                  <a:srgbClr val="FFFF00"/>
                </a:highlight>
              </a:rPr>
              <a:t>כִּי־לִ֖י הָאָ֑רֶץ</a:t>
            </a:r>
            <a:br>
              <a:rPr lang="en-US" sz="4400" dirty="0"/>
            </a:br>
            <a:endParaRPr lang="en-US" sz="1000" dirty="0"/>
          </a:p>
          <a:p>
            <a:pPr algn="ctr"/>
            <a:r>
              <a:rPr lang="en-US" sz="4800" b="1" u="sng" dirty="0">
                <a:solidFill>
                  <a:srgbClr val="FF0000"/>
                </a:solidFill>
                <a:highlight>
                  <a:srgbClr val="FFFF00"/>
                </a:highlight>
              </a:rPr>
              <a:t>YOU ARE ONLY FOREIGNERS AND TEMPORARY RESIDENTS WITH ME.</a:t>
            </a:r>
          </a:p>
        </p:txBody>
      </p:sp>
      <p:sp>
        <p:nvSpPr>
          <p:cNvPr id="3" name="Title 2">
            <a:extLst>
              <a:ext uri="{FF2B5EF4-FFF2-40B4-BE49-F238E27FC236}">
                <a16:creationId xmlns:a16="http://schemas.microsoft.com/office/drawing/2014/main" id="{ABB3BFCC-CC88-F0C4-F4E3-C07A1ED41C12}"/>
              </a:ext>
            </a:extLst>
          </p:cNvPr>
          <p:cNvSpPr>
            <a:spLocks noGrp="1"/>
          </p:cNvSpPr>
          <p:nvPr>
            <p:ph type="title"/>
          </p:nvPr>
        </p:nvSpPr>
        <p:spPr>
          <a:xfrm>
            <a:off x="222068" y="152401"/>
            <a:ext cx="11360332" cy="850900"/>
          </a:xfrm>
        </p:spPr>
        <p:txBody>
          <a:bodyPr>
            <a:normAutofit fontScale="90000"/>
          </a:bodyPr>
          <a:lstStyle/>
          <a:p>
            <a:pPr algn="ctr"/>
            <a:r>
              <a:rPr lang="en-US" dirty="0"/>
              <a:t>Yovel - </a:t>
            </a:r>
            <a:r>
              <a:rPr lang="he-IL" dirty="0"/>
              <a:t>יוֹבֵל</a:t>
            </a:r>
            <a:endParaRPr lang="en-US" dirty="0"/>
          </a:p>
        </p:txBody>
      </p:sp>
    </p:spTree>
    <p:extLst>
      <p:ext uri="{BB962C8B-B14F-4D97-AF65-F5344CB8AC3E}">
        <p14:creationId xmlns:p14="http://schemas.microsoft.com/office/powerpoint/2010/main" val="109268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56EE1C-B1E4-8D6F-2356-06B019B85EEF}"/>
              </a:ext>
            </a:extLst>
          </p:cNvPr>
          <p:cNvSpPr>
            <a:spLocks noGrp="1"/>
          </p:cNvSpPr>
          <p:nvPr>
            <p:ph idx="1"/>
          </p:nvPr>
        </p:nvSpPr>
        <p:spPr>
          <a:xfrm>
            <a:off x="222068" y="952501"/>
            <a:ext cx="11736977" cy="5620190"/>
          </a:xfrm>
        </p:spPr>
        <p:txBody>
          <a:bodyPr>
            <a:normAutofit fontScale="92500" lnSpcReduction="10000"/>
          </a:bodyPr>
          <a:lstStyle/>
          <a:p>
            <a:pPr algn="ctr"/>
            <a:r>
              <a:rPr lang="en-US" sz="4800" dirty="0"/>
              <a:t>Shavuot reminds us that the land belongs to God, the harvest is His doing, and we are to draw close to Him as a family</a:t>
            </a:r>
          </a:p>
          <a:p>
            <a:pPr algn="ctr"/>
            <a:endParaRPr lang="en-US" sz="1050" dirty="0"/>
          </a:p>
          <a:p>
            <a:pPr algn="ctr"/>
            <a:r>
              <a:rPr lang="en-US" sz="6500" dirty="0"/>
              <a:t>But what if you are dispossessed from your land?</a:t>
            </a:r>
          </a:p>
          <a:p>
            <a:pPr algn="ctr"/>
            <a:r>
              <a:rPr lang="en-US" sz="6500" dirty="0"/>
              <a:t>What if you are dispossessed from your family?</a:t>
            </a:r>
          </a:p>
        </p:txBody>
      </p:sp>
      <p:sp>
        <p:nvSpPr>
          <p:cNvPr id="3" name="Title 2">
            <a:extLst>
              <a:ext uri="{FF2B5EF4-FFF2-40B4-BE49-F238E27FC236}">
                <a16:creationId xmlns:a16="http://schemas.microsoft.com/office/drawing/2014/main" id="{B4A79A3C-B0F8-75CF-AEB9-6463E7349C09}"/>
              </a:ext>
            </a:extLst>
          </p:cNvPr>
          <p:cNvSpPr>
            <a:spLocks noGrp="1"/>
          </p:cNvSpPr>
          <p:nvPr>
            <p:ph type="title"/>
          </p:nvPr>
        </p:nvSpPr>
        <p:spPr>
          <a:xfrm>
            <a:off x="222068" y="152401"/>
            <a:ext cx="11360332" cy="800100"/>
          </a:xfrm>
        </p:spPr>
        <p:txBody>
          <a:bodyPr>
            <a:normAutofit fontScale="90000"/>
          </a:bodyPr>
          <a:lstStyle/>
          <a:p>
            <a:pPr algn="ctr"/>
            <a:r>
              <a:rPr lang="en-US" dirty="0"/>
              <a:t>Shavuot &amp; Yovel</a:t>
            </a:r>
          </a:p>
        </p:txBody>
      </p:sp>
    </p:spTree>
    <p:extLst>
      <p:ext uri="{BB962C8B-B14F-4D97-AF65-F5344CB8AC3E}">
        <p14:creationId xmlns:p14="http://schemas.microsoft.com/office/powerpoint/2010/main" val="424408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6FDD8-F0E9-5ADC-3DA2-2425EF3CEC3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A2473F-B0A1-7BBD-DCF4-568EA9C41A57}"/>
              </a:ext>
            </a:extLst>
          </p:cNvPr>
          <p:cNvSpPr>
            <a:spLocks noGrp="1"/>
          </p:cNvSpPr>
          <p:nvPr>
            <p:ph idx="1"/>
          </p:nvPr>
        </p:nvSpPr>
        <p:spPr>
          <a:xfrm>
            <a:off x="222068" y="952501"/>
            <a:ext cx="11736977" cy="5620190"/>
          </a:xfrm>
        </p:spPr>
        <p:txBody>
          <a:bodyPr>
            <a:normAutofit/>
          </a:bodyPr>
          <a:lstStyle/>
          <a:p>
            <a:pPr algn="ctr"/>
            <a:r>
              <a:rPr lang="en-US" sz="4400" dirty="0"/>
              <a:t>The Yovel frees you to be reunited again with your ancestral land and to your ancestral family.</a:t>
            </a:r>
          </a:p>
          <a:p>
            <a:pPr algn="ctr"/>
            <a:endParaRPr lang="en-US" sz="4400" dirty="0"/>
          </a:p>
          <a:p>
            <a:pPr algn="ctr"/>
            <a:r>
              <a:rPr lang="en-US" sz="4400" dirty="0"/>
              <a:t>FREEDOM</a:t>
            </a:r>
          </a:p>
          <a:p>
            <a:pPr algn="ctr"/>
            <a:endParaRPr lang="en-US" sz="1000" dirty="0"/>
          </a:p>
          <a:p>
            <a:pPr algn="ctr"/>
            <a:r>
              <a:rPr lang="en-US" sz="4400" dirty="0"/>
              <a:t>RETURNS YOU TO WHERE YOU BELONG</a:t>
            </a:r>
            <a:br>
              <a:rPr lang="en-US" sz="4400" dirty="0"/>
            </a:br>
            <a:r>
              <a:rPr lang="en-US" sz="4400" dirty="0"/>
              <a:t>[FAMILY &amp; ANCESTRAL LAND]</a:t>
            </a:r>
          </a:p>
        </p:txBody>
      </p:sp>
      <p:sp>
        <p:nvSpPr>
          <p:cNvPr id="3" name="Title 2">
            <a:extLst>
              <a:ext uri="{FF2B5EF4-FFF2-40B4-BE49-F238E27FC236}">
                <a16:creationId xmlns:a16="http://schemas.microsoft.com/office/drawing/2014/main" id="{9F204511-8685-0A6E-03F1-02E0D3CCF1D4}"/>
              </a:ext>
            </a:extLst>
          </p:cNvPr>
          <p:cNvSpPr>
            <a:spLocks noGrp="1"/>
          </p:cNvSpPr>
          <p:nvPr>
            <p:ph type="title"/>
          </p:nvPr>
        </p:nvSpPr>
        <p:spPr>
          <a:xfrm>
            <a:off x="222068" y="152401"/>
            <a:ext cx="11360332" cy="800100"/>
          </a:xfrm>
        </p:spPr>
        <p:txBody>
          <a:bodyPr>
            <a:normAutofit fontScale="90000"/>
          </a:bodyPr>
          <a:lstStyle/>
          <a:p>
            <a:pPr algn="ctr"/>
            <a:r>
              <a:rPr lang="en-US" dirty="0"/>
              <a:t>Yovel</a:t>
            </a:r>
          </a:p>
        </p:txBody>
      </p:sp>
    </p:spTree>
    <p:extLst>
      <p:ext uri="{BB962C8B-B14F-4D97-AF65-F5344CB8AC3E}">
        <p14:creationId xmlns:p14="http://schemas.microsoft.com/office/powerpoint/2010/main" val="367129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6DE8D3-2F43-1E7E-40A7-35513B8D9983}"/>
              </a:ext>
            </a:extLst>
          </p:cNvPr>
          <p:cNvSpPr>
            <a:spLocks noGrp="1"/>
          </p:cNvSpPr>
          <p:nvPr>
            <p:ph type="title"/>
          </p:nvPr>
        </p:nvSpPr>
        <p:spPr/>
        <p:txBody>
          <a:bodyPr/>
          <a:lstStyle/>
          <a:p>
            <a:pPr algn="ctr"/>
            <a:r>
              <a:rPr lang="en-US" dirty="0"/>
              <a:t>Shavuot</a:t>
            </a:r>
          </a:p>
        </p:txBody>
      </p:sp>
      <p:pic>
        <p:nvPicPr>
          <p:cNvPr id="2050" name="Picture 2" descr="Exodus 34:22 Hebrew lesson">
            <a:extLst>
              <a:ext uri="{FF2B5EF4-FFF2-40B4-BE49-F238E27FC236}">
                <a16:creationId xmlns:a16="http://schemas.microsoft.com/office/drawing/2014/main" id="{4A5E6AFD-249F-4176-91D5-38742A3F65F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121" t="49818" r="14288" b="42072"/>
          <a:stretch>
            <a:fillRect/>
          </a:stretch>
        </p:blipFill>
        <p:spPr bwMode="auto">
          <a:xfrm>
            <a:off x="415833" y="1829195"/>
            <a:ext cx="11360333" cy="13385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xodus 34:22 Hebrew lesson">
            <a:extLst>
              <a:ext uri="{FF2B5EF4-FFF2-40B4-BE49-F238E27FC236}">
                <a16:creationId xmlns:a16="http://schemas.microsoft.com/office/drawing/2014/main" id="{59C1538A-C8D5-64F3-3EBD-9961234FB0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13" t="18900" r="5317" b="76738"/>
          <a:stretch>
            <a:fillRect/>
          </a:stretch>
        </p:blipFill>
        <p:spPr bwMode="auto">
          <a:xfrm>
            <a:off x="415838" y="3109673"/>
            <a:ext cx="11360327" cy="60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xodus 34:22 Hebrew lesson">
            <a:extLst>
              <a:ext uri="{FF2B5EF4-FFF2-40B4-BE49-F238E27FC236}">
                <a16:creationId xmlns:a16="http://schemas.microsoft.com/office/drawing/2014/main" id="{E4012FD1-23A3-D98E-6572-198CC5BC7F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90" t="58244" r="13949" b="33262"/>
          <a:stretch>
            <a:fillRect/>
          </a:stretch>
        </p:blipFill>
        <p:spPr bwMode="auto">
          <a:xfrm>
            <a:off x="415834" y="3630002"/>
            <a:ext cx="11360332" cy="13928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8ACC78A-2F08-9ABE-EBF6-48D4467D2918}"/>
              </a:ext>
            </a:extLst>
          </p:cNvPr>
          <p:cNvSpPr/>
          <p:nvPr/>
        </p:nvSpPr>
        <p:spPr>
          <a:xfrm>
            <a:off x="415834" y="1835151"/>
            <a:ext cx="11360332" cy="3187698"/>
          </a:xfrm>
          <a:custGeom>
            <a:avLst/>
            <a:gdLst>
              <a:gd name="csX0" fmla="*/ 0 w 11360332"/>
              <a:gd name="csY0" fmla="*/ 0 h 3187698"/>
              <a:gd name="csX1" fmla="*/ 484309 w 11360332"/>
              <a:gd name="csY1" fmla="*/ 0 h 3187698"/>
              <a:gd name="csX2" fmla="*/ 741411 w 11360332"/>
              <a:gd name="csY2" fmla="*/ 0 h 3187698"/>
              <a:gd name="csX3" fmla="*/ 1566530 w 11360332"/>
              <a:gd name="csY3" fmla="*/ 0 h 3187698"/>
              <a:gd name="csX4" fmla="*/ 2050839 w 11360332"/>
              <a:gd name="csY4" fmla="*/ 0 h 3187698"/>
              <a:gd name="csX5" fmla="*/ 2535148 w 11360332"/>
              <a:gd name="csY5" fmla="*/ 0 h 3187698"/>
              <a:gd name="csX6" fmla="*/ 3360267 w 11360332"/>
              <a:gd name="csY6" fmla="*/ 0 h 3187698"/>
              <a:gd name="csX7" fmla="*/ 3730972 w 11360332"/>
              <a:gd name="csY7" fmla="*/ 0 h 3187698"/>
              <a:gd name="csX8" fmla="*/ 4556091 w 11360332"/>
              <a:gd name="csY8" fmla="*/ 0 h 3187698"/>
              <a:gd name="csX9" fmla="*/ 5381210 w 11360332"/>
              <a:gd name="csY9" fmla="*/ 0 h 3187698"/>
              <a:gd name="csX10" fmla="*/ 5979122 w 11360332"/>
              <a:gd name="csY10" fmla="*/ 0 h 3187698"/>
              <a:gd name="csX11" fmla="*/ 6804241 w 11360332"/>
              <a:gd name="csY11" fmla="*/ 0 h 3187698"/>
              <a:gd name="csX12" fmla="*/ 7288550 w 11360332"/>
              <a:gd name="csY12" fmla="*/ 0 h 3187698"/>
              <a:gd name="csX13" fmla="*/ 7772859 w 11360332"/>
              <a:gd name="csY13" fmla="*/ 0 h 3187698"/>
              <a:gd name="csX14" fmla="*/ 8484374 w 11360332"/>
              <a:gd name="csY14" fmla="*/ 0 h 3187698"/>
              <a:gd name="csX15" fmla="*/ 8968683 w 11360332"/>
              <a:gd name="csY15" fmla="*/ 0 h 3187698"/>
              <a:gd name="csX16" fmla="*/ 9793802 w 11360332"/>
              <a:gd name="csY16" fmla="*/ 0 h 3187698"/>
              <a:gd name="csX17" fmla="*/ 10618921 w 11360332"/>
              <a:gd name="csY17" fmla="*/ 0 h 3187698"/>
              <a:gd name="csX18" fmla="*/ 11360332 w 11360332"/>
              <a:gd name="csY18" fmla="*/ 0 h 3187698"/>
              <a:gd name="csX19" fmla="*/ 11360332 w 11360332"/>
              <a:gd name="csY19" fmla="*/ 499406 h 3187698"/>
              <a:gd name="csX20" fmla="*/ 11360332 w 11360332"/>
              <a:gd name="csY20" fmla="*/ 935058 h 3187698"/>
              <a:gd name="csX21" fmla="*/ 11360332 w 11360332"/>
              <a:gd name="csY21" fmla="*/ 1402587 h 3187698"/>
              <a:gd name="csX22" fmla="*/ 11360332 w 11360332"/>
              <a:gd name="csY22" fmla="*/ 1965747 h 3187698"/>
              <a:gd name="csX23" fmla="*/ 11360332 w 11360332"/>
              <a:gd name="csY23" fmla="*/ 2465153 h 3187698"/>
              <a:gd name="csX24" fmla="*/ 11360332 w 11360332"/>
              <a:gd name="csY24" fmla="*/ 3187698 h 3187698"/>
              <a:gd name="csX25" fmla="*/ 10648816 w 11360332"/>
              <a:gd name="csY25" fmla="*/ 3187698 h 3187698"/>
              <a:gd name="csX26" fmla="*/ 10391714 w 11360332"/>
              <a:gd name="csY26" fmla="*/ 3187698 h 3187698"/>
              <a:gd name="csX27" fmla="*/ 9793802 w 11360332"/>
              <a:gd name="csY27" fmla="*/ 3187698 h 3187698"/>
              <a:gd name="csX28" fmla="*/ 9423096 w 11360332"/>
              <a:gd name="csY28" fmla="*/ 3187698 h 3187698"/>
              <a:gd name="csX29" fmla="*/ 8711581 w 11360332"/>
              <a:gd name="csY29" fmla="*/ 3187698 h 3187698"/>
              <a:gd name="csX30" fmla="*/ 8340875 w 11360332"/>
              <a:gd name="csY30" fmla="*/ 3187698 h 3187698"/>
              <a:gd name="csX31" fmla="*/ 7629360 w 11360332"/>
              <a:gd name="csY31" fmla="*/ 3187698 h 3187698"/>
              <a:gd name="csX32" fmla="*/ 7372258 w 11360332"/>
              <a:gd name="csY32" fmla="*/ 3187698 h 3187698"/>
              <a:gd name="csX33" fmla="*/ 6660742 w 11360332"/>
              <a:gd name="csY33" fmla="*/ 3187698 h 3187698"/>
              <a:gd name="csX34" fmla="*/ 6290036 w 11360332"/>
              <a:gd name="csY34" fmla="*/ 3187698 h 3187698"/>
              <a:gd name="csX35" fmla="*/ 6032934 w 11360332"/>
              <a:gd name="csY35" fmla="*/ 3187698 h 3187698"/>
              <a:gd name="csX36" fmla="*/ 5662229 w 11360332"/>
              <a:gd name="csY36" fmla="*/ 3187698 h 3187698"/>
              <a:gd name="csX37" fmla="*/ 4950713 w 11360332"/>
              <a:gd name="csY37" fmla="*/ 3187698 h 3187698"/>
              <a:gd name="csX38" fmla="*/ 4580008 w 11360332"/>
              <a:gd name="csY38" fmla="*/ 3187698 h 3187698"/>
              <a:gd name="csX39" fmla="*/ 4322905 w 11360332"/>
              <a:gd name="csY39" fmla="*/ 3187698 h 3187698"/>
              <a:gd name="csX40" fmla="*/ 3952200 w 11360332"/>
              <a:gd name="csY40" fmla="*/ 3187698 h 3187698"/>
              <a:gd name="csX41" fmla="*/ 3467891 w 11360332"/>
              <a:gd name="csY41" fmla="*/ 3187698 h 3187698"/>
              <a:gd name="csX42" fmla="*/ 2869979 w 11360332"/>
              <a:gd name="csY42" fmla="*/ 3187698 h 3187698"/>
              <a:gd name="csX43" fmla="*/ 2499273 w 11360332"/>
              <a:gd name="csY43" fmla="*/ 3187698 h 3187698"/>
              <a:gd name="csX44" fmla="*/ 1674154 w 11360332"/>
              <a:gd name="csY44" fmla="*/ 3187698 h 3187698"/>
              <a:gd name="csX45" fmla="*/ 1076242 w 11360332"/>
              <a:gd name="csY45" fmla="*/ 3187698 h 3187698"/>
              <a:gd name="csX46" fmla="*/ 0 w 11360332"/>
              <a:gd name="csY46" fmla="*/ 3187698 h 3187698"/>
              <a:gd name="csX47" fmla="*/ 0 w 11360332"/>
              <a:gd name="csY47" fmla="*/ 2624538 h 3187698"/>
              <a:gd name="csX48" fmla="*/ 0 w 11360332"/>
              <a:gd name="csY48" fmla="*/ 2093255 h 3187698"/>
              <a:gd name="csX49" fmla="*/ 0 w 11360332"/>
              <a:gd name="csY49" fmla="*/ 1593849 h 3187698"/>
              <a:gd name="csX50" fmla="*/ 0 w 11360332"/>
              <a:gd name="csY50" fmla="*/ 1030689 h 3187698"/>
              <a:gd name="csX51" fmla="*/ 0 w 11360332"/>
              <a:gd name="csY51" fmla="*/ 499406 h 3187698"/>
              <a:gd name="csX52" fmla="*/ 0 w 11360332"/>
              <a:gd name="csY52" fmla="*/ 0 h 31876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360332" h="3187698" extrusionOk="0">
                <a:moveTo>
                  <a:pt x="0" y="0"/>
                </a:moveTo>
                <a:cubicBezTo>
                  <a:pt x="208505" y="-36148"/>
                  <a:pt x="306936" y="55057"/>
                  <a:pt x="484309" y="0"/>
                </a:cubicBezTo>
                <a:cubicBezTo>
                  <a:pt x="661682" y="-55057"/>
                  <a:pt x="669266" y="7"/>
                  <a:pt x="741411" y="0"/>
                </a:cubicBezTo>
                <a:cubicBezTo>
                  <a:pt x="813556" y="-7"/>
                  <a:pt x="1349954" y="57803"/>
                  <a:pt x="1566530" y="0"/>
                </a:cubicBezTo>
                <a:cubicBezTo>
                  <a:pt x="1783106" y="-57803"/>
                  <a:pt x="1844636" y="54387"/>
                  <a:pt x="2050839" y="0"/>
                </a:cubicBezTo>
                <a:cubicBezTo>
                  <a:pt x="2257042" y="-54387"/>
                  <a:pt x="2401096" y="20028"/>
                  <a:pt x="2535148" y="0"/>
                </a:cubicBezTo>
                <a:cubicBezTo>
                  <a:pt x="2669200" y="-20028"/>
                  <a:pt x="2984433" y="98989"/>
                  <a:pt x="3360267" y="0"/>
                </a:cubicBezTo>
                <a:cubicBezTo>
                  <a:pt x="3736101" y="-98989"/>
                  <a:pt x="3561356" y="4623"/>
                  <a:pt x="3730972" y="0"/>
                </a:cubicBezTo>
                <a:cubicBezTo>
                  <a:pt x="3900589" y="-4623"/>
                  <a:pt x="4223886" y="48862"/>
                  <a:pt x="4556091" y="0"/>
                </a:cubicBezTo>
                <a:cubicBezTo>
                  <a:pt x="4888296" y="-48862"/>
                  <a:pt x="5104172" y="14475"/>
                  <a:pt x="5381210" y="0"/>
                </a:cubicBezTo>
                <a:cubicBezTo>
                  <a:pt x="5658248" y="-14475"/>
                  <a:pt x="5767806" y="55845"/>
                  <a:pt x="5979122" y="0"/>
                </a:cubicBezTo>
                <a:cubicBezTo>
                  <a:pt x="6190438" y="-55845"/>
                  <a:pt x="6566222" y="69685"/>
                  <a:pt x="6804241" y="0"/>
                </a:cubicBezTo>
                <a:cubicBezTo>
                  <a:pt x="7042260" y="-69685"/>
                  <a:pt x="7088962" y="3395"/>
                  <a:pt x="7288550" y="0"/>
                </a:cubicBezTo>
                <a:cubicBezTo>
                  <a:pt x="7488138" y="-3395"/>
                  <a:pt x="7626460" y="1425"/>
                  <a:pt x="7772859" y="0"/>
                </a:cubicBezTo>
                <a:cubicBezTo>
                  <a:pt x="7919258" y="-1425"/>
                  <a:pt x="8276742" y="14372"/>
                  <a:pt x="8484374" y="0"/>
                </a:cubicBezTo>
                <a:cubicBezTo>
                  <a:pt x="8692007" y="-14372"/>
                  <a:pt x="8753516" y="44766"/>
                  <a:pt x="8968683" y="0"/>
                </a:cubicBezTo>
                <a:cubicBezTo>
                  <a:pt x="9183850" y="-44766"/>
                  <a:pt x="9601585" y="7220"/>
                  <a:pt x="9793802" y="0"/>
                </a:cubicBezTo>
                <a:cubicBezTo>
                  <a:pt x="9986019" y="-7220"/>
                  <a:pt x="10392615" y="83831"/>
                  <a:pt x="10618921" y="0"/>
                </a:cubicBezTo>
                <a:cubicBezTo>
                  <a:pt x="10845227" y="-83831"/>
                  <a:pt x="11118408" y="80091"/>
                  <a:pt x="11360332" y="0"/>
                </a:cubicBezTo>
                <a:cubicBezTo>
                  <a:pt x="11390841" y="203361"/>
                  <a:pt x="11350161" y="356352"/>
                  <a:pt x="11360332" y="499406"/>
                </a:cubicBezTo>
                <a:cubicBezTo>
                  <a:pt x="11370503" y="642460"/>
                  <a:pt x="11356492" y="745592"/>
                  <a:pt x="11360332" y="935058"/>
                </a:cubicBezTo>
                <a:cubicBezTo>
                  <a:pt x="11364172" y="1124524"/>
                  <a:pt x="11325704" y="1308620"/>
                  <a:pt x="11360332" y="1402587"/>
                </a:cubicBezTo>
                <a:cubicBezTo>
                  <a:pt x="11394960" y="1496554"/>
                  <a:pt x="11349030" y="1720580"/>
                  <a:pt x="11360332" y="1965747"/>
                </a:cubicBezTo>
                <a:cubicBezTo>
                  <a:pt x="11371634" y="2210914"/>
                  <a:pt x="11327619" y="2234029"/>
                  <a:pt x="11360332" y="2465153"/>
                </a:cubicBezTo>
                <a:cubicBezTo>
                  <a:pt x="11393045" y="2696277"/>
                  <a:pt x="11286782" y="2864229"/>
                  <a:pt x="11360332" y="3187698"/>
                </a:cubicBezTo>
                <a:cubicBezTo>
                  <a:pt x="11056780" y="3207852"/>
                  <a:pt x="10998511" y="3106278"/>
                  <a:pt x="10648816" y="3187698"/>
                </a:cubicBezTo>
                <a:cubicBezTo>
                  <a:pt x="10299121" y="3269118"/>
                  <a:pt x="10492960" y="3176553"/>
                  <a:pt x="10391714" y="3187698"/>
                </a:cubicBezTo>
                <a:cubicBezTo>
                  <a:pt x="10290468" y="3198843"/>
                  <a:pt x="10055033" y="3171643"/>
                  <a:pt x="9793802" y="3187698"/>
                </a:cubicBezTo>
                <a:cubicBezTo>
                  <a:pt x="9532571" y="3203753"/>
                  <a:pt x="9574008" y="3144047"/>
                  <a:pt x="9423096" y="3187698"/>
                </a:cubicBezTo>
                <a:cubicBezTo>
                  <a:pt x="9272184" y="3231349"/>
                  <a:pt x="8858238" y="3164402"/>
                  <a:pt x="8711581" y="3187698"/>
                </a:cubicBezTo>
                <a:cubicBezTo>
                  <a:pt x="8564925" y="3210994"/>
                  <a:pt x="8478483" y="3179499"/>
                  <a:pt x="8340875" y="3187698"/>
                </a:cubicBezTo>
                <a:cubicBezTo>
                  <a:pt x="8203267" y="3195897"/>
                  <a:pt x="7958537" y="3132302"/>
                  <a:pt x="7629360" y="3187698"/>
                </a:cubicBezTo>
                <a:cubicBezTo>
                  <a:pt x="7300184" y="3243094"/>
                  <a:pt x="7494402" y="3173078"/>
                  <a:pt x="7372258" y="3187698"/>
                </a:cubicBezTo>
                <a:cubicBezTo>
                  <a:pt x="7250114" y="3202318"/>
                  <a:pt x="6923904" y="3158461"/>
                  <a:pt x="6660742" y="3187698"/>
                </a:cubicBezTo>
                <a:cubicBezTo>
                  <a:pt x="6397580" y="3216935"/>
                  <a:pt x="6417583" y="3172472"/>
                  <a:pt x="6290036" y="3187698"/>
                </a:cubicBezTo>
                <a:cubicBezTo>
                  <a:pt x="6162489" y="3202924"/>
                  <a:pt x="6104325" y="3159586"/>
                  <a:pt x="6032934" y="3187698"/>
                </a:cubicBezTo>
                <a:cubicBezTo>
                  <a:pt x="5961543" y="3215810"/>
                  <a:pt x="5798665" y="3152222"/>
                  <a:pt x="5662229" y="3187698"/>
                </a:cubicBezTo>
                <a:cubicBezTo>
                  <a:pt x="5525793" y="3223174"/>
                  <a:pt x="5148573" y="3155901"/>
                  <a:pt x="4950713" y="3187698"/>
                </a:cubicBezTo>
                <a:cubicBezTo>
                  <a:pt x="4752853" y="3219495"/>
                  <a:pt x="4762880" y="3149895"/>
                  <a:pt x="4580008" y="3187698"/>
                </a:cubicBezTo>
                <a:cubicBezTo>
                  <a:pt x="4397137" y="3225501"/>
                  <a:pt x="4424305" y="3168809"/>
                  <a:pt x="4322905" y="3187698"/>
                </a:cubicBezTo>
                <a:cubicBezTo>
                  <a:pt x="4221505" y="3206587"/>
                  <a:pt x="4107855" y="3182119"/>
                  <a:pt x="3952200" y="3187698"/>
                </a:cubicBezTo>
                <a:cubicBezTo>
                  <a:pt x="3796545" y="3193277"/>
                  <a:pt x="3632839" y="3169877"/>
                  <a:pt x="3467891" y="3187698"/>
                </a:cubicBezTo>
                <a:cubicBezTo>
                  <a:pt x="3302943" y="3205519"/>
                  <a:pt x="3098126" y="3149180"/>
                  <a:pt x="2869979" y="3187698"/>
                </a:cubicBezTo>
                <a:cubicBezTo>
                  <a:pt x="2641832" y="3226216"/>
                  <a:pt x="2668587" y="3147800"/>
                  <a:pt x="2499273" y="3187698"/>
                </a:cubicBezTo>
                <a:cubicBezTo>
                  <a:pt x="2329959" y="3227596"/>
                  <a:pt x="2064498" y="3150354"/>
                  <a:pt x="1674154" y="3187698"/>
                </a:cubicBezTo>
                <a:cubicBezTo>
                  <a:pt x="1283810" y="3225042"/>
                  <a:pt x="1342339" y="3172353"/>
                  <a:pt x="1076242" y="3187698"/>
                </a:cubicBezTo>
                <a:cubicBezTo>
                  <a:pt x="810145" y="3203043"/>
                  <a:pt x="230871" y="3146859"/>
                  <a:pt x="0" y="3187698"/>
                </a:cubicBezTo>
                <a:cubicBezTo>
                  <a:pt x="-11648" y="2914291"/>
                  <a:pt x="51405" y="2887332"/>
                  <a:pt x="0" y="2624538"/>
                </a:cubicBezTo>
                <a:cubicBezTo>
                  <a:pt x="-51405" y="2361744"/>
                  <a:pt x="4342" y="2214457"/>
                  <a:pt x="0" y="2093255"/>
                </a:cubicBezTo>
                <a:cubicBezTo>
                  <a:pt x="-4342" y="1972053"/>
                  <a:pt x="10546" y="1705617"/>
                  <a:pt x="0" y="1593849"/>
                </a:cubicBezTo>
                <a:cubicBezTo>
                  <a:pt x="-10546" y="1482081"/>
                  <a:pt x="2852" y="1264434"/>
                  <a:pt x="0" y="1030689"/>
                </a:cubicBezTo>
                <a:cubicBezTo>
                  <a:pt x="-2852" y="796944"/>
                  <a:pt x="57428" y="610002"/>
                  <a:pt x="0" y="499406"/>
                </a:cubicBezTo>
                <a:cubicBezTo>
                  <a:pt x="-57428" y="388810"/>
                  <a:pt x="44466" y="243580"/>
                  <a:pt x="0" y="0"/>
                </a:cubicBezTo>
                <a:close/>
              </a:path>
            </a:pathLst>
          </a:custGeom>
          <a:noFill/>
          <a:ln w="76200">
            <a:solidFill>
              <a:srgbClr val="7030A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5841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F0D03-17A4-B277-8BCA-DFFB43D88E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210AD9-D706-4B04-8104-76FDCB1E5C28}"/>
              </a:ext>
            </a:extLst>
          </p:cNvPr>
          <p:cNvSpPr>
            <a:spLocks noGrp="1"/>
          </p:cNvSpPr>
          <p:nvPr>
            <p:ph type="title"/>
          </p:nvPr>
        </p:nvSpPr>
        <p:spPr>
          <a:xfrm>
            <a:off x="415834" y="1584482"/>
            <a:ext cx="11360332" cy="3689036"/>
          </a:xfrm>
        </p:spPr>
        <p:txBody>
          <a:bodyPr>
            <a:normAutofit fontScale="90000"/>
          </a:bodyPr>
          <a:lstStyle/>
          <a:p>
            <a:pPr algn="ctr"/>
            <a:r>
              <a:rPr lang="en-US" dirty="0"/>
              <a:t>How Do Both Shavuot &amp; Yovel</a:t>
            </a:r>
            <a:br>
              <a:rPr lang="en-US" dirty="0"/>
            </a:br>
            <a:r>
              <a:rPr lang="en-US" dirty="0"/>
              <a:t>Point Us To</a:t>
            </a:r>
            <a:br>
              <a:rPr lang="en-US" dirty="0"/>
            </a:br>
            <a:r>
              <a:rPr lang="en-US" dirty="0"/>
              <a:t>The Marriage Covenant &amp; </a:t>
            </a:r>
            <a:br>
              <a:rPr lang="en-US" dirty="0"/>
            </a:br>
            <a:r>
              <a:rPr lang="en-US" dirty="0"/>
              <a:t>The Giving of The Torah?</a:t>
            </a:r>
          </a:p>
        </p:txBody>
      </p:sp>
    </p:spTree>
    <p:extLst>
      <p:ext uri="{BB962C8B-B14F-4D97-AF65-F5344CB8AC3E}">
        <p14:creationId xmlns:p14="http://schemas.microsoft.com/office/powerpoint/2010/main" val="375030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8805CDF-07DE-FC8F-E088-A281F8B19036}"/>
              </a:ext>
            </a:extLst>
          </p:cNvPr>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6362" y="457200"/>
            <a:ext cx="11839276" cy="3251200"/>
          </a:xfrm>
          <a:prstGeom prst="rect">
            <a:avLst/>
          </a:prstGeom>
          <a:ln w="127000" cap="sq">
            <a:solidFill>
              <a:srgbClr val="7030A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8" name="Picture 4" descr="49 Days to Sinai">
            <a:extLst>
              <a:ext uri="{FF2B5EF4-FFF2-40B4-BE49-F238E27FC236}">
                <a16:creationId xmlns:a16="http://schemas.microsoft.com/office/drawing/2014/main" id="{0DAF7E10-CA3A-43B2-553B-908ECDDCEA00}"/>
              </a:ext>
            </a:extLst>
          </p:cNvPr>
          <p:cNvPicPr>
            <a:picLocks noGrp="1" noChangeAspect="1" noChangeArrowheads="1"/>
          </p:cNvPicPr>
          <p:nvPr>
            <p:ph idx="1"/>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6362" y="3854078"/>
            <a:ext cx="11839276" cy="2534021"/>
          </a:xfrm>
          <a:prstGeom prst="rect">
            <a:avLst/>
          </a:prstGeom>
          <a:ln w="127000" cap="sq">
            <a:solidFill>
              <a:srgbClr val="7030A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0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FE911-889F-BCF1-7530-AB146E600B9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5A93A-45C2-BB8A-3CFE-00AC0C7D7FA2}"/>
              </a:ext>
            </a:extLst>
          </p:cNvPr>
          <p:cNvSpPr>
            <a:spLocks noGrp="1"/>
          </p:cNvSpPr>
          <p:nvPr>
            <p:ph idx="1"/>
          </p:nvPr>
        </p:nvSpPr>
        <p:spPr>
          <a:xfrm>
            <a:off x="222068" y="1003301"/>
            <a:ext cx="11736977" cy="5569390"/>
          </a:xfrm>
        </p:spPr>
        <p:txBody>
          <a:bodyPr>
            <a:normAutofit fontScale="92500" lnSpcReduction="20000"/>
          </a:bodyPr>
          <a:lstStyle/>
          <a:p>
            <a:pPr algn="ctr"/>
            <a:r>
              <a:rPr lang="en-US" sz="4400" dirty="0"/>
              <a:t>Exodus 19</a:t>
            </a:r>
          </a:p>
          <a:p>
            <a:pPr algn="ctr"/>
            <a:r>
              <a:rPr lang="en-US" sz="4400" dirty="0"/>
              <a:t>1 </a:t>
            </a:r>
            <a:r>
              <a:rPr lang="en-US" sz="4400" b="1" u="sng" dirty="0">
                <a:solidFill>
                  <a:srgbClr val="FF0000"/>
                </a:solidFill>
                <a:highlight>
                  <a:srgbClr val="FFFF00"/>
                </a:highlight>
              </a:rPr>
              <a:t>IN THE THIRD MONTH</a:t>
            </a:r>
            <a:r>
              <a:rPr lang="en-US" sz="4400" dirty="0"/>
              <a:t> after the people of Isra’el had left the land of Egypt, the same day they came to the Sinai Desert. 2 After setting out from </a:t>
            </a:r>
            <a:r>
              <a:rPr lang="en-US" sz="4400" dirty="0" err="1"/>
              <a:t>Refidim</a:t>
            </a:r>
            <a:r>
              <a:rPr lang="en-US" sz="4400" dirty="0"/>
              <a:t> and arriving at the Sinai Desert, they set up camp in the desert; there in front of the mountain, Isra’el set up camp. 3 Moshe went up to God, and Adonai called to him from the mountain: “Here is what you are to say to the household of Ya‘akov, to tell the people of Isra’el:</a:t>
            </a:r>
          </a:p>
        </p:txBody>
      </p:sp>
      <p:sp>
        <p:nvSpPr>
          <p:cNvPr id="3" name="Title 2">
            <a:extLst>
              <a:ext uri="{FF2B5EF4-FFF2-40B4-BE49-F238E27FC236}">
                <a16:creationId xmlns:a16="http://schemas.microsoft.com/office/drawing/2014/main" id="{103490CD-1667-9BE7-772A-A5A5AF55288B}"/>
              </a:ext>
            </a:extLst>
          </p:cNvPr>
          <p:cNvSpPr>
            <a:spLocks noGrp="1"/>
          </p:cNvSpPr>
          <p:nvPr>
            <p:ph type="title"/>
          </p:nvPr>
        </p:nvSpPr>
        <p:spPr>
          <a:xfrm>
            <a:off x="222068" y="152401"/>
            <a:ext cx="11360332" cy="850900"/>
          </a:xfrm>
        </p:spPr>
        <p:txBody>
          <a:bodyPr>
            <a:normAutofit fontScale="90000"/>
          </a:bodyPr>
          <a:lstStyle/>
          <a:p>
            <a:pPr algn="ctr"/>
            <a:r>
              <a:rPr lang="en-US" dirty="0"/>
              <a:t>Giving of The Torah</a:t>
            </a:r>
          </a:p>
        </p:txBody>
      </p:sp>
    </p:spTree>
    <p:extLst>
      <p:ext uri="{BB962C8B-B14F-4D97-AF65-F5344CB8AC3E}">
        <p14:creationId xmlns:p14="http://schemas.microsoft.com/office/powerpoint/2010/main" val="53359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3121A-AAE9-D002-CE8F-C3C98A83791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AB25AC-DA9A-F8CF-AF50-8668B3330A8E}"/>
              </a:ext>
            </a:extLst>
          </p:cNvPr>
          <p:cNvSpPr>
            <a:spLocks noGrp="1"/>
          </p:cNvSpPr>
          <p:nvPr>
            <p:ph idx="1"/>
          </p:nvPr>
        </p:nvSpPr>
        <p:spPr>
          <a:xfrm>
            <a:off x="222068" y="1003301"/>
            <a:ext cx="11736977" cy="5569390"/>
          </a:xfrm>
        </p:spPr>
        <p:txBody>
          <a:bodyPr>
            <a:normAutofit/>
          </a:bodyPr>
          <a:lstStyle/>
          <a:p>
            <a:pPr algn="ctr"/>
            <a:r>
              <a:rPr lang="en-US" sz="4400" dirty="0"/>
              <a:t>Exodus 19</a:t>
            </a:r>
          </a:p>
          <a:p>
            <a:pPr algn="ctr"/>
            <a:r>
              <a:rPr lang="en-US" sz="4800" dirty="0"/>
              <a:t>4 ‘You have seen what I did to the Egyptians, and how I carried you on eagles’ wings and </a:t>
            </a:r>
            <a:r>
              <a:rPr lang="en-US" sz="4800" b="1" u="sng" dirty="0">
                <a:solidFill>
                  <a:srgbClr val="FF0000"/>
                </a:solidFill>
                <a:highlight>
                  <a:srgbClr val="FFFF00"/>
                </a:highlight>
              </a:rPr>
              <a:t>BROUGHT YOU TO MYSELF</a:t>
            </a:r>
            <a:r>
              <a:rPr lang="en-US" sz="4800" dirty="0"/>
              <a:t>.</a:t>
            </a:r>
          </a:p>
        </p:txBody>
      </p:sp>
      <p:sp>
        <p:nvSpPr>
          <p:cNvPr id="3" name="Title 2">
            <a:extLst>
              <a:ext uri="{FF2B5EF4-FFF2-40B4-BE49-F238E27FC236}">
                <a16:creationId xmlns:a16="http://schemas.microsoft.com/office/drawing/2014/main" id="{98D4CE81-9B94-CD34-347D-2D7CC31EC530}"/>
              </a:ext>
            </a:extLst>
          </p:cNvPr>
          <p:cNvSpPr>
            <a:spLocks noGrp="1"/>
          </p:cNvSpPr>
          <p:nvPr>
            <p:ph type="title"/>
          </p:nvPr>
        </p:nvSpPr>
        <p:spPr>
          <a:xfrm>
            <a:off x="222068" y="152401"/>
            <a:ext cx="11360332" cy="850900"/>
          </a:xfrm>
        </p:spPr>
        <p:txBody>
          <a:bodyPr>
            <a:normAutofit fontScale="90000"/>
          </a:bodyPr>
          <a:lstStyle/>
          <a:p>
            <a:pPr algn="ctr"/>
            <a:r>
              <a:rPr lang="en-US" dirty="0"/>
              <a:t>Giving of The Torah</a:t>
            </a:r>
          </a:p>
        </p:txBody>
      </p:sp>
    </p:spTree>
    <p:extLst>
      <p:ext uri="{BB962C8B-B14F-4D97-AF65-F5344CB8AC3E}">
        <p14:creationId xmlns:p14="http://schemas.microsoft.com/office/powerpoint/2010/main" val="392135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F1D63-318D-D403-A5D9-567BB8DBADC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7C3EE1-5117-ADB8-53EA-CE5C0AB7B046}"/>
              </a:ext>
            </a:extLst>
          </p:cNvPr>
          <p:cNvSpPr>
            <a:spLocks noGrp="1"/>
          </p:cNvSpPr>
          <p:nvPr>
            <p:ph idx="1"/>
          </p:nvPr>
        </p:nvSpPr>
        <p:spPr>
          <a:xfrm>
            <a:off x="222068" y="1003301"/>
            <a:ext cx="11736977" cy="5569390"/>
          </a:xfrm>
        </p:spPr>
        <p:txBody>
          <a:bodyPr>
            <a:normAutofit/>
          </a:bodyPr>
          <a:lstStyle/>
          <a:p>
            <a:pPr algn="ctr"/>
            <a:r>
              <a:rPr lang="en-US" sz="4400" dirty="0"/>
              <a:t>Exodus 19</a:t>
            </a:r>
          </a:p>
          <a:p>
            <a:pPr algn="ctr"/>
            <a:r>
              <a:rPr lang="en-US" sz="4800" dirty="0"/>
              <a:t>5 Now if you will pay careful attention to what I say and keep my covenant, then you will be </a:t>
            </a:r>
            <a:r>
              <a:rPr lang="en-US" sz="4800" b="1" u="sng" dirty="0">
                <a:solidFill>
                  <a:srgbClr val="FF0000"/>
                </a:solidFill>
                <a:highlight>
                  <a:srgbClr val="FFFF00"/>
                </a:highlight>
              </a:rPr>
              <a:t>MY OWN TREASURE</a:t>
            </a:r>
            <a:r>
              <a:rPr lang="en-US" sz="4800" dirty="0"/>
              <a:t> from among all the peoples…</a:t>
            </a:r>
          </a:p>
        </p:txBody>
      </p:sp>
      <p:sp>
        <p:nvSpPr>
          <p:cNvPr id="3" name="Title 2">
            <a:extLst>
              <a:ext uri="{FF2B5EF4-FFF2-40B4-BE49-F238E27FC236}">
                <a16:creationId xmlns:a16="http://schemas.microsoft.com/office/drawing/2014/main" id="{08F37DB3-D877-4499-2AD7-1F9558CB5EBA}"/>
              </a:ext>
            </a:extLst>
          </p:cNvPr>
          <p:cNvSpPr>
            <a:spLocks noGrp="1"/>
          </p:cNvSpPr>
          <p:nvPr>
            <p:ph type="title"/>
          </p:nvPr>
        </p:nvSpPr>
        <p:spPr>
          <a:xfrm>
            <a:off x="222068" y="152401"/>
            <a:ext cx="11360332" cy="850900"/>
          </a:xfrm>
        </p:spPr>
        <p:txBody>
          <a:bodyPr>
            <a:normAutofit fontScale="90000"/>
          </a:bodyPr>
          <a:lstStyle/>
          <a:p>
            <a:pPr algn="ctr"/>
            <a:r>
              <a:rPr lang="en-US" dirty="0"/>
              <a:t>Giving of The Torah</a:t>
            </a:r>
          </a:p>
        </p:txBody>
      </p:sp>
    </p:spTree>
    <p:extLst>
      <p:ext uri="{BB962C8B-B14F-4D97-AF65-F5344CB8AC3E}">
        <p14:creationId xmlns:p14="http://schemas.microsoft.com/office/powerpoint/2010/main" val="349339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43271-B52A-188E-AF65-F0D33E60AFF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377B01-5892-5203-FDBB-15226D5A6AD0}"/>
              </a:ext>
            </a:extLst>
          </p:cNvPr>
          <p:cNvSpPr>
            <a:spLocks noGrp="1"/>
          </p:cNvSpPr>
          <p:nvPr>
            <p:ph idx="1"/>
          </p:nvPr>
        </p:nvSpPr>
        <p:spPr>
          <a:xfrm>
            <a:off x="222068" y="1003301"/>
            <a:ext cx="11736977" cy="5569390"/>
          </a:xfrm>
        </p:spPr>
        <p:txBody>
          <a:bodyPr>
            <a:normAutofit/>
          </a:bodyPr>
          <a:lstStyle/>
          <a:p>
            <a:pPr algn="ctr"/>
            <a:r>
              <a:rPr lang="en-US" sz="4400" dirty="0"/>
              <a:t>Exodus 19</a:t>
            </a:r>
          </a:p>
          <a:p>
            <a:pPr algn="ctr"/>
            <a:r>
              <a:rPr lang="en-US" sz="4800" b="1" u="sng" dirty="0">
                <a:solidFill>
                  <a:srgbClr val="FF0000"/>
                </a:solidFill>
                <a:highlight>
                  <a:srgbClr val="FFFF00"/>
                </a:highlight>
              </a:rPr>
              <a:t>…FOR ALL THE EARTH IS MINE;</a:t>
            </a:r>
            <a:br>
              <a:rPr lang="en-US" sz="4800" b="1" u="sng" dirty="0">
                <a:solidFill>
                  <a:srgbClr val="FF0000"/>
                </a:solidFill>
                <a:highlight>
                  <a:srgbClr val="FFFF00"/>
                </a:highlight>
              </a:rPr>
            </a:br>
            <a:r>
              <a:rPr lang="en-US" sz="6000" b="1" dirty="0">
                <a:solidFill>
                  <a:srgbClr val="FF0000"/>
                </a:solidFill>
                <a:highlight>
                  <a:srgbClr val="FFFF00"/>
                </a:highlight>
              </a:rPr>
              <a:t>[</a:t>
            </a:r>
            <a:r>
              <a:rPr lang="he-IL" sz="6000" b="1" dirty="0">
                <a:solidFill>
                  <a:srgbClr val="FF0000"/>
                </a:solidFill>
                <a:highlight>
                  <a:srgbClr val="FFFF00"/>
                </a:highlight>
              </a:rPr>
              <a:t>כִּי־לִ֖י</a:t>
            </a:r>
            <a:r>
              <a:rPr lang="en-US" sz="6000" b="1" dirty="0">
                <a:solidFill>
                  <a:srgbClr val="FF0000"/>
                </a:solidFill>
                <a:highlight>
                  <a:srgbClr val="FFFF00"/>
                </a:highlight>
              </a:rPr>
              <a:t> </a:t>
            </a:r>
            <a:r>
              <a:rPr lang="he-IL" sz="6000" b="1" dirty="0" err="1">
                <a:solidFill>
                  <a:srgbClr val="FF0000"/>
                </a:solidFill>
                <a:highlight>
                  <a:srgbClr val="FFFF00"/>
                </a:highlight>
              </a:rPr>
              <a:t>כׇּל־הָאָֽרֶץ</a:t>
            </a:r>
            <a:r>
              <a:rPr lang="en-US" sz="6000" b="1" dirty="0">
                <a:solidFill>
                  <a:srgbClr val="FF0000"/>
                </a:solidFill>
                <a:highlight>
                  <a:srgbClr val="FFFF00"/>
                </a:highlight>
              </a:rPr>
              <a:t>]</a:t>
            </a:r>
            <a:endParaRPr lang="en-US" sz="4800" dirty="0"/>
          </a:p>
        </p:txBody>
      </p:sp>
      <p:sp>
        <p:nvSpPr>
          <p:cNvPr id="3" name="Title 2">
            <a:extLst>
              <a:ext uri="{FF2B5EF4-FFF2-40B4-BE49-F238E27FC236}">
                <a16:creationId xmlns:a16="http://schemas.microsoft.com/office/drawing/2014/main" id="{57216510-9F84-9FB1-BD25-5835CF9A883A}"/>
              </a:ext>
            </a:extLst>
          </p:cNvPr>
          <p:cNvSpPr>
            <a:spLocks noGrp="1"/>
          </p:cNvSpPr>
          <p:nvPr>
            <p:ph type="title"/>
          </p:nvPr>
        </p:nvSpPr>
        <p:spPr>
          <a:xfrm>
            <a:off x="222068" y="152401"/>
            <a:ext cx="11360332" cy="850900"/>
          </a:xfrm>
        </p:spPr>
        <p:txBody>
          <a:bodyPr>
            <a:normAutofit fontScale="90000"/>
          </a:bodyPr>
          <a:lstStyle/>
          <a:p>
            <a:pPr algn="ctr"/>
            <a:r>
              <a:rPr lang="en-US" dirty="0"/>
              <a:t>Giving of The Torah</a:t>
            </a:r>
          </a:p>
        </p:txBody>
      </p:sp>
    </p:spTree>
    <p:extLst>
      <p:ext uri="{BB962C8B-B14F-4D97-AF65-F5344CB8AC3E}">
        <p14:creationId xmlns:p14="http://schemas.microsoft.com/office/powerpoint/2010/main" val="290953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75293-5815-B670-A318-BB90AB79756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686571-68A5-4A2C-8CB5-26D94AF98452}"/>
              </a:ext>
            </a:extLst>
          </p:cNvPr>
          <p:cNvSpPr>
            <a:spLocks noGrp="1"/>
          </p:cNvSpPr>
          <p:nvPr>
            <p:ph idx="1"/>
          </p:nvPr>
        </p:nvSpPr>
        <p:spPr>
          <a:xfrm>
            <a:off x="222068" y="1003301"/>
            <a:ext cx="11736977" cy="5569390"/>
          </a:xfrm>
        </p:spPr>
        <p:txBody>
          <a:bodyPr>
            <a:normAutofit/>
          </a:bodyPr>
          <a:lstStyle/>
          <a:p>
            <a:pPr algn="ctr"/>
            <a:r>
              <a:rPr lang="en-US" sz="4400" dirty="0"/>
              <a:t>Exodus 19</a:t>
            </a:r>
          </a:p>
          <a:p>
            <a:pPr algn="ctr"/>
            <a:r>
              <a:rPr lang="en-US" sz="4800" dirty="0"/>
              <a:t>6 and </a:t>
            </a:r>
            <a:r>
              <a:rPr lang="en-US" sz="4800" b="1" u="sng" dirty="0">
                <a:solidFill>
                  <a:srgbClr val="FF0000"/>
                </a:solidFill>
                <a:highlight>
                  <a:srgbClr val="FFFF00"/>
                </a:highlight>
              </a:rPr>
              <a:t>YOU WILL BE A KINGDOM OF COHANIM FOR ME, A NATION SET APART.’ </a:t>
            </a:r>
            <a:r>
              <a:rPr lang="en-US" sz="4800" dirty="0"/>
              <a:t>These are the words you are to speak to the people of Isra’el.”</a:t>
            </a:r>
          </a:p>
        </p:txBody>
      </p:sp>
      <p:sp>
        <p:nvSpPr>
          <p:cNvPr id="3" name="Title 2">
            <a:extLst>
              <a:ext uri="{FF2B5EF4-FFF2-40B4-BE49-F238E27FC236}">
                <a16:creationId xmlns:a16="http://schemas.microsoft.com/office/drawing/2014/main" id="{B103B987-7C89-7987-67D1-FDB91BB0AF2E}"/>
              </a:ext>
            </a:extLst>
          </p:cNvPr>
          <p:cNvSpPr>
            <a:spLocks noGrp="1"/>
          </p:cNvSpPr>
          <p:nvPr>
            <p:ph type="title"/>
          </p:nvPr>
        </p:nvSpPr>
        <p:spPr>
          <a:xfrm>
            <a:off x="222068" y="152401"/>
            <a:ext cx="11360332" cy="850900"/>
          </a:xfrm>
        </p:spPr>
        <p:txBody>
          <a:bodyPr>
            <a:normAutofit fontScale="90000"/>
          </a:bodyPr>
          <a:lstStyle/>
          <a:p>
            <a:pPr algn="ctr"/>
            <a:r>
              <a:rPr lang="en-US" dirty="0"/>
              <a:t>Giving of The Torah</a:t>
            </a:r>
          </a:p>
        </p:txBody>
      </p:sp>
    </p:spTree>
    <p:extLst>
      <p:ext uri="{BB962C8B-B14F-4D97-AF65-F5344CB8AC3E}">
        <p14:creationId xmlns:p14="http://schemas.microsoft.com/office/powerpoint/2010/main" val="96194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DA090-3ABF-3037-B6C6-1DB6E709434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414E68-FC25-E439-F723-4D2FC04E36A1}"/>
              </a:ext>
            </a:extLst>
          </p:cNvPr>
          <p:cNvSpPr>
            <a:spLocks noGrp="1"/>
          </p:cNvSpPr>
          <p:nvPr>
            <p:ph idx="1"/>
          </p:nvPr>
        </p:nvSpPr>
        <p:spPr>
          <a:xfrm>
            <a:off x="222068" y="1003301"/>
            <a:ext cx="11736977" cy="5569390"/>
          </a:xfrm>
        </p:spPr>
        <p:txBody>
          <a:bodyPr>
            <a:normAutofit/>
          </a:bodyPr>
          <a:lstStyle/>
          <a:p>
            <a:pPr algn="ctr"/>
            <a:r>
              <a:rPr lang="en-US" sz="4400" dirty="0"/>
              <a:t>Exodus 19</a:t>
            </a:r>
          </a:p>
          <a:p>
            <a:pPr algn="ctr"/>
            <a:r>
              <a:rPr lang="en-US" sz="4800" dirty="0"/>
              <a:t>16 On the morning of the third day, there was thunder, lightning and a thick cloud on the mountain. </a:t>
            </a:r>
            <a:r>
              <a:rPr lang="en-US" sz="4800" b="1" u="sng" dirty="0">
                <a:solidFill>
                  <a:srgbClr val="FF0000"/>
                </a:solidFill>
                <a:highlight>
                  <a:srgbClr val="FFFF00"/>
                </a:highlight>
              </a:rPr>
              <a:t>THEN A SHOFAR BLAST SOUNDED SO LOUDLY THAT ALL THE PEOPLE IN THE CAMP TREMBLED</a:t>
            </a:r>
            <a:r>
              <a:rPr lang="en-US" sz="4800" dirty="0"/>
              <a:t>.</a:t>
            </a:r>
          </a:p>
        </p:txBody>
      </p:sp>
      <p:sp>
        <p:nvSpPr>
          <p:cNvPr id="3" name="Title 2">
            <a:extLst>
              <a:ext uri="{FF2B5EF4-FFF2-40B4-BE49-F238E27FC236}">
                <a16:creationId xmlns:a16="http://schemas.microsoft.com/office/drawing/2014/main" id="{5CFC2199-4467-E77C-7B57-0F91D827D23A}"/>
              </a:ext>
            </a:extLst>
          </p:cNvPr>
          <p:cNvSpPr>
            <a:spLocks noGrp="1"/>
          </p:cNvSpPr>
          <p:nvPr>
            <p:ph type="title"/>
          </p:nvPr>
        </p:nvSpPr>
        <p:spPr>
          <a:xfrm>
            <a:off x="222068" y="152401"/>
            <a:ext cx="11360332" cy="850900"/>
          </a:xfrm>
        </p:spPr>
        <p:txBody>
          <a:bodyPr>
            <a:normAutofit fontScale="90000"/>
          </a:bodyPr>
          <a:lstStyle/>
          <a:p>
            <a:pPr algn="ctr"/>
            <a:r>
              <a:rPr lang="en-US" dirty="0"/>
              <a:t>Giving of The Torah</a:t>
            </a:r>
          </a:p>
        </p:txBody>
      </p:sp>
    </p:spTree>
    <p:extLst>
      <p:ext uri="{BB962C8B-B14F-4D97-AF65-F5344CB8AC3E}">
        <p14:creationId xmlns:p14="http://schemas.microsoft.com/office/powerpoint/2010/main" val="62305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91FE-95C3-C0A7-DEC3-32254E7F0F8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CB912-53E7-21D4-B8C1-EC4DB4B07D7F}"/>
              </a:ext>
            </a:extLst>
          </p:cNvPr>
          <p:cNvSpPr>
            <a:spLocks noGrp="1"/>
          </p:cNvSpPr>
          <p:nvPr>
            <p:ph idx="1"/>
          </p:nvPr>
        </p:nvSpPr>
        <p:spPr>
          <a:xfrm>
            <a:off x="222068" y="1003301"/>
            <a:ext cx="11736977" cy="5569390"/>
          </a:xfrm>
        </p:spPr>
        <p:txBody>
          <a:bodyPr>
            <a:normAutofit lnSpcReduction="10000"/>
          </a:bodyPr>
          <a:lstStyle/>
          <a:p>
            <a:pPr algn="ctr"/>
            <a:r>
              <a:rPr lang="en-US" sz="4400" dirty="0"/>
              <a:t>Exodus 19</a:t>
            </a:r>
          </a:p>
          <a:p>
            <a:pPr algn="ctr"/>
            <a:r>
              <a:rPr lang="en-US" sz="4800" dirty="0"/>
              <a:t>17 Moshe brought the people out of the camp </a:t>
            </a:r>
            <a:r>
              <a:rPr lang="en-US" sz="4800" b="1" u="sng" dirty="0">
                <a:solidFill>
                  <a:srgbClr val="FF0000"/>
                </a:solidFill>
                <a:highlight>
                  <a:srgbClr val="FFFF00"/>
                </a:highlight>
              </a:rPr>
              <a:t>TO MEET GOD</a:t>
            </a:r>
            <a:r>
              <a:rPr lang="en-US" sz="4800" dirty="0"/>
              <a:t>; they stood near the base of the mountain. 18 Mount Sinai was enveloped in smoke, because Adonai descended onto it in fire — its smoke went up like the smoke from a furnace, and the whole mountain shook violently.</a:t>
            </a:r>
          </a:p>
        </p:txBody>
      </p:sp>
      <p:sp>
        <p:nvSpPr>
          <p:cNvPr id="3" name="Title 2">
            <a:extLst>
              <a:ext uri="{FF2B5EF4-FFF2-40B4-BE49-F238E27FC236}">
                <a16:creationId xmlns:a16="http://schemas.microsoft.com/office/drawing/2014/main" id="{490399B3-9D45-7B79-0E05-A580FEF1B661}"/>
              </a:ext>
            </a:extLst>
          </p:cNvPr>
          <p:cNvSpPr>
            <a:spLocks noGrp="1"/>
          </p:cNvSpPr>
          <p:nvPr>
            <p:ph type="title"/>
          </p:nvPr>
        </p:nvSpPr>
        <p:spPr>
          <a:xfrm>
            <a:off x="222068" y="152401"/>
            <a:ext cx="11360332" cy="850900"/>
          </a:xfrm>
        </p:spPr>
        <p:txBody>
          <a:bodyPr>
            <a:normAutofit fontScale="90000"/>
          </a:bodyPr>
          <a:lstStyle/>
          <a:p>
            <a:pPr algn="ctr"/>
            <a:r>
              <a:rPr lang="en-US" dirty="0"/>
              <a:t>Giving of The Torah</a:t>
            </a:r>
          </a:p>
        </p:txBody>
      </p:sp>
    </p:spTree>
    <p:extLst>
      <p:ext uri="{BB962C8B-B14F-4D97-AF65-F5344CB8AC3E}">
        <p14:creationId xmlns:p14="http://schemas.microsoft.com/office/powerpoint/2010/main" val="205771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79125-9A09-779F-9150-C691C76508A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4EF25A-F056-F8BA-D4BC-29D91AA2C247}"/>
              </a:ext>
            </a:extLst>
          </p:cNvPr>
          <p:cNvSpPr>
            <a:spLocks noGrp="1"/>
          </p:cNvSpPr>
          <p:nvPr>
            <p:ph idx="1"/>
          </p:nvPr>
        </p:nvSpPr>
        <p:spPr>
          <a:xfrm>
            <a:off x="222068" y="1003301"/>
            <a:ext cx="11736977" cy="5569390"/>
          </a:xfrm>
        </p:spPr>
        <p:txBody>
          <a:bodyPr>
            <a:normAutofit/>
          </a:bodyPr>
          <a:lstStyle/>
          <a:p>
            <a:pPr algn="ctr"/>
            <a:r>
              <a:rPr lang="en-US" sz="4400" dirty="0"/>
              <a:t>Exodus 19</a:t>
            </a:r>
          </a:p>
          <a:p>
            <a:pPr algn="ctr"/>
            <a:r>
              <a:rPr lang="en-US" sz="4800" dirty="0"/>
              <a:t>19 As </a:t>
            </a:r>
            <a:r>
              <a:rPr lang="en-US" sz="4800" b="1" u="sng" dirty="0">
                <a:solidFill>
                  <a:srgbClr val="FF0000"/>
                </a:solidFill>
                <a:highlight>
                  <a:srgbClr val="FFFF00"/>
                </a:highlight>
              </a:rPr>
              <a:t>THE SOUND OF THE SHOFAR</a:t>
            </a:r>
            <a:r>
              <a:rPr lang="en-US" sz="4800" dirty="0"/>
              <a:t> grew louder and louder, Moshe spoke; and God answered him with a voice.</a:t>
            </a:r>
          </a:p>
          <a:p>
            <a:pPr algn="ctr"/>
            <a:r>
              <a:rPr lang="en-US" sz="4800" dirty="0"/>
              <a:t>20 Adonai came down onto Mount Sinai, to the top of the mountain…</a:t>
            </a:r>
          </a:p>
        </p:txBody>
      </p:sp>
      <p:sp>
        <p:nvSpPr>
          <p:cNvPr id="3" name="Title 2">
            <a:extLst>
              <a:ext uri="{FF2B5EF4-FFF2-40B4-BE49-F238E27FC236}">
                <a16:creationId xmlns:a16="http://schemas.microsoft.com/office/drawing/2014/main" id="{7592D45F-F208-8CB4-4249-697B7F9DFF24}"/>
              </a:ext>
            </a:extLst>
          </p:cNvPr>
          <p:cNvSpPr>
            <a:spLocks noGrp="1"/>
          </p:cNvSpPr>
          <p:nvPr>
            <p:ph type="title"/>
          </p:nvPr>
        </p:nvSpPr>
        <p:spPr>
          <a:xfrm>
            <a:off x="222068" y="152401"/>
            <a:ext cx="11360332" cy="850900"/>
          </a:xfrm>
        </p:spPr>
        <p:txBody>
          <a:bodyPr>
            <a:normAutofit fontScale="90000"/>
          </a:bodyPr>
          <a:lstStyle/>
          <a:p>
            <a:pPr algn="ctr"/>
            <a:r>
              <a:rPr lang="en-US" dirty="0"/>
              <a:t>Giving of The Torah</a:t>
            </a:r>
          </a:p>
        </p:txBody>
      </p:sp>
    </p:spTree>
    <p:extLst>
      <p:ext uri="{BB962C8B-B14F-4D97-AF65-F5344CB8AC3E}">
        <p14:creationId xmlns:p14="http://schemas.microsoft.com/office/powerpoint/2010/main" val="272991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Leviticus 23</a:t>
            </a:r>
            <a:endParaRPr lang="en-US" dirty="0"/>
          </a:p>
        </p:txBody>
      </p:sp>
      <p:sp>
        <p:nvSpPr>
          <p:cNvPr id="3" name="Content Placeholder 2"/>
          <p:cNvSpPr>
            <a:spLocks noGrp="1"/>
          </p:cNvSpPr>
          <p:nvPr>
            <p:ph idx="1"/>
          </p:nvPr>
        </p:nvSpPr>
        <p:spPr>
          <a:xfrm>
            <a:off x="222069" y="1227221"/>
            <a:ext cx="11681034" cy="5345470"/>
          </a:xfrm>
        </p:spPr>
        <p:txBody>
          <a:bodyPr>
            <a:normAutofit/>
          </a:bodyPr>
          <a:lstStyle/>
          <a:p>
            <a:pPr>
              <a:buNone/>
              <a:defRPr/>
            </a:pPr>
            <a:r>
              <a:rPr lang="en-US" sz="4700" dirty="0">
                <a:effectLst>
                  <a:outerShdw blurRad="38100" dist="38100" dir="2700000" algn="tl">
                    <a:srgbClr val="000000">
                      <a:alpha val="43137"/>
                    </a:srgbClr>
                  </a:outerShdw>
                </a:effectLst>
              </a:rPr>
              <a:t>“</a:t>
            </a:r>
            <a:r>
              <a:rPr lang="en-US" sz="4700" b="1" baseline="30000" dirty="0">
                <a:effectLst>
                  <a:outerShdw blurRad="38100" dist="38100" dir="2700000" algn="tl">
                    <a:srgbClr val="000000">
                      <a:alpha val="43137"/>
                    </a:srgbClr>
                  </a:outerShdw>
                </a:effectLst>
              </a:rPr>
              <a:t>1</a:t>
            </a:r>
            <a:r>
              <a:rPr lang="en-US" sz="4700" dirty="0">
                <a:effectLst>
                  <a:outerShdw blurRad="38100" dist="38100" dir="2700000" algn="tl">
                    <a:srgbClr val="000000">
                      <a:alpha val="43137"/>
                    </a:srgbClr>
                  </a:outerShdw>
                </a:effectLst>
              </a:rPr>
              <a:t> And the LORD spoke to Moses, saying, </a:t>
            </a:r>
          </a:p>
          <a:p>
            <a:pPr>
              <a:buNone/>
              <a:defRPr/>
            </a:pPr>
            <a:r>
              <a:rPr lang="en-US" sz="4700" b="1" baseline="30000" dirty="0">
                <a:effectLst>
                  <a:outerShdw blurRad="38100" dist="38100" dir="2700000" algn="tl">
                    <a:srgbClr val="000000">
                      <a:alpha val="43137"/>
                    </a:srgbClr>
                  </a:outerShdw>
                </a:effectLst>
              </a:rPr>
              <a:t>2</a:t>
            </a:r>
            <a:r>
              <a:rPr lang="en-US" sz="4700" dirty="0">
                <a:effectLst>
                  <a:outerShdw blurRad="38100" dist="38100" dir="2700000" algn="tl">
                    <a:srgbClr val="000000">
                      <a:alpha val="43137"/>
                    </a:srgbClr>
                  </a:outerShdw>
                </a:effectLst>
              </a:rPr>
              <a:t> ‘Speak to the children of Israel and say to them: The </a:t>
            </a:r>
            <a:r>
              <a:rPr lang="en-US" sz="4700" dirty="0">
                <a:solidFill>
                  <a:srgbClr val="FF0000"/>
                </a:solidFill>
                <a:effectLst>
                  <a:outerShdw blurRad="38100" dist="38100" dir="2700000" algn="tl">
                    <a:srgbClr val="000000">
                      <a:alpha val="43137"/>
                    </a:srgbClr>
                  </a:outerShdw>
                </a:effectLst>
                <a:highlight>
                  <a:srgbClr val="FFFF00"/>
                </a:highlight>
              </a:rPr>
              <a:t>feasts of the Lord</a:t>
            </a:r>
            <a:r>
              <a:rPr lang="en-US" sz="4700" dirty="0">
                <a:effectLst>
                  <a:outerShdw blurRad="38100" dist="38100" dir="2700000" algn="tl">
                    <a:srgbClr val="000000">
                      <a:alpha val="43137"/>
                    </a:srgbClr>
                  </a:outerShdw>
                </a:effectLst>
              </a:rPr>
              <a:t>, which you shall proclaim to be </a:t>
            </a:r>
            <a:r>
              <a:rPr lang="en-US" sz="4700" dirty="0">
                <a:solidFill>
                  <a:srgbClr val="FF0000"/>
                </a:solidFill>
                <a:effectLst>
                  <a:outerShdw blurRad="38100" dist="38100" dir="2700000" algn="tl">
                    <a:srgbClr val="000000">
                      <a:alpha val="43137"/>
                    </a:srgbClr>
                  </a:outerShdw>
                </a:effectLst>
                <a:highlight>
                  <a:srgbClr val="FFFF00"/>
                </a:highlight>
              </a:rPr>
              <a:t>holy convocations</a:t>
            </a:r>
            <a:r>
              <a:rPr lang="en-US" sz="4700" dirty="0">
                <a:effectLst>
                  <a:outerShdw blurRad="38100" dist="38100" dir="2700000" algn="tl">
                    <a:srgbClr val="000000">
                      <a:alpha val="43137"/>
                    </a:srgbClr>
                  </a:outerShdw>
                </a:effectLst>
              </a:rPr>
              <a:t>, these are </a:t>
            </a:r>
            <a:r>
              <a:rPr lang="en-US" sz="4700" dirty="0">
                <a:solidFill>
                  <a:srgbClr val="FF0000"/>
                </a:solidFill>
                <a:effectLst>
                  <a:outerShdw blurRad="38100" dist="38100" dir="2700000" algn="tl">
                    <a:srgbClr val="000000">
                      <a:alpha val="43137"/>
                    </a:srgbClr>
                  </a:outerShdw>
                </a:effectLst>
                <a:highlight>
                  <a:srgbClr val="FFFF00"/>
                </a:highlight>
              </a:rPr>
              <a:t>My feasts</a:t>
            </a:r>
            <a:r>
              <a:rPr lang="en-US" sz="4700" dirty="0">
                <a:effectLst>
                  <a:outerShdw blurRad="38100" dist="38100" dir="2700000" algn="tl">
                    <a:srgbClr val="000000">
                      <a:alpha val="43137"/>
                    </a:srgbClr>
                  </a:outerShdw>
                </a:effectLst>
              </a:rPr>
              <a:t>.” [NASB]</a:t>
            </a:r>
          </a:p>
        </p:txBody>
      </p:sp>
    </p:spTree>
    <p:extLst>
      <p:ext uri="{BB962C8B-B14F-4D97-AF65-F5344CB8AC3E}">
        <p14:creationId xmlns:p14="http://schemas.microsoft.com/office/powerpoint/2010/main" val="50369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838D9F-F6FC-6D79-077B-919C5A9BAAB9}"/>
              </a:ext>
            </a:extLst>
          </p:cNvPr>
          <p:cNvSpPr>
            <a:spLocks noGrp="1"/>
          </p:cNvSpPr>
          <p:nvPr>
            <p:ph idx="1"/>
          </p:nvPr>
        </p:nvSpPr>
        <p:spPr>
          <a:xfrm>
            <a:off x="222068" y="990600"/>
            <a:ext cx="11736977" cy="5582090"/>
          </a:xfrm>
        </p:spPr>
        <p:txBody>
          <a:bodyPr>
            <a:normAutofit fontScale="70000" lnSpcReduction="20000"/>
          </a:bodyPr>
          <a:lstStyle/>
          <a:p>
            <a:pPr algn="ctr"/>
            <a:r>
              <a:rPr lang="en-US" sz="6500" dirty="0"/>
              <a:t>Shavuot</a:t>
            </a:r>
            <a:endParaRPr lang="en-US" sz="4800" dirty="0"/>
          </a:p>
          <a:p>
            <a:pPr algn="ctr"/>
            <a:r>
              <a:rPr lang="en-US" sz="7300" dirty="0"/>
              <a:t>Yearly, as a result of our redemption from slavery, we are free to celebrate the land God gave us in the annual harvest, regardless of where we are…acknowledging the sovereignty of God, through the keeping of Shavuot.</a:t>
            </a:r>
          </a:p>
        </p:txBody>
      </p:sp>
      <p:sp>
        <p:nvSpPr>
          <p:cNvPr id="3" name="Title 2">
            <a:extLst>
              <a:ext uri="{FF2B5EF4-FFF2-40B4-BE49-F238E27FC236}">
                <a16:creationId xmlns:a16="http://schemas.microsoft.com/office/drawing/2014/main" id="{3D999A22-B893-E8BE-1814-D86FC18AD457}"/>
              </a:ext>
            </a:extLst>
          </p:cNvPr>
          <p:cNvSpPr>
            <a:spLocks noGrp="1"/>
          </p:cNvSpPr>
          <p:nvPr>
            <p:ph type="title"/>
          </p:nvPr>
        </p:nvSpPr>
        <p:spPr>
          <a:xfrm>
            <a:off x="222068" y="152401"/>
            <a:ext cx="11360332" cy="838199"/>
          </a:xfrm>
        </p:spPr>
        <p:txBody>
          <a:bodyPr anchor="ctr">
            <a:noAutofit/>
          </a:bodyPr>
          <a:lstStyle/>
          <a:p>
            <a:pPr algn="ctr"/>
            <a:r>
              <a:rPr lang="en-US" sz="4800" dirty="0"/>
              <a:t>Shavuot, Yovel, &amp; The Giving of Torah</a:t>
            </a:r>
          </a:p>
        </p:txBody>
      </p:sp>
    </p:spTree>
    <p:extLst>
      <p:ext uri="{BB962C8B-B14F-4D97-AF65-F5344CB8AC3E}">
        <p14:creationId xmlns:p14="http://schemas.microsoft.com/office/powerpoint/2010/main" val="405601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8597B-B029-11B7-5745-58A220F9DDB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61F93D-74DC-E5A8-A202-40088A4CCA43}"/>
              </a:ext>
            </a:extLst>
          </p:cNvPr>
          <p:cNvSpPr>
            <a:spLocks noGrp="1"/>
          </p:cNvSpPr>
          <p:nvPr>
            <p:ph idx="1"/>
          </p:nvPr>
        </p:nvSpPr>
        <p:spPr>
          <a:xfrm>
            <a:off x="222068" y="990600"/>
            <a:ext cx="11736977" cy="5582090"/>
          </a:xfrm>
        </p:spPr>
        <p:txBody>
          <a:bodyPr>
            <a:normAutofit fontScale="70000" lnSpcReduction="20000"/>
          </a:bodyPr>
          <a:lstStyle/>
          <a:p>
            <a:pPr algn="ctr"/>
            <a:r>
              <a:rPr lang="en-US" sz="6500" dirty="0"/>
              <a:t>Shavuot</a:t>
            </a:r>
            <a:endParaRPr lang="en-US" sz="4800" dirty="0"/>
          </a:p>
          <a:p>
            <a:pPr algn="ctr"/>
            <a:r>
              <a:rPr lang="en-US" sz="7300" dirty="0"/>
              <a:t>And no matter our circumstance, even if we are separated from our land or from our family by slavery, by poverty, by widowhood, by orphanhood, we keep Torah, God brought us close to Him, and we remain part of God’s family through the covenant He made with us at Sinai.</a:t>
            </a:r>
          </a:p>
        </p:txBody>
      </p:sp>
      <p:sp>
        <p:nvSpPr>
          <p:cNvPr id="3" name="Title 2">
            <a:extLst>
              <a:ext uri="{FF2B5EF4-FFF2-40B4-BE49-F238E27FC236}">
                <a16:creationId xmlns:a16="http://schemas.microsoft.com/office/drawing/2014/main" id="{D5B7DE72-3443-DFDD-9EB1-EDAF2A830F7D}"/>
              </a:ext>
            </a:extLst>
          </p:cNvPr>
          <p:cNvSpPr>
            <a:spLocks noGrp="1"/>
          </p:cNvSpPr>
          <p:nvPr>
            <p:ph type="title"/>
          </p:nvPr>
        </p:nvSpPr>
        <p:spPr>
          <a:xfrm>
            <a:off x="222068" y="152401"/>
            <a:ext cx="11360332" cy="838199"/>
          </a:xfrm>
        </p:spPr>
        <p:txBody>
          <a:bodyPr anchor="ctr">
            <a:noAutofit/>
          </a:bodyPr>
          <a:lstStyle/>
          <a:p>
            <a:pPr algn="ctr"/>
            <a:r>
              <a:rPr lang="en-US" sz="4800" dirty="0"/>
              <a:t>Shavuot, Yovel, &amp; The Giving of Torah</a:t>
            </a:r>
          </a:p>
        </p:txBody>
      </p:sp>
    </p:spTree>
    <p:extLst>
      <p:ext uri="{BB962C8B-B14F-4D97-AF65-F5344CB8AC3E}">
        <p14:creationId xmlns:p14="http://schemas.microsoft.com/office/powerpoint/2010/main" val="187013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6CE24-BBB1-12DC-82A8-C5FFE779A9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6479D-CB2E-09BA-6B53-813438F1694E}"/>
              </a:ext>
            </a:extLst>
          </p:cNvPr>
          <p:cNvSpPr>
            <a:spLocks noGrp="1"/>
          </p:cNvSpPr>
          <p:nvPr>
            <p:ph idx="1"/>
          </p:nvPr>
        </p:nvSpPr>
        <p:spPr>
          <a:xfrm>
            <a:off x="222068" y="990600"/>
            <a:ext cx="11736977" cy="5582090"/>
          </a:xfrm>
        </p:spPr>
        <p:txBody>
          <a:bodyPr>
            <a:normAutofit fontScale="85000" lnSpcReduction="10000"/>
          </a:bodyPr>
          <a:lstStyle/>
          <a:p>
            <a:pPr algn="ctr"/>
            <a:r>
              <a:rPr lang="en-US" sz="6500" dirty="0"/>
              <a:t>Shavuot</a:t>
            </a:r>
            <a:endParaRPr lang="en-US" sz="4800" dirty="0"/>
          </a:p>
          <a:p>
            <a:pPr algn="ctr"/>
            <a:r>
              <a:rPr lang="en-US" sz="7300" dirty="0"/>
              <a:t>And those who have must share with those who are less fortunate, reminding them that they are part of a larger family, and have access to the blessings of God.</a:t>
            </a:r>
          </a:p>
        </p:txBody>
      </p:sp>
      <p:sp>
        <p:nvSpPr>
          <p:cNvPr id="3" name="Title 2">
            <a:extLst>
              <a:ext uri="{FF2B5EF4-FFF2-40B4-BE49-F238E27FC236}">
                <a16:creationId xmlns:a16="http://schemas.microsoft.com/office/drawing/2014/main" id="{E73330C7-41D2-B095-F9AD-42C525318925}"/>
              </a:ext>
            </a:extLst>
          </p:cNvPr>
          <p:cNvSpPr>
            <a:spLocks noGrp="1"/>
          </p:cNvSpPr>
          <p:nvPr>
            <p:ph type="title"/>
          </p:nvPr>
        </p:nvSpPr>
        <p:spPr>
          <a:xfrm>
            <a:off x="222068" y="152401"/>
            <a:ext cx="11360332" cy="838199"/>
          </a:xfrm>
        </p:spPr>
        <p:txBody>
          <a:bodyPr anchor="ctr">
            <a:noAutofit/>
          </a:bodyPr>
          <a:lstStyle/>
          <a:p>
            <a:pPr algn="ctr"/>
            <a:r>
              <a:rPr lang="en-US" sz="4800" dirty="0"/>
              <a:t>Shavuot, Yovel, &amp; The Giving of Torah</a:t>
            </a:r>
          </a:p>
        </p:txBody>
      </p:sp>
    </p:spTree>
    <p:extLst>
      <p:ext uri="{BB962C8B-B14F-4D97-AF65-F5344CB8AC3E}">
        <p14:creationId xmlns:p14="http://schemas.microsoft.com/office/powerpoint/2010/main" val="143393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CCFB3-B908-A3EF-9293-4BA05DEDEA7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6D7D4C-AB47-BFB3-3D21-6637864A495F}"/>
              </a:ext>
            </a:extLst>
          </p:cNvPr>
          <p:cNvSpPr>
            <a:spLocks noGrp="1"/>
          </p:cNvSpPr>
          <p:nvPr>
            <p:ph idx="1"/>
          </p:nvPr>
        </p:nvSpPr>
        <p:spPr>
          <a:xfrm>
            <a:off x="222068" y="990600"/>
            <a:ext cx="11736977" cy="5582090"/>
          </a:xfrm>
        </p:spPr>
        <p:txBody>
          <a:bodyPr>
            <a:normAutofit fontScale="70000" lnSpcReduction="20000"/>
          </a:bodyPr>
          <a:lstStyle/>
          <a:p>
            <a:pPr algn="ctr"/>
            <a:r>
              <a:rPr lang="en-US" sz="6500" dirty="0"/>
              <a:t>Yovel</a:t>
            </a:r>
            <a:endParaRPr lang="en-US" sz="4800" dirty="0"/>
          </a:p>
          <a:p>
            <a:pPr algn="ctr"/>
            <a:r>
              <a:rPr lang="en-US" sz="7300" dirty="0"/>
              <a:t>And every 50 years, we are reminded even more deeply of the covenant, if we remain separated from our ancestral family through slavery, or separated from our ancestral land, we are provided actual freedom to return home.</a:t>
            </a:r>
          </a:p>
        </p:txBody>
      </p:sp>
      <p:sp>
        <p:nvSpPr>
          <p:cNvPr id="3" name="Title 2">
            <a:extLst>
              <a:ext uri="{FF2B5EF4-FFF2-40B4-BE49-F238E27FC236}">
                <a16:creationId xmlns:a16="http://schemas.microsoft.com/office/drawing/2014/main" id="{E17B5BBB-F18F-3175-003D-0C74AA339E48}"/>
              </a:ext>
            </a:extLst>
          </p:cNvPr>
          <p:cNvSpPr>
            <a:spLocks noGrp="1"/>
          </p:cNvSpPr>
          <p:nvPr>
            <p:ph type="title"/>
          </p:nvPr>
        </p:nvSpPr>
        <p:spPr>
          <a:xfrm>
            <a:off x="222068" y="152401"/>
            <a:ext cx="11360332" cy="838199"/>
          </a:xfrm>
        </p:spPr>
        <p:txBody>
          <a:bodyPr anchor="ctr">
            <a:noAutofit/>
          </a:bodyPr>
          <a:lstStyle/>
          <a:p>
            <a:pPr algn="ctr"/>
            <a:r>
              <a:rPr lang="en-US" sz="4800" dirty="0"/>
              <a:t>Shavuot, Yovel, &amp; The Giving of Torah</a:t>
            </a:r>
          </a:p>
        </p:txBody>
      </p:sp>
    </p:spTree>
    <p:extLst>
      <p:ext uri="{BB962C8B-B14F-4D97-AF65-F5344CB8AC3E}">
        <p14:creationId xmlns:p14="http://schemas.microsoft.com/office/powerpoint/2010/main" val="271762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B1008-A5E3-A98B-EDA2-52B1B67BBE60}"/>
              </a:ext>
            </a:extLst>
          </p:cNvPr>
          <p:cNvSpPr>
            <a:spLocks noGrp="1"/>
          </p:cNvSpPr>
          <p:nvPr>
            <p:ph idx="1"/>
          </p:nvPr>
        </p:nvSpPr>
        <p:spPr/>
        <p:txBody>
          <a:bodyPr>
            <a:normAutofit/>
          </a:bodyPr>
          <a:lstStyle/>
          <a:p>
            <a:pPr algn="ctr"/>
            <a:r>
              <a:rPr lang="en-US" sz="4000" dirty="0"/>
              <a:t>36 “Rabbi, which of the mitzvot in the Torah is the most important?” 37 He told him, “‘You are to love Adonai your God with all your heart and with all your soul and with all your strength.’ 38 This is the greatest and most important mitzvah. 39 And a second is similar to it, ‘You are to love your neighbor as yourself.’ 40 All of the Torah and the Prophets are dependent on these two mitzvot.”</a:t>
            </a:r>
          </a:p>
          <a:p>
            <a:pPr algn="ctr"/>
            <a:endParaRPr lang="en-US" sz="4000" dirty="0"/>
          </a:p>
          <a:p>
            <a:pPr algn="ctr"/>
            <a:endParaRPr lang="en-US" sz="4000" dirty="0"/>
          </a:p>
        </p:txBody>
      </p:sp>
      <p:sp>
        <p:nvSpPr>
          <p:cNvPr id="3" name="Title 2">
            <a:extLst>
              <a:ext uri="{FF2B5EF4-FFF2-40B4-BE49-F238E27FC236}">
                <a16:creationId xmlns:a16="http://schemas.microsoft.com/office/drawing/2014/main" id="{F004774C-71FB-DD9E-6C6B-E96DFBF7E13C}"/>
              </a:ext>
            </a:extLst>
          </p:cNvPr>
          <p:cNvSpPr>
            <a:spLocks noGrp="1"/>
          </p:cNvSpPr>
          <p:nvPr>
            <p:ph type="title"/>
          </p:nvPr>
        </p:nvSpPr>
        <p:spPr/>
        <p:txBody>
          <a:bodyPr/>
          <a:lstStyle/>
          <a:p>
            <a:pPr algn="ctr"/>
            <a:r>
              <a:rPr lang="en-US"/>
              <a:t>Matthew 22</a:t>
            </a:r>
          </a:p>
        </p:txBody>
      </p:sp>
    </p:spTree>
    <p:extLst>
      <p:ext uri="{BB962C8B-B14F-4D97-AF65-F5344CB8AC3E}">
        <p14:creationId xmlns:p14="http://schemas.microsoft.com/office/powerpoint/2010/main" val="308089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 y="1227221"/>
            <a:ext cx="11038115" cy="5345470"/>
          </a:xfrm>
        </p:spPr>
        <p:txBody>
          <a:bodyPr>
            <a:normAutofit lnSpcReduction="10000"/>
          </a:bodyPr>
          <a:lstStyle/>
          <a:p>
            <a:pPr algn="ctr">
              <a:buNone/>
              <a:defRPr/>
            </a:pPr>
            <a:r>
              <a:rPr lang="en-US" sz="4000" dirty="0">
                <a:effectLst>
                  <a:outerShdw blurRad="38100" dist="38100" dir="2700000" algn="tl">
                    <a:srgbClr val="000000">
                      <a:alpha val="43137"/>
                    </a:srgbClr>
                  </a:outerShdw>
                </a:effectLst>
                <a:latin typeface="+mj-lt"/>
              </a:rPr>
              <a:t>Hebrew: </a:t>
            </a:r>
            <a:r>
              <a:rPr lang="he-IL" sz="5400" b="1" dirty="0">
                <a:solidFill>
                  <a:srgbClr val="FF0000"/>
                </a:solidFill>
                <a:effectLst>
                  <a:outerShdw blurRad="38100" dist="38100" dir="2700000" algn="tl">
                    <a:srgbClr val="000000">
                      <a:alpha val="43137"/>
                    </a:srgbClr>
                  </a:outerShdw>
                </a:effectLst>
                <a:highlight>
                  <a:srgbClr val="FFFF00"/>
                </a:highlight>
                <a:latin typeface="+mj-lt"/>
              </a:rPr>
              <a:t>קדשׁ</a:t>
            </a:r>
            <a:r>
              <a:rPr lang="en-US" sz="5400" b="1" dirty="0">
                <a:solidFill>
                  <a:srgbClr val="FF0000"/>
                </a:solidFill>
                <a:effectLst>
                  <a:outerShdw blurRad="38100" dist="38100" dir="2700000" algn="tl">
                    <a:srgbClr val="000000">
                      <a:alpha val="43137"/>
                    </a:srgbClr>
                  </a:outerShdw>
                </a:effectLst>
                <a:highlight>
                  <a:srgbClr val="FFFF00"/>
                </a:highlight>
                <a:latin typeface="+mj-lt"/>
              </a:rPr>
              <a:t> </a:t>
            </a:r>
            <a:r>
              <a:rPr lang="he-IL" sz="5400" b="1" dirty="0">
                <a:solidFill>
                  <a:srgbClr val="FF0000"/>
                </a:solidFill>
                <a:effectLst>
                  <a:outerShdw blurRad="38100" dist="38100" dir="2700000" algn="tl">
                    <a:srgbClr val="000000">
                      <a:alpha val="43137"/>
                    </a:srgbClr>
                  </a:outerShdw>
                </a:effectLst>
                <a:highlight>
                  <a:srgbClr val="FFFF00"/>
                </a:highlight>
                <a:latin typeface="+mj-lt"/>
              </a:rPr>
              <a:t>מקראי</a:t>
            </a:r>
            <a:endParaRPr lang="en-US" sz="4000" b="1" dirty="0">
              <a:solidFill>
                <a:srgbClr val="FF0000"/>
              </a:solidFill>
              <a:highlight>
                <a:srgbClr val="FFFF00"/>
              </a:highlight>
              <a:latin typeface="+mj-lt"/>
            </a:endParaRPr>
          </a:p>
          <a:p>
            <a:pPr algn="ctr">
              <a:buNone/>
              <a:defRPr/>
            </a:pPr>
            <a:r>
              <a:rPr lang="en-US" sz="4000" dirty="0" err="1">
                <a:latin typeface="+mj-lt"/>
              </a:rPr>
              <a:t>m</a:t>
            </a:r>
            <a:r>
              <a:rPr lang="en-US" sz="4000" dirty="0" err="1">
                <a:effectLst>
                  <a:outerShdw blurRad="38100" dist="38100" dir="2700000" algn="tl">
                    <a:srgbClr val="000000">
                      <a:alpha val="43137"/>
                    </a:srgbClr>
                  </a:outerShdw>
                </a:effectLst>
                <a:latin typeface="+mj-lt"/>
              </a:rPr>
              <a:t>ik’rei</a:t>
            </a:r>
            <a:r>
              <a:rPr lang="en-US" sz="4000" dirty="0">
                <a:effectLst>
                  <a:outerShdw blurRad="38100" dist="38100" dir="2700000" algn="tl">
                    <a:srgbClr val="000000">
                      <a:alpha val="43137"/>
                    </a:srgbClr>
                  </a:outerShdw>
                </a:effectLst>
                <a:latin typeface="+mj-lt"/>
              </a:rPr>
              <a:t> </a:t>
            </a:r>
            <a:r>
              <a:rPr lang="en-US" sz="4000" dirty="0" err="1">
                <a:effectLst>
                  <a:outerShdw blurRad="38100" dist="38100" dir="2700000" algn="tl">
                    <a:srgbClr val="000000">
                      <a:alpha val="43137"/>
                    </a:srgbClr>
                  </a:outerShdw>
                </a:effectLst>
                <a:latin typeface="+mj-lt"/>
              </a:rPr>
              <a:t>Kodesh</a:t>
            </a:r>
            <a:endParaRPr lang="en-US" sz="4000" dirty="0">
              <a:effectLst>
                <a:outerShdw blurRad="38100" dist="38100" dir="2700000" algn="tl">
                  <a:srgbClr val="000000">
                    <a:alpha val="43137"/>
                  </a:srgbClr>
                </a:outerShdw>
              </a:effectLst>
              <a:latin typeface="+mj-lt"/>
            </a:endParaRPr>
          </a:p>
          <a:p>
            <a:pPr algn="ctr">
              <a:buNone/>
              <a:defRPr/>
            </a:pPr>
            <a:r>
              <a:rPr lang="en-US" sz="2400" dirty="0">
                <a:effectLst>
                  <a:outerShdw blurRad="38100" dist="38100" dir="2700000" algn="tl">
                    <a:srgbClr val="000000">
                      <a:alpha val="43137"/>
                    </a:srgbClr>
                  </a:outerShdw>
                </a:effectLst>
                <a:latin typeface="+mj-lt"/>
              </a:rPr>
              <a:t>	</a:t>
            </a:r>
            <a:endParaRPr lang="en-US" sz="4000" dirty="0">
              <a:effectLst>
                <a:outerShdw blurRad="38100" dist="38100" dir="2700000" algn="tl">
                  <a:srgbClr val="000000">
                    <a:alpha val="43137"/>
                  </a:srgbClr>
                </a:outerShdw>
              </a:effectLst>
              <a:latin typeface="+mj-lt"/>
            </a:endParaRPr>
          </a:p>
          <a:p>
            <a:pPr algn="ctr">
              <a:buNone/>
              <a:defRPr/>
            </a:pPr>
            <a:r>
              <a:rPr lang="en-US" sz="4000" dirty="0">
                <a:effectLst>
                  <a:outerShdw blurRad="38100" dist="38100" dir="2700000" algn="tl">
                    <a:srgbClr val="000000">
                      <a:alpha val="43137"/>
                    </a:srgbClr>
                  </a:outerShdw>
                </a:effectLst>
                <a:latin typeface="+mj-lt"/>
              </a:rPr>
              <a:t>A sacred or holy calling together (assembly)</a:t>
            </a:r>
          </a:p>
          <a:p>
            <a:pPr algn="ctr">
              <a:buNone/>
              <a:defRPr/>
            </a:pPr>
            <a:r>
              <a:rPr lang="en-US" sz="4000" dirty="0">
                <a:effectLst>
                  <a:outerShdw blurRad="38100" dist="38100" dir="2700000" algn="tl">
                    <a:srgbClr val="000000">
                      <a:alpha val="43137"/>
                    </a:srgbClr>
                  </a:outerShdw>
                </a:effectLst>
                <a:latin typeface="+mj-lt"/>
              </a:rPr>
              <a:t>…from the root of </a:t>
            </a:r>
            <a:r>
              <a:rPr lang="en-US" sz="4000" dirty="0" err="1">
                <a:effectLst>
                  <a:outerShdw blurRad="38100" dist="38100" dir="2700000" algn="tl">
                    <a:srgbClr val="000000">
                      <a:alpha val="43137"/>
                    </a:srgbClr>
                  </a:outerShdw>
                </a:effectLst>
                <a:latin typeface="+mj-lt"/>
              </a:rPr>
              <a:t>mik’rei</a:t>
            </a:r>
            <a:r>
              <a:rPr lang="en-US" sz="4000" dirty="0">
                <a:effectLst>
                  <a:outerShdw blurRad="38100" dist="38100" dir="2700000" algn="tl">
                    <a:srgbClr val="000000">
                      <a:alpha val="43137"/>
                    </a:srgbClr>
                  </a:outerShdw>
                </a:effectLst>
                <a:latin typeface="+mj-lt"/>
              </a:rPr>
              <a:t>…	</a:t>
            </a:r>
          </a:p>
          <a:p>
            <a:pPr algn="ctr">
              <a:buNone/>
              <a:defRPr/>
            </a:pPr>
            <a:r>
              <a:rPr lang="en-US" sz="4000" dirty="0">
                <a:effectLst>
                  <a:outerShdw blurRad="38100" dist="38100" dir="2700000" algn="tl">
                    <a:srgbClr val="000000">
                      <a:alpha val="43137"/>
                    </a:srgbClr>
                  </a:outerShdw>
                </a:effectLst>
                <a:latin typeface="+mj-lt"/>
              </a:rPr>
              <a:t>A sacred REHEARSAL</a:t>
            </a:r>
          </a:p>
          <a:p>
            <a:pPr algn="ctr">
              <a:buNone/>
              <a:defRPr/>
            </a:pPr>
            <a:r>
              <a:rPr lang="en-US" sz="4000" u="sng" dirty="0">
                <a:solidFill>
                  <a:srgbClr val="FF0000"/>
                </a:solidFill>
                <a:highlight>
                  <a:srgbClr val="FFFF00"/>
                </a:highlight>
                <a:latin typeface="+mj-lt"/>
              </a:rPr>
              <a:t>Rehearsal</a:t>
            </a:r>
            <a:r>
              <a:rPr lang="en-US" sz="4000" dirty="0">
                <a:solidFill>
                  <a:srgbClr val="FF0000"/>
                </a:solidFill>
                <a:highlight>
                  <a:srgbClr val="FFFF00"/>
                </a:highlight>
                <a:latin typeface="+mj-lt"/>
              </a:rPr>
              <a:t>: </a:t>
            </a:r>
            <a:r>
              <a:rPr lang="en-US" sz="4000" dirty="0">
                <a:solidFill>
                  <a:srgbClr val="FF0000"/>
                </a:solidFill>
                <a:highlight>
                  <a:srgbClr val="FFFF00"/>
                </a:highlight>
              </a:rPr>
              <a:t>The act of practicing in preparation</a:t>
            </a:r>
            <a:br>
              <a:rPr lang="en-US" sz="4000" dirty="0">
                <a:solidFill>
                  <a:srgbClr val="FF0000"/>
                </a:solidFill>
                <a:highlight>
                  <a:srgbClr val="FFFF00"/>
                </a:highlight>
              </a:rPr>
            </a:br>
            <a:r>
              <a:rPr lang="en-US" sz="4000" dirty="0">
                <a:solidFill>
                  <a:srgbClr val="FF0000"/>
                </a:solidFill>
                <a:highlight>
                  <a:srgbClr val="FFFF00"/>
                </a:highlight>
              </a:rPr>
              <a:t>for an actual performance</a:t>
            </a:r>
            <a:endParaRPr lang="en-US" sz="4000" dirty="0">
              <a:solidFill>
                <a:srgbClr val="FF0000"/>
              </a:solidFill>
              <a:highlight>
                <a:srgbClr val="FFFF00"/>
              </a:highlight>
              <a:latin typeface="+mj-lt"/>
            </a:endParaRPr>
          </a:p>
        </p:txBody>
      </p:sp>
      <p:sp>
        <p:nvSpPr>
          <p:cNvPr id="2" name="Title 1"/>
          <p:cNvSpPr>
            <a:spLocks noGrp="1"/>
          </p:cNvSpPr>
          <p:nvPr>
            <p:ph type="title"/>
          </p:nvPr>
        </p:nvSpPr>
        <p:spPr/>
        <p:txBody>
          <a:bodyPr/>
          <a:lstStyle/>
          <a:p>
            <a:pPr>
              <a:defRPr/>
            </a:pPr>
            <a:r>
              <a:rPr lang="en-US" i="0" dirty="0">
                <a:effectLst>
                  <a:outerShdw blurRad="38100" dist="38100" dir="2700000" algn="tl">
                    <a:srgbClr val="000000">
                      <a:alpha val="43137"/>
                    </a:srgbClr>
                  </a:outerShdw>
                </a:effectLst>
              </a:rPr>
              <a:t>“Holy Convocations”</a:t>
            </a:r>
          </a:p>
        </p:txBody>
      </p:sp>
    </p:spTree>
    <p:extLst>
      <p:ext uri="{BB962C8B-B14F-4D97-AF65-F5344CB8AC3E}">
        <p14:creationId xmlns:p14="http://schemas.microsoft.com/office/powerpoint/2010/main" val="333139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3511" y="470400"/>
            <a:ext cx="9525292" cy="923090"/>
          </a:xfrm>
          <a:prstGeom prst="rect">
            <a:avLst/>
          </a:prstGeom>
          <a:ln/>
          <a:effectLst>
            <a:outerShdw blurRad="114300" dist="228600" dir="8100000" algn="tr" rotWithShape="0">
              <a:prstClr val="black">
                <a:alpha val="27000"/>
              </a:prstClr>
            </a:outerShdw>
            <a:softEdge rad="12700"/>
          </a:effectLst>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5398" b="1" i="0" u="none" strike="noStrike" kern="1200" cap="none" spc="50" normalizeH="0" baseline="0" noProof="0" dirty="0">
                <a:ln w="0"/>
                <a:solidFill>
                  <a:srgbClr val="BF840D"/>
                </a:solidFill>
                <a:effectLst>
                  <a:innerShdw blurRad="63500" dist="50800" dir="13500000">
                    <a:srgbClr val="000000">
                      <a:alpha val="50000"/>
                    </a:srgbClr>
                  </a:innerShdw>
                </a:effectLst>
                <a:uLnTx/>
                <a:uFillTx/>
                <a:latin typeface="Arial"/>
                <a:ea typeface="+mn-ea"/>
                <a:cs typeface="+mn-cs"/>
              </a:rPr>
              <a:t>SPRING FEASTS</a:t>
            </a:r>
          </a:p>
        </p:txBody>
      </p:sp>
      <p:cxnSp>
        <p:nvCxnSpPr>
          <p:cNvPr id="5" name="Straight Connector 4"/>
          <p:cNvCxnSpPr>
            <a:cxnSpLocks/>
          </p:cNvCxnSpPr>
          <p:nvPr/>
        </p:nvCxnSpPr>
        <p:spPr>
          <a:xfrm>
            <a:off x="1827571" y="1417904"/>
            <a:ext cx="0" cy="1163912"/>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a:cxnSpLocks/>
          </p:cNvCxnSpPr>
          <p:nvPr/>
        </p:nvCxnSpPr>
        <p:spPr>
          <a:xfrm>
            <a:off x="3122486" y="1417904"/>
            <a:ext cx="3611" cy="2795593"/>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4868266" y="1417904"/>
            <a:ext cx="2" cy="1163912"/>
          </a:xfrm>
          <a:prstGeom prst="line">
            <a:avLst/>
          </a:prstGeom>
        </p:spPr>
        <p:style>
          <a:lnRef idx="3">
            <a:schemeClr val="accent1"/>
          </a:lnRef>
          <a:fillRef idx="0">
            <a:schemeClr val="accent1"/>
          </a:fillRef>
          <a:effectRef idx="2">
            <a:schemeClr val="accent1"/>
          </a:effectRef>
          <a:fontRef idx="minor">
            <a:schemeClr val="tx1"/>
          </a:fontRef>
        </p:style>
      </p:cxnSp>
      <p:sp>
        <p:nvSpPr>
          <p:cNvPr id="9" name="Rounded Rectangle 8"/>
          <p:cNvSpPr/>
          <p:nvPr/>
        </p:nvSpPr>
        <p:spPr>
          <a:xfrm>
            <a:off x="615261" y="2581817"/>
            <a:ext cx="2424621" cy="11894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PESACH</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[PASSOVER]</a:t>
            </a:r>
          </a:p>
        </p:txBody>
      </p:sp>
      <p:sp>
        <p:nvSpPr>
          <p:cNvPr id="10" name="Rounded Rectangle 9"/>
          <p:cNvSpPr/>
          <p:nvPr/>
        </p:nvSpPr>
        <p:spPr>
          <a:xfrm>
            <a:off x="3582894" y="2581817"/>
            <a:ext cx="2557600" cy="11894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HAG HABIKURIM</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[FIRST FRUITS]</a:t>
            </a:r>
          </a:p>
        </p:txBody>
      </p:sp>
      <p:sp>
        <p:nvSpPr>
          <p:cNvPr id="12" name="Rounded Rectangle 11"/>
          <p:cNvSpPr/>
          <p:nvPr/>
        </p:nvSpPr>
        <p:spPr>
          <a:xfrm>
            <a:off x="1646330" y="4269263"/>
            <a:ext cx="2952312" cy="118943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HAG HAMATZOT</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[UNLEAVENED BREAD]</a:t>
            </a:r>
          </a:p>
        </p:txBody>
      </p:sp>
      <p:sp>
        <p:nvSpPr>
          <p:cNvPr id="18" name="Left-Right Arrow 17"/>
          <p:cNvSpPr/>
          <p:nvPr/>
        </p:nvSpPr>
        <p:spPr bwMode="auto">
          <a:xfrm>
            <a:off x="4909821" y="1669941"/>
            <a:ext cx="4541427" cy="616713"/>
          </a:xfrm>
          <a:prstGeom prst="leftRightArrow">
            <a:avLst>
              <a:gd name="adj1" fmla="val 69251"/>
              <a:gd name="adj2" fmla="val 61550"/>
            </a:avLst>
          </a:prstGeom>
          <a:ln>
            <a:headEnd type="none" w="med" len="med"/>
            <a:tailEnd type="none" w="med" len="med"/>
          </a:ln>
          <a:effectLst>
            <a:outerShdw blurRad="88900" dist="114300" dir="8100000" algn="tr" rotWithShape="0">
              <a:prstClr val="black">
                <a:alpha val="28000"/>
              </a:prstClr>
            </a:outerShdw>
          </a:effectLst>
        </p:spPr>
        <p:style>
          <a:lnRef idx="0">
            <a:schemeClr val="accent1"/>
          </a:lnRef>
          <a:fillRef idx="3">
            <a:schemeClr val="accent1"/>
          </a:fillRef>
          <a:effectRef idx="3">
            <a:schemeClr val="accent1"/>
          </a:effectRef>
          <a:fontRef idx="minor">
            <a:schemeClr val="lt1"/>
          </a:fontRef>
        </p:style>
        <p:txBody>
          <a:bodyPr vert="horz" wrap="square" lIns="91416" tIns="45708" rIns="91416" bIns="45708" numCol="1" rtlCol="0" anchor="ctr" anchorCtr="0" compatLnSpc="1">
            <a:prstTxWarp prst="textNoShape">
              <a:avLst/>
            </a:prstTxWarp>
          </a:bodyP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79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32" charset="-128"/>
                <a:cs typeface="+mn-cs"/>
              </a:rPr>
              <a:t>COUNTING THE OMER</a:t>
            </a:r>
          </a:p>
        </p:txBody>
      </p:sp>
      <p:cxnSp>
        <p:nvCxnSpPr>
          <p:cNvPr id="20" name="Straight Connector 19">
            <a:extLst>
              <a:ext uri="{FF2B5EF4-FFF2-40B4-BE49-F238E27FC236}">
                <a16:creationId xmlns:a16="http://schemas.microsoft.com/office/drawing/2014/main" id="{728E6612-37AA-2C7C-F350-ABB36D1875A8}"/>
              </a:ext>
            </a:extLst>
          </p:cNvPr>
          <p:cNvCxnSpPr/>
          <p:nvPr/>
        </p:nvCxnSpPr>
        <p:spPr>
          <a:xfrm>
            <a:off x="9481038" y="1417904"/>
            <a:ext cx="2" cy="1163912"/>
          </a:xfrm>
          <a:prstGeom prst="line">
            <a:avLst/>
          </a:prstGeom>
        </p:spPr>
        <p:style>
          <a:lnRef idx="3">
            <a:schemeClr val="accent1"/>
          </a:lnRef>
          <a:fillRef idx="0">
            <a:schemeClr val="accent1"/>
          </a:fillRef>
          <a:effectRef idx="2">
            <a:schemeClr val="accent1"/>
          </a:effectRef>
          <a:fontRef idx="minor">
            <a:schemeClr val="tx1"/>
          </a:fontRef>
        </p:style>
      </p:cxnSp>
      <p:sp>
        <p:nvSpPr>
          <p:cNvPr id="8" name="Rounded Rectangle 12">
            <a:extLst>
              <a:ext uri="{FF2B5EF4-FFF2-40B4-BE49-F238E27FC236}">
                <a16:creationId xmlns:a16="http://schemas.microsoft.com/office/drawing/2014/main" id="{3F3BFAF9-4D7A-7D68-5068-E4884EABE6B4}"/>
              </a:ext>
            </a:extLst>
          </p:cNvPr>
          <p:cNvSpPr/>
          <p:nvPr/>
        </p:nvSpPr>
        <p:spPr>
          <a:xfrm>
            <a:off x="186115" y="1214877"/>
            <a:ext cx="2557601" cy="1569966"/>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MESSIAH BECAME </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OUR SACRIFICIAL </a:t>
            </a:r>
            <a:r>
              <a:rPr kumimoji="0" lang="en-US" sz="1999"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PASSOVER</a:t>
            </a: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LAMB</a:t>
            </a:r>
          </a:p>
        </p:txBody>
      </p:sp>
      <p:sp>
        <p:nvSpPr>
          <p:cNvPr id="13" name="Rounded Rectangle 14">
            <a:extLst>
              <a:ext uri="{FF2B5EF4-FFF2-40B4-BE49-F238E27FC236}">
                <a16:creationId xmlns:a16="http://schemas.microsoft.com/office/drawing/2014/main" id="{04C14F0B-0EC5-B3F4-529D-AB221F8C34B2}"/>
              </a:ext>
            </a:extLst>
          </p:cNvPr>
          <p:cNvSpPr/>
          <p:nvPr/>
        </p:nvSpPr>
        <p:spPr>
          <a:xfrm>
            <a:off x="3758065" y="4959575"/>
            <a:ext cx="3066481" cy="1719704"/>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MESSIAH THE PERFECTLY SINLESS </a:t>
            </a:r>
            <a:r>
              <a:rPr kumimoji="0" lang="en-US" sz="1999"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UNLEAVENED</a:t>
            </a: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a:t>
            </a:r>
            <a:r>
              <a:rPr kumimoji="0" lang="en-US" sz="1999"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BREAD</a:t>
            </a:r>
            <a:endPar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BECAME LEAVEN ON OUR BEHALF</a:t>
            </a:r>
          </a:p>
        </p:txBody>
      </p:sp>
      <p:sp>
        <p:nvSpPr>
          <p:cNvPr id="14" name="Rounded Rectangle 15">
            <a:extLst>
              <a:ext uri="{FF2B5EF4-FFF2-40B4-BE49-F238E27FC236}">
                <a16:creationId xmlns:a16="http://schemas.microsoft.com/office/drawing/2014/main" id="{13D5FA84-11BE-FC5D-F7C8-D4A03578510B}"/>
              </a:ext>
            </a:extLst>
          </p:cNvPr>
          <p:cNvSpPr/>
          <p:nvPr/>
        </p:nvSpPr>
        <p:spPr>
          <a:xfrm>
            <a:off x="3261698" y="1242366"/>
            <a:ext cx="2557600" cy="1602043"/>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MESSIAH RAISED AS THE </a:t>
            </a:r>
            <a:r>
              <a:rPr kumimoji="0" lang="en-US" sz="1999"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FIRST FRUITS</a:t>
            </a:r>
            <a:endPar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9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OF OUR RESURRECTION</a:t>
            </a:r>
          </a:p>
        </p:txBody>
      </p:sp>
      <p:sp>
        <p:nvSpPr>
          <p:cNvPr id="2" name="Rounded Rectangle 10">
            <a:extLst>
              <a:ext uri="{FF2B5EF4-FFF2-40B4-BE49-F238E27FC236}">
                <a16:creationId xmlns:a16="http://schemas.microsoft.com/office/drawing/2014/main" id="{06C012A2-F8FD-3F45-7412-8E538CE2328D}"/>
              </a:ext>
            </a:extLst>
          </p:cNvPr>
          <p:cNvSpPr/>
          <p:nvPr/>
        </p:nvSpPr>
        <p:spPr>
          <a:xfrm>
            <a:off x="7497654" y="2581816"/>
            <a:ext cx="3966773" cy="1865493"/>
          </a:xfrm>
          <a:prstGeom prst="roundRect">
            <a:avLst/>
          </a:prstGeom>
          <a:ln/>
          <a:effectLst>
            <a:outerShdw blurRad="254000" dist="254000" dir="8400000" algn="tl" rotWithShape="0">
              <a:srgbClr val="000000">
                <a:alpha val="43000"/>
              </a:srgbClr>
            </a:outerShdw>
          </a:effectLst>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n-ea"/>
                <a:cs typeface="+mn-cs"/>
              </a:rPr>
              <a:t>SHAVUOT</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n-ea"/>
                <a:cs typeface="+mn-cs"/>
              </a:rPr>
              <a:t>[WEEKS]</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n-ea"/>
                <a:cs typeface="+mn-cs"/>
              </a:rPr>
              <a:t>(Gr: PENTECOST)</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n-ea"/>
                <a:cs typeface="+mn-cs"/>
              </a:rPr>
              <a:t>6</a:t>
            </a:r>
            <a:r>
              <a:rPr kumimoji="0" lang="en-US" sz="2800" b="1" i="0" u="none" strike="noStrike" kern="1200" cap="none" spc="0" normalizeH="0" baseline="3000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n-ea"/>
                <a:cs typeface="+mn-cs"/>
              </a:rPr>
              <a:t>th</a:t>
            </a:r>
            <a:r>
              <a:rPr kumimoji="0" lang="en-US" sz="28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a:ea typeface="+mn-ea"/>
                <a:cs typeface="+mn-cs"/>
              </a:rPr>
              <a:t> Sivan</a:t>
            </a:r>
          </a:p>
        </p:txBody>
      </p:sp>
      <p:sp>
        <p:nvSpPr>
          <p:cNvPr id="3" name="Rounded Rectangle 16">
            <a:extLst>
              <a:ext uri="{FF2B5EF4-FFF2-40B4-BE49-F238E27FC236}">
                <a16:creationId xmlns:a16="http://schemas.microsoft.com/office/drawing/2014/main" id="{E6E36E62-62E5-97B1-BDD3-AF8F2F4F54B0}"/>
              </a:ext>
            </a:extLst>
          </p:cNvPr>
          <p:cNvSpPr/>
          <p:nvPr/>
        </p:nvSpPr>
        <p:spPr>
          <a:xfrm>
            <a:off x="7740172" y="3554911"/>
            <a:ext cx="3966772" cy="2080724"/>
          </a:xfrm>
          <a:prstGeom prst="roundRect">
            <a:avLst>
              <a:gd name="adj" fmla="val 10181"/>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PROPHETICALLY FULFILLED 50 DAYS AFTER THE RESURRECTION</a:t>
            </a:r>
            <a:endParaRPr kumimoji="0" lang="en-US" sz="9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288981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9922F-D466-2E97-F387-8248FD356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DAD8-D760-C6AC-6D0C-49A9AFCD0400}"/>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Leviticus 23</a:t>
            </a:r>
            <a:endParaRPr lang="en-US" dirty="0"/>
          </a:p>
        </p:txBody>
      </p:sp>
      <p:sp>
        <p:nvSpPr>
          <p:cNvPr id="3" name="Content Placeholder 2">
            <a:extLst>
              <a:ext uri="{FF2B5EF4-FFF2-40B4-BE49-F238E27FC236}">
                <a16:creationId xmlns:a16="http://schemas.microsoft.com/office/drawing/2014/main" id="{2E8E1665-0665-45DF-C4CE-F71C904A833E}"/>
              </a:ext>
            </a:extLst>
          </p:cNvPr>
          <p:cNvSpPr>
            <a:spLocks noGrp="1"/>
          </p:cNvSpPr>
          <p:nvPr>
            <p:ph idx="1"/>
          </p:nvPr>
        </p:nvSpPr>
        <p:spPr>
          <a:xfrm>
            <a:off x="222069" y="1227221"/>
            <a:ext cx="11681034" cy="5345470"/>
          </a:xfrm>
        </p:spPr>
        <p:txBody>
          <a:bodyPr>
            <a:normAutofit/>
          </a:bodyPr>
          <a:lstStyle/>
          <a:p>
            <a:pPr>
              <a:defRPr/>
            </a:pPr>
            <a:r>
              <a:rPr lang="en-US" sz="4700" b="1" baseline="30000" dirty="0">
                <a:solidFill>
                  <a:srgbClr val="000000"/>
                </a:solidFill>
                <a:effectLst>
                  <a:outerShdw blurRad="50800" dist="38100" dir="2700000" algn="tl" rotWithShape="0">
                    <a:prstClr val="black">
                      <a:alpha val="40000"/>
                    </a:prstClr>
                  </a:outerShdw>
                </a:effectLst>
              </a:rPr>
              <a:t>1</a:t>
            </a:r>
            <a:r>
              <a:rPr lang="en-US" sz="4700" dirty="0">
                <a:solidFill>
                  <a:srgbClr val="000000"/>
                </a:solidFill>
                <a:effectLst>
                  <a:outerShdw blurRad="50800" dist="38100" dir="2700000" algn="tl" rotWithShape="0">
                    <a:prstClr val="black">
                      <a:alpha val="40000"/>
                    </a:prstClr>
                  </a:outerShdw>
                </a:effectLst>
              </a:rPr>
              <a:t> Adonai said to Moshe, </a:t>
            </a:r>
            <a:r>
              <a:rPr lang="en-US" sz="4700" baseline="30000" dirty="0">
                <a:solidFill>
                  <a:srgbClr val="000000"/>
                </a:solidFill>
                <a:effectLst>
                  <a:outerShdw blurRad="50800" dist="38100" dir="2700000" algn="tl" rotWithShape="0">
                    <a:prstClr val="black">
                      <a:alpha val="40000"/>
                    </a:prstClr>
                  </a:outerShdw>
                </a:effectLst>
              </a:rPr>
              <a:t>2 </a:t>
            </a:r>
            <a:r>
              <a:rPr lang="en-US" sz="4700" dirty="0">
                <a:solidFill>
                  <a:srgbClr val="000000"/>
                </a:solidFill>
                <a:effectLst>
                  <a:outerShdw blurRad="50800" dist="38100" dir="2700000" algn="tl" rotWithShape="0">
                    <a:prstClr val="black">
                      <a:alpha val="40000"/>
                    </a:prstClr>
                  </a:outerShdw>
                </a:effectLst>
              </a:rPr>
              <a:t>“Tell the people of Isra’el: ‘The </a:t>
            </a:r>
            <a:r>
              <a:rPr lang="en-US" sz="4700" dirty="0">
                <a:solidFill>
                  <a:srgbClr val="FF0000"/>
                </a:solidFill>
                <a:effectLst>
                  <a:outerShdw blurRad="50800" dist="38100" dir="2700000" algn="tl" rotWithShape="0">
                    <a:prstClr val="black">
                      <a:alpha val="40000"/>
                    </a:prstClr>
                  </a:outerShdw>
                </a:effectLst>
                <a:highlight>
                  <a:srgbClr val="FFFF00"/>
                </a:highlight>
              </a:rPr>
              <a:t>designated [appointed] times </a:t>
            </a:r>
            <a:r>
              <a:rPr lang="en-US" sz="4700" dirty="0">
                <a:solidFill>
                  <a:srgbClr val="000000"/>
                </a:solidFill>
                <a:effectLst>
                  <a:outerShdw blurRad="50800" dist="38100" dir="2700000" algn="tl" rotWithShape="0">
                    <a:prstClr val="black">
                      <a:alpha val="40000"/>
                    </a:prstClr>
                  </a:outerShdw>
                </a:effectLst>
              </a:rPr>
              <a:t>of Adonai which you are to proclaim as </a:t>
            </a:r>
            <a:r>
              <a:rPr lang="en-US" sz="4700" dirty="0">
                <a:solidFill>
                  <a:srgbClr val="FF0000"/>
                </a:solidFill>
                <a:effectLst>
                  <a:outerShdw blurRad="50800" dist="38100" dir="2700000" algn="tl" rotWithShape="0">
                    <a:prstClr val="black">
                      <a:alpha val="40000"/>
                    </a:prstClr>
                  </a:outerShdw>
                </a:effectLst>
                <a:highlight>
                  <a:srgbClr val="FFFF00"/>
                </a:highlight>
              </a:rPr>
              <a:t>holy convocations</a:t>
            </a:r>
            <a:r>
              <a:rPr lang="en-US" sz="4700" dirty="0">
                <a:solidFill>
                  <a:srgbClr val="000000"/>
                </a:solidFill>
                <a:effectLst>
                  <a:outerShdw blurRad="50800" dist="38100" dir="2700000" algn="tl" rotWithShape="0">
                    <a:prstClr val="black">
                      <a:alpha val="40000"/>
                    </a:prstClr>
                  </a:outerShdw>
                </a:effectLst>
              </a:rPr>
              <a:t> are My </a:t>
            </a:r>
            <a:r>
              <a:rPr lang="en-US" sz="4700" dirty="0">
                <a:solidFill>
                  <a:srgbClr val="FF0000"/>
                </a:solidFill>
                <a:effectLst>
                  <a:outerShdw blurRad="50800" dist="38100" dir="2700000" algn="tl" rotWithShape="0">
                    <a:prstClr val="black">
                      <a:alpha val="40000"/>
                    </a:prstClr>
                  </a:outerShdw>
                </a:effectLst>
                <a:highlight>
                  <a:srgbClr val="FFFF00"/>
                </a:highlight>
              </a:rPr>
              <a:t>designated [appointed] times</a:t>
            </a:r>
            <a:r>
              <a:rPr lang="en-US" sz="4700" dirty="0">
                <a:solidFill>
                  <a:srgbClr val="000000"/>
                </a:solidFill>
                <a:effectLst>
                  <a:outerShdw blurRad="50800" dist="38100" dir="2700000" algn="tl" rotWithShape="0">
                    <a:prstClr val="black">
                      <a:alpha val="40000"/>
                    </a:prstClr>
                  </a:outerShdw>
                </a:effectLst>
              </a:rPr>
              <a:t>. [CJB]</a:t>
            </a:r>
            <a:endParaRPr lang="en-US" sz="4700" dirty="0">
              <a:effectLst>
                <a:outerShdw blurRad="50800" dist="38100" dir="2700000" algn="tl" rotWithShape="0">
                  <a:prstClr val="black">
                    <a:alpha val="40000"/>
                  </a:prstClr>
                </a:outerShdw>
              </a:effectLst>
            </a:endParaRPr>
          </a:p>
          <a:p>
            <a:pPr>
              <a:defRPr/>
            </a:pPr>
            <a:endParaRPr lang="en-US" sz="4000" dirty="0"/>
          </a:p>
        </p:txBody>
      </p:sp>
    </p:spTree>
    <p:extLst>
      <p:ext uri="{BB962C8B-B14F-4D97-AF65-F5344CB8AC3E}">
        <p14:creationId xmlns:p14="http://schemas.microsoft.com/office/powerpoint/2010/main" val="37732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9" y="1227221"/>
            <a:ext cx="11090366" cy="5345470"/>
          </a:xfrm>
        </p:spPr>
        <p:txBody>
          <a:bodyPr>
            <a:noAutofit/>
          </a:bodyPr>
          <a:lstStyle/>
          <a:p>
            <a:pPr algn="ctr">
              <a:buNone/>
              <a:defRPr/>
            </a:pPr>
            <a:r>
              <a:rPr lang="en-US" sz="4400" dirty="0">
                <a:effectLst>
                  <a:outerShdw blurRad="38100" dist="38100" dir="2700000" algn="tl">
                    <a:srgbClr val="000000">
                      <a:alpha val="43137"/>
                    </a:srgbClr>
                  </a:outerShdw>
                </a:effectLst>
              </a:rPr>
              <a:t>Hebrew: </a:t>
            </a:r>
            <a:r>
              <a:rPr lang="he-IL" sz="6000" b="1" dirty="0">
                <a:solidFill>
                  <a:srgbClr val="FF0000"/>
                </a:solidFill>
                <a:effectLst>
                  <a:outerShdw blurRad="38100" dist="38100" dir="2700000" algn="tl">
                    <a:srgbClr val="000000">
                      <a:alpha val="43137"/>
                    </a:srgbClr>
                  </a:outerShdw>
                </a:effectLst>
                <a:highlight>
                  <a:srgbClr val="FFFF00"/>
                </a:highlight>
              </a:rPr>
              <a:t>יהוה</a:t>
            </a:r>
            <a:r>
              <a:rPr lang="en-US" sz="6000" b="1" dirty="0">
                <a:solidFill>
                  <a:srgbClr val="FF0000"/>
                </a:solidFill>
                <a:effectLst>
                  <a:outerShdw blurRad="38100" dist="38100" dir="2700000" algn="tl">
                    <a:srgbClr val="000000">
                      <a:alpha val="43137"/>
                    </a:srgbClr>
                  </a:outerShdw>
                </a:effectLst>
                <a:highlight>
                  <a:srgbClr val="FFFF00"/>
                </a:highlight>
              </a:rPr>
              <a:t> </a:t>
            </a:r>
            <a:r>
              <a:rPr lang="he-IL" sz="6000" b="1" dirty="0">
                <a:solidFill>
                  <a:srgbClr val="FF0000"/>
                </a:solidFill>
                <a:effectLst>
                  <a:outerShdw blurRad="38100" dist="38100" dir="2700000" algn="tl">
                    <a:srgbClr val="000000">
                      <a:alpha val="43137"/>
                    </a:srgbClr>
                  </a:outerShdw>
                </a:effectLst>
                <a:highlight>
                  <a:srgbClr val="FFFF00"/>
                </a:highlight>
              </a:rPr>
              <a:t>מועדי</a:t>
            </a:r>
            <a:r>
              <a:rPr lang="en-US" sz="4400" b="1" dirty="0">
                <a:solidFill>
                  <a:srgbClr val="FF0000"/>
                </a:solidFill>
                <a:effectLst>
                  <a:outerShdw blurRad="38100" dist="38100" dir="2700000" algn="tl">
                    <a:srgbClr val="000000">
                      <a:alpha val="43137"/>
                    </a:srgbClr>
                  </a:outerShdw>
                </a:effectLst>
                <a:highlight>
                  <a:srgbClr val="FFFF00"/>
                </a:highlight>
              </a:rPr>
              <a:t> </a:t>
            </a:r>
          </a:p>
          <a:p>
            <a:pPr algn="ctr">
              <a:buNone/>
              <a:defRPr/>
            </a:pPr>
            <a:r>
              <a:rPr lang="en-US" sz="4400" dirty="0" err="1">
                <a:effectLst>
                  <a:outerShdw blurRad="38100" dist="38100" dir="2700000" algn="tl">
                    <a:srgbClr val="000000">
                      <a:alpha val="43137"/>
                    </a:srgbClr>
                  </a:outerShdw>
                </a:effectLst>
              </a:rPr>
              <a:t>mo</a:t>
            </a:r>
            <a:r>
              <a:rPr lang="en-US" sz="4400" dirty="0">
                <a:effectLst>
                  <a:outerShdw blurRad="38100" dist="38100" dir="2700000" algn="tl">
                    <a:srgbClr val="000000">
                      <a:alpha val="43137"/>
                    </a:srgbClr>
                  </a:outerShdw>
                </a:effectLst>
              </a:rPr>
              <a:t>-eh-day Adonai</a:t>
            </a:r>
          </a:p>
          <a:p>
            <a:pPr algn="ctr">
              <a:buNone/>
              <a:defRPr/>
            </a:pPr>
            <a:endParaRPr lang="en-US" sz="2800" dirty="0"/>
          </a:p>
          <a:p>
            <a:pPr algn="ctr">
              <a:spcBef>
                <a:spcPts val="0"/>
              </a:spcBef>
              <a:buNone/>
              <a:defRPr/>
            </a:pPr>
            <a:r>
              <a:rPr lang="en-US" sz="4400" dirty="0">
                <a:effectLst>
                  <a:outerShdw blurRad="38100" dist="38100" dir="2700000" algn="tl">
                    <a:srgbClr val="000000">
                      <a:alpha val="43137"/>
                    </a:srgbClr>
                  </a:outerShdw>
                </a:effectLst>
              </a:rPr>
              <a:t>A time </a:t>
            </a:r>
            <a:r>
              <a:rPr lang="en-US" sz="4400" dirty="0"/>
              <a:t>designated or </a:t>
            </a:r>
            <a:r>
              <a:rPr lang="en-US" sz="4400" dirty="0">
                <a:effectLst>
                  <a:outerShdw blurRad="38100" dist="38100" dir="2700000" algn="tl">
                    <a:srgbClr val="000000">
                      <a:alpha val="43137"/>
                    </a:srgbClr>
                  </a:outerShdw>
                </a:effectLst>
              </a:rPr>
              <a:t>appointed by Adonai</a:t>
            </a:r>
          </a:p>
          <a:p>
            <a:pPr algn="ctr">
              <a:buFont typeface="Wingdings" pitchFamily="-32" charset="2"/>
              <a:buNone/>
              <a:defRPr/>
            </a:pPr>
            <a:r>
              <a:rPr lang="en-US" sz="4400" dirty="0">
                <a:effectLst>
                  <a:outerShdw blurRad="38100" dist="38100" dir="2700000" algn="tl">
                    <a:srgbClr val="000000">
                      <a:alpha val="43137"/>
                    </a:srgbClr>
                  </a:outerShdw>
                </a:effectLst>
              </a:rPr>
              <a:t>…from </a:t>
            </a:r>
            <a:r>
              <a:rPr lang="en-US" sz="4400" dirty="0"/>
              <a:t>the root word of </a:t>
            </a:r>
            <a:r>
              <a:rPr lang="en-US" sz="4400" dirty="0" err="1"/>
              <a:t>mo</a:t>
            </a:r>
            <a:r>
              <a:rPr lang="en-US" sz="4400" dirty="0"/>
              <a:t>-eh-day</a:t>
            </a:r>
            <a:r>
              <a:rPr lang="en-US" sz="4400" dirty="0">
                <a:effectLst>
                  <a:outerShdw blurRad="38100" dist="38100" dir="2700000" algn="tl">
                    <a:srgbClr val="000000">
                      <a:alpha val="43137"/>
                    </a:srgbClr>
                  </a:outerShdw>
                </a:effectLst>
              </a:rPr>
              <a:t>…</a:t>
            </a:r>
          </a:p>
          <a:p>
            <a:pPr algn="ctr">
              <a:buFont typeface="Wingdings" pitchFamily="-32" charset="2"/>
              <a:buNone/>
              <a:defRPr/>
            </a:pPr>
            <a:r>
              <a:rPr lang="en-US" sz="4400" dirty="0">
                <a:effectLst>
                  <a:outerShdw blurRad="38100" dist="38100" dir="2700000" algn="tl">
                    <a:srgbClr val="000000">
                      <a:alpha val="43137"/>
                    </a:srgbClr>
                  </a:outerShdw>
                </a:effectLst>
              </a:rPr>
              <a:t>	An </a:t>
            </a:r>
            <a:r>
              <a:rPr lang="en-US" sz="4400" b="1" u="sng" dirty="0">
                <a:solidFill>
                  <a:srgbClr val="FF0000"/>
                </a:solidFill>
                <a:effectLst>
                  <a:outerShdw blurRad="38100" dist="38100" dir="2700000" algn="tl">
                    <a:srgbClr val="000000">
                      <a:alpha val="43137"/>
                    </a:srgbClr>
                  </a:outerShdw>
                </a:effectLst>
                <a:highlight>
                  <a:srgbClr val="FFFF00"/>
                </a:highlight>
              </a:rPr>
              <a:t>APPOINTMENT</a:t>
            </a:r>
            <a:r>
              <a:rPr lang="en-US" sz="4400" dirty="0">
                <a:effectLst>
                  <a:outerShdw blurRad="38100" dist="38100" dir="2700000" algn="tl">
                    <a:srgbClr val="000000">
                      <a:alpha val="43137"/>
                    </a:srgbClr>
                  </a:outerShdw>
                </a:effectLst>
              </a:rPr>
              <a:t> with Adonai!!</a:t>
            </a:r>
          </a:p>
          <a:p>
            <a:pPr>
              <a:buFont typeface="Wingdings" pitchFamily="-32" charset="2"/>
              <a:buNone/>
              <a:defRPr/>
            </a:pPr>
            <a:endParaRPr lang="en-US" sz="4400"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rmAutofit/>
          </a:bodyPr>
          <a:lstStyle/>
          <a:p>
            <a:pPr>
              <a:defRPr/>
            </a:pPr>
            <a:r>
              <a:rPr lang="en-US" dirty="0">
                <a:effectLst>
                  <a:outerShdw blurRad="38100" dist="38100" dir="2700000" algn="tl">
                    <a:srgbClr val="000000">
                      <a:alpha val="43137"/>
                    </a:srgbClr>
                  </a:outerShdw>
                </a:effectLst>
              </a:rPr>
              <a:t>“Feasts of the Lord”</a:t>
            </a:r>
            <a:endParaRPr lang="en-US" dirty="0"/>
          </a:p>
        </p:txBody>
      </p:sp>
    </p:spTree>
    <p:extLst>
      <p:ext uri="{BB962C8B-B14F-4D97-AF65-F5344CB8AC3E}">
        <p14:creationId xmlns:p14="http://schemas.microsoft.com/office/powerpoint/2010/main" val="117726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5801"/>
            <a:ext cx="10363200" cy="683206"/>
          </a:xfrm>
        </p:spPr>
        <p:txBody>
          <a:bodyPr>
            <a:normAutofit fontScale="90000"/>
          </a:bodyPr>
          <a:lstStyle/>
          <a:p>
            <a:pPr algn="ctr">
              <a:defRPr/>
            </a:pPr>
            <a:r>
              <a:rPr lang="en-US" dirty="0">
                <a:effectLst>
                  <a:outerShdw blurRad="38100" dist="38100" dir="2700000" algn="tl">
                    <a:srgbClr val="000000">
                      <a:alpha val="43137"/>
                    </a:srgbClr>
                  </a:outerShdw>
                </a:effectLst>
              </a:rPr>
              <a:t>God’s Appointed Times</a:t>
            </a:r>
          </a:p>
        </p:txBody>
      </p:sp>
      <p:grpSp>
        <p:nvGrpSpPr>
          <p:cNvPr id="27" name="Group 26">
            <a:extLst>
              <a:ext uri="{FF2B5EF4-FFF2-40B4-BE49-F238E27FC236}">
                <a16:creationId xmlns:a16="http://schemas.microsoft.com/office/drawing/2014/main" id="{719F66ED-2A12-7298-189C-B94E77324B08}"/>
              </a:ext>
            </a:extLst>
          </p:cNvPr>
          <p:cNvGrpSpPr/>
          <p:nvPr/>
        </p:nvGrpSpPr>
        <p:grpSpPr>
          <a:xfrm>
            <a:off x="302150" y="999008"/>
            <a:ext cx="11529391" cy="5330230"/>
            <a:chOff x="572322" y="1194222"/>
            <a:chExt cx="11129291" cy="4765268"/>
          </a:xfrm>
        </p:grpSpPr>
        <p:cxnSp>
          <p:nvCxnSpPr>
            <p:cNvPr id="15" name="Straight Connector 14"/>
            <p:cNvCxnSpPr>
              <a:cxnSpLocks/>
            </p:cNvCxnSpPr>
            <p:nvPr/>
          </p:nvCxnSpPr>
          <p:spPr>
            <a:xfrm flipH="1">
              <a:off x="10392809" y="1902110"/>
              <a:ext cx="2021" cy="1241047"/>
            </a:xfrm>
            <a:prstGeom prst="line">
              <a:avLst/>
            </a:prstGeom>
            <a:ln>
              <a:solidFill>
                <a:schemeClr val="tx1">
                  <a:lumMod val="9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accent2"/>
            </a:lnRef>
            <a:fillRef idx="0">
              <a:schemeClr val="accent2"/>
            </a:fillRef>
            <a:effectRef idx="2">
              <a:schemeClr val="accent2"/>
            </a:effectRef>
            <a:fontRef idx="minor">
              <a:schemeClr val="tx1"/>
            </a:fontRef>
          </p:style>
        </p:cxnSp>
        <p:cxnSp>
          <p:nvCxnSpPr>
            <p:cNvPr id="11" name="Straight Connector 10"/>
            <p:cNvCxnSpPr>
              <a:cxnSpLocks/>
              <a:endCxn id="22" idx="0"/>
            </p:cNvCxnSpPr>
            <p:nvPr/>
          </p:nvCxnSpPr>
          <p:spPr>
            <a:xfrm>
              <a:off x="9183048" y="1856963"/>
              <a:ext cx="33471" cy="2534556"/>
            </a:xfrm>
            <a:prstGeom prst="line">
              <a:avLst/>
            </a:prstGeom>
            <a:ln>
              <a:solidFill>
                <a:schemeClr val="tx1">
                  <a:lumMod val="9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accent2"/>
            </a:lnRef>
            <a:fillRef idx="0">
              <a:schemeClr val="accent2"/>
            </a:fillRef>
            <a:effectRef idx="2">
              <a:schemeClr val="accent2"/>
            </a:effectRef>
            <a:fontRef idx="minor">
              <a:schemeClr val="tx1"/>
            </a:fontRef>
          </p:style>
        </p:cxnSp>
        <p:cxnSp>
          <p:nvCxnSpPr>
            <p:cNvPr id="14" name="Straight Connector 13"/>
            <p:cNvCxnSpPr>
              <a:cxnSpLocks/>
            </p:cNvCxnSpPr>
            <p:nvPr/>
          </p:nvCxnSpPr>
          <p:spPr>
            <a:xfrm>
              <a:off x="7410594" y="1902108"/>
              <a:ext cx="0" cy="1335334"/>
            </a:xfrm>
            <a:prstGeom prst="line">
              <a:avLst/>
            </a:prstGeom>
            <a:ln>
              <a:solidFill>
                <a:schemeClr val="tx1">
                  <a:lumMod val="9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accent2"/>
            </a:lnRef>
            <a:fillRef idx="0">
              <a:schemeClr val="accent2"/>
            </a:fillRef>
            <a:effectRef idx="2">
              <a:schemeClr val="accent2"/>
            </a:effectRef>
            <a:fontRef idx="minor">
              <a:schemeClr val="tx1"/>
            </a:fontRef>
          </p:style>
        </p:cxnSp>
        <p:cxnSp>
          <p:nvCxnSpPr>
            <p:cNvPr id="9" name="Straight Connector 8"/>
            <p:cNvCxnSpPr>
              <a:cxnSpLocks/>
            </p:cNvCxnSpPr>
            <p:nvPr/>
          </p:nvCxnSpPr>
          <p:spPr>
            <a:xfrm flipH="1">
              <a:off x="1355084" y="1949251"/>
              <a:ext cx="1899" cy="1241047"/>
            </a:xfrm>
            <a:prstGeom prst="line">
              <a:avLst/>
            </a:prstGeom>
            <a:effectLst>
              <a:outerShdw blurRad="127000" dist="165100" dir="8400000" rotWithShape="0">
                <a:srgbClr val="000000">
                  <a:alpha val="46000"/>
                </a:srgbClr>
              </a:outerShdw>
              <a:softEdge rad="12700"/>
            </a:effectLst>
          </p:spPr>
          <p:style>
            <a:lnRef idx="3">
              <a:schemeClr val="accent1"/>
            </a:lnRef>
            <a:fillRef idx="0">
              <a:schemeClr val="accent1"/>
            </a:fillRef>
            <a:effectRef idx="2">
              <a:schemeClr val="accent1"/>
            </a:effectRef>
            <a:fontRef idx="minor">
              <a:schemeClr val="tx1"/>
            </a:fontRef>
          </p:style>
        </p:cxnSp>
        <p:cxnSp>
          <p:nvCxnSpPr>
            <p:cNvPr id="10" name="Straight Connector 9"/>
            <p:cNvCxnSpPr>
              <a:cxnSpLocks/>
            </p:cNvCxnSpPr>
            <p:nvPr/>
          </p:nvCxnSpPr>
          <p:spPr>
            <a:xfrm flipH="1">
              <a:off x="1971798" y="1902108"/>
              <a:ext cx="1899" cy="2915008"/>
            </a:xfrm>
            <a:prstGeom prst="line">
              <a:avLst/>
            </a:prstGeom>
            <a:effectLst>
              <a:outerShdw blurRad="139700" dist="177800" dir="8400000" rotWithShape="0">
                <a:srgbClr val="000000">
                  <a:alpha val="49000"/>
                </a:srgbClr>
              </a:outerShdw>
              <a:softEdge rad="12700"/>
            </a:effectLst>
          </p:spPr>
          <p:style>
            <a:lnRef idx="3">
              <a:schemeClr val="accent1"/>
            </a:lnRef>
            <a:fillRef idx="0">
              <a:schemeClr val="accent1"/>
            </a:fillRef>
            <a:effectRef idx="2">
              <a:schemeClr val="accent1"/>
            </a:effectRef>
            <a:fontRef idx="minor">
              <a:schemeClr val="tx1"/>
            </a:fontRef>
          </p:style>
        </p:cxnSp>
        <p:cxnSp>
          <p:nvCxnSpPr>
            <p:cNvPr id="12" name="Straight Connector 11"/>
            <p:cNvCxnSpPr>
              <a:cxnSpLocks/>
            </p:cNvCxnSpPr>
            <p:nvPr/>
          </p:nvCxnSpPr>
          <p:spPr>
            <a:xfrm flipH="1">
              <a:off x="2924857" y="1956425"/>
              <a:ext cx="1899" cy="1241047"/>
            </a:xfrm>
            <a:prstGeom prst="line">
              <a:avLst/>
            </a:prstGeom>
            <a:effectLst>
              <a:outerShdw blurRad="127000" dist="165100" dir="8400000" rotWithShape="0">
                <a:srgbClr val="000000">
                  <a:alpha val="46000"/>
                </a:srgbClr>
              </a:outerShdw>
              <a:softEdge rad="12700"/>
            </a:effectLst>
          </p:spPr>
          <p:style>
            <a:lnRef idx="3">
              <a:schemeClr val="accent1"/>
            </a:lnRef>
            <a:fillRef idx="0">
              <a:schemeClr val="accent1"/>
            </a:fillRef>
            <a:effectRef idx="2">
              <a:schemeClr val="accent1"/>
            </a:effectRef>
            <a:fontRef idx="minor">
              <a:schemeClr val="tx1"/>
            </a:fontRef>
          </p:style>
        </p:cxnSp>
        <p:cxnSp>
          <p:nvCxnSpPr>
            <p:cNvPr id="13" name="Straight Connector 12"/>
            <p:cNvCxnSpPr>
              <a:cxnSpLocks/>
            </p:cNvCxnSpPr>
            <p:nvPr/>
          </p:nvCxnSpPr>
          <p:spPr>
            <a:xfrm flipH="1">
              <a:off x="5262919" y="1935615"/>
              <a:ext cx="1899" cy="1241047"/>
            </a:xfrm>
            <a:prstGeom prst="line">
              <a:avLst/>
            </a:prstGeom>
            <a:effectLst>
              <a:outerShdw blurRad="127000" dist="165100" dir="8400000" rotWithShape="0">
                <a:srgbClr val="000000">
                  <a:alpha val="46000"/>
                </a:srgbClr>
              </a:outerShdw>
              <a:softEdge rad="12700"/>
            </a:effectLst>
          </p:spPr>
          <p:style>
            <a:lnRef idx="3">
              <a:schemeClr val="accent1"/>
            </a:lnRef>
            <a:fillRef idx="0">
              <a:schemeClr val="accent1"/>
            </a:fillRef>
            <a:effectRef idx="2">
              <a:schemeClr val="accent1"/>
            </a:effectRef>
            <a:fontRef idx="minor">
              <a:schemeClr val="tx1"/>
            </a:fontRef>
          </p:style>
        </p:cxnSp>
        <p:sp>
          <p:nvSpPr>
            <p:cNvPr id="18" name="Rounded Rectangle 17"/>
            <p:cNvSpPr/>
            <p:nvPr/>
          </p:nvSpPr>
          <p:spPr>
            <a:xfrm>
              <a:off x="572322" y="3176662"/>
              <a:ext cx="1436389" cy="108983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PASSOVER</a:t>
              </a:r>
              <a:endParaRPr kumimoji="0" lang="en-US" sz="1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[PESACH]</a:t>
              </a:r>
            </a:p>
          </p:txBody>
        </p:sp>
        <p:sp>
          <p:nvSpPr>
            <p:cNvPr id="19" name="Rounded Rectangle 18"/>
            <p:cNvSpPr/>
            <p:nvPr/>
          </p:nvSpPr>
          <p:spPr>
            <a:xfrm>
              <a:off x="2175503" y="3176662"/>
              <a:ext cx="1498709" cy="108983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FIRST FRUITS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[CHAG HABIKURIM]</a:t>
              </a:r>
              <a:endPar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20" name="Rounded Rectangle 19"/>
            <p:cNvSpPr/>
            <p:nvPr/>
          </p:nvSpPr>
          <p:spPr>
            <a:xfrm>
              <a:off x="4158285" y="3176662"/>
              <a:ext cx="2195984" cy="108983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w="0"/>
                  <a:solidFill>
                    <a:srgbClr val="FFFFFF"/>
                  </a:solidFill>
                  <a:effectLst>
                    <a:outerShdw blurRad="38100" dist="38100" dir="2700000" algn="tl">
                      <a:srgbClr val="000000">
                        <a:alpha val="43137"/>
                      </a:srgbClr>
                    </a:outerShdw>
                  </a:effectLst>
                  <a:uLnTx/>
                  <a:uFillTx/>
                  <a:latin typeface="Arial"/>
                  <a:ea typeface="+mn-ea"/>
                  <a:cs typeface="+mn-cs"/>
                </a:rPr>
                <a:t>FEAST OF WEEKS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w="0"/>
                  <a:solidFill>
                    <a:srgbClr val="FFFFFF"/>
                  </a:solidFill>
                  <a:effectLst>
                    <a:outerShdw blurRad="38100" dist="38100" dir="2700000" algn="tl">
                      <a:srgbClr val="000000">
                        <a:alpha val="43137"/>
                      </a:srgbClr>
                    </a:outerShdw>
                  </a:effectLst>
                  <a:uLnTx/>
                  <a:uFillTx/>
                  <a:latin typeface="Arial"/>
                  <a:ea typeface="+mn-ea"/>
                  <a:cs typeface="+mn-cs"/>
                </a:rPr>
                <a:t>[SHAVUOT]</a:t>
              </a:r>
            </a:p>
          </p:txBody>
        </p:sp>
        <p:sp>
          <p:nvSpPr>
            <p:cNvPr id="24" name="Rounded Rectangle 23"/>
            <p:cNvSpPr/>
            <p:nvPr/>
          </p:nvSpPr>
          <p:spPr>
            <a:xfrm>
              <a:off x="858034" y="4736819"/>
              <a:ext cx="2227527" cy="122267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UNLEAVENED</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BREAD</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[CHAG HAMATZOT]</a:t>
              </a:r>
            </a:p>
          </p:txBody>
        </p:sp>
        <p:sp>
          <p:nvSpPr>
            <p:cNvPr id="26" name="Left-Right Arrow 25"/>
            <p:cNvSpPr/>
            <p:nvPr/>
          </p:nvSpPr>
          <p:spPr>
            <a:xfrm>
              <a:off x="7410594" y="2034559"/>
              <a:ext cx="1805925" cy="662739"/>
            </a:xfrm>
            <a:prstGeom prst="leftRightArrow">
              <a:avLst>
                <a:gd name="adj1" fmla="val 44004"/>
                <a:gd name="adj2" fmla="val 2857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400" b="1" i="0" u="none" strike="noStrike" kern="0" cap="all" spc="0" normalizeH="0" baseline="0" noProof="0" dirty="0">
                  <a:ln>
                    <a:noFill/>
                  </a:ln>
                  <a:solidFill>
                    <a:srgbClr val="0000C0"/>
                  </a:solidFill>
                  <a:effectLst>
                    <a:outerShdw blurRad="38100" dist="38100" dir="2700000" algn="tl">
                      <a:srgbClr val="000000">
                        <a:alpha val="43137"/>
                      </a:srgbClr>
                    </a:outerShdw>
                  </a:effectLst>
                  <a:uLnTx/>
                  <a:uFillTx/>
                  <a:latin typeface="Arial"/>
                  <a:ea typeface="+mn-ea"/>
                  <a:cs typeface="+mn-cs"/>
                </a:rPr>
                <a:t>Days of Awe</a:t>
              </a:r>
            </a:p>
          </p:txBody>
        </p:sp>
        <p:sp>
          <p:nvSpPr>
            <p:cNvPr id="22" name="Rounded Rectangle 21"/>
            <p:cNvSpPr/>
            <p:nvPr/>
          </p:nvSpPr>
          <p:spPr>
            <a:xfrm>
              <a:off x="8247032" y="4391517"/>
              <a:ext cx="1938969" cy="122267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C0"/>
                  </a:solidFill>
                  <a:effectLst>
                    <a:outerShdw blurRad="38100" dist="38100" dir="2700000" algn="tl">
                      <a:srgbClr val="000000">
                        <a:alpha val="43137"/>
                      </a:srgbClr>
                    </a:outerShdw>
                  </a:effectLst>
                  <a:uLnTx/>
                  <a:uFillTx/>
                  <a:latin typeface="Arial"/>
                  <a:ea typeface="+mn-ea"/>
                  <a:cs typeface="+mn-cs"/>
                </a:rPr>
                <a:t>DAY OF ATONEMENT</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C0"/>
                  </a:solidFill>
                  <a:effectLst>
                    <a:outerShdw blurRad="38100" dist="38100" dir="2700000" algn="tl">
                      <a:srgbClr val="000000">
                        <a:alpha val="43137"/>
                      </a:srgbClr>
                    </a:outerShdw>
                  </a:effectLst>
                  <a:uLnTx/>
                  <a:uFillTx/>
                  <a:latin typeface="Arial"/>
                  <a:ea typeface="+mn-ea"/>
                  <a:cs typeface="+mn-cs"/>
                </a:rPr>
                <a:t>[YOM KIPPUR]</a:t>
              </a:r>
            </a:p>
          </p:txBody>
        </p:sp>
        <p:sp>
          <p:nvSpPr>
            <p:cNvPr id="25" name="Rounded Rectangle 24"/>
            <p:cNvSpPr/>
            <p:nvPr/>
          </p:nvSpPr>
          <p:spPr>
            <a:xfrm>
              <a:off x="6586536" y="3169228"/>
              <a:ext cx="1793544" cy="108983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C0"/>
                  </a:solidFill>
                  <a:effectLst>
                    <a:outerShdw blurRad="38100" dist="38100" dir="2700000" algn="tl">
                      <a:srgbClr val="000000">
                        <a:alpha val="43137"/>
                      </a:srgbClr>
                    </a:outerShdw>
                  </a:effectLst>
                  <a:uLnTx/>
                  <a:uFillTx/>
                  <a:latin typeface="Arial"/>
                  <a:ea typeface="+mn-ea"/>
                  <a:cs typeface="+mn-cs"/>
                </a:rPr>
                <a:t>FEAST OF TRUMPETS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C0"/>
                  </a:solidFill>
                  <a:effectLst>
                    <a:outerShdw blurRad="38100" dist="38100" dir="2700000" algn="tl">
                      <a:srgbClr val="000000">
                        <a:alpha val="43137"/>
                      </a:srgbClr>
                    </a:outerShdw>
                  </a:effectLst>
                  <a:uLnTx/>
                  <a:uFillTx/>
                  <a:latin typeface="Arial"/>
                  <a:ea typeface="+mn-ea"/>
                  <a:cs typeface="+mn-cs"/>
                </a:rPr>
                <a:t>[YOM T’RUAH]</a:t>
              </a:r>
            </a:p>
          </p:txBody>
        </p:sp>
        <p:sp>
          <p:nvSpPr>
            <p:cNvPr id="8" name="Rounded Rectangle 21">
              <a:extLst>
                <a:ext uri="{FF2B5EF4-FFF2-40B4-BE49-F238E27FC236}">
                  <a16:creationId xmlns:a16="http://schemas.microsoft.com/office/drawing/2014/main" id="{BD55926F-8E35-ED2F-51EC-E32CB3B82BD4}"/>
                </a:ext>
              </a:extLst>
            </p:cNvPr>
            <p:cNvSpPr/>
            <p:nvPr/>
          </p:nvSpPr>
          <p:spPr>
            <a:xfrm>
              <a:off x="9354103" y="3169227"/>
              <a:ext cx="2077411" cy="108983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w="0"/>
                  <a:solidFill>
                    <a:srgbClr val="0000C0"/>
                  </a:solidFill>
                  <a:effectLst>
                    <a:outerShdw blurRad="50800" dist="38100" dir="2700000" algn="tl" rotWithShape="0">
                      <a:prstClr val="black">
                        <a:alpha val="40000"/>
                      </a:prstClr>
                    </a:outerShdw>
                  </a:effectLst>
                  <a:uLnTx/>
                  <a:uFillTx/>
                  <a:latin typeface="Arial"/>
                  <a:ea typeface="+mn-ea"/>
                  <a:cs typeface="+mn-cs"/>
                </a:rPr>
                <a:t>TABERNACLES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w="0"/>
                  <a:solidFill>
                    <a:srgbClr val="0000C0"/>
                  </a:solidFill>
                  <a:effectLst>
                    <a:outerShdw blurRad="50800" dist="38100" dir="2700000" algn="tl" rotWithShape="0">
                      <a:prstClr val="black">
                        <a:alpha val="40000"/>
                      </a:prstClr>
                    </a:outerShdw>
                  </a:effectLst>
                  <a:uLnTx/>
                  <a:uFillTx/>
                  <a:latin typeface="Arial"/>
                  <a:ea typeface="+mn-ea"/>
                  <a:cs typeface="+mn-cs"/>
                </a:rPr>
                <a:t>[SUKKOT]</a:t>
              </a:r>
            </a:p>
          </p:txBody>
        </p:sp>
        <p:sp>
          <p:nvSpPr>
            <p:cNvPr id="6" name="Rectangle 5"/>
            <p:cNvSpPr/>
            <p:nvPr/>
          </p:nvSpPr>
          <p:spPr>
            <a:xfrm>
              <a:off x="575570" y="1194222"/>
              <a:ext cx="5309917" cy="652488"/>
            </a:xfrm>
            <a:prstGeom prst="rect">
              <a:avLst/>
            </a:prstGeom>
            <a:ln/>
            <a:effectLst>
              <a:outerShdw blurRad="101600" dist="190500" dir="7260000" algn="t" rotWithShape="0">
                <a:prstClr val="black">
                  <a:alpha val="33000"/>
                </a:prstClr>
              </a:outerShdw>
              <a:softEdge rad="12700"/>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4000" b="1" i="1" u="none" strike="noStrike" kern="0" cap="none" spc="50" normalizeH="0" baseline="0" noProof="0" dirty="0">
                  <a:ln w="0"/>
                  <a:solidFill>
                    <a:srgbClr val="BF840D"/>
                  </a:solidFill>
                  <a:effectLst>
                    <a:innerShdw blurRad="63500" dist="50800" dir="13500000">
                      <a:srgbClr val="000000">
                        <a:alpha val="50000"/>
                      </a:srgbClr>
                    </a:innerShdw>
                  </a:effectLst>
                  <a:uLnTx/>
                  <a:uFillTx/>
                  <a:latin typeface="Arial"/>
                  <a:ea typeface="+mn-ea"/>
                  <a:cs typeface="+mn-cs"/>
                </a:rPr>
                <a:t>SPRING FEASTS</a:t>
              </a:r>
            </a:p>
          </p:txBody>
        </p:sp>
        <p:sp>
          <p:nvSpPr>
            <p:cNvPr id="7" name="Rectangle 6"/>
            <p:cNvSpPr/>
            <p:nvPr/>
          </p:nvSpPr>
          <p:spPr>
            <a:xfrm>
              <a:off x="6369452" y="1194222"/>
              <a:ext cx="5332161" cy="6524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wrap="squar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4000" b="1" i="1" u="none" strike="noStrike" kern="0" cap="none" spc="0" normalizeH="0" baseline="0" noProof="0" dirty="0">
                  <a:ln w="17780" cmpd="sng">
                    <a:solidFill>
                      <a:srgbClr val="FFFFFF"/>
                    </a:solidFill>
                    <a:prstDash val="solid"/>
                    <a:miter lim="800000"/>
                  </a:ln>
                  <a:solidFill>
                    <a:srgbClr val="002060"/>
                  </a:solidFill>
                  <a:effectLst>
                    <a:outerShdw blurRad="38100" dist="38100" dir="2700000" algn="tl">
                      <a:srgbClr val="000000">
                        <a:alpha val="43137"/>
                      </a:srgbClr>
                    </a:outerShdw>
                  </a:effectLst>
                  <a:uLnTx/>
                  <a:uFillTx/>
                  <a:latin typeface="Arial"/>
                  <a:ea typeface="+mn-ea"/>
                  <a:cs typeface="+mn-cs"/>
                </a:rPr>
                <a:t>FALL FEASTS</a:t>
              </a:r>
            </a:p>
          </p:txBody>
        </p:sp>
        <p:sp>
          <p:nvSpPr>
            <p:cNvPr id="4" name="Left-Right Arrow 17">
              <a:extLst>
                <a:ext uri="{FF2B5EF4-FFF2-40B4-BE49-F238E27FC236}">
                  <a16:creationId xmlns:a16="http://schemas.microsoft.com/office/drawing/2014/main" id="{B80B43CD-DEB0-D445-8C9F-BCA82C2FD09E}"/>
                </a:ext>
              </a:extLst>
            </p:cNvPr>
            <p:cNvSpPr/>
            <p:nvPr/>
          </p:nvSpPr>
          <p:spPr bwMode="auto">
            <a:xfrm>
              <a:off x="2975482" y="2086552"/>
              <a:ext cx="2281742" cy="616713"/>
            </a:xfrm>
            <a:prstGeom prst="leftRightArrow">
              <a:avLst>
                <a:gd name="adj1" fmla="val 69251"/>
                <a:gd name="adj2" fmla="val 61550"/>
              </a:avLst>
            </a:prstGeom>
            <a:ln>
              <a:headEnd type="none" w="med" len="med"/>
              <a:tailEnd type="none" w="med" len="med"/>
            </a:ln>
            <a:effectLst>
              <a:outerShdw blurRad="88900" dist="114300" dir="8100000" algn="tr" rotWithShape="0">
                <a:prstClr val="black">
                  <a:alpha val="28000"/>
                </a:prstClr>
              </a:outerShdw>
            </a:effectLst>
          </p:spPr>
          <p:style>
            <a:lnRef idx="0">
              <a:schemeClr val="accent1"/>
            </a:lnRef>
            <a:fillRef idx="3">
              <a:schemeClr val="accent1"/>
            </a:fillRef>
            <a:effectRef idx="3">
              <a:schemeClr val="accent1"/>
            </a:effectRef>
            <a:fontRef idx="minor">
              <a:schemeClr val="lt1"/>
            </a:fontRef>
          </p:style>
          <p:txBody>
            <a:bodyPr vert="horz" wrap="square" lIns="91416" tIns="45708" rIns="91416" bIns="45708" numCol="1" rtlCol="0" anchor="ctr" anchorCtr="0" compatLnSpc="1">
              <a:prstTxWarp prst="textNoShape">
                <a:avLst/>
              </a:prstTxWarp>
            </a:bodyP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32" charset="-128"/>
                  <a:cs typeface="+mn-cs"/>
                </a:rPr>
                <a:t>COUNTING THE OMER</a:t>
              </a:r>
            </a:p>
          </p:txBody>
        </p:sp>
      </p:grpSp>
    </p:spTree>
    <p:extLst>
      <p:ext uri="{BB962C8B-B14F-4D97-AF65-F5344CB8AC3E}">
        <p14:creationId xmlns:p14="http://schemas.microsoft.com/office/powerpoint/2010/main" val="256511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0CF8E2-6A45-46EA-8992-1E5987B4262A}"/>
              </a:ext>
            </a:extLst>
          </p:cNvPr>
          <p:cNvSpPr>
            <a:spLocks noGrp="1"/>
          </p:cNvSpPr>
          <p:nvPr>
            <p:ph idx="1"/>
          </p:nvPr>
        </p:nvSpPr>
        <p:spPr>
          <a:xfrm>
            <a:off x="222068" y="865538"/>
            <a:ext cx="11736977" cy="5840061"/>
          </a:xfrm>
        </p:spPr>
        <p:txBody>
          <a:bodyPr>
            <a:normAutofit/>
          </a:bodyPr>
          <a:lstStyle/>
          <a:p>
            <a:pPr algn="ctr"/>
            <a:r>
              <a:rPr lang="en-US" sz="4400" b="1" i="0" baseline="30000" dirty="0">
                <a:solidFill>
                  <a:srgbClr val="000000"/>
                </a:solidFill>
                <a:effectLst>
                  <a:outerShdw blurRad="50800" dist="38100" dir="2700000" algn="tl" rotWithShape="0">
                    <a:prstClr val="black">
                      <a:alpha val="40000"/>
                    </a:prstClr>
                  </a:outerShdw>
                </a:effectLst>
              </a:rPr>
              <a:t>15 </a:t>
            </a:r>
            <a:r>
              <a:rPr lang="en-US" sz="4400" b="0" i="0" dirty="0">
                <a:solidFill>
                  <a:srgbClr val="000000"/>
                </a:solidFill>
                <a:effectLst>
                  <a:outerShdw blurRad="50800" dist="38100" dir="2700000" algn="tl" rotWithShape="0">
                    <a:prstClr val="black">
                      <a:alpha val="40000"/>
                    </a:prstClr>
                  </a:outerShdw>
                </a:effectLst>
              </a:rPr>
              <a:t>“‘From the day after the day of rest — that is, from the </a:t>
            </a:r>
            <a:r>
              <a:rPr lang="en-US" sz="4400" b="0" i="0" dirty="0">
                <a:solidFill>
                  <a:srgbClr val="FF0000"/>
                </a:solidFill>
                <a:effectLst>
                  <a:outerShdw blurRad="50800" dist="38100" dir="2700000" algn="tl" rotWithShape="0">
                    <a:prstClr val="black">
                      <a:alpha val="40000"/>
                    </a:prstClr>
                  </a:outerShdw>
                </a:effectLst>
                <a:highlight>
                  <a:srgbClr val="FFFF00"/>
                </a:highlight>
              </a:rPr>
              <a:t>day you bring the sheaf for waving</a:t>
            </a:r>
            <a:r>
              <a:rPr lang="en-US" sz="4400" b="0" i="0" dirty="0">
                <a:solidFill>
                  <a:srgbClr val="000000"/>
                </a:solidFill>
                <a:effectLst>
                  <a:outerShdw blurRad="50800" dist="38100" dir="2700000" algn="tl" rotWithShape="0">
                    <a:prstClr val="black">
                      <a:alpha val="40000"/>
                    </a:prstClr>
                  </a:outerShdw>
                </a:effectLst>
              </a:rPr>
              <a:t> — you are to count seven full weeks…</a:t>
            </a:r>
          </a:p>
        </p:txBody>
      </p:sp>
      <p:sp>
        <p:nvSpPr>
          <p:cNvPr id="3" name="Title 2">
            <a:extLst>
              <a:ext uri="{FF2B5EF4-FFF2-40B4-BE49-F238E27FC236}">
                <a16:creationId xmlns:a16="http://schemas.microsoft.com/office/drawing/2014/main" id="{B14B02D0-DC02-0009-F710-6E1B162B94BA}"/>
              </a:ext>
            </a:extLst>
          </p:cNvPr>
          <p:cNvSpPr>
            <a:spLocks noGrp="1"/>
          </p:cNvSpPr>
          <p:nvPr>
            <p:ph type="title"/>
          </p:nvPr>
        </p:nvSpPr>
        <p:spPr>
          <a:xfrm>
            <a:off x="222068" y="152400"/>
            <a:ext cx="11360332" cy="713139"/>
          </a:xfrm>
        </p:spPr>
        <p:txBody>
          <a:bodyPr>
            <a:normAutofit fontScale="90000"/>
          </a:bodyPr>
          <a:lstStyle/>
          <a:p>
            <a:pPr algn="ctr"/>
            <a:r>
              <a:rPr lang="en-US" dirty="0"/>
              <a:t>Shavuot – Leviticus 23:15-22</a:t>
            </a:r>
          </a:p>
        </p:txBody>
      </p:sp>
      <p:pic>
        <p:nvPicPr>
          <p:cNvPr id="1026" name="Picture 2" descr="Seeds with and without the outer husk">
            <a:extLst>
              <a:ext uri="{FF2B5EF4-FFF2-40B4-BE49-F238E27FC236}">
                <a16:creationId xmlns:a16="http://schemas.microsoft.com/office/drawing/2014/main" id="{FD16F9AD-20D7-F4BF-4ADB-CCF76F3591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81" t="17273" r="49158" b="12621"/>
          <a:stretch/>
        </p:blipFill>
        <p:spPr bwMode="auto">
          <a:xfrm>
            <a:off x="781007" y="3107023"/>
            <a:ext cx="3051196" cy="30960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6FA7D230-2293-624A-4ECD-DBD7168DD14D}"/>
              </a:ext>
            </a:extLst>
          </p:cNvPr>
          <p:cNvGrpSpPr/>
          <p:nvPr/>
        </p:nvGrpSpPr>
        <p:grpSpPr>
          <a:xfrm>
            <a:off x="5259957" y="3089563"/>
            <a:ext cx="6450597" cy="3508664"/>
            <a:chOff x="5259957" y="3089563"/>
            <a:chExt cx="6450597" cy="3508664"/>
          </a:xfrm>
        </p:grpSpPr>
        <p:cxnSp>
          <p:nvCxnSpPr>
            <p:cNvPr id="5" name="Straight Connector 4">
              <a:extLst>
                <a:ext uri="{FF2B5EF4-FFF2-40B4-BE49-F238E27FC236}">
                  <a16:creationId xmlns:a16="http://schemas.microsoft.com/office/drawing/2014/main" id="{7421BF09-348D-93E1-1E07-A9063EAFAF90}"/>
                </a:ext>
              </a:extLst>
            </p:cNvPr>
            <p:cNvCxnSpPr>
              <a:cxnSpLocks/>
            </p:cNvCxnSpPr>
            <p:nvPr/>
          </p:nvCxnSpPr>
          <p:spPr>
            <a:xfrm>
              <a:off x="6144988" y="3741088"/>
              <a:ext cx="0" cy="822972"/>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C4C33D04-8878-CBCB-7F8F-078BA2BE97D1}"/>
                </a:ext>
              </a:extLst>
            </p:cNvPr>
            <p:cNvCxnSpPr>
              <a:cxnSpLocks/>
            </p:cNvCxnSpPr>
            <p:nvPr/>
          </p:nvCxnSpPr>
          <p:spPr>
            <a:xfrm>
              <a:off x="7090324" y="3741088"/>
              <a:ext cx="2636" cy="1976692"/>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41627239-70AD-B8EE-B919-07A2F0B3C754}"/>
                </a:ext>
              </a:extLst>
            </p:cNvPr>
            <p:cNvCxnSpPr/>
            <p:nvPr/>
          </p:nvCxnSpPr>
          <p:spPr>
            <a:xfrm>
              <a:off x="8364808" y="3741088"/>
              <a:ext cx="1" cy="822972"/>
            </a:xfrm>
            <a:prstGeom prst="line">
              <a:avLst/>
            </a:prstGeom>
          </p:spPr>
          <p:style>
            <a:lnRef idx="3">
              <a:schemeClr val="accent1"/>
            </a:lnRef>
            <a:fillRef idx="0">
              <a:schemeClr val="accent1"/>
            </a:fillRef>
            <a:effectRef idx="2">
              <a:schemeClr val="accent1"/>
            </a:effectRef>
            <a:fontRef idx="minor">
              <a:schemeClr val="tx1"/>
            </a:fontRef>
          </p:style>
        </p:cxnSp>
        <p:sp>
          <p:nvSpPr>
            <p:cNvPr id="8" name="Rounded Rectangle 8">
              <a:extLst>
                <a:ext uri="{FF2B5EF4-FFF2-40B4-BE49-F238E27FC236}">
                  <a16:creationId xmlns:a16="http://schemas.microsoft.com/office/drawing/2014/main" id="{C16C9528-35C4-2D5D-1B8E-BB5C7B8D4E6E}"/>
                </a:ext>
              </a:extLst>
            </p:cNvPr>
            <p:cNvSpPr/>
            <p:nvPr/>
          </p:nvSpPr>
          <p:spPr>
            <a:xfrm>
              <a:off x="5259957" y="4564061"/>
              <a:ext cx="1770063" cy="84101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PESACH</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[PASSOVER]</a:t>
              </a:r>
            </a:p>
          </p:txBody>
        </p:sp>
        <p:sp>
          <p:nvSpPr>
            <p:cNvPr id="9" name="Rounded Rectangle 9">
              <a:extLst>
                <a:ext uri="{FF2B5EF4-FFF2-40B4-BE49-F238E27FC236}">
                  <a16:creationId xmlns:a16="http://schemas.microsoft.com/office/drawing/2014/main" id="{19714113-C4D7-F592-6D5B-D7AB6FC182C1}"/>
                </a:ext>
              </a:extLst>
            </p:cNvPr>
            <p:cNvSpPr/>
            <p:nvPr/>
          </p:nvSpPr>
          <p:spPr>
            <a:xfrm>
              <a:off x="7426439" y="4564061"/>
              <a:ext cx="1867143" cy="841016"/>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HAG HABIKURIM</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[FIRST FRUITS]</a:t>
              </a:r>
            </a:p>
          </p:txBody>
        </p:sp>
        <p:sp>
          <p:nvSpPr>
            <p:cNvPr id="10" name="Rounded Rectangle 11">
              <a:extLst>
                <a:ext uri="{FF2B5EF4-FFF2-40B4-BE49-F238E27FC236}">
                  <a16:creationId xmlns:a16="http://schemas.microsoft.com/office/drawing/2014/main" id="{9055713A-3EF1-11F1-92FF-A6857F70C3E6}"/>
                </a:ext>
              </a:extLst>
            </p:cNvPr>
            <p:cNvSpPr/>
            <p:nvPr/>
          </p:nvSpPr>
          <p:spPr>
            <a:xfrm>
              <a:off x="6012675" y="5757211"/>
              <a:ext cx="2155297" cy="84101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HAG HAMATZOT</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[UNLEAVENED BREAD]</a:t>
              </a:r>
            </a:p>
          </p:txBody>
        </p:sp>
        <p:sp>
          <p:nvSpPr>
            <p:cNvPr id="11" name="Left-Right Arrow 17">
              <a:extLst>
                <a:ext uri="{FF2B5EF4-FFF2-40B4-BE49-F238E27FC236}">
                  <a16:creationId xmlns:a16="http://schemas.microsoft.com/office/drawing/2014/main" id="{D250FFAE-429B-EAB8-FCF6-8C5CA040C190}"/>
                </a:ext>
              </a:extLst>
            </p:cNvPr>
            <p:cNvSpPr/>
            <p:nvPr/>
          </p:nvSpPr>
          <p:spPr bwMode="auto">
            <a:xfrm>
              <a:off x="8395144" y="3919297"/>
              <a:ext cx="3315410" cy="436062"/>
            </a:xfrm>
            <a:prstGeom prst="leftRightArrow">
              <a:avLst>
                <a:gd name="adj1" fmla="val 69251"/>
                <a:gd name="adj2" fmla="val 61550"/>
              </a:avLst>
            </a:prstGeom>
            <a:solidFill>
              <a:srgbClr val="FF0000"/>
            </a:solidFill>
            <a:ln>
              <a:headEnd type="none" w="med" len="med"/>
              <a:tailEnd type="none" w="med" len="med"/>
            </a:ln>
            <a:effectLst>
              <a:outerShdw blurRad="88900" dist="114300" dir="8100000" algn="tr" rotWithShape="0">
                <a:prstClr val="black">
                  <a:alpha val="28000"/>
                </a:prstClr>
              </a:outerShdw>
            </a:effectLst>
          </p:spPr>
          <p:style>
            <a:lnRef idx="0">
              <a:schemeClr val="accent1"/>
            </a:lnRef>
            <a:fillRef idx="3">
              <a:schemeClr val="accent1"/>
            </a:fillRef>
            <a:effectRef idx="3">
              <a:schemeClr val="accent1"/>
            </a:effectRef>
            <a:fontRef idx="minor">
              <a:schemeClr val="lt1"/>
            </a:fontRef>
          </p:style>
          <p:txBody>
            <a:bodyPr vert="horz" wrap="square" lIns="91416" tIns="45708" rIns="91416" bIns="45708" numCol="1" rtlCol="0" anchor="ctr" anchorCtr="0" compatLnSpc="1">
              <a:prstTxWarp prst="textNoShape">
                <a:avLst/>
              </a:prstTxWarp>
            </a:bodyP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pitchFamily="-32" charset="-128"/>
                  <a:cs typeface="+mn-cs"/>
                </a:rPr>
                <a:t>COUNTING 7 FULL WEEKS</a:t>
              </a:r>
            </a:p>
          </p:txBody>
        </p:sp>
        <p:sp>
          <p:nvSpPr>
            <p:cNvPr id="4" name="Rectangle 3">
              <a:extLst>
                <a:ext uri="{FF2B5EF4-FFF2-40B4-BE49-F238E27FC236}">
                  <a16:creationId xmlns:a16="http://schemas.microsoft.com/office/drawing/2014/main" id="{9E7C9607-8245-C8CD-A989-C7F6AD35A679}"/>
                </a:ext>
              </a:extLst>
            </p:cNvPr>
            <p:cNvSpPr/>
            <p:nvPr/>
          </p:nvSpPr>
          <p:spPr>
            <a:xfrm>
              <a:off x="5512825" y="3089563"/>
              <a:ext cx="6197729" cy="707886"/>
            </a:xfrm>
            <a:prstGeom prst="rect">
              <a:avLst/>
            </a:prstGeom>
            <a:ln/>
            <a:effectLst>
              <a:outerShdw blurRad="114300" dist="228600" dir="8100000" algn="tr" rotWithShape="0">
                <a:prstClr val="black">
                  <a:alpha val="27000"/>
                </a:prstClr>
              </a:outerShdw>
              <a:softEdge rad="12700"/>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50" normalizeH="0" baseline="0" noProof="0" dirty="0">
                  <a:ln w="0"/>
                  <a:solidFill>
                    <a:srgbClr val="BF840D"/>
                  </a:solidFill>
                  <a:effectLst>
                    <a:innerShdw blurRad="63500" dist="50800" dir="13500000">
                      <a:srgbClr val="000000">
                        <a:alpha val="50000"/>
                      </a:srgbClr>
                    </a:innerShdw>
                  </a:effectLst>
                  <a:uLnTx/>
                  <a:uFillTx/>
                  <a:latin typeface="Arial"/>
                  <a:ea typeface="+mn-ea"/>
                  <a:cs typeface="+mn-cs"/>
                </a:rPr>
                <a:t>SPRING FEASTS</a:t>
              </a:r>
            </a:p>
          </p:txBody>
        </p:sp>
      </p:grpSp>
    </p:spTree>
    <p:extLst>
      <p:ext uri="{BB962C8B-B14F-4D97-AF65-F5344CB8AC3E}">
        <p14:creationId xmlns:p14="http://schemas.microsoft.com/office/powerpoint/2010/main" val="152595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2000"/>
                                        <p:tgtEl>
                                          <p:spTgt spid="12"/>
                                        </p:tgtEl>
                                        <p:attrNameLst>
                                          <p:attrName>ppt_y</p:attrName>
                                        </p:attrNameLst>
                                      </p:cBhvr>
                                      <p:tavLst>
                                        <p:tav tm="0">
                                          <p:val>
                                            <p:strVal val="#ppt_y-#ppt_h*1.125000"/>
                                          </p:val>
                                        </p:tav>
                                        <p:tav tm="100000">
                                          <p:val>
                                            <p:strVal val="#ppt_y"/>
                                          </p:val>
                                        </p:tav>
                                      </p:tavLst>
                                    </p:anim>
                                    <p:animEffect transition="in" filter="wipe(dow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0CF8E2-6A45-46EA-8992-1E5987B4262A}"/>
              </a:ext>
            </a:extLst>
          </p:cNvPr>
          <p:cNvSpPr>
            <a:spLocks noGrp="1"/>
          </p:cNvSpPr>
          <p:nvPr>
            <p:ph idx="1"/>
          </p:nvPr>
        </p:nvSpPr>
        <p:spPr>
          <a:xfrm>
            <a:off x="222068" y="865538"/>
            <a:ext cx="11736977" cy="5840061"/>
          </a:xfrm>
        </p:spPr>
        <p:txBody>
          <a:bodyPr>
            <a:normAutofit/>
          </a:bodyPr>
          <a:lstStyle/>
          <a:p>
            <a:pPr algn="ctr"/>
            <a:r>
              <a:rPr lang="en-US" sz="4400" b="1" i="0" baseline="30000" dirty="0">
                <a:solidFill>
                  <a:srgbClr val="000000"/>
                </a:solidFill>
                <a:effectLst>
                  <a:outerShdw blurRad="50800" dist="38100" dir="2700000" algn="tl" rotWithShape="0">
                    <a:prstClr val="black">
                      <a:alpha val="40000"/>
                    </a:prstClr>
                  </a:outerShdw>
                </a:effectLst>
              </a:rPr>
              <a:t>16 </a:t>
            </a:r>
            <a:r>
              <a:rPr lang="en-US" sz="4400" b="0" i="0" dirty="0">
                <a:solidFill>
                  <a:srgbClr val="000000"/>
                </a:solidFill>
                <a:effectLst>
                  <a:outerShdw blurRad="50800" dist="38100" dir="2700000" algn="tl" rotWithShape="0">
                    <a:prstClr val="black">
                      <a:alpha val="40000"/>
                    </a:prstClr>
                  </a:outerShdw>
                </a:effectLst>
              </a:rPr>
              <a:t>…until the day after the seventh week; you are to count </a:t>
            </a:r>
            <a:r>
              <a:rPr lang="en-US" sz="4400" b="1" i="0" u="sng" dirty="0">
                <a:solidFill>
                  <a:srgbClr val="FF0000"/>
                </a:solidFill>
                <a:effectLst>
                  <a:outerShdw blurRad="50800" dist="38100" dir="2700000" algn="tl" rotWithShape="0">
                    <a:prstClr val="black">
                      <a:alpha val="40000"/>
                    </a:prstClr>
                  </a:outerShdw>
                </a:effectLst>
                <a:highlight>
                  <a:srgbClr val="FFFF00"/>
                </a:highlight>
              </a:rPr>
              <a:t>FIFTY</a:t>
            </a:r>
            <a:r>
              <a:rPr lang="en-US" sz="4400" b="1" i="0" dirty="0">
                <a:solidFill>
                  <a:srgbClr val="FF0000"/>
                </a:solidFill>
                <a:effectLst>
                  <a:outerShdw blurRad="50800" dist="38100" dir="2700000" algn="tl" rotWithShape="0">
                    <a:prstClr val="black">
                      <a:alpha val="40000"/>
                    </a:prstClr>
                  </a:outerShdw>
                </a:effectLst>
                <a:highlight>
                  <a:srgbClr val="FFFF00"/>
                </a:highlight>
              </a:rPr>
              <a:t> DAYS</a:t>
            </a:r>
            <a:r>
              <a:rPr lang="en-US" sz="4400" b="0" i="0" dirty="0">
                <a:solidFill>
                  <a:srgbClr val="000000"/>
                </a:solidFill>
                <a:effectLst>
                  <a:outerShdw blurRad="50800" dist="38100" dir="2700000" algn="tl" rotWithShape="0">
                    <a:prstClr val="black">
                      <a:alpha val="40000"/>
                    </a:prstClr>
                  </a:outerShdw>
                </a:effectLst>
              </a:rPr>
              <a:t>; and then you are to present </a:t>
            </a:r>
            <a:r>
              <a:rPr lang="en-US" sz="4400" b="0" i="0" dirty="0">
                <a:solidFill>
                  <a:srgbClr val="FF0000"/>
                </a:solidFill>
                <a:effectLst>
                  <a:outerShdw blurRad="50800" dist="38100" dir="2700000" algn="tl" rotWithShape="0">
                    <a:prstClr val="black">
                      <a:alpha val="40000"/>
                    </a:prstClr>
                  </a:outerShdw>
                </a:effectLst>
                <a:highlight>
                  <a:srgbClr val="FFFF00"/>
                </a:highlight>
              </a:rPr>
              <a:t>a </a:t>
            </a:r>
            <a:r>
              <a:rPr lang="en-US" sz="4400" b="1" i="0" u="sng" dirty="0">
                <a:solidFill>
                  <a:srgbClr val="FF0000"/>
                </a:solidFill>
                <a:effectLst>
                  <a:outerShdw blurRad="50800" dist="38100" dir="2700000" algn="tl" rotWithShape="0">
                    <a:prstClr val="black">
                      <a:alpha val="40000"/>
                    </a:prstClr>
                  </a:outerShdw>
                </a:effectLst>
                <a:highlight>
                  <a:srgbClr val="FFFF00"/>
                </a:highlight>
              </a:rPr>
              <a:t>NEW</a:t>
            </a:r>
            <a:r>
              <a:rPr lang="en-US" sz="4400" b="0" i="0" dirty="0">
                <a:solidFill>
                  <a:srgbClr val="FF0000"/>
                </a:solidFill>
                <a:effectLst>
                  <a:outerShdw blurRad="50800" dist="38100" dir="2700000" algn="tl" rotWithShape="0">
                    <a:prstClr val="black">
                      <a:alpha val="40000"/>
                    </a:prstClr>
                  </a:outerShdw>
                </a:effectLst>
                <a:highlight>
                  <a:srgbClr val="FFFF00"/>
                </a:highlight>
              </a:rPr>
              <a:t> grain offering</a:t>
            </a:r>
            <a:r>
              <a:rPr lang="en-US" sz="4400" b="0" i="0" dirty="0">
                <a:solidFill>
                  <a:srgbClr val="000000"/>
                </a:solidFill>
                <a:effectLst>
                  <a:outerShdw blurRad="50800" dist="38100" dir="2700000" algn="tl" rotWithShape="0">
                    <a:prstClr val="black">
                      <a:alpha val="40000"/>
                    </a:prstClr>
                  </a:outerShdw>
                </a:effectLst>
              </a:rPr>
              <a:t> to </a:t>
            </a:r>
            <a:r>
              <a:rPr lang="en-US" sz="4400" b="0" i="1" cap="small" dirty="0">
                <a:solidFill>
                  <a:srgbClr val="000000"/>
                </a:solidFill>
                <a:effectLst>
                  <a:outerShdw blurRad="50800" dist="38100" dir="2700000" algn="tl" rotWithShape="0">
                    <a:prstClr val="black">
                      <a:alpha val="40000"/>
                    </a:prstClr>
                  </a:outerShdw>
                </a:effectLst>
              </a:rPr>
              <a:t>Adonai</a:t>
            </a:r>
            <a:r>
              <a:rPr lang="en-US" sz="4400" b="0" i="0" dirty="0">
                <a:solidFill>
                  <a:srgbClr val="000000"/>
                </a:solidFill>
                <a:effectLst>
                  <a:outerShdw blurRad="50800" dist="38100" dir="2700000" algn="tl" rotWithShape="0">
                    <a:prstClr val="black">
                      <a:alpha val="40000"/>
                    </a:prstClr>
                  </a:outerShdw>
                </a:effectLst>
              </a:rPr>
              <a:t>.</a:t>
            </a:r>
          </a:p>
          <a:p>
            <a:pPr algn="ctr"/>
            <a:endParaRPr lang="en-US" sz="4400" dirty="0">
              <a:solidFill>
                <a:srgbClr val="000000"/>
              </a:solidFill>
              <a:effectLst>
                <a:outerShdw blurRad="50800" dist="38100" dir="2700000" algn="tl" rotWithShape="0">
                  <a:prstClr val="black">
                    <a:alpha val="40000"/>
                  </a:prstClr>
                </a:outerShdw>
              </a:effectLst>
            </a:endParaRPr>
          </a:p>
          <a:p>
            <a:pPr algn="ctr"/>
            <a:endParaRPr lang="en-US" sz="4400" b="0" i="0" dirty="0">
              <a:solidFill>
                <a:srgbClr val="000000"/>
              </a:solidFill>
              <a:effectLst>
                <a:outerShdw blurRad="50800" dist="38100" dir="2700000" algn="tl" rotWithShape="0">
                  <a:prstClr val="black">
                    <a:alpha val="40000"/>
                  </a:prstClr>
                </a:outerShdw>
              </a:effectLst>
            </a:endParaRPr>
          </a:p>
        </p:txBody>
      </p:sp>
      <p:sp>
        <p:nvSpPr>
          <p:cNvPr id="3" name="Title 2">
            <a:extLst>
              <a:ext uri="{FF2B5EF4-FFF2-40B4-BE49-F238E27FC236}">
                <a16:creationId xmlns:a16="http://schemas.microsoft.com/office/drawing/2014/main" id="{B14B02D0-DC02-0009-F710-6E1B162B94BA}"/>
              </a:ext>
            </a:extLst>
          </p:cNvPr>
          <p:cNvSpPr>
            <a:spLocks noGrp="1"/>
          </p:cNvSpPr>
          <p:nvPr>
            <p:ph type="title"/>
          </p:nvPr>
        </p:nvSpPr>
        <p:spPr>
          <a:xfrm>
            <a:off x="222068" y="152400"/>
            <a:ext cx="11360332" cy="713139"/>
          </a:xfrm>
        </p:spPr>
        <p:txBody>
          <a:bodyPr>
            <a:normAutofit fontScale="90000"/>
          </a:bodyPr>
          <a:lstStyle/>
          <a:p>
            <a:pPr algn="ctr"/>
            <a:r>
              <a:rPr lang="en-US" dirty="0"/>
              <a:t>Shavuot – Leviticus 23:15-22</a:t>
            </a:r>
          </a:p>
        </p:txBody>
      </p:sp>
      <p:grpSp>
        <p:nvGrpSpPr>
          <p:cNvPr id="20" name="Group 19">
            <a:extLst>
              <a:ext uri="{FF2B5EF4-FFF2-40B4-BE49-F238E27FC236}">
                <a16:creationId xmlns:a16="http://schemas.microsoft.com/office/drawing/2014/main" id="{9E0DE091-2E19-4D8A-C32B-FA0920C8FBAB}"/>
              </a:ext>
            </a:extLst>
          </p:cNvPr>
          <p:cNvGrpSpPr/>
          <p:nvPr/>
        </p:nvGrpSpPr>
        <p:grpSpPr>
          <a:xfrm>
            <a:off x="2956965" y="3047662"/>
            <a:ext cx="6267181" cy="3500945"/>
            <a:chOff x="5389420" y="2867891"/>
            <a:chExt cx="6267181" cy="3500945"/>
          </a:xfrm>
        </p:grpSpPr>
        <p:cxnSp>
          <p:nvCxnSpPr>
            <p:cNvPr id="5" name="Straight Connector 4">
              <a:extLst>
                <a:ext uri="{FF2B5EF4-FFF2-40B4-BE49-F238E27FC236}">
                  <a16:creationId xmlns:a16="http://schemas.microsoft.com/office/drawing/2014/main" id="{FEFDC828-8200-9372-FA23-C2F0BC85AA2A}"/>
                </a:ext>
              </a:extLst>
            </p:cNvPr>
            <p:cNvCxnSpPr/>
            <p:nvPr/>
          </p:nvCxnSpPr>
          <p:spPr>
            <a:xfrm flipH="1">
              <a:off x="6113784" y="3516888"/>
              <a:ext cx="4315" cy="811253"/>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6BED7EE-BD92-44A6-032A-AD598DF99019}"/>
                </a:ext>
              </a:extLst>
            </p:cNvPr>
            <p:cNvCxnSpPr>
              <a:cxnSpLocks/>
            </p:cNvCxnSpPr>
            <p:nvPr/>
          </p:nvCxnSpPr>
          <p:spPr>
            <a:xfrm>
              <a:off x="7002281" y="3511122"/>
              <a:ext cx="0" cy="2022791"/>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1E0171C1-971F-EE28-1245-EC188963EC38}"/>
                </a:ext>
              </a:extLst>
            </p:cNvPr>
            <p:cNvCxnSpPr>
              <a:cxnSpLocks/>
              <a:endCxn id="15" idx="0"/>
            </p:cNvCxnSpPr>
            <p:nvPr/>
          </p:nvCxnSpPr>
          <p:spPr>
            <a:xfrm>
              <a:off x="7930622" y="3516888"/>
              <a:ext cx="0" cy="1140446"/>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846B66FE-697F-FE0F-0F4C-EE0C2A3172BD}"/>
                </a:ext>
              </a:extLst>
            </p:cNvPr>
            <p:cNvCxnSpPr>
              <a:cxnSpLocks/>
              <a:endCxn id="14" idx="0"/>
            </p:cNvCxnSpPr>
            <p:nvPr/>
          </p:nvCxnSpPr>
          <p:spPr>
            <a:xfrm>
              <a:off x="10471823" y="3529486"/>
              <a:ext cx="0" cy="1134922"/>
            </a:xfrm>
            <a:prstGeom prst="line">
              <a:avLst/>
            </a:prstGeom>
          </p:spPr>
          <p:style>
            <a:lnRef idx="3">
              <a:schemeClr val="accent1"/>
            </a:lnRef>
            <a:fillRef idx="0">
              <a:schemeClr val="accent1"/>
            </a:fillRef>
            <a:effectRef idx="2">
              <a:schemeClr val="accent1"/>
            </a:effectRef>
            <a:fontRef idx="minor">
              <a:schemeClr val="tx1"/>
            </a:fontRef>
          </p:style>
        </p:cxnSp>
        <p:sp>
          <p:nvSpPr>
            <p:cNvPr id="9" name="Rounded Rectangle 8">
              <a:extLst>
                <a:ext uri="{FF2B5EF4-FFF2-40B4-BE49-F238E27FC236}">
                  <a16:creationId xmlns:a16="http://schemas.microsoft.com/office/drawing/2014/main" id="{D9BD3D97-E780-6C78-5821-BAA423FF4859}"/>
                </a:ext>
              </a:extLst>
            </p:cNvPr>
            <p:cNvSpPr/>
            <p:nvPr/>
          </p:nvSpPr>
          <p:spPr>
            <a:xfrm>
              <a:off x="5389420" y="4328141"/>
              <a:ext cx="1448728" cy="70302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nstantia"/>
                  <a:ea typeface="+mn-ea"/>
                  <a:cs typeface="+mn-cs"/>
                </a:rPr>
                <a:t>PESACH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nstantia"/>
                  <a:ea typeface="+mn-ea"/>
                  <a:cs typeface="+mn-cs"/>
                </a:rPr>
                <a:t>[PASSOVER]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nstantia"/>
                  <a:ea typeface="+mn-ea"/>
                  <a:cs typeface="+mn-cs"/>
                </a:rPr>
                <a:t>14</a:t>
              </a:r>
              <a:r>
                <a:rPr kumimoji="0" lang="en-US" sz="1100" b="1"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Constantia"/>
                  <a:ea typeface="+mn-ea"/>
                  <a:cs typeface="+mn-cs"/>
                </a:rPr>
                <a:t>TH</a:t>
              </a:r>
              <a:r>
                <a:rPr kumimoji="0" lang="en-US" sz="11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nstantia"/>
                  <a:ea typeface="+mn-ea"/>
                  <a:cs typeface="+mn-cs"/>
                </a:rPr>
                <a:t> OF NISAN</a:t>
              </a:r>
            </a:p>
          </p:txBody>
        </p:sp>
        <p:sp>
          <p:nvSpPr>
            <p:cNvPr id="10" name="Rounded Rectangle 11">
              <a:extLst>
                <a:ext uri="{FF2B5EF4-FFF2-40B4-BE49-F238E27FC236}">
                  <a16:creationId xmlns:a16="http://schemas.microsoft.com/office/drawing/2014/main" id="{7882A63B-CF02-B7DF-83CD-0AC481EB447C}"/>
                </a:ext>
              </a:extLst>
            </p:cNvPr>
            <p:cNvSpPr/>
            <p:nvPr/>
          </p:nvSpPr>
          <p:spPr>
            <a:xfrm>
              <a:off x="5882988" y="5422961"/>
              <a:ext cx="2238584" cy="94587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nstantia"/>
                  <a:ea typeface="+mn-ea"/>
                  <a:cs typeface="+mn-cs"/>
                </a:rPr>
                <a:t>HAG HAMATZOT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nstantia"/>
                  <a:ea typeface="+mn-ea"/>
                  <a:cs typeface="+mn-cs"/>
                </a:rPr>
                <a:t>[UNLEAVENED BREAD]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nstantia"/>
                  <a:ea typeface="+mn-ea"/>
                  <a:cs typeface="+mn-cs"/>
                </a:rPr>
                <a:t>15</a:t>
              </a:r>
              <a:r>
                <a:rPr kumimoji="0" lang="en-US" sz="1100" b="1"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Constantia"/>
                  <a:ea typeface="+mn-ea"/>
                  <a:cs typeface="+mn-cs"/>
                </a:rPr>
                <a:t>TH</a:t>
              </a:r>
              <a:r>
                <a:rPr kumimoji="0" lang="en-US" sz="11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nstantia"/>
                  <a:ea typeface="+mn-ea"/>
                  <a:cs typeface="+mn-cs"/>
                </a:rPr>
                <a:t> OF NISAN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nstantia"/>
                  <a:ea typeface="+mn-ea"/>
                  <a:cs typeface="+mn-cs"/>
                </a:rPr>
                <a:t>SHABBAT DAY OF REST</a:t>
              </a:r>
            </a:p>
          </p:txBody>
        </p:sp>
        <p:sp>
          <p:nvSpPr>
            <p:cNvPr id="11" name="Left-Right Arrow Callout 1">
              <a:extLst>
                <a:ext uri="{FF2B5EF4-FFF2-40B4-BE49-F238E27FC236}">
                  <a16:creationId xmlns:a16="http://schemas.microsoft.com/office/drawing/2014/main" id="{A2243CB3-8B46-2DF7-F958-AD10125B024C}"/>
                </a:ext>
              </a:extLst>
            </p:cNvPr>
            <p:cNvSpPr/>
            <p:nvPr/>
          </p:nvSpPr>
          <p:spPr bwMode="auto">
            <a:xfrm>
              <a:off x="7942475" y="3884907"/>
              <a:ext cx="2529347" cy="482434"/>
            </a:xfrm>
            <a:prstGeom prst="leftRightArrowCallout">
              <a:avLst>
                <a:gd name="adj1" fmla="val 41384"/>
                <a:gd name="adj2" fmla="val 25000"/>
                <a:gd name="adj3" fmla="val 56175"/>
                <a:gd name="adj4" fmla="val 93870"/>
              </a:avLst>
            </a:prstGeom>
            <a:solidFill>
              <a:srgbClr val="FF0000"/>
            </a:solidFill>
            <a:ln>
              <a:solidFill>
                <a:srgbClr val="FF000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solidFill>
                      <a:srgbClr val="FFFF00"/>
                    </a:solidFill>
                  </a:ln>
                  <a:solidFill>
                    <a:srgbClr val="FFFF00"/>
                  </a:solidFill>
                  <a:effectLst>
                    <a:outerShdw blurRad="38100" dist="38100" dir="2700000" algn="tl">
                      <a:srgbClr val="000000">
                        <a:alpha val="43137"/>
                      </a:srgbClr>
                    </a:outerShdw>
                  </a:effectLst>
                  <a:uLnTx/>
                  <a:uFillTx/>
                  <a:latin typeface="Constantia"/>
                  <a:ea typeface="ＭＳ Ｐゴシック" pitchFamily="-32" charset="-128"/>
                  <a:cs typeface="+mn-cs"/>
                </a:rPr>
                <a:t> </a:t>
              </a:r>
              <a:r>
                <a:rPr kumimoji="0" lang="en-US" sz="2800" b="0" i="0" u="none" strike="noStrike" kern="1200" cap="none" spc="0" normalizeH="0" baseline="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Constantia"/>
                  <a:ea typeface="ＭＳ Ｐゴシック" pitchFamily="-32" charset="-128"/>
                  <a:cs typeface="+mn-cs"/>
                </a:rPr>
                <a:t>50 DAYS</a:t>
              </a:r>
              <a:endParaRPr kumimoji="0" lang="en-US" sz="1800" b="0" i="0" u="none" strike="noStrike" kern="1200" cap="none" spc="0" normalizeH="0" baseline="0" noProof="0" dirty="0">
                <a:ln>
                  <a:solidFill>
                    <a:srgbClr val="FFFF00"/>
                  </a:solidFill>
                </a:ln>
                <a:solidFill>
                  <a:srgbClr val="FFFF00"/>
                </a:solidFill>
                <a:effectLst>
                  <a:outerShdw blurRad="38100" dist="38100" dir="2700000" algn="tl">
                    <a:srgbClr val="000000">
                      <a:alpha val="43137"/>
                    </a:srgbClr>
                  </a:outerShdw>
                </a:effectLst>
                <a:uLnTx/>
                <a:uFillTx/>
                <a:latin typeface="Constantia"/>
                <a:ea typeface="ＭＳ Ｐゴシック" pitchFamily="-32" charset="-128"/>
                <a:cs typeface="+mn-cs"/>
              </a:endParaRPr>
            </a:p>
          </p:txBody>
        </p:sp>
        <p:sp>
          <p:nvSpPr>
            <p:cNvPr id="12" name="Rectangle 11">
              <a:extLst>
                <a:ext uri="{FF2B5EF4-FFF2-40B4-BE49-F238E27FC236}">
                  <a16:creationId xmlns:a16="http://schemas.microsoft.com/office/drawing/2014/main" id="{EA16C4F0-B37A-942F-D2A4-2B9814F4B6D9}"/>
                </a:ext>
              </a:extLst>
            </p:cNvPr>
            <p:cNvSpPr/>
            <p:nvPr/>
          </p:nvSpPr>
          <p:spPr>
            <a:xfrm>
              <a:off x="5409361" y="2867891"/>
              <a:ext cx="5689947" cy="734098"/>
            </a:xfrm>
            <a:prstGeom prst="rect">
              <a:avLst/>
            </a:prstGeom>
            <a:ln/>
            <a:effectLst>
              <a:outerShdw blurRad="114300" dist="228600" dir="8100000" algn="tr" rotWithShape="0">
                <a:prstClr val="black">
                  <a:alpha val="27000"/>
                </a:prstClr>
              </a:outerShdw>
              <a:softEdge rad="12700"/>
            </a:effectLst>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50" normalizeH="0" baseline="0" noProof="0" dirty="0">
                  <a:ln w="0"/>
                  <a:solidFill>
                    <a:srgbClr val="BF840D"/>
                  </a:solidFill>
                  <a:effectLst>
                    <a:innerShdw blurRad="63500" dist="50800" dir="13500000">
                      <a:srgbClr val="000000">
                        <a:alpha val="50000"/>
                      </a:srgbClr>
                    </a:innerShdw>
                  </a:effectLst>
                  <a:uLnTx/>
                  <a:uFillTx/>
                  <a:latin typeface="Arial"/>
                  <a:ea typeface="+mn-ea"/>
                  <a:cs typeface="+mn-cs"/>
                </a:rPr>
                <a:t>SPRING FEASTS</a:t>
              </a:r>
            </a:p>
          </p:txBody>
        </p:sp>
        <p:sp>
          <p:nvSpPr>
            <p:cNvPr id="14" name="Rounded Rectangle 10">
              <a:extLst>
                <a:ext uri="{FF2B5EF4-FFF2-40B4-BE49-F238E27FC236}">
                  <a16:creationId xmlns:a16="http://schemas.microsoft.com/office/drawing/2014/main" id="{B14E3C70-1F09-AB62-DE9C-F7618C385557}"/>
                </a:ext>
              </a:extLst>
            </p:cNvPr>
            <p:cNvSpPr/>
            <p:nvPr/>
          </p:nvSpPr>
          <p:spPr>
            <a:xfrm>
              <a:off x="9287044" y="4664408"/>
              <a:ext cx="2369557" cy="1512735"/>
            </a:xfrm>
            <a:prstGeom prst="roundRect">
              <a:avLst/>
            </a:prstGeom>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SHAVUOT</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[WEEKS]</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Gr: PENTECOST</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6</a:t>
              </a:r>
              <a:r>
                <a:rPr kumimoji="0" lang="en-US" sz="2000" b="0" i="0" u="none" strike="noStrike" kern="1200" cap="none" spc="0" normalizeH="0" baseline="3000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th</a:t>
              </a:r>
              <a:r>
                <a:rPr kumimoji="0" lang="en-US" sz="2000" b="0" i="0" u="none" strike="noStrike" kern="1200" cap="none" spc="0" normalizeH="0" baseline="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 of Sivan</a:t>
              </a:r>
            </a:p>
          </p:txBody>
        </p:sp>
        <p:sp>
          <p:nvSpPr>
            <p:cNvPr id="15" name="Rounded Rectangle 10">
              <a:extLst>
                <a:ext uri="{FF2B5EF4-FFF2-40B4-BE49-F238E27FC236}">
                  <a16:creationId xmlns:a16="http://schemas.microsoft.com/office/drawing/2014/main" id="{4046EF73-3559-5E4A-6FC9-B74DA9F67991}"/>
                </a:ext>
              </a:extLst>
            </p:cNvPr>
            <p:cNvSpPr/>
            <p:nvPr/>
          </p:nvSpPr>
          <p:spPr>
            <a:xfrm>
              <a:off x="6745843" y="4657334"/>
              <a:ext cx="2369557" cy="1519810"/>
            </a:xfrm>
            <a:prstGeom prst="roundRect">
              <a:avLst/>
            </a:prstGeom>
            <a:solidFill>
              <a:srgbClr val="FF0000"/>
            </a:solidFill>
            <a:ln/>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CHAG HABIKKURIM</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[First Fruits]</a:t>
              </a:r>
            </a:p>
            <a:p>
              <a:pPr marL="0" marR="0" lvl="0" indent="0" algn="ctr" defTabSz="914126"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16</a:t>
              </a:r>
              <a:r>
                <a:rPr kumimoji="0" lang="en-US" sz="2000" b="0" i="0" u="none" strike="noStrike" kern="1200" cap="none" spc="0" normalizeH="0" baseline="3000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th</a:t>
              </a:r>
              <a:r>
                <a:rPr kumimoji="0" lang="en-US" sz="2000" b="0" i="0" u="none" strike="noStrike" kern="1200" cap="none" spc="0" normalizeH="0" baseline="0" noProof="0" dirty="0">
                  <a:ln w="9525">
                    <a:solidFill>
                      <a:srgbClr val="FFFF00"/>
                    </a:solidFill>
                    <a:prstDash val="solid"/>
                  </a:ln>
                  <a:solidFill>
                    <a:srgbClr val="FFFF00"/>
                  </a:solidFill>
                  <a:effectLst>
                    <a:outerShdw blurRad="12700" dist="38100" dir="2700000" algn="tl" rotWithShape="0">
                      <a:prstClr val="black">
                        <a:lumMod val="50000"/>
                      </a:prstClr>
                    </a:outerShdw>
                  </a:effectLst>
                  <a:uLnTx/>
                  <a:uFillTx/>
                  <a:latin typeface="Arial"/>
                  <a:ea typeface="+mn-ea"/>
                  <a:cs typeface="+mn-cs"/>
                </a:rPr>
                <a:t> of Nisan</a:t>
              </a:r>
            </a:p>
          </p:txBody>
        </p:sp>
      </p:grpSp>
    </p:spTree>
    <p:extLst>
      <p:ext uri="{BB962C8B-B14F-4D97-AF65-F5344CB8AC3E}">
        <p14:creationId xmlns:p14="http://schemas.microsoft.com/office/powerpoint/2010/main" val="38108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2">
      <a:dk1>
        <a:sysClr val="windowText" lastClr="000000"/>
      </a:dk1>
      <a:lt1>
        <a:sysClr val="window" lastClr="FFFFFF"/>
      </a:lt1>
      <a:dk2>
        <a:srgbClr val="BF840D"/>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extLst>
    <a:ext uri="{05A4C25C-085E-4340-85A3-A5531E510DB2}">
      <thm15:themeFamily xmlns:thm15="http://schemas.microsoft.com/office/thememl/2012/main" name="The Connection.potx" id="{E9E50158-644F-4108-A7D8-FE73859FD847}" vid="{D0AFF28A-EA03-4958-A549-45CBC1AC16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3810</Words>
  <Application>Microsoft Macintosh PowerPoint</Application>
  <PresentationFormat>Widescreen</PresentationFormat>
  <Paragraphs>226</Paragraphs>
  <Slides>46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Aptos</vt:lpstr>
      <vt:lpstr>Arial</vt:lpstr>
      <vt:lpstr>Constantia</vt:lpstr>
      <vt:lpstr>Wingdings</vt:lpstr>
      <vt:lpstr>Wingdings 2</vt:lpstr>
      <vt:lpstr>Paper</vt:lpstr>
      <vt:lpstr>PowerPoint Presentation</vt:lpstr>
      <vt:lpstr>Shavuot – The Fourth &amp; Final Spring Feast</vt:lpstr>
      <vt:lpstr>Shavuot</vt:lpstr>
      <vt:lpstr>Leviticus 23</vt:lpstr>
      <vt:lpstr>Leviticus 23</vt:lpstr>
      <vt:lpstr>“Feasts of the Lord”</vt:lpstr>
      <vt:lpstr>God’s Appointed Times</vt:lpstr>
      <vt:lpstr>Shavuot – Leviticus 23:15-22</vt:lpstr>
      <vt:lpstr>Shavuot – Leviticus 23:15-22</vt:lpstr>
      <vt:lpstr>Shavuot – Leviticus 23:15-22</vt:lpstr>
      <vt:lpstr>Shavuot – Leviticus 23:15-22</vt:lpstr>
      <vt:lpstr>Shavuot – Leviticus 23:15-22</vt:lpstr>
      <vt:lpstr>Shavuot – Leviticus 23:15-22</vt:lpstr>
      <vt:lpstr>Shavuot – Leviticus 23:15-22</vt:lpstr>
      <vt:lpstr>Deuteronomy 16</vt:lpstr>
      <vt:lpstr>Deuteronomy 16</vt:lpstr>
      <vt:lpstr>Deuteronomy 16</vt:lpstr>
      <vt:lpstr>Shavuot</vt:lpstr>
      <vt:lpstr>Shavuot</vt:lpstr>
      <vt:lpstr>Fifty, Seven Sevens, Harvest, Sabbath, Slave, The Dispossessed, Freedom</vt:lpstr>
      <vt:lpstr>PowerPoint Presentation</vt:lpstr>
      <vt:lpstr>Yovel - יוֹבֵל</vt:lpstr>
      <vt:lpstr>Yovel - יוֹבֵל</vt:lpstr>
      <vt:lpstr>Yovel - יוֹבֵל</vt:lpstr>
      <vt:lpstr>Yovel - יוֹבֵל</vt:lpstr>
      <vt:lpstr>Yovel - יוֹבֵל</vt:lpstr>
      <vt:lpstr>Yovel - יוֹבֵל</vt:lpstr>
      <vt:lpstr>Shavuot &amp; Yovel</vt:lpstr>
      <vt:lpstr>Yovel</vt:lpstr>
      <vt:lpstr>How Do Both Shavuot &amp; Yovel Point Us To The Marriage Covenant &amp;  The Giving of The Torah?</vt:lpstr>
      <vt:lpstr>PowerPoint Presentation</vt:lpstr>
      <vt:lpstr>Giving of The Torah</vt:lpstr>
      <vt:lpstr>Giving of The Torah</vt:lpstr>
      <vt:lpstr>Giving of The Torah</vt:lpstr>
      <vt:lpstr>Giving of The Torah</vt:lpstr>
      <vt:lpstr>Giving of The Torah</vt:lpstr>
      <vt:lpstr>Giving of The Torah</vt:lpstr>
      <vt:lpstr>Giving of The Torah</vt:lpstr>
      <vt:lpstr>Giving of The Torah</vt:lpstr>
      <vt:lpstr>Shavuot, Yovel, &amp; The Giving of Torah</vt:lpstr>
      <vt:lpstr>Shavuot, Yovel, &amp; The Giving of Torah</vt:lpstr>
      <vt:lpstr>Shavuot, Yovel, &amp; The Giving of Torah</vt:lpstr>
      <vt:lpstr>Shavuot, Yovel, &amp; The Giving of Torah</vt:lpstr>
      <vt:lpstr>Matthew 22</vt:lpstr>
      <vt:lpstr>“Holy Convocations”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Robitshek</dc:creator>
  <cp:lastModifiedBy>Daniel Robitshek</cp:lastModifiedBy>
  <cp:revision>1</cp:revision>
  <dcterms:created xsi:type="dcterms:W3CDTF">2026-05-22T23:06:42Z</dcterms:created>
  <dcterms:modified xsi:type="dcterms:W3CDTF">2026-05-22T23:07:14Z</dcterms:modified>
</cp:coreProperties>
</file>