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9" r:id="rId6"/>
    <p:sldId id="270" r:id="rId7"/>
    <p:sldId id="271" r:id="rId8"/>
    <p:sldId id="272" r:id="rId9"/>
    <p:sldId id="273" r:id="rId10"/>
    <p:sldId id="261" r:id="rId11"/>
    <p:sldId id="274" r:id="rId12"/>
    <p:sldId id="275" r:id="rId13"/>
    <p:sldId id="276" r:id="rId14"/>
    <p:sldId id="266" r:id="rId15"/>
    <p:sldId id="277" r:id="rId16"/>
    <p:sldId id="278" r:id="rId17"/>
    <p:sldId id="281" r:id="rId18"/>
    <p:sldId id="267" r:id="rId19"/>
    <p:sldId id="279" r:id="rId20"/>
    <p:sldId id="280" r:id="rId21"/>
    <p:sldId id="282" r:id="rId22"/>
    <p:sldId id="283" r:id="rId23"/>
    <p:sldId id="284" r:id="rId24"/>
    <p:sldId id="265" r:id="rId25"/>
    <p:sldId id="263" r:id="rId26"/>
    <p:sldId id="26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9C45"/>
    <a:srgbClr val="C8BE71"/>
    <a:srgbClr val="BD9E45"/>
    <a:srgbClr val="C8C9B9"/>
    <a:srgbClr val="C5B64D"/>
    <a:srgbClr val="C8C9BC"/>
    <a:srgbClr val="D0D1C9"/>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34" d="100"/>
          <a:sy n="134" d="100"/>
        </p:scale>
        <p:origin x="51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259002" y="4146008"/>
            <a:ext cx="2142098" cy="20512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5259002" y="4146008"/>
            <a:ext cx="2142098" cy="205123"/>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4391445" y="2700868"/>
            <a:ext cx="3948763" cy="1221652"/>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75618"/>
            <a:ext cx="8211824" cy="348787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375618"/>
            <a:ext cx="8211824" cy="348787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8313" y="375618"/>
            <a:ext cx="8211824" cy="348787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591350" y="4006586"/>
            <a:ext cx="1962800" cy="65443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0D1C9"/>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0D1C9"/>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0D1C9"/>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0D1C9"/>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0D1C9"/>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0D1C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FB7123-5AD6-7C1D-1CF7-C7FBA29CBE7E}"/>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408CE29A-E6AA-AABF-69E9-BF7C614759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6088" y="997124"/>
            <a:ext cx="8211824" cy="3487876"/>
          </a:xfrm>
        </p:spPr>
        <p:txBody>
          <a:bodyPr/>
          <a:lstStyle/>
          <a:p>
            <a:r>
              <a:rPr lang="en-US" sz="4000" b="1" dirty="0">
                <a:solidFill>
                  <a:srgbClr val="BD9E45"/>
                </a:solidFill>
                <a:effectLst>
                  <a:outerShdw blurRad="38100" dist="38100" dir="2700000" algn="tl">
                    <a:srgbClr val="000000">
                      <a:alpha val="43137"/>
                    </a:srgbClr>
                  </a:outerShdw>
                </a:effectLst>
              </a:rPr>
              <a:t>The Fragility of the </a:t>
            </a:r>
          </a:p>
          <a:p>
            <a:r>
              <a:rPr lang="en-US" sz="4000" b="1" dirty="0">
                <a:solidFill>
                  <a:srgbClr val="BD9E45"/>
                </a:solidFill>
                <a:effectLst>
                  <a:outerShdw blurRad="38100" dist="38100" dir="2700000" algn="tl">
                    <a:srgbClr val="000000">
                      <a:alpha val="43137"/>
                    </a:srgbClr>
                  </a:outerShdw>
                </a:effectLst>
              </a:rPr>
              <a:t>"Amen"</a:t>
            </a:r>
            <a:endParaRPr lang="en-US" sz="4000" dirty="0">
              <a:solidFill>
                <a:srgbClr val="BD9E45"/>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40548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1F88-1DB6-5447-8D0E-6F6DA930F8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D0CE8C-6E9A-12F6-EE75-9A6E9B3E1E26}"/>
              </a:ext>
            </a:extLst>
          </p:cNvPr>
          <p:cNvSpPr>
            <a:spLocks noGrp="1"/>
          </p:cNvSpPr>
          <p:nvPr>
            <p:ph type="body" sz="quarter" idx="13"/>
          </p:nvPr>
        </p:nvSpPr>
        <p:spPr>
          <a:xfrm>
            <a:off x="526736" y="421372"/>
            <a:ext cx="8160063" cy="3599766"/>
          </a:xfrm>
        </p:spPr>
        <p:txBody>
          <a:bodyPr>
            <a:normAutofit/>
          </a:bodyPr>
          <a:lstStyle/>
          <a:p>
            <a:r>
              <a:rPr lang="en-US" sz="3200" b="1" baseline="30000" dirty="0">
                <a:solidFill>
                  <a:schemeClr val="tx1"/>
                </a:solidFill>
              </a:rPr>
              <a:t>8 </a:t>
            </a:r>
            <a:r>
              <a:rPr lang="en-US" sz="3200" dirty="0">
                <a:solidFill>
                  <a:schemeClr val="tx1"/>
                </a:solidFill>
              </a:rPr>
              <a:t>The people all responded together, </a:t>
            </a:r>
          </a:p>
          <a:p>
            <a:r>
              <a:rPr lang="en-US" sz="3200" dirty="0">
                <a:solidFill>
                  <a:schemeClr val="tx1"/>
                </a:solidFill>
              </a:rPr>
              <a:t>“We will do everything </a:t>
            </a:r>
          </a:p>
          <a:p>
            <a:r>
              <a:rPr lang="en-US" sz="3200" dirty="0">
                <a:solidFill>
                  <a:schemeClr val="tx1"/>
                </a:solidFill>
              </a:rPr>
              <a:t>the </a:t>
            </a:r>
            <a:r>
              <a:rPr lang="en-US" sz="3200" cap="small" dirty="0">
                <a:solidFill>
                  <a:schemeClr val="tx1"/>
                </a:solidFill>
              </a:rPr>
              <a:t>Lord</a:t>
            </a:r>
            <a:r>
              <a:rPr lang="en-US" sz="3200" dirty="0">
                <a:solidFill>
                  <a:schemeClr val="tx1"/>
                </a:solidFill>
              </a:rPr>
              <a:t> has said.” </a:t>
            </a:r>
          </a:p>
        </p:txBody>
      </p:sp>
      <p:sp>
        <p:nvSpPr>
          <p:cNvPr id="5" name="Text Placeholder 4">
            <a:extLst>
              <a:ext uri="{FF2B5EF4-FFF2-40B4-BE49-F238E27FC236}">
                <a16:creationId xmlns:a16="http://schemas.microsoft.com/office/drawing/2014/main" id="{EDFF3F68-1B4E-71F9-85E2-39107D614B77}"/>
              </a:ext>
            </a:extLst>
          </p:cNvPr>
          <p:cNvSpPr>
            <a:spLocks noGrp="1"/>
          </p:cNvSpPr>
          <p:nvPr>
            <p:ph type="body" sz="quarter" idx="14"/>
          </p:nvPr>
        </p:nvSpPr>
        <p:spPr/>
        <p:txBody>
          <a:bodyPr>
            <a:normAutofit/>
          </a:bodyPr>
          <a:lstStyle/>
          <a:p>
            <a:r>
              <a:rPr lang="en-US" sz="3600" dirty="0">
                <a:solidFill>
                  <a:srgbClr val="BE9C45"/>
                </a:solidFill>
              </a:rPr>
              <a:t>Exodus 19:8 NIV </a:t>
            </a:r>
          </a:p>
        </p:txBody>
      </p:sp>
    </p:spTree>
    <p:extLst>
      <p:ext uri="{BB962C8B-B14F-4D97-AF65-F5344CB8AC3E}">
        <p14:creationId xmlns:p14="http://schemas.microsoft.com/office/powerpoint/2010/main" val="129870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2633-2A04-2E72-B284-EF0F5D6764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0C1811-1662-EAC8-B05C-11BEBEEFFC03}"/>
              </a:ext>
            </a:extLst>
          </p:cNvPr>
          <p:cNvSpPr>
            <a:spLocks noGrp="1"/>
          </p:cNvSpPr>
          <p:nvPr>
            <p:ph type="body" sz="quarter" idx="13"/>
          </p:nvPr>
        </p:nvSpPr>
        <p:spPr>
          <a:xfrm>
            <a:off x="526736" y="421372"/>
            <a:ext cx="8160063" cy="3599766"/>
          </a:xfrm>
        </p:spPr>
        <p:txBody>
          <a:bodyPr>
            <a:normAutofit lnSpcReduction="10000"/>
          </a:bodyPr>
          <a:lstStyle/>
          <a:p>
            <a:r>
              <a:rPr lang="en-US" b="1" baseline="30000" dirty="0">
                <a:solidFill>
                  <a:schemeClr val="tx1"/>
                </a:solidFill>
              </a:rPr>
              <a:t>7 </a:t>
            </a:r>
            <a:r>
              <a:rPr lang="en-US" dirty="0">
                <a:solidFill>
                  <a:schemeClr val="tx1"/>
                </a:solidFill>
              </a:rPr>
              <a:t>Then he took the Book of the Covenant and read it to the people. They responded, </a:t>
            </a:r>
          </a:p>
          <a:p>
            <a:r>
              <a:rPr lang="en-US" b="1" dirty="0">
                <a:solidFill>
                  <a:schemeClr val="tx1"/>
                </a:solidFill>
              </a:rPr>
              <a:t>“We will do everything the </a:t>
            </a:r>
            <a:r>
              <a:rPr lang="en-US" b="1" cap="small" dirty="0">
                <a:solidFill>
                  <a:schemeClr val="tx1"/>
                </a:solidFill>
              </a:rPr>
              <a:t>Lord</a:t>
            </a:r>
            <a:r>
              <a:rPr lang="en-US" b="1" dirty="0">
                <a:solidFill>
                  <a:schemeClr val="tx1"/>
                </a:solidFill>
              </a:rPr>
              <a:t> has said; we will obey.”</a:t>
            </a:r>
          </a:p>
          <a:p>
            <a:r>
              <a:rPr lang="en-US" b="1" baseline="30000" dirty="0">
                <a:solidFill>
                  <a:schemeClr val="tx1"/>
                </a:solidFill>
              </a:rPr>
              <a:t>8 </a:t>
            </a:r>
            <a:r>
              <a:rPr lang="en-US" dirty="0">
                <a:solidFill>
                  <a:schemeClr val="tx1"/>
                </a:solidFill>
              </a:rPr>
              <a:t>Moses then took the blood, sprinkled it on the people and said, “</a:t>
            </a:r>
            <a:r>
              <a:rPr lang="en-US" b="1" dirty="0">
                <a:solidFill>
                  <a:schemeClr val="tx1"/>
                </a:solidFill>
              </a:rPr>
              <a:t>This is the blood of the covenant that the </a:t>
            </a:r>
            <a:r>
              <a:rPr lang="en-US" b="1" cap="small" dirty="0">
                <a:solidFill>
                  <a:schemeClr val="tx1"/>
                </a:solidFill>
              </a:rPr>
              <a:t>Lord</a:t>
            </a:r>
            <a:r>
              <a:rPr lang="en-US" b="1" dirty="0">
                <a:solidFill>
                  <a:schemeClr val="tx1"/>
                </a:solidFill>
              </a:rPr>
              <a:t> has made with you </a:t>
            </a:r>
            <a:r>
              <a:rPr lang="en-US" dirty="0">
                <a:solidFill>
                  <a:schemeClr val="tx1"/>
                </a:solidFill>
              </a:rPr>
              <a:t>in accordance with all these words.”</a:t>
            </a:r>
          </a:p>
        </p:txBody>
      </p:sp>
      <p:sp>
        <p:nvSpPr>
          <p:cNvPr id="5" name="Text Placeholder 4">
            <a:extLst>
              <a:ext uri="{FF2B5EF4-FFF2-40B4-BE49-F238E27FC236}">
                <a16:creationId xmlns:a16="http://schemas.microsoft.com/office/drawing/2014/main" id="{C922E043-2492-8A60-B0EA-3FC5E19B7046}"/>
              </a:ext>
            </a:extLst>
          </p:cNvPr>
          <p:cNvSpPr>
            <a:spLocks noGrp="1"/>
          </p:cNvSpPr>
          <p:nvPr>
            <p:ph type="body" sz="quarter" idx="14"/>
          </p:nvPr>
        </p:nvSpPr>
        <p:spPr/>
        <p:txBody>
          <a:bodyPr>
            <a:normAutofit/>
          </a:bodyPr>
          <a:lstStyle/>
          <a:p>
            <a:r>
              <a:rPr lang="en-US" sz="3600" dirty="0">
                <a:solidFill>
                  <a:srgbClr val="BE9C45"/>
                </a:solidFill>
              </a:rPr>
              <a:t>Exodus 24:7-8 NIV </a:t>
            </a:r>
          </a:p>
        </p:txBody>
      </p:sp>
    </p:spTree>
    <p:extLst>
      <p:ext uri="{BB962C8B-B14F-4D97-AF65-F5344CB8AC3E}">
        <p14:creationId xmlns:p14="http://schemas.microsoft.com/office/powerpoint/2010/main" val="300411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A50D-6C9D-34C2-5ABF-09F22B3D4C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0AF2AF-1114-96A8-CDD4-5844DB93A410}"/>
              </a:ext>
            </a:extLst>
          </p:cNvPr>
          <p:cNvSpPr>
            <a:spLocks noGrp="1"/>
          </p:cNvSpPr>
          <p:nvPr>
            <p:ph type="body" sz="quarter" idx="13"/>
          </p:nvPr>
        </p:nvSpPr>
        <p:spPr/>
        <p:txBody>
          <a:bodyPr/>
          <a:lstStyle/>
          <a:p>
            <a:r>
              <a:rPr lang="en-US" dirty="0">
                <a:solidFill>
                  <a:schemeClr val="tx1"/>
                </a:solidFill>
              </a:rPr>
              <a:t>When the people saw that Moses was so long in coming down from the mountain, they gathered around Aaron and said, “Come, make us gods who will go before us. As for this fellow Moses who brought us up out of Egypt, we don’t know what has happened to him.”</a:t>
            </a:r>
          </a:p>
        </p:txBody>
      </p:sp>
      <p:sp>
        <p:nvSpPr>
          <p:cNvPr id="5" name="Text Placeholder 4">
            <a:extLst>
              <a:ext uri="{FF2B5EF4-FFF2-40B4-BE49-F238E27FC236}">
                <a16:creationId xmlns:a16="http://schemas.microsoft.com/office/drawing/2014/main" id="{5A20EE72-5ACD-216F-D81D-9B37FEA16671}"/>
              </a:ext>
            </a:extLst>
          </p:cNvPr>
          <p:cNvSpPr>
            <a:spLocks noGrp="1"/>
          </p:cNvSpPr>
          <p:nvPr>
            <p:ph type="body" sz="quarter" idx="14"/>
          </p:nvPr>
        </p:nvSpPr>
        <p:spPr/>
        <p:txBody>
          <a:bodyPr>
            <a:normAutofit/>
          </a:bodyPr>
          <a:lstStyle/>
          <a:p>
            <a:r>
              <a:rPr lang="en-US" sz="3600" dirty="0">
                <a:solidFill>
                  <a:srgbClr val="BE9C45"/>
                </a:solidFill>
              </a:rPr>
              <a:t>Exodus 32:1 NIV </a:t>
            </a:r>
          </a:p>
        </p:txBody>
      </p:sp>
    </p:spTree>
    <p:extLst>
      <p:ext uri="{BB962C8B-B14F-4D97-AF65-F5344CB8AC3E}">
        <p14:creationId xmlns:p14="http://schemas.microsoft.com/office/powerpoint/2010/main" val="376906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D11D6-5683-E028-5562-C6B61C95DC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733D9F1-6FDB-2831-6434-773E6AAF6E0F}"/>
              </a:ext>
            </a:extLst>
          </p:cNvPr>
          <p:cNvSpPr>
            <a:spLocks noGrp="1"/>
          </p:cNvSpPr>
          <p:nvPr>
            <p:ph type="body" sz="quarter" idx="10"/>
          </p:nvPr>
        </p:nvSpPr>
        <p:spPr>
          <a:xfrm>
            <a:off x="466088" y="997124"/>
            <a:ext cx="8211824" cy="2346151"/>
          </a:xfrm>
        </p:spPr>
        <p:txBody>
          <a:bodyPr/>
          <a:lstStyle/>
          <a:p>
            <a:r>
              <a:rPr lang="en-US" sz="3600" b="1" dirty="0">
                <a:solidFill>
                  <a:srgbClr val="BD9E45"/>
                </a:solidFill>
                <a:effectLst>
                  <a:outerShdw blurRad="38100" dist="38100" dir="2700000" algn="tl">
                    <a:srgbClr val="000000">
                      <a:alpha val="43137"/>
                    </a:srgbClr>
                  </a:outerShdw>
                </a:effectLst>
              </a:rPr>
              <a:t>The Golden Calf: </a:t>
            </a:r>
          </a:p>
          <a:p>
            <a:r>
              <a:rPr lang="en-US" sz="3600" b="1" dirty="0">
                <a:solidFill>
                  <a:srgbClr val="BD9E45"/>
                </a:solidFill>
                <a:effectLst>
                  <a:outerShdw blurRad="38100" dist="38100" dir="2700000" algn="tl">
                    <a:srgbClr val="000000">
                      <a:alpha val="43137"/>
                    </a:srgbClr>
                  </a:outerShdw>
                </a:effectLst>
              </a:rPr>
              <a:t>Making God "Manageable"</a:t>
            </a:r>
            <a:endParaRPr lang="en-US" sz="3600" dirty="0">
              <a:solidFill>
                <a:srgbClr val="BD9E45"/>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22235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52820-09D9-5ADF-13A5-0D4BF7BED5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93CFAF-0700-ADEB-0F82-F7811BEAD18A}"/>
              </a:ext>
            </a:extLst>
          </p:cNvPr>
          <p:cNvSpPr>
            <a:spLocks noGrp="1"/>
          </p:cNvSpPr>
          <p:nvPr>
            <p:ph type="body" sz="quarter" idx="13"/>
          </p:nvPr>
        </p:nvSpPr>
        <p:spPr/>
        <p:txBody>
          <a:bodyPr/>
          <a:lstStyle/>
          <a:p>
            <a:r>
              <a:rPr lang="en-US" b="1" baseline="30000" dirty="0">
                <a:solidFill>
                  <a:schemeClr val="tx1"/>
                </a:solidFill>
              </a:rPr>
              <a:t>4 </a:t>
            </a:r>
            <a:r>
              <a:rPr lang="en-US" dirty="0">
                <a:solidFill>
                  <a:schemeClr val="tx1"/>
                </a:solidFill>
              </a:rPr>
              <a:t>He took what they handed him and made it into an idol cast in the shape of a calf, fashioning it with a tool. Then they said, </a:t>
            </a:r>
            <a:r>
              <a:rPr lang="en-US" b="1" dirty="0">
                <a:solidFill>
                  <a:schemeClr val="tx1"/>
                </a:solidFill>
              </a:rPr>
              <a:t>“These are your gods, Israel, who brought you up out of Egypt.”</a:t>
            </a:r>
          </a:p>
        </p:txBody>
      </p:sp>
      <p:sp>
        <p:nvSpPr>
          <p:cNvPr id="5" name="Text Placeholder 4">
            <a:extLst>
              <a:ext uri="{FF2B5EF4-FFF2-40B4-BE49-F238E27FC236}">
                <a16:creationId xmlns:a16="http://schemas.microsoft.com/office/drawing/2014/main" id="{A99A328E-211D-8035-29DF-6D0D9AC943F0}"/>
              </a:ext>
            </a:extLst>
          </p:cNvPr>
          <p:cNvSpPr>
            <a:spLocks noGrp="1"/>
          </p:cNvSpPr>
          <p:nvPr>
            <p:ph type="body" sz="quarter" idx="14"/>
          </p:nvPr>
        </p:nvSpPr>
        <p:spPr/>
        <p:txBody>
          <a:bodyPr>
            <a:normAutofit/>
          </a:bodyPr>
          <a:lstStyle/>
          <a:p>
            <a:r>
              <a:rPr lang="en-US" sz="3600" dirty="0">
                <a:solidFill>
                  <a:srgbClr val="BE9C45"/>
                </a:solidFill>
              </a:rPr>
              <a:t>Exodus 32:4 NIV </a:t>
            </a:r>
          </a:p>
        </p:txBody>
      </p:sp>
    </p:spTree>
    <p:extLst>
      <p:ext uri="{BB962C8B-B14F-4D97-AF65-F5344CB8AC3E}">
        <p14:creationId xmlns:p14="http://schemas.microsoft.com/office/powerpoint/2010/main" val="23740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B5B8-BC89-3E66-8581-63225D2276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89C588-7AAD-9E2E-A5BD-178A33A69F1F}"/>
              </a:ext>
            </a:extLst>
          </p:cNvPr>
          <p:cNvSpPr>
            <a:spLocks noGrp="1"/>
          </p:cNvSpPr>
          <p:nvPr>
            <p:ph type="body" sz="quarter" idx="13"/>
          </p:nvPr>
        </p:nvSpPr>
        <p:spPr/>
        <p:txBody>
          <a:bodyPr>
            <a:normAutofit fontScale="92500"/>
          </a:bodyPr>
          <a:lstStyle/>
          <a:p>
            <a:r>
              <a:rPr lang="en-US" b="1" baseline="30000" dirty="0">
                <a:solidFill>
                  <a:schemeClr val="tx1"/>
                </a:solidFill>
              </a:rPr>
              <a:t>5 </a:t>
            </a:r>
            <a:r>
              <a:rPr lang="en-US" dirty="0">
                <a:solidFill>
                  <a:schemeClr val="tx1"/>
                </a:solidFill>
              </a:rPr>
              <a:t>When Aaron saw this</a:t>
            </a:r>
            <a:r>
              <a:rPr lang="en-US" b="1" dirty="0">
                <a:solidFill>
                  <a:schemeClr val="tx1"/>
                </a:solidFill>
              </a:rPr>
              <a:t>, he built an altar in front of the calf </a:t>
            </a:r>
            <a:r>
              <a:rPr lang="en-US" dirty="0">
                <a:solidFill>
                  <a:schemeClr val="tx1"/>
                </a:solidFill>
              </a:rPr>
              <a:t>and announced, </a:t>
            </a:r>
            <a:r>
              <a:rPr lang="en-US" b="1" dirty="0">
                <a:solidFill>
                  <a:schemeClr val="tx1"/>
                </a:solidFill>
              </a:rPr>
              <a:t>“Tomorrow there will be a festival to the </a:t>
            </a:r>
            <a:r>
              <a:rPr lang="en-US" b="1" cap="small" dirty="0">
                <a:solidFill>
                  <a:schemeClr val="tx1"/>
                </a:solidFill>
              </a:rPr>
              <a:t>Lord</a:t>
            </a:r>
            <a:r>
              <a:rPr lang="en-US" b="1" dirty="0">
                <a:solidFill>
                  <a:schemeClr val="tx1"/>
                </a:solidFill>
              </a:rPr>
              <a:t>.” </a:t>
            </a:r>
          </a:p>
          <a:p>
            <a:r>
              <a:rPr lang="en-US" b="1" baseline="30000" dirty="0">
                <a:solidFill>
                  <a:schemeClr val="tx1"/>
                </a:solidFill>
              </a:rPr>
              <a:t>6 </a:t>
            </a:r>
            <a:r>
              <a:rPr lang="en-US" dirty="0">
                <a:solidFill>
                  <a:schemeClr val="tx1"/>
                </a:solidFill>
              </a:rPr>
              <a:t>So the next day the people rose early and sacrificed burnt offerings and presented fellowship offerings. Afterward they sat down to eat and drink and got up to indulge in revelry</a:t>
            </a:r>
            <a:r>
              <a:rPr lang="en-US" dirty="0"/>
              <a:t>.</a:t>
            </a:r>
            <a:endParaRPr lang="en-US" dirty="0">
              <a:solidFill>
                <a:schemeClr val="tx1"/>
              </a:solidFill>
            </a:endParaRPr>
          </a:p>
        </p:txBody>
      </p:sp>
      <p:sp>
        <p:nvSpPr>
          <p:cNvPr id="5" name="Text Placeholder 4">
            <a:extLst>
              <a:ext uri="{FF2B5EF4-FFF2-40B4-BE49-F238E27FC236}">
                <a16:creationId xmlns:a16="http://schemas.microsoft.com/office/drawing/2014/main" id="{C78F3009-1868-8FFA-FE3F-A55C92D0F29E}"/>
              </a:ext>
            </a:extLst>
          </p:cNvPr>
          <p:cNvSpPr>
            <a:spLocks noGrp="1"/>
          </p:cNvSpPr>
          <p:nvPr>
            <p:ph type="body" sz="quarter" idx="14"/>
          </p:nvPr>
        </p:nvSpPr>
        <p:spPr/>
        <p:txBody>
          <a:bodyPr>
            <a:normAutofit/>
          </a:bodyPr>
          <a:lstStyle/>
          <a:p>
            <a:r>
              <a:rPr lang="en-US" sz="3600" dirty="0">
                <a:solidFill>
                  <a:srgbClr val="BE9C45"/>
                </a:solidFill>
              </a:rPr>
              <a:t>Exodus 32:5-6 NIV </a:t>
            </a:r>
          </a:p>
        </p:txBody>
      </p:sp>
    </p:spTree>
    <p:extLst>
      <p:ext uri="{BB962C8B-B14F-4D97-AF65-F5344CB8AC3E}">
        <p14:creationId xmlns:p14="http://schemas.microsoft.com/office/powerpoint/2010/main" val="241726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6E85E-29FA-67E4-FF2B-60D0ACBE71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3A9388-BF65-40B7-ED9D-F63E9337906E}"/>
              </a:ext>
            </a:extLst>
          </p:cNvPr>
          <p:cNvSpPr>
            <a:spLocks noGrp="1"/>
          </p:cNvSpPr>
          <p:nvPr>
            <p:ph type="body" sz="quarter" idx="13"/>
          </p:nvPr>
        </p:nvSpPr>
        <p:spPr/>
        <p:txBody>
          <a:bodyPr>
            <a:normAutofit lnSpcReduction="10000"/>
          </a:bodyPr>
          <a:lstStyle/>
          <a:p>
            <a:r>
              <a:rPr lang="en-US" b="1" baseline="30000" dirty="0">
                <a:solidFill>
                  <a:schemeClr val="tx1"/>
                </a:solidFill>
              </a:rPr>
              <a:t>3 </a:t>
            </a:r>
            <a:r>
              <a:rPr lang="en-US" b="1" dirty="0">
                <a:solidFill>
                  <a:schemeClr val="tx1"/>
                </a:solidFill>
              </a:rPr>
              <a:t>For the revelation awaits </a:t>
            </a:r>
          </a:p>
          <a:p>
            <a:r>
              <a:rPr lang="en-US" b="1" dirty="0">
                <a:solidFill>
                  <a:schemeClr val="tx1"/>
                </a:solidFill>
              </a:rPr>
              <a:t>an appointed time;</a:t>
            </a:r>
            <a:br>
              <a:rPr lang="en-US" b="1" dirty="0">
                <a:solidFill>
                  <a:schemeClr val="tx1"/>
                </a:solidFill>
              </a:rPr>
            </a:br>
            <a:r>
              <a:rPr lang="en-US" dirty="0">
                <a:solidFill>
                  <a:schemeClr val="tx1"/>
                </a:solidFill>
              </a:rPr>
              <a:t>    it speaks of the end</a:t>
            </a:r>
            <a:br>
              <a:rPr lang="en-US" dirty="0">
                <a:solidFill>
                  <a:schemeClr val="tx1"/>
                </a:solidFill>
              </a:rPr>
            </a:br>
            <a:r>
              <a:rPr lang="en-US" dirty="0">
                <a:solidFill>
                  <a:schemeClr val="tx1"/>
                </a:solidFill>
              </a:rPr>
              <a:t>    and will not prove false.</a:t>
            </a:r>
            <a:br>
              <a:rPr lang="en-US" dirty="0">
                <a:solidFill>
                  <a:schemeClr val="tx1"/>
                </a:solidFill>
              </a:rPr>
            </a:br>
            <a:r>
              <a:rPr lang="en-US" b="1" dirty="0">
                <a:solidFill>
                  <a:schemeClr val="tx1"/>
                </a:solidFill>
              </a:rPr>
              <a:t>Though it linger, wait for it;</a:t>
            </a:r>
            <a:br>
              <a:rPr lang="en-US" b="1" dirty="0">
                <a:solidFill>
                  <a:schemeClr val="tx1"/>
                </a:solidFill>
              </a:rPr>
            </a:br>
            <a:r>
              <a:rPr lang="en-US" dirty="0">
                <a:solidFill>
                  <a:schemeClr val="tx1"/>
                </a:solidFill>
              </a:rPr>
              <a:t>    it will certainly come</a:t>
            </a:r>
            <a:br>
              <a:rPr lang="en-US" dirty="0">
                <a:solidFill>
                  <a:schemeClr val="tx1"/>
                </a:solidFill>
              </a:rPr>
            </a:br>
            <a:r>
              <a:rPr lang="en-US" dirty="0">
                <a:solidFill>
                  <a:schemeClr val="tx1"/>
                </a:solidFill>
              </a:rPr>
              <a:t>    and will not delay.</a:t>
            </a:r>
          </a:p>
        </p:txBody>
      </p:sp>
      <p:sp>
        <p:nvSpPr>
          <p:cNvPr id="5" name="Text Placeholder 4">
            <a:extLst>
              <a:ext uri="{FF2B5EF4-FFF2-40B4-BE49-F238E27FC236}">
                <a16:creationId xmlns:a16="http://schemas.microsoft.com/office/drawing/2014/main" id="{52015A8C-7B45-A269-F68E-5DB7483698DE}"/>
              </a:ext>
            </a:extLst>
          </p:cNvPr>
          <p:cNvSpPr>
            <a:spLocks noGrp="1"/>
          </p:cNvSpPr>
          <p:nvPr>
            <p:ph type="body" sz="quarter" idx="14"/>
          </p:nvPr>
        </p:nvSpPr>
        <p:spPr/>
        <p:txBody>
          <a:bodyPr>
            <a:normAutofit/>
          </a:bodyPr>
          <a:lstStyle/>
          <a:p>
            <a:r>
              <a:rPr lang="en-US" sz="3600" dirty="0">
                <a:solidFill>
                  <a:srgbClr val="BE9C45"/>
                </a:solidFill>
              </a:rPr>
              <a:t>Habakkuk 2:3 NIV </a:t>
            </a:r>
          </a:p>
        </p:txBody>
      </p:sp>
    </p:spTree>
    <p:extLst>
      <p:ext uri="{BB962C8B-B14F-4D97-AF65-F5344CB8AC3E}">
        <p14:creationId xmlns:p14="http://schemas.microsoft.com/office/powerpoint/2010/main" val="149663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AF4B-84C0-75BC-FEF5-77DBEB221B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8CA72C-6533-DCE5-2901-7077D6AB57F9}"/>
              </a:ext>
            </a:extLst>
          </p:cNvPr>
          <p:cNvSpPr>
            <a:spLocks noGrp="1"/>
          </p:cNvSpPr>
          <p:nvPr>
            <p:ph type="body" sz="quarter" idx="10"/>
          </p:nvPr>
        </p:nvSpPr>
        <p:spPr>
          <a:xfrm>
            <a:off x="466088" y="997124"/>
            <a:ext cx="8211824" cy="2210420"/>
          </a:xfrm>
        </p:spPr>
        <p:txBody>
          <a:bodyPr/>
          <a:lstStyle/>
          <a:p>
            <a:r>
              <a:rPr lang="en-US" sz="3600" b="1" dirty="0">
                <a:solidFill>
                  <a:srgbClr val="BD9E45"/>
                </a:solidFill>
                <a:effectLst>
                  <a:outerShdw blurRad="38100" dist="38100" dir="2700000" algn="tl">
                    <a:srgbClr val="000000">
                      <a:alpha val="43137"/>
                    </a:srgbClr>
                  </a:outerShdw>
                </a:effectLst>
              </a:rPr>
              <a:t>The Mediator in the Gap</a:t>
            </a:r>
            <a:endParaRPr lang="en-US" sz="3600" dirty="0">
              <a:solidFill>
                <a:srgbClr val="BD9E45"/>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17785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A20D-8D83-D6D5-2375-F65DA2CF23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2EC0D6-490D-3EBB-4B2C-BEF517E8FEEF}"/>
              </a:ext>
            </a:extLst>
          </p:cNvPr>
          <p:cNvSpPr>
            <a:spLocks noGrp="1"/>
          </p:cNvSpPr>
          <p:nvPr>
            <p:ph type="body" sz="quarter" idx="13"/>
          </p:nvPr>
        </p:nvSpPr>
        <p:spPr/>
        <p:txBody>
          <a:bodyPr>
            <a:normAutofit/>
          </a:bodyPr>
          <a:lstStyle/>
          <a:p>
            <a:r>
              <a:rPr lang="en-US" b="1" baseline="30000" dirty="0">
                <a:solidFill>
                  <a:schemeClr val="tx1"/>
                </a:solidFill>
              </a:rPr>
              <a:t>11 </a:t>
            </a:r>
            <a:r>
              <a:rPr lang="en-US" dirty="0">
                <a:solidFill>
                  <a:schemeClr val="tx1"/>
                </a:solidFill>
              </a:rPr>
              <a:t>But </a:t>
            </a:r>
            <a:r>
              <a:rPr lang="en-US" b="1" dirty="0">
                <a:solidFill>
                  <a:schemeClr val="tx1"/>
                </a:solidFill>
              </a:rPr>
              <a:t>Moses sought the favor of the </a:t>
            </a:r>
            <a:r>
              <a:rPr lang="en-US" b="1" cap="small" dirty="0">
                <a:solidFill>
                  <a:schemeClr val="tx1"/>
                </a:solidFill>
              </a:rPr>
              <a:t>Lord</a:t>
            </a:r>
            <a:r>
              <a:rPr lang="en-US" b="1" dirty="0">
                <a:solidFill>
                  <a:schemeClr val="tx1"/>
                </a:solidFill>
              </a:rPr>
              <a:t> </a:t>
            </a:r>
            <a:r>
              <a:rPr lang="en-US" dirty="0">
                <a:solidFill>
                  <a:schemeClr val="tx1"/>
                </a:solidFill>
              </a:rPr>
              <a:t>his God. </a:t>
            </a:r>
          </a:p>
          <a:p>
            <a:r>
              <a:rPr lang="en-US" dirty="0">
                <a:solidFill>
                  <a:schemeClr val="tx1"/>
                </a:solidFill>
              </a:rPr>
              <a:t>“</a:t>
            </a:r>
            <a:r>
              <a:rPr lang="en-US" cap="small" dirty="0">
                <a:solidFill>
                  <a:schemeClr val="tx1"/>
                </a:solidFill>
              </a:rPr>
              <a:t>Lord</a:t>
            </a:r>
            <a:r>
              <a:rPr lang="en-US" dirty="0">
                <a:solidFill>
                  <a:schemeClr val="tx1"/>
                </a:solidFill>
              </a:rPr>
              <a:t>,” he said, “why should your anger burn against your people, whom you brought out of Egypt with great power and a mighty hand? </a:t>
            </a:r>
          </a:p>
        </p:txBody>
      </p:sp>
      <p:sp>
        <p:nvSpPr>
          <p:cNvPr id="5" name="Text Placeholder 4">
            <a:extLst>
              <a:ext uri="{FF2B5EF4-FFF2-40B4-BE49-F238E27FC236}">
                <a16:creationId xmlns:a16="http://schemas.microsoft.com/office/drawing/2014/main" id="{10FDDD16-9592-295D-54CC-C4C5BCEAD904}"/>
              </a:ext>
            </a:extLst>
          </p:cNvPr>
          <p:cNvSpPr>
            <a:spLocks noGrp="1"/>
          </p:cNvSpPr>
          <p:nvPr>
            <p:ph type="body" sz="quarter" idx="14"/>
          </p:nvPr>
        </p:nvSpPr>
        <p:spPr/>
        <p:txBody>
          <a:bodyPr>
            <a:normAutofit/>
          </a:bodyPr>
          <a:lstStyle/>
          <a:p>
            <a:r>
              <a:rPr lang="en-US" sz="3600" dirty="0">
                <a:solidFill>
                  <a:srgbClr val="BE9C45"/>
                </a:solidFill>
              </a:rPr>
              <a:t>Exodus 32:11 NIV </a:t>
            </a:r>
          </a:p>
        </p:txBody>
      </p:sp>
    </p:spTree>
    <p:extLst>
      <p:ext uri="{BB962C8B-B14F-4D97-AF65-F5344CB8AC3E}">
        <p14:creationId xmlns:p14="http://schemas.microsoft.com/office/powerpoint/2010/main" val="101982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259002" y="4043529"/>
            <a:ext cx="2142098" cy="205123"/>
          </a:xfrm>
        </p:spPr>
        <p:txBody>
          <a:bodyPr>
            <a:noAutofit/>
          </a:bodyPr>
          <a:lstStyle/>
          <a:p>
            <a:r>
              <a:rPr lang="en-US" sz="1800" dirty="0"/>
              <a:t>Exodus 32: 1-9</a:t>
            </a:r>
          </a:p>
        </p:txBody>
      </p:sp>
      <p:sp>
        <p:nvSpPr>
          <p:cNvPr id="2" name="Title 1"/>
          <p:cNvSpPr>
            <a:spLocks noGrp="1"/>
          </p:cNvSpPr>
          <p:nvPr>
            <p:ph type="title"/>
          </p:nvPr>
        </p:nvSpPr>
        <p:spPr>
          <a:xfrm>
            <a:off x="4079081" y="2700868"/>
            <a:ext cx="4261127" cy="1221652"/>
          </a:xfrm>
        </p:spPr>
        <p:txBody>
          <a:bodyPr/>
          <a:lstStyle/>
          <a:p>
            <a:r>
              <a:rPr lang="en-US" sz="3600" dirty="0">
                <a:solidFill>
                  <a:srgbClr val="C8BE71"/>
                </a:solidFill>
                <a:effectLst>
                  <a:outerShdw blurRad="38100" dist="38100" dir="2700000" algn="tl">
                    <a:srgbClr val="000000">
                      <a:alpha val="43137"/>
                    </a:srgbClr>
                  </a:outerShdw>
                </a:effectLst>
              </a:rPr>
              <a:t>The Portion </a:t>
            </a:r>
            <a:br>
              <a:rPr lang="en-US" sz="3600" dirty="0">
                <a:solidFill>
                  <a:srgbClr val="C8BE71"/>
                </a:solidFill>
                <a:effectLst>
                  <a:outerShdw blurRad="38100" dist="38100" dir="2700000" algn="tl">
                    <a:srgbClr val="000000">
                      <a:alpha val="43137"/>
                    </a:srgbClr>
                  </a:outerShdw>
                </a:effectLst>
              </a:rPr>
            </a:br>
            <a:r>
              <a:rPr lang="en-US" sz="3600" i="1" dirty="0">
                <a:solidFill>
                  <a:srgbClr val="C8BE71"/>
                </a:solidFill>
                <a:effectLst>
                  <a:outerShdw blurRad="38100" dist="38100" dir="2700000" algn="tl">
                    <a:srgbClr val="000000">
                      <a:alpha val="43137"/>
                    </a:srgbClr>
                  </a:outerShdw>
                </a:effectLst>
              </a:rPr>
              <a:t>We Can’t Proclaim</a:t>
            </a:r>
          </a:p>
        </p:txBody>
      </p:sp>
      <p:sp>
        <p:nvSpPr>
          <p:cNvPr id="3" name="TextBox 2">
            <a:extLst>
              <a:ext uri="{FF2B5EF4-FFF2-40B4-BE49-F238E27FC236}">
                <a16:creationId xmlns:a16="http://schemas.microsoft.com/office/drawing/2014/main" id="{8ADDB716-1624-2D35-FBC7-6171B24E3270}"/>
              </a:ext>
            </a:extLst>
          </p:cNvPr>
          <p:cNvSpPr txBox="1"/>
          <p:nvPr/>
        </p:nvSpPr>
        <p:spPr>
          <a:xfrm>
            <a:off x="4650581" y="4497169"/>
            <a:ext cx="3407569" cy="646331"/>
          </a:xfrm>
          <a:prstGeom prst="rect">
            <a:avLst/>
          </a:prstGeom>
          <a:noFill/>
        </p:spPr>
        <p:txBody>
          <a:bodyPr wrap="square" rtlCol="0">
            <a:spAutoFit/>
          </a:bodyPr>
          <a:lstStyle/>
          <a:p>
            <a:pPr algn="ctr"/>
            <a:r>
              <a:rPr lang="en-US" dirty="0"/>
              <a:t>Why Our Yes Fails and Jesus is Our Only “Amen”</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F372-51FF-D9FC-680C-081DB966C1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5F65D7-E2DF-D747-9432-641557D121DA}"/>
              </a:ext>
            </a:extLst>
          </p:cNvPr>
          <p:cNvSpPr>
            <a:spLocks noGrp="1"/>
          </p:cNvSpPr>
          <p:nvPr>
            <p:ph type="body" sz="quarter" idx="13"/>
          </p:nvPr>
        </p:nvSpPr>
        <p:spPr/>
        <p:txBody>
          <a:bodyPr>
            <a:normAutofit lnSpcReduction="10000"/>
          </a:bodyPr>
          <a:lstStyle/>
          <a:p>
            <a:r>
              <a:rPr lang="en-US" b="1" baseline="30000" dirty="0">
                <a:solidFill>
                  <a:schemeClr val="tx1"/>
                </a:solidFill>
              </a:rPr>
              <a:t>13 </a:t>
            </a:r>
            <a:r>
              <a:rPr lang="en-US" b="1" dirty="0">
                <a:solidFill>
                  <a:schemeClr val="tx1"/>
                </a:solidFill>
              </a:rPr>
              <a:t>Remember your servants Abraham, Isaac and Israel, </a:t>
            </a:r>
          </a:p>
          <a:p>
            <a:r>
              <a:rPr lang="en-US" dirty="0">
                <a:solidFill>
                  <a:schemeClr val="tx1"/>
                </a:solidFill>
              </a:rPr>
              <a:t>to whom you swore by your own self: </a:t>
            </a:r>
          </a:p>
          <a:p>
            <a:r>
              <a:rPr lang="en-US" dirty="0">
                <a:solidFill>
                  <a:schemeClr val="tx1"/>
                </a:solidFill>
              </a:rPr>
              <a:t>‘I will make your descendants as numerous as the stars in the sky and I will give your descendants all this land I promised them, and it will be their inheritance forever.’ </a:t>
            </a:r>
          </a:p>
        </p:txBody>
      </p:sp>
      <p:sp>
        <p:nvSpPr>
          <p:cNvPr id="5" name="Text Placeholder 4">
            <a:extLst>
              <a:ext uri="{FF2B5EF4-FFF2-40B4-BE49-F238E27FC236}">
                <a16:creationId xmlns:a16="http://schemas.microsoft.com/office/drawing/2014/main" id="{90D185BA-C76C-D7FA-99BD-92617FD55229}"/>
              </a:ext>
            </a:extLst>
          </p:cNvPr>
          <p:cNvSpPr>
            <a:spLocks noGrp="1"/>
          </p:cNvSpPr>
          <p:nvPr>
            <p:ph type="body" sz="quarter" idx="14"/>
          </p:nvPr>
        </p:nvSpPr>
        <p:spPr/>
        <p:txBody>
          <a:bodyPr>
            <a:normAutofit/>
          </a:bodyPr>
          <a:lstStyle/>
          <a:p>
            <a:r>
              <a:rPr lang="en-US" sz="3600" dirty="0">
                <a:solidFill>
                  <a:srgbClr val="BE9C45"/>
                </a:solidFill>
              </a:rPr>
              <a:t>Exodus 32:13-14 NIV </a:t>
            </a:r>
          </a:p>
        </p:txBody>
      </p:sp>
    </p:spTree>
    <p:extLst>
      <p:ext uri="{BB962C8B-B14F-4D97-AF65-F5344CB8AC3E}">
        <p14:creationId xmlns:p14="http://schemas.microsoft.com/office/powerpoint/2010/main" val="309693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D61E-EA38-8D2F-FA5B-EF6B26CC62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D830A2-D0F9-8218-F91E-07ECAC93609D}"/>
              </a:ext>
            </a:extLst>
          </p:cNvPr>
          <p:cNvSpPr>
            <a:spLocks noGrp="1"/>
          </p:cNvSpPr>
          <p:nvPr>
            <p:ph type="body" sz="quarter" idx="13"/>
          </p:nvPr>
        </p:nvSpPr>
        <p:spPr/>
        <p:txBody>
          <a:bodyPr>
            <a:normAutofit/>
          </a:bodyPr>
          <a:lstStyle/>
          <a:p>
            <a:r>
              <a:rPr lang="en-US" dirty="0">
                <a:solidFill>
                  <a:schemeClr val="tx1"/>
                </a:solidFill>
              </a:rPr>
              <a:t>We all, like sheep, have gone astray,</a:t>
            </a:r>
            <a:br>
              <a:rPr lang="en-US" dirty="0">
                <a:solidFill>
                  <a:schemeClr val="tx1"/>
                </a:solidFill>
              </a:rPr>
            </a:br>
            <a:r>
              <a:rPr lang="en-US" dirty="0">
                <a:solidFill>
                  <a:schemeClr val="tx1"/>
                </a:solidFill>
              </a:rPr>
              <a:t>    each of us has turned to our own way;</a:t>
            </a:r>
            <a:br>
              <a:rPr lang="en-US" dirty="0">
                <a:solidFill>
                  <a:schemeClr val="tx1"/>
                </a:solidFill>
              </a:rPr>
            </a:br>
            <a:r>
              <a:rPr lang="en-US" dirty="0">
                <a:solidFill>
                  <a:schemeClr val="tx1"/>
                </a:solidFill>
              </a:rPr>
              <a:t>and the </a:t>
            </a:r>
            <a:r>
              <a:rPr lang="en-US" cap="small" dirty="0">
                <a:solidFill>
                  <a:schemeClr val="tx1"/>
                </a:solidFill>
              </a:rPr>
              <a:t>Lord</a:t>
            </a:r>
            <a:r>
              <a:rPr lang="en-US" dirty="0">
                <a:solidFill>
                  <a:schemeClr val="tx1"/>
                </a:solidFill>
              </a:rPr>
              <a:t> has laid on him</a:t>
            </a:r>
            <a:br>
              <a:rPr lang="en-US" dirty="0">
                <a:solidFill>
                  <a:schemeClr val="tx1"/>
                </a:solidFill>
              </a:rPr>
            </a:br>
            <a:r>
              <a:rPr lang="en-US" dirty="0">
                <a:solidFill>
                  <a:schemeClr val="tx1"/>
                </a:solidFill>
              </a:rPr>
              <a:t>    the iniquity of us all.</a:t>
            </a:r>
          </a:p>
        </p:txBody>
      </p:sp>
      <p:sp>
        <p:nvSpPr>
          <p:cNvPr id="5" name="Text Placeholder 4">
            <a:extLst>
              <a:ext uri="{FF2B5EF4-FFF2-40B4-BE49-F238E27FC236}">
                <a16:creationId xmlns:a16="http://schemas.microsoft.com/office/drawing/2014/main" id="{549DCB5D-F868-E381-56F7-121AF6C4F028}"/>
              </a:ext>
            </a:extLst>
          </p:cNvPr>
          <p:cNvSpPr>
            <a:spLocks noGrp="1"/>
          </p:cNvSpPr>
          <p:nvPr>
            <p:ph type="body" sz="quarter" idx="14"/>
          </p:nvPr>
        </p:nvSpPr>
        <p:spPr/>
        <p:txBody>
          <a:bodyPr>
            <a:normAutofit/>
          </a:bodyPr>
          <a:lstStyle/>
          <a:p>
            <a:r>
              <a:rPr lang="en-US" sz="3600" dirty="0">
                <a:solidFill>
                  <a:srgbClr val="BE9C45"/>
                </a:solidFill>
              </a:rPr>
              <a:t>Isaiah 53:6 NIV </a:t>
            </a:r>
          </a:p>
        </p:txBody>
      </p:sp>
    </p:spTree>
    <p:extLst>
      <p:ext uri="{BB962C8B-B14F-4D97-AF65-F5344CB8AC3E}">
        <p14:creationId xmlns:p14="http://schemas.microsoft.com/office/powerpoint/2010/main" val="19315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52B7-7E88-F79A-AB25-A7D3152044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02C364-5CB2-12C4-28C1-B3A6991892AB}"/>
              </a:ext>
            </a:extLst>
          </p:cNvPr>
          <p:cNvSpPr>
            <a:spLocks noGrp="1"/>
          </p:cNvSpPr>
          <p:nvPr>
            <p:ph type="body" sz="quarter" idx="13"/>
          </p:nvPr>
        </p:nvSpPr>
        <p:spPr/>
        <p:txBody>
          <a:bodyPr>
            <a:normAutofit/>
          </a:bodyPr>
          <a:lstStyle/>
          <a:p>
            <a:r>
              <a:rPr lang="en-US" b="1" baseline="30000" dirty="0">
                <a:solidFill>
                  <a:schemeClr val="tx1"/>
                </a:solidFill>
              </a:rPr>
              <a:t>5 </a:t>
            </a:r>
            <a:r>
              <a:rPr lang="en-US" dirty="0">
                <a:solidFill>
                  <a:schemeClr val="tx1"/>
                </a:solidFill>
              </a:rPr>
              <a:t>For there is one God </a:t>
            </a:r>
          </a:p>
          <a:p>
            <a:r>
              <a:rPr lang="en-US" b="1" dirty="0">
                <a:solidFill>
                  <a:schemeClr val="tx1"/>
                </a:solidFill>
              </a:rPr>
              <a:t>and one mediator </a:t>
            </a:r>
          </a:p>
          <a:p>
            <a:r>
              <a:rPr lang="en-US" b="1" dirty="0">
                <a:solidFill>
                  <a:schemeClr val="tx1"/>
                </a:solidFill>
              </a:rPr>
              <a:t>between God and mankind, </a:t>
            </a:r>
          </a:p>
          <a:p>
            <a:r>
              <a:rPr lang="en-US" b="1" dirty="0">
                <a:solidFill>
                  <a:srgbClr val="BE9C45"/>
                </a:solidFill>
              </a:rPr>
              <a:t>the man Christ Jesus, </a:t>
            </a:r>
          </a:p>
          <a:p>
            <a:r>
              <a:rPr lang="en-US" b="1" baseline="30000" dirty="0">
                <a:solidFill>
                  <a:schemeClr val="tx1"/>
                </a:solidFill>
              </a:rPr>
              <a:t>6 </a:t>
            </a:r>
            <a:r>
              <a:rPr lang="en-US" dirty="0">
                <a:solidFill>
                  <a:schemeClr val="tx1"/>
                </a:solidFill>
              </a:rPr>
              <a:t>who gave himself as a ransom for all people.</a:t>
            </a:r>
          </a:p>
        </p:txBody>
      </p:sp>
      <p:sp>
        <p:nvSpPr>
          <p:cNvPr id="5" name="Text Placeholder 4">
            <a:extLst>
              <a:ext uri="{FF2B5EF4-FFF2-40B4-BE49-F238E27FC236}">
                <a16:creationId xmlns:a16="http://schemas.microsoft.com/office/drawing/2014/main" id="{45C704BA-9175-528A-30A4-945015C42808}"/>
              </a:ext>
            </a:extLst>
          </p:cNvPr>
          <p:cNvSpPr>
            <a:spLocks noGrp="1"/>
          </p:cNvSpPr>
          <p:nvPr>
            <p:ph type="body" sz="quarter" idx="14"/>
          </p:nvPr>
        </p:nvSpPr>
        <p:spPr/>
        <p:txBody>
          <a:bodyPr>
            <a:normAutofit/>
          </a:bodyPr>
          <a:lstStyle/>
          <a:p>
            <a:r>
              <a:rPr lang="en-US" sz="3600" dirty="0">
                <a:solidFill>
                  <a:srgbClr val="BE9C45"/>
                </a:solidFill>
              </a:rPr>
              <a:t>1 Timothy 2:5-6 NIV </a:t>
            </a:r>
          </a:p>
        </p:txBody>
      </p:sp>
    </p:spTree>
    <p:extLst>
      <p:ext uri="{BB962C8B-B14F-4D97-AF65-F5344CB8AC3E}">
        <p14:creationId xmlns:p14="http://schemas.microsoft.com/office/powerpoint/2010/main" val="398796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A5553-692C-078F-0EEE-C6E365881BB4}"/>
              </a:ext>
            </a:extLst>
          </p:cNvPr>
          <p:cNvSpPr>
            <a:spLocks noGrp="1"/>
          </p:cNvSpPr>
          <p:nvPr>
            <p:ph type="body" sz="quarter" idx="13"/>
          </p:nvPr>
        </p:nvSpPr>
        <p:spPr/>
        <p:txBody>
          <a:bodyPr>
            <a:normAutofit fontScale="85000" lnSpcReduction="10000"/>
          </a:bodyPr>
          <a:lstStyle/>
          <a:p>
            <a:endParaRPr lang="en-US" dirty="0">
              <a:solidFill>
                <a:schemeClr val="tx1"/>
              </a:solidFill>
            </a:endParaRPr>
          </a:p>
          <a:p>
            <a:r>
              <a:rPr lang="en-US" dirty="0">
                <a:solidFill>
                  <a:schemeClr val="tx1"/>
                </a:solidFill>
              </a:rPr>
              <a:t>Conclusion:</a:t>
            </a:r>
          </a:p>
          <a:p>
            <a:r>
              <a:rPr lang="en-US" dirty="0">
                <a:solidFill>
                  <a:schemeClr val="tx1"/>
                </a:solidFill>
              </a:rPr>
              <a:t>The story of the Golden Calf ends with a broken covenant. But the story of the Gospel ends with a New Covenant and an invited people. While Israel stood in the valley trying to fashion a god out of gold, </a:t>
            </a:r>
          </a:p>
          <a:p>
            <a:r>
              <a:rPr lang="en-US" dirty="0">
                <a:solidFill>
                  <a:schemeClr val="tx1"/>
                </a:solidFill>
              </a:rPr>
              <a:t>God was looking ahead </a:t>
            </a:r>
          </a:p>
          <a:p>
            <a:r>
              <a:rPr lang="en-US" dirty="0">
                <a:solidFill>
                  <a:schemeClr val="tx1"/>
                </a:solidFill>
              </a:rPr>
              <a:t>to a hill called Calvary, </a:t>
            </a:r>
          </a:p>
          <a:p>
            <a:r>
              <a:rPr lang="en-US" dirty="0">
                <a:solidFill>
                  <a:schemeClr val="tx1"/>
                </a:solidFill>
              </a:rPr>
              <a:t>where He would provide </a:t>
            </a:r>
          </a:p>
          <a:p>
            <a:r>
              <a:rPr lang="en-US" dirty="0">
                <a:solidFill>
                  <a:schemeClr val="tx1"/>
                </a:solidFill>
              </a:rPr>
              <a:t>a Savior out of grace.</a:t>
            </a:r>
          </a:p>
          <a:p>
            <a:endParaRPr lang="en-US" dirty="0">
              <a:solidFill>
                <a:schemeClr val="tx1"/>
              </a:solidFill>
            </a:endParaRPr>
          </a:p>
          <a:p>
            <a:endParaRPr lang="en-US" dirty="0"/>
          </a:p>
        </p:txBody>
      </p:sp>
    </p:spTree>
    <p:extLst>
      <p:ext uri="{BB962C8B-B14F-4D97-AF65-F5344CB8AC3E}">
        <p14:creationId xmlns:p14="http://schemas.microsoft.com/office/powerpoint/2010/main" val="321714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B08A89-A37B-C06E-E223-0D6162C0E927}"/>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2967C524-637D-477C-BC6A-121DC7BE519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8139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EC812D74-BEC4-E03C-F19C-B2BAFBAA93C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CAB29-39ED-AF6B-C7F1-B26FBD0F5B49}"/>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26CE0753-7FE6-BF88-352C-12831CC2F0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455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When the people saw that Moses was so long in coming down from the mountain, they gathered around Aaron and said, “Come, make us gods who will go before us. As for this fellow Moses who brought us up out of Egypt, we don’t know what has happened to him.”</a:t>
            </a:r>
          </a:p>
        </p:txBody>
      </p:sp>
      <p:sp>
        <p:nvSpPr>
          <p:cNvPr id="5" name="Text Placeholder 4"/>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13705-2C9B-80A1-BA91-9BB8535E90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96171C-342E-AED2-CB06-240273CD5FB5}"/>
              </a:ext>
            </a:extLst>
          </p:cNvPr>
          <p:cNvSpPr>
            <a:spLocks noGrp="1"/>
          </p:cNvSpPr>
          <p:nvPr>
            <p:ph type="body" sz="quarter" idx="13"/>
          </p:nvPr>
        </p:nvSpPr>
        <p:spPr/>
        <p:txBody>
          <a:bodyPr/>
          <a:lstStyle/>
          <a:p>
            <a:r>
              <a:rPr lang="en-US" b="1" baseline="30000" dirty="0">
                <a:solidFill>
                  <a:schemeClr val="tx1"/>
                </a:solidFill>
              </a:rPr>
              <a:t>2 </a:t>
            </a:r>
            <a:r>
              <a:rPr lang="en-US" dirty="0">
                <a:solidFill>
                  <a:schemeClr val="tx1"/>
                </a:solidFill>
              </a:rPr>
              <a:t>Aaron answered them, </a:t>
            </a:r>
          </a:p>
          <a:p>
            <a:r>
              <a:rPr lang="en-US" dirty="0">
                <a:solidFill>
                  <a:schemeClr val="tx1"/>
                </a:solidFill>
              </a:rPr>
              <a:t>“Take off the gold earrings that your wives, your sons and your daughters are wearing, and bring them to me.” </a:t>
            </a:r>
            <a:r>
              <a:rPr lang="en-US" b="1" baseline="30000" dirty="0">
                <a:solidFill>
                  <a:schemeClr val="tx1"/>
                </a:solidFill>
              </a:rPr>
              <a:t>3 </a:t>
            </a:r>
            <a:r>
              <a:rPr lang="en-US" dirty="0">
                <a:solidFill>
                  <a:schemeClr val="tx1"/>
                </a:solidFill>
              </a:rPr>
              <a:t>So all the people took off their earrings and brought them to Aaron. </a:t>
            </a:r>
          </a:p>
        </p:txBody>
      </p:sp>
      <p:sp>
        <p:nvSpPr>
          <p:cNvPr id="5" name="Text Placeholder 4">
            <a:extLst>
              <a:ext uri="{FF2B5EF4-FFF2-40B4-BE49-F238E27FC236}">
                <a16:creationId xmlns:a16="http://schemas.microsoft.com/office/drawing/2014/main" id="{3AF36212-5DFD-F8CE-2B78-F1FF36B96038}"/>
              </a:ext>
            </a:extLst>
          </p:cNvPr>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164639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D821-F3BC-1F27-1689-A1F098AD6C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E22BDD-0BFB-8F8F-F0B7-BB8AE8768CED}"/>
              </a:ext>
            </a:extLst>
          </p:cNvPr>
          <p:cNvSpPr>
            <a:spLocks noGrp="1"/>
          </p:cNvSpPr>
          <p:nvPr>
            <p:ph type="body" sz="quarter" idx="13"/>
          </p:nvPr>
        </p:nvSpPr>
        <p:spPr/>
        <p:txBody>
          <a:bodyPr/>
          <a:lstStyle/>
          <a:p>
            <a:r>
              <a:rPr lang="en-US" b="1" baseline="30000" dirty="0">
                <a:solidFill>
                  <a:schemeClr val="tx1"/>
                </a:solidFill>
              </a:rPr>
              <a:t>4 </a:t>
            </a:r>
            <a:r>
              <a:rPr lang="en-US" dirty="0">
                <a:solidFill>
                  <a:schemeClr val="tx1"/>
                </a:solidFill>
              </a:rPr>
              <a:t>He took what they handed him and made it into an idol cast in the shape of a calf, fashioning it with a tool. Then they said, “These are your gods, Israel, who brought you up out of Egypt.”</a:t>
            </a:r>
          </a:p>
        </p:txBody>
      </p:sp>
      <p:sp>
        <p:nvSpPr>
          <p:cNvPr id="5" name="Text Placeholder 4">
            <a:extLst>
              <a:ext uri="{FF2B5EF4-FFF2-40B4-BE49-F238E27FC236}">
                <a16:creationId xmlns:a16="http://schemas.microsoft.com/office/drawing/2014/main" id="{D5986FA4-67E8-CDFB-DE49-4249733F87FC}"/>
              </a:ext>
            </a:extLst>
          </p:cNvPr>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238799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70AD-D888-E6DB-E27F-891A14DF37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5CE0EC-5BAA-C7A1-95C2-8F237257E2AC}"/>
              </a:ext>
            </a:extLst>
          </p:cNvPr>
          <p:cNvSpPr>
            <a:spLocks noGrp="1"/>
          </p:cNvSpPr>
          <p:nvPr>
            <p:ph type="body" sz="quarter" idx="13"/>
          </p:nvPr>
        </p:nvSpPr>
        <p:spPr/>
        <p:txBody>
          <a:bodyPr/>
          <a:lstStyle/>
          <a:p>
            <a:r>
              <a:rPr lang="en-US" b="1" baseline="30000" dirty="0">
                <a:solidFill>
                  <a:schemeClr val="tx1"/>
                </a:solidFill>
              </a:rPr>
              <a:t>5 </a:t>
            </a:r>
            <a:r>
              <a:rPr lang="en-US" dirty="0">
                <a:solidFill>
                  <a:schemeClr val="tx1"/>
                </a:solidFill>
              </a:rPr>
              <a:t>When Aaron saw this, he built an altar in front of the calf and announced, “Tomorrow there will be a festival to the </a:t>
            </a:r>
            <a:r>
              <a:rPr lang="en-US" cap="small" dirty="0">
                <a:solidFill>
                  <a:schemeClr val="tx1"/>
                </a:solidFill>
              </a:rPr>
              <a:t>Lord</a:t>
            </a:r>
            <a:r>
              <a:rPr lang="en-US" dirty="0">
                <a:solidFill>
                  <a:schemeClr val="tx1"/>
                </a:solidFill>
              </a:rPr>
              <a:t>.” </a:t>
            </a:r>
            <a:r>
              <a:rPr lang="en-US" b="1" baseline="30000" dirty="0">
                <a:solidFill>
                  <a:schemeClr val="tx1"/>
                </a:solidFill>
              </a:rPr>
              <a:t>6 </a:t>
            </a:r>
            <a:r>
              <a:rPr lang="en-US" dirty="0">
                <a:solidFill>
                  <a:schemeClr val="tx1"/>
                </a:solidFill>
              </a:rPr>
              <a:t>So the next day the people rose early and sacrificed burnt offerings and presented fellowship offerings. Afterward they sat down to eat and drink and got up to indulge in revelry</a:t>
            </a:r>
            <a:r>
              <a:rPr lang="en-US" dirty="0"/>
              <a:t>.</a:t>
            </a:r>
            <a:endParaRPr lang="en-US" dirty="0">
              <a:solidFill>
                <a:schemeClr val="tx1"/>
              </a:solidFill>
            </a:endParaRPr>
          </a:p>
        </p:txBody>
      </p:sp>
      <p:sp>
        <p:nvSpPr>
          <p:cNvPr id="5" name="Text Placeholder 4">
            <a:extLst>
              <a:ext uri="{FF2B5EF4-FFF2-40B4-BE49-F238E27FC236}">
                <a16:creationId xmlns:a16="http://schemas.microsoft.com/office/drawing/2014/main" id="{B686F34F-6AD5-90E9-3224-D4D213989C9C}"/>
              </a:ext>
            </a:extLst>
          </p:cNvPr>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78135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11AF8-8B68-A972-B591-F60CE68035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999290-D5BF-A424-945B-D9E28A27243E}"/>
              </a:ext>
            </a:extLst>
          </p:cNvPr>
          <p:cNvSpPr>
            <a:spLocks noGrp="1"/>
          </p:cNvSpPr>
          <p:nvPr>
            <p:ph type="body" sz="quarter" idx="13"/>
          </p:nvPr>
        </p:nvSpPr>
        <p:spPr/>
        <p:txBody>
          <a:bodyPr/>
          <a:lstStyle/>
          <a:p>
            <a:r>
              <a:rPr lang="en-US" b="1" baseline="30000" dirty="0">
                <a:solidFill>
                  <a:schemeClr val="tx1"/>
                </a:solidFill>
              </a:rPr>
              <a:t>7 </a:t>
            </a:r>
            <a:r>
              <a:rPr lang="en-US" dirty="0">
                <a:solidFill>
                  <a:schemeClr val="tx1"/>
                </a:solidFill>
              </a:rPr>
              <a:t>Then the </a:t>
            </a:r>
            <a:r>
              <a:rPr lang="en-US" cap="small" dirty="0">
                <a:solidFill>
                  <a:schemeClr val="tx1"/>
                </a:solidFill>
              </a:rPr>
              <a:t>Lord</a:t>
            </a:r>
            <a:r>
              <a:rPr lang="en-US" dirty="0">
                <a:solidFill>
                  <a:schemeClr val="tx1"/>
                </a:solidFill>
              </a:rPr>
              <a:t> said to Moses, </a:t>
            </a:r>
          </a:p>
          <a:p>
            <a:r>
              <a:rPr lang="en-US" dirty="0">
                <a:solidFill>
                  <a:schemeClr val="tx1"/>
                </a:solidFill>
              </a:rPr>
              <a:t>“Go down, because your people, </a:t>
            </a:r>
          </a:p>
          <a:p>
            <a:r>
              <a:rPr lang="en-US" dirty="0">
                <a:solidFill>
                  <a:schemeClr val="tx1"/>
                </a:solidFill>
              </a:rPr>
              <a:t>whom you brought up out of Egypt, </a:t>
            </a:r>
          </a:p>
          <a:p>
            <a:r>
              <a:rPr lang="en-US" dirty="0">
                <a:solidFill>
                  <a:schemeClr val="tx1"/>
                </a:solidFill>
              </a:rPr>
              <a:t>have become corrupt. </a:t>
            </a:r>
          </a:p>
        </p:txBody>
      </p:sp>
      <p:sp>
        <p:nvSpPr>
          <p:cNvPr id="5" name="Text Placeholder 4">
            <a:extLst>
              <a:ext uri="{FF2B5EF4-FFF2-40B4-BE49-F238E27FC236}">
                <a16:creationId xmlns:a16="http://schemas.microsoft.com/office/drawing/2014/main" id="{A4BAF7F9-4EAE-9904-98F7-43A655CF1BB6}"/>
              </a:ext>
            </a:extLst>
          </p:cNvPr>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101754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DBB8B-A04C-AA75-6509-493EDF671D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15E6C46-4478-6DAB-2776-63658DFC14D2}"/>
              </a:ext>
            </a:extLst>
          </p:cNvPr>
          <p:cNvSpPr>
            <a:spLocks noGrp="1"/>
          </p:cNvSpPr>
          <p:nvPr>
            <p:ph type="body" sz="quarter" idx="13"/>
          </p:nvPr>
        </p:nvSpPr>
        <p:spPr>
          <a:xfrm>
            <a:off x="526736" y="421372"/>
            <a:ext cx="8160063" cy="3599766"/>
          </a:xfrm>
        </p:spPr>
        <p:txBody>
          <a:bodyPr>
            <a:normAutofit/>
          </a:bodyPr>
          <a:lstStyle/>
          <a:p>
            <a:r>
              <a:rPr lang="en-US" b="1" baseline="30000" dirty="0">
                <a:solidFill>
                  <a:schemeClr val="tx1"/>
                </a:solidFill>
              </a:rPr>
              <a:t>8 </a:t>
            </a:r>
            <a:r>
              <a:rPr lang="en-US" b="1" dirty="0">
                <a:solidFill>
                  <a:schemeClr val="tx1"/>
                </a:solidFill>
              </a:rPr>
              <a:t>They have been quick to turn away from what I commanded them and have made themselves an idol </a:t>
            </a:r>
          </a:p>
          <a:p>
            <a:r>
              <a:rPr lang="en-US" dirty="0">
                <a:solidFill>
                  <a:schemeClr val="tx1"/>
                </a:solidFill>
              </a:rPr>
              <a:t>cast in the shape of a calf. They have bowed down to it and sacrificed to it and have said, ‘These are your gods, Israel, </a:t>
            </a:r>
          </a:p>
          <a:p>
            <a:r>
              <a:rPr lang="en-US" dirty="0">
                <a:solidFill>
                  <a:schemeClr val="tx1"/>
                </a:solidFill>
              </a:rPr>
              <a:t>who brought you up out of Egypt.’</a:t>
            </a:r>
          </a:p>
        </p:txBody>
      </p:sp>
      <p:sp>
        <p:nvSpPr>
          <p:cNvPr id="5" name="Text Placeholder 4">
            <a:extLst>
              <a:ext uri="{FF2B5EF4-FFF2-40B4-BE49-F238E27FC236}">
                <a16:creationId xmlns:a16="http://schemas.microsoft.com/office/drawing/2014/main" id="{7B90DC4A-3253-82C3-640B-C0659644A3A2}"/>
              </a:ext>
            </a:extLst>
          </p:cNvPr>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86508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453DB-C833-7D59-3731-30E9B665F4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8DBBC3-7DF3-2FF6-D3E4-FC633D440986}"/>
              </a:ext>
            </a:extLst>
          </p:cNvPr>
          <p:cNvSpPr>
            <a:spLocks noGrp="1"/>
          </p:cNvSpPr>
          <p:nvPr>
            <p:ph type="body" sz="quarter" idx="13"/>
          </p:nvPr>
        </p:nvSpPr>
        <p:spPr>
          <a:xfrm>
            <a:off x="526736" y="421372"/>
            <a:ext cx="8160063" cy="3599766"/>
          </a:xfrm>
        </p:spPr>
        <p:txBody>
          <a:bodyPr>
            <a:normAutofit/>
          </a:bodyPr>
          <a:lstStyle/>
          <a:p>
            <a:r>
              <a:rPr lang="en-US" b="1" baseline="30000" dirty="0">
                <a:solidFill>
                  <a:schemeClr val="tx1"/>
                </a:solidFill>
              </a:rPr>
              <a:t>9 </a:t>
            </a:r>
            <a:r>
              <a:rPr lang="en-US" dirty="0">
                <a:solidFill>
                  <a:schemeClr val="tx1"/>
                </a:solidFill>
              </a:rPr>
              <a:t>“I have seen these people,” </a:t>
            </a:r>
          </a:p>
          <a:p>
            <a:r>
              <a:rPr lang="en-US" dirty="0">
                <a:solidFill>
                  <a:schemeClr val="tx1"/>
                </a:solidFill>
              </a:rPr>
              <a:t>the </a:t>
            </a:r>
            <a:r>
              <a:rPr lang="en-US" cap="small" dirty="0">
                <a:solidFill>
                  <a:schemeClr val="tx1"/>
                </a:solidFill>
              </a:rPr>
              <a:t>Lord</a:t>
            </a:r>
            <a:r>
              <a:rPr lang="en-US" dirty="0">
                <a:solidFill>
                  <a:schemeClr val="tx1"/>
                </a:solidFill>
              </a:rPr>
              <a:t> said to Moses, </a:t>
            </a:r>
          </a:p>
          <a:p>
            <a:r>
              <a:rPr lang="en-US" dirty="0">
                <a:solidFill>
                  <a:schemeClr val="tx1"/>
                </a:solidFill>
              </a:rPr>
              <a:t>“and they are a stiff-necked people.”</a:t>
            </a:r>
          </a:p>
        </p:txBody>
      </p:sp>
      <p:sp>
        <p:nvSpPr>
          <p:cNvPr id="5" name="Text Placeholder 4">
            <a:extLst>
              <a:ext uri="{FF2B5EF4-FFF2-40B4-BE49-F238E27FC236}">
                <a16:creationId xmlns:a16="http://schemas.microsoft.com/office/drawing/2014/main" id="{6A8FE670-BAF6-4B5A-31A2-F596471F3082}"/>
              </a:ext>
            </a:extLst>
          </p:cNvPr>
          <p:cNvSpPr>
            <a:spLocks noGrp="1"/>
          </p:cNvSpPr>
          <p:nvPr>
            <p:ph type="body" sz="quarter" idx="14"/>
          </p:nvPr>
        </p:nvSpPr>
        <p:spPr/>
        <p:txBody>
          <a:bodyPr>
            <a:normAutofit/>
          </a:bodyPr>
          <a:lstStyle/>
          <a:p>
            <a:r>
              <a:rPr lang="en-US" sz="3600" dirty="0">
                <a:solidFill>
                  <a:srgbClr val="BE9C45"/>
                </a:solidFill>
              </a:rPr>
              <a:t>Exodus 32:1-9 NIV </a:t>
            </a:r>
          </a:p>
        </p:txBody>
      </p:sp>
    </p:spTree>
    <p:extLst>
      <p:ext uri="{BB962C8B-B14F-4D97-AF65-F5344CB8AC3E}">
        <p14:creationId xmlns:p14="http://schemas.microsoft.com/office/powerpoint/2010/main" val="383620392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3114</TotalTime>
  <Words>942</Words>
  <Application>Microsoft Office PowerPoint</Application>
  <PresentationFormat>On-screen Show (16:9)</PresentationFormat>
  <Paragraphs>70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Georgia</vt:lpstr>
      <vt:lpstr>Default</vt:lpstr>
      <vt:lpstr>PowerPoint Presentation</vt:lpstr>
      <vt:lpstr>The Portion  We Can’t Proclaim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33</cp:revision>
  <dcterms:created xsi:type="dcterms:W3CDTF">2014-03-26T14:03:34Z</dcterms:created>
  <dcterms:modified xsi:type="dcterms:W3CDTF">2026-05-01T22:22:04Z</dcterms:modified>
</cp:coreProperties>
</file>