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5" r:id="rId6"/>
    <p:sldId id="266" r:id="rId7"/>
    <p:sldId id="267" r:id="rId8"/>
    <p:sldId id="268" r:id="rId9"/>
    <p:sldId id="269" r:id="rId10"/>
    <p:sldId id="270" r:id="rId11"/>
    <p:sldId id="271" r:id="rId12"/>
    <p:sldId id="261" r:id="rId13"/>
    <p:sldId id="276" r:id="rId14"/>
    <p:sldId id="272" r:id="rId15"/>
    <p:sldId id="277" r:id="rId16"/>
    <p:sldId id="278" r:id="rId17"/>
    <p:sldId id="279" r:id="rId18"/>
    <p:sldId id="273" r:id="rId19"/>
    <p:sldId id="280" r:id="rId20"/>
    <p:sldId id="281" r:id="rId21"/>
    <p:sldId id="282" r:id="rId22"/>
    <p:sldId id="283" r:id="rId23"/>
    <p:sldId id="263" r:id="rId24"/>
    <p:sldId id="274" r:id="rId25"/>
    <p:sldId id="27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4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34" d="100"/>
          <a:sy n="134" d="100"/>
        </p:scale>
        <p:origin x="51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568031" y="4004235"/>
            <a:ext cx="1751013" cy="261471"/>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568031" y="4004235"/>
            <a:ext cx="1751013" cy="261471"/>
          </a:xfrm>
        </p:spPr>
        <p:txBody>
          <a:bodyPr anchor="ct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4568031" y="1149476"/>
            <a:ext cx="2910028" cy="2757641"/>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82587" y="179294"/>
            <a:ext cx="7014884" cy="46840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882587" y="179294"/>
            <a:ext cx="7014884" cy="470647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1882587" y="179294"/>
            <a:ext cx="7014884" cy="46840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336176" y="3145118"/>
            <a:ext cx="1432753" cy="1524534"/>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A6676-C995-9E4C-F7CF-75CB8DC612F1}"/>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15DE1049-4731-1CB4-A094-474CFD0A51B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2AD7-3336-300B-809F-776BBD6737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90B3FA-A800-4141-BA19-A9C8954B7B88}"/>
              </a:ext>
            </a:extLst>
          </p:cNvPr>
          <p:cNvSpPr>
            <a:spLocks noGrp="1"/>
          </p:cNvSpPr>
          <p:nvPr>
            <p:ph type="body" sz="quarter" idx="13"/>
          </p:nvPr>
        </p:nvSpPr>
        <p:spPr/>
        <p:txBody>
          <a:bodyPr>
            <a:normAutofit/>
          </a:bodyPr>
          <a:lstStyle/>
          <a:p>
            <a:r>
              <a:rPr lang="en-US" b="1" baseline="30000" dirty="0">
                <a:latin typeface="Georgia" panose="02040502050405020303" pitchFamily="18" charset="0"/>
              </a:rPr>
              <a:t>20 </a:t>
            </a:r>
            <a:r>
              <a:rPr lang="en-US" dirty="0">
                <a:latin typeface="Georgia" panose="02040502050405020303" pitchFamily="18" charset="0"/>
              </a:rPr>
              <a:t>But,” he said, “you cannot see my face, </a:t>
            </a:r>
          </a:p>
          <a:p>
            <a:r>
              <a:rPr lang="en-US" dirty="0">
                <a:latin typeface="Georgia" panose="02040502050405020303" pitchFamily="18" charset="0"/>
              </a:rPr>
              <a:t>for no one may see me and live.”</a:t>
            </a:r>
          </a:p>
        </p:txBody>
      </p:sp>
      <p:sp>
        <p:nvSpPr>
          <p:cNvPr id="5" name="Text Placeholder 4">
            <a:extLst>
              <a:ext uri="{FF2B5EF4-FFF2-40B4-BE49-F238E27FC236}">
                <a16:creationId xmlns:a16="http://schemas.microsoft.com/office/drawing/2014/main" id="{0E62A6BE-8760-7F21-BF2F-E40E115ED583}"/>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295106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2296-87A3-E914-A457-E1F0DCFD22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535144-6A6D-906F-8752-8E74B03D0017}"/>
              </a:ext>
            </a:extLst>
          </p:cNvPr>
          <p:cNvSpPr>
            <a:spLocks noGrp="1"/>
          </p:cNvSpPr>
          <p:nvPr>
            <p:ph type="body" sz="quarter" idx="13"/>
          </p:nvPr>
        </p:nvSpPr>
        <p:spPr/>
        <p:txBody>
          <a:bodyPr>
            <a:normAutofit lnSpcReduction="10000"/>
          </a:bodyPr>
          <a:lstStyle/>
          <a:p>
            <a:r>
              <a:rPr lang="en-US" b="1" baseline="30000" dirty="0">
                <a:latin typeface="Georgia" panose="02040502050405020303" pitchFamily="18" charset="0"/>
              </a:rPr>
              <a:t>21 </a:t>
            </a:r>
            <a:r>
              <a:rPr lang="en-US" dirty="0">
                <a:latin typeface="Georgia" panose="02040502050405020303" pitchFamily="18" charset="0"/>
              </a:rPr>
              <a:t>Then the </a:t>
            </a:r>
            <a:r>
              <a:rPr lang="en-US" cap="small" dirty="0">
                <a:latin typeface="Georgia" panose="02040502050405020303" pitchFamily="18" charset="0"/>
              </a:rPr>
              <a:t>Lord</a:t>
            </a:r>
            <a:r>
              <a:rPr lang="en-US" dirty="0">
                <a:latin typeface="Georgia" panose="02040502050405020303" pitchFamily="18" charset="0"/>
              </a:rPr>
              <a:t> said, </a:t>
            </a:r>
          </a:p>
          <a:p>
            <a:r>
              <a:rPr lang="en-US" dirty="0">
                <a:latin typeface="Georgia" panose="02040502050405020303" pitchFamily="18" charset="0"/>
              </a:rPr>
              <a:t>“There is a place near me where you may stand on a rock. </a:t>
            </a:r>
            <a:r>
              <a:rPr lang="en-US" b="1" baseline="30000" dirty="0">
                <a:latin typeface="Georgia" panose="02040502050405020303" pitchFamily="18" charset="0"/>
              </a:rPr>
              <a:t>22 </a:t>
            </a:r>
            <a:r>
              <a:rPr lang="en-US" dirty="0">
                <a:latin typeface="Georgia" panose="02040502050405020303" pitchFamily="18" charset="0"/>
              </a:rPr>
              <a:t>When my glory passes by, I will put you in a cleft in the rock and cover you with my hand until I have passed by. </a:t>
            </a:r>
            <a:r>
              <a:rPr lang="en-US" b="1" baseline="30000" dirty="0">
                <a:latin typeface="Georgia" panose="02040502050405020303" pitchFamily="18" charset="0"/>
              </a:rPr>
              <a:t>23 </a:t>
            </a:r>
            <a:r>
              <a:rPr lang="en-US" dirty="0">
                <a:latin typeface="Georgia" panose="02040502050405020303" pitchFamily="18" charset="0"/>
              </a:rPr>
              <a:t>Then I will remove my hand and you will see my back; </a:t>
            </a:r>
          </a:p>
          <a:p>
            <a:r>
              <a:rPr lang="en-US" dirty="0">
                <a:latin typeface="Georgia" panose="02040502050405020303" pitchFamily="18" charset="0"/>
              </a:rPr>
              <a:t>but my face must not be seen.”</a:t>
            </a:r>
          </a:p>
        </p:txBody>
      </p:sp>
      <p:sp>
        <p:nvSpPr>
          <p:cNvPr id="5" name="Text Placeholder 4">
            <a:extLst>
              <a:ext uri="{FF2B5EF4-FFF2-40B4-BE49-F238E27FC236}">
                <a16:creationId xmlns:a16="http://schemas.microsoft.com/office/drawing/2014/main" id="{92C55CE9-0320-D36F-8B0F-F8749DEED9F6}"/>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140197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Georgia" panose="02040502050405020303" pitchFamily="18" charset="0"/>
              </a:rPr>
              <a:t>When Presence </a:t>
            </a:r>
          </a:p>
          <a:p>
            <a:r>
              <a:rPr lang="en-US" sz="4400" dirty="0">
                <a:effectLst>
                  <a:outerShdw blurRad="38100" dist="38100" dir="2700000" algn="tl">
                    <a:srgbClr val="000000">
                      <a:alpha val="43137"/>
                    </a:srgbClr>
                  </a:outerShdw>
                </a:effectLst>
                <a:latin typeface="Georgia" panose="02040502050405020303" pitchFamily="18" charset="0"/>
              </a:rPr>
              <a:t>is Missing</a:t>
            </a:r>
          </a:p>
        </p:txBody>
      </p:sp>
      <p:sp>
        <p:nvSpPr>
          <p:cNvPr id="2" name="Title 1"/>
          <p:cNvSpPr>
            <a:spLocks noGrp="1"/>
          </p:cNvSpPr>
          <p:nvPr>
            <p:ph type="title"/>
          </p:nvPr>
        </p:nvSpPr>
        <p:spPr/>
        <p:txBody>
          <a:bodyPr/>
          <a:lstStyle/>
          <a:p>
            <a:r>
              <a:rPr lang="en-US" b="1" dirty="0">
                <a:solidFill>
                  <a:srgbClr val="FBF4E0"/>
                </a:solidFill>
                <a:effectLst>
                  <a:outerShdw blurRad="38100" dist="38100" dir="2700000" algn="tl">
                    <a:srgbClr val="000000">
                      <a:alpha val="43137"/>
                    </a:srgbClr>
                  </a:outerShdw>
                </a:effectLst>
                <a:latin typeface="Algerian" panose="04020705040A02060702" pitchFamily="82" charset="0"/>
              </a:rPr>
              <a:t>Your Presence </a:t>
            </a:r>
            <a:br>
              <a:rPr lang="en-US" dirty="0">
                <a:latin typeface="Algerian" panose="04020705040A02060702" pitchFamily="82" charset="0"/>
              </a:rPr>
            </a:br>
            <a:endParaRPr lang="en-US" dirty="0"/>
          </a:p>
        </p:txBody>
      </p:sp>
    </p:spTree>
    <p:extLst>
      <p:ext uri="{BB962C8B-B14F-4D97-AF65-F5344CB8AC3E}">
        <p14:creationId xmlns:p14="http://schemas.microsoft.com/office/powerpoint/2010/main" val="140548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8F81-4795-FA9C-9FE4-8313C1E241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B82792-7BF4-94A1-D944-BAA847F5DCEE}"/>
              </a:ext>
            </a:extLst>
          </p:cNvPr>
          <p:cNvSpPr>
            <a:spLocks noGrp="1"/>
          </p:cNvSpPr>
          <p:nvPr>
            <p:ph type="body" sz="quarter" idx="13"/>
          </p:nvPr>
        </p:nvSpPr>
        <p:spPr/>
        <p:txBody>
          <a:bodyPr>
            <a:normAutofit/>
          </a:bodyPr>
          <a:lstStyle/>
          <a:p>
            <a:r>
              <a:rPr lang="en-US" dirty="0">
                <a:latin typeface="Georgia" panose="02040502050405020303" pitchFamily="18" charset="0"/>
              </a:rPr>
              <a:t>3 Go up to the land flowing with </a:t>
            </a:r>
          </a:p>
          <a:p>
            <a:r>
              <a:rPr lang="en-US" dirty="0">
                <a:latin typeface="Georgia" panose="02040502050405020303" pitchFamily="18" charset="0"/>
              </a:rPr>
              <a:t>milk and honey. </a:t>
            </a:r>
          </a:p>
          <a:p>
            <a:r>
              <a:rPr lang="en-US" b="1" i="1" dirty="0">
                <a:latin typeface="Georgia" panose="02040502050405020303" pitchFamily="18" charset="0"/>
              </a:rPr>
              <a:t>But I will not go with you, </a:t>
            </a:r>
          </a:p>
        </p:txBody>
      </p:sp>
      <p:sp>
        <p:nvSpPr>
          <p:cNvPr id="5" name="Text Placeholder 4">
            <a:extLst>
              <a:ext uri="{FF2B5EF4-FFF2-40B4-BE49-F238E27FC236}">
                <a16:creationId xmlns:a16="http://schemas.microsoft.com/office/drawing/2014/main" id="{FCE21C71-7252-3280-8CD4-EB24364A06F1}"/>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33:3 NIV </a:t>
            </a:r>
          </a:p>
        </p:txBody>
      </p:sp>
    </p:spTree>
    <p:extLst>
      <p:ext uri="{BB962C8B-B14F-4D97-AF65-F5344CB8AC3E}">
        <p14:creationId xmlns:p14="http://schemas.microsoft.com/office/powerpoint/2010/main" val="31441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04020-8060-FC24-A3AE-60C09EA58A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9AD748-CF29-200E-5021-AEB207B56D01}"/>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Georgia" panose="02040502050405020303" pitchFamily="18" charset="0"/>
              </a:rPr>
              <a:t>Presence </a:t>
            </a:r>
          </a:p>
          <a:p>
            <a:r>
              <a:rPr lang="en-US" sz="4400" dirty="0">
                <a:effectLst>
                  <a:outerShdw blurRad="38100" dist="38100" dir="2700000" algn="tl">
                    <a:srgbClr val="000000">
                      <a:alpha val="43137"/>
                    </a:srgbClr>
                  </a:outerShdw>
                </a:effectLst>
                <a:latin typeface="Georgia" panose="02040502050405020303" pitchFamily="18" charset="0"/>
              </a:rPr>
              <a:t>Over Promise</a:t>
            </a:r>
          </a:p>
        </p:txBody>
      </p:sp>
      <p:sp>
        <p:nvSpPr>
          <p:cNvPr id="2" name="Title 1">
            <a:extLst>
              <a:ext uri="{FF2B5EF4-FFF2-40B4-BE49-F238E27FC236}">
                <a16:creationId xmlns:a16="http://schemas.microsoft.com/office/drawing/2014/main" id="{B809943D-87A0-7186-1EB5-83CA38CEA249}"/>
              </a:ext>
            </a:extLst>
          </p:cNvPr>
          <p:cNvSpPr>
            <a:spLocks noGrp="1"/>
          </p:cNvSpPr>
          <p:nvPr>
            <p:ph type="title"/>
          </p:nvPr>
        </p:nvSpPr>
        <p:spPr/>
        <p:txBody>
          <a:bodyPr/>
          <a:lstStyle/>
          <a:p>
            <a:r>
              <a:rPr lang="en-US" b="1" dirty="0">
                <a:solidFill>
                  <a:srgbClr val="FBF4E0"/>
                </a:solidFill>
                <a:effectLst>
                  <a:outerShdw blurRad="38100" dist="38100" dir="2700000" algn="tl">
                    <a:srgbClr val="000000">
                      <a:alpha val="43137"/>
                    </a:srgbClr>
                  </a:outerShdw>
                </a:effectLst>
                <a:latin typeface="Algerian" panose="04020705040A02060702" pitchFamily="82" charset="0"/>
              </a:rPr>
              <a:t>Your Presence </a:t>
            </a:r>
            <a:br>
              <a:rPr lang="en-US" dirty="0">
                <a:latin typeface="Algerian" panose="04020705040A02060702" pitchFamily="82" charset="0"/>
              </a:rPr>
            </a:br>
            <a:endParaRPr lang="en-US" dirty="0"/>
          </a:p>
        </p:txBody>
      </p:sp>
    </p:spTree>
    <p:extLst>
      <p:ext uri="{BB962C8B-B14F-4D97-AF65-F5344CB8AC3E}">
        <p14:creationId xmlns:p14="http://schemas.microsoft.com/office/powerpoint/2010/main" val="427535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3810-66E3-350E-B763-F5ACD94B91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236A57-6E7F-8ED9-568D-C088D200DEC4}"/>
              </a:ext>
            </a:extLst>
          </p:cNvPr>
          <p:cNvSpPr>
            <a:spLocks noGrp="1"/>
          </p:cNvSpPr>
          <p:nvPr>
            <p:ph type="body" sz="quarter" idx="13"/>
          </p:nvPr>
        </p:nvSpPr>
        <p:spPr/>
        <p:txBody>
          <a:bodyPr/>
          <a:lstStyle/>
          <a:p>
            <a:r>
              <a:rPr lang="en-US" b="1" baseline="30000" dirty="0">
                <a:latin typeface="Georgia" panose="02040502050405020303" pitchFamily="18" charset="0"/>
              </a:rPr>
              <a:t>15 </a:t>
            </a:r>
            <a:r>
              <a:rPr lang="en-US" dirty="0">
                <a:latin typeface="Georgia" panose="02040502050405020303" pitchFamily="18" charset="0"/>
              </a:rPr>
              <a:t>Then Moses said to him, </a:t>
            </a:r>
          </a:p>
          <a:p>
            <a:r>
              <a:rPr lang="en-US" b="1" dirty="0">
                <a:latin typeface="Georgia" panose="02040502050405020303" pitchFamily="18" charset="0"/>
              </a:rPr>
              <a:t>If your Presence does not go with us, </a:t>
            </a:r>
          </a:p>
          <a:p>
            <a:r>
              <a:rPr lang="en-US" b="1" dirty="0">
                <a:latin typeface="Georgia" panose="02040502050405020303" pitchFamily="18" charset="0"/>
              </a:rPr>
              <a:t>do not send us up from here. </a:t>
            </a:r>
          </a:p>
        </p:txBody>
      </p:sp>
      <p:sp>
        <p:nvSpPr>
          <p:cNvPr id="5" name="Text Placeholder 4">
            <a:extLst>
              <a:ext uri="{FF2B5EF4-FFF2-40B4-BE49-F238E27FC236}">
                <a16:creationId xmlns:a16="http://schemas.microsoft.com/office/drawing/2014/main" id="{53E96EF9-D8A6-AB82-6602-94DE515A1EA5}"/>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33:15 NIV </a:t>
            </a:r>
          </a:p>
        </p:txBody>
      </p:sp>
    </p:spTree>
    <p:extLst>
      <p:ext uri="{BB962C8B-B14F-4D97-AF65-F5344CB8AC3E}">
        <p14:creationId xmlns:p14="http://schemas.microsoft.com/office/powerpoint/2010/main" val="39546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C8784-6117-802C-975F-11725DE452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8FC389-D721-14E4-F20F-40DCD72A0ADB}"/>
              </a:ext>
            </a:extLst>
          </p:cNvPr>
          <p:cNvSpPr>
            <a:spLocks noGrp="1"/>
          </p:cNvSpPr>
          <p:nvPr>
            <p:ph type="body" sz="quarter" idx="13"/>
          </p:nvPr>
        </p:nvSpPr>
        <p:spPr/>
        <p:txBody>
          <a:bodyPr/>
          <a:lstStyle/>
          <a:p>
            <a:r>
              <a:rPr lang="en-US" b="1" baseline="30000" dirty="0">
                <a:latin typeface="Georgia" panose="02040502050405020303" pitchFamily="18" charset="0"/>
              </a:rPr>
              <a:t>16 </a:t>
            </a:r>
            <a:r>
              <a:rPr lang="en-US" dirty="0">
                <a:latin typeface="Georgia" panose="02040502050405020303" pitchFamily="18" charset="0"/>
              </a:rPr>
              <a:t>How will anyone know that you are pleased with me and with your people </a:t>
            </a:r>
          </a:p>
          <a:p>
            <a:r>
              <a:rPr lang="en-US" dirty="0">
                <a:latin typeface="Georgia" panose="02040502050405020303" pitchFamily="18" charset="0"/>
              </a:rPr>
              <a:t>unless you go with us? </a:t>
            </a:r>
          </a:p>
          <a:p>
            <a:r>
              <a:rPr lang="en-US" b="1" dirty="0">
                <a:latin typeface="Georgia" panose="02040502050405020303" pitchFamily="18" charset="0"/>
              </a:rPr>
              <a:t>What else will distinguish me and your people from all the other people </a:t>
            </a:r>
          </a:p>
          <a:p>
            <a:r>
              <a:rPr lang="en-US" dirty="0">
                <a:latin typeface="Georgia" panose="02040502050405020303" pitchFamily="18" charset="0"/>
              </a:rPr>
              <a:t>on the face of the earth?”</a:t>
            </a:r>
            <a:endParaRPr lang="en-US" b="1" dirty="0">
              <a:latin typeface="Georgia" panose="02040502050405020303" pitchFamily="18" charset="0"/>
            </a:endParaRPr>
          </a:p>
        </p:txBody>
      </p:sp>
      <p:sp>
        <p:nvSpPr>
          <p:cNvPr id="5" name="Text Placeholder 4">
            <a:extLst>
              <a:ext uri="{FF2B5EF4-FFF2-40B4-BE49-F238E27FC236}">
                <a16:creationId xmlns:a16="http://schemas.microsoft.com/office/drawing/2014/main" id="{E06CE948-B490-E163-AC33-86D315165E34}"/>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33:16 NIV </a:t>
            </a:r>
          </a:p>
        </p:txBody>
      </p:sp>
    </p:spTree>
    <p:extLst>
      <p:ext uri="{BB962C8B-B14F-4D97-AF65-F5344CB8AC3E}">
        <p14:creationId xmlns:p14="http://schemas.microsoft.com/office/powerpoint/2010/main" val="231325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652D-D523-EFB3-92A6-F6125C685C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752A74-70A9-4C3B-CC3A-C98075967E5E}"/>
              </a:ext>
            </a:extLst>
          </p:cNvPr>
          <p:cNvSpPr>
            <a:spLocks noGrp="1"/>
          </p:cNvSpPr>
          <p:nvPr>
            <p:ph type="body" sz="quarter" idx="13"/>
          </p:nvPr>
        </p:nvSpPr>
        <p:spPr>
          <a:xfrm>
            <a:off x="526736" y="421372"/>
            <a:ext cx="8160063" cy="2764741"/>
          </a:xfrm>
        </p:spPr>
        <p:txBody>
          <a:bodyPr>
            <a:normAutofit/>
          </a:bodyPr>
          <a:lstStyle/>
          <a:p>
            <a:endParaRPr lang="en-US" dirty="0">
              <a:latin typeface="Georgia" panose="02040502050405020303" pitchFamily="18" charset="0"/>
            </a:endParaRPr>
          </a:p>
          <a:p>
            <a:r>
              <a:rPr lang="en-US" b="1" baseline="30000" dirty="0">
                <a:latin typeface="Georgia" panose="02040502050405020303" pitchFamily="18" charset="0"/>
              </a:rPr>
              <a:t>18 </a:t>
            </a:r>
            <a:r>
              <a:rPr lang="en-US" dirty="0">
                <a:latin typeface="Georgia" panose="02040502050405020303" pitchFamily="18" charset="0"/>
              </a:rPr>
              <a:t>Then Moses said,</a:t>
            </a:r>
          </a:p>
          <a:p>
            <a:r>
              <a:rPr lang="en-US" dirty="0">
                <a:latin typeface="Georgia" panose="02040502050405020303" pitchFamily="18" charset="0"/>
              </a:rPr>
              <a:t> </a:t>
            </a:r>
            <a:r>
              <a:rPr lang="en-US" b="1" dirty="0">
                <a:latin typeface="Georgia" panose="02040502050405020303" pitchFamily="18" charset="0"/>
              </a:rPr>
              <a:t>“Now show me your glory.”</a:t>
            </a:r>
          </a:p>
        </p:txBody>
      </p:sp>
      <p:sp>
        <p:nvSpPr>
          <p:cNvPr id="5" name="Text Placeholder 4">
            <a:extLst>
              <a:ext uri="{FF2B5EF4-FFF2-40B4-BE49-F238E27FC236}">
                <a16:creationId xmlns:a16="http://schemas.microsoft.com/office/drawing/2014/main" id="{AF346B19-5F45-4C1E-5883-2350FD3C17B1}"/>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33:18 NIV </a:t>
            </a:r>
          </a:p>
        </p:txBody>
      </p:sp>
    </p:spTree>
    <p:extLst>
      <p:ext uri="{BB962C8B-B14F-4D97-AF65-F5344CB8AC3E}">
        <p14:creationId xmlns:p14="http://schemas.microsoft.com/office/powerpoint/2010/main" val="149561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BD18-07C0-11D5-5BA7-86F3E361775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2D610D-E696-DD2F-B72F-AC100F92B90F}"/>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Georgia" panose="02040502050405020303" pitchFamily="18" charset="0"/>
              </a:rPr>
              <a:t>The Glory of </a:t>
            </a:r>
          </a:p>
          <a:p>
            <a:r>
              <a:rPr lang="en-US" sz="4400" dirty="0">
                <a:effectLst>
                  <a:outerShdw blurRad="38100" dist="38100" dir="2700000" algn="tl">
                    <a:srgbClr val="000000">
                      <a:alpha val="43137"/>
                    </a:srgbClr>
                  </a:outerShdw>
                </a:effectLst>
                <a:latin typeface="Georgia" panose="02040502050405020303" pitchFamily="18" charset="0"/>
              </a:rPr>
              <a:t>  His Presence	</a:t>
            </a:r>
          </a:p>
        </p:txBody>
      </p:sp>
      <p:sp>
        <p:nvSpPr>
          <p:cNvPr id="2" name="Title 1">
            <a:extLst>
              <a:ext uri="{FF2B5EF4-FFF2-40B4-BE49-F238E27FC236}">
                <a16:creationId xmlns:a16="http://schemas.microsoft.com/office/drawing/2014/main" id="{D1FCFF9E-6E3A-B815-0778-8325B4A488E3}"/>
              </a:ext>
            </a:extLst>
          </p:cNvPr>
          <p:cNvSpPr>
            <a:spLocks noGrp="1"/>
          </p:cNvSpPr>
          <p:nvPr>
            <p:ph type="title"/>
          </p:nvPr>
        </p:nvSpPr>
        <p:spPr/>
        <p:txBody>
          <a:bodyPr/>
          <a:lstStyle/>
          <a:p>
            <a:r>
              <a:rPr lang="en-US" b="1" dirty="0">
                <a:solidFill>
                  <a:srgbClr val="FBF4E0"/>
                </a:solidFill>
                <a:effectLst>
                  <a:outerShdw blurRad="38100" dist="38100" dir="2700000" algn="tl">
                    <a:srgbClr val="000000">
                      <a:alpha val="43137"/>
                    </a:srgbClr>
                  </a:outerShdw>
                </a:effectLst>
                <a:latin typeface="Algerian" panose="04020705040A02060702" pitchFamily="82" charset="0"/>
              </a:rPr>
              <a:t>Your Presence </a:t>
            </a:r>
            <a:br>
              <a:rPr lang="en-US" dirty="0">
                <a:latin typeface="Algerian" panose="04020705040A02060702" pitchFamily="82" charset="0"/>
              </a:rPr>
            </a:br>
            <a:endParaRPr lang="en-US" dirty="0"/>
          </a:p>
        </p:txBody>
      </p:sp>
    </p:spTree>
    <p:extLst>
      <p:ext uri="{BB962C8B-B14F-4D97-AF65-F5344CB8AC3E}">
        <p14:creationId xmlns:p14="http://schemas.microsoft.com/office/powerpoint/2010/main" val="16359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F723-CF8B-B093-3E38-981ED521A4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5B6121-139D-68F0-00E6-627D937A4F3C}"/>
              </a:ext>
            </a:extLst>
          </p:cNvPr>
          <p:cNvSpPr>
            <a:spLocks noGrp="1"/>
          </p:cNvSpPr>
          <p:nvPr>
            <p:ph type="body" sz="quarter" idx="13"/>
          </p:nvPr>
        </p:nvSpPr>
        <p:spPr/>
        <p:txBody>
          <a:bodyPr>
            <a:normAutofit lnSpcReduction="10000"/>
          </a:bodyPr>
          <a:lstStyle/>
          <a:p>
            <a:r>
              <a:rPr lang="en-US" b="1" baseline="30000" dirty="0">
                <a:latin typeface="Georgia" panose="02040502050405020303" pitchFamily="18" charset="0"/>
              </a:rPr>
              <a:t>19 </a:t>
            </a:r>
            <a:r>
              <a:rPr lang="en-US" dirty="0">
                <a:latin typeface="Georgia" panose="02040502050405020303" pitchFamily="18" charset="0"/>
              </a:rPr>
              <a:t>And the </a:t>
            </a:r>
            <a:r>
              <a:rPr lang="en-US" cap="small" dirty="0">
                <a:latin typeface="Georgia" panose="02040502050405020303" pitchFamily="18" charset="0"/>
              </a:rPr>
              <a:t>Lord</a:t>
            </a:r>
            <a:r>
              <a:rPr lang="en-US" dirty="0">
                <a:latin typeface="Georgia" panose="02040502050405020303" pitchFamily="18" charset="0"/>
              </a:rPr>
              <a:t> said, </a:t>
            </a:r>
          </a:p>
          <a:p>
            <a:r>
              <a:rPr lang="en-US" dirty="0">
                <a:latin typeface="Georgia" panose="02040502050405020303" pitchFamily="18" charset="0"/>
              </a:rPr>
              <a:t>“</a:t>
            </a:r>
            <a:r>
              <a:rPr lang="en-US" b="1" dirty="0">
                <a:latin typeface="Georgia" panose="02040502050405020303" pitchFamily="18" charset="0"/>
              </a:rPr>
              <a:t>I will cause all my goodness </a:t>
            </a:r>
          </a:p>
          <a:p>
            <a:r>
              <a:rPr lang="en-US" b="1" dirty="0">
                <a:latin typeface="Georgia" panose="02040502050405020303" pitchFamily="18" charset="0"/>
              </a:rPr>
              <a:t>to pass in front of you</a:t>
            </a:r>
            <a:r>
              <a:rPr lang="en-US" dirty="0">
                <a:latin typeface="Georgia" panose="02040502050405020303" pitchFamily="18" charset="0"/>
              </a:rPr>
              <a:t>, </a:t>
            </a:r>
          </a:p>
          <a:p>
            <a:r>
              <a:rPr lang="en-US" dirty="0">
                <a:latin typeface="Georgia" panose="02040502050405020303" pitchFamily="18" charset="0"/>
              </a:rPr>
              <a:t>and I will proclaim my name, the </a:t>
            </a:r>
            <a:r>
              <a:rPr lang="en-US" cap="small" dirty="0">
                <a:latin typeface="Georgia" panose="02040502050405020303" pitchFamily="18" charset="0"/>
              </a:rPr>
              <a:t>Lord</a:t>
            </a:r>
            <a:r>
              <a:rPr lang="en-US" dirty="0">
                <a:latin typeface="Georgia" panose="02040502050405020303" pitchFamily="18" charset="0"/>
              </a:rPr>
              <a:t>, in your presence. I will have mercy on whom I will have mercy, and I will have compassion on whom I will have compassion. </a:t>
            </a:r>
          </a:p>
        </p:txBody>
      </p:sp>
      <p:sp>
        <p:nvSpPr>
          <p:cNvPr id="5" name="Text Placeholder 4">
            <a:extLst>
              <a:ext uri="{FF2B5EF4-FFF2-40B4-BE49-F238E27FC236}">
                <a16:creationId xmlns:a16="http://schemas.microsoft.com/office/drawing/2014/main" id="{EF4108F3-D3B6-B492-390E-3DC296A80170}"/>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33:19 NIV </a:t>
            </a:r>
          </a:p>
        </p:txBody>
      </p:sp>
    </p:spTree>
    <p:extLst>
      <p:ext uri="{BB962C8B-B14F-4D97-AF65-F5344CB8AC3E}">
        <p14:creationId xmlns:p14="http://schemas.microsoft.com/office/powerpoint/2010/main" val="3074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757738" y="4447147"/>
            <a:ext cx="3677584" cy="261471"/>
          </a:xfrm>
        </p:spPr>
        <p:txBody>
          <a:bodyPr>
            <a:noAutofit/>
          </a:bodyPr>
          <a:lstStyle/>
          <a:p>
            <a:r>
              <a:rPr lang="en-US" sz="2400" dirty="0">
                <a:latin typeface="Georgia" panose="02040502050405020303" pitchFamily="18" charset="0"/>
              </a:rPr>
              <a:t>Exodus 33: 12-23 </a:t>
            </a:r>
          </a:p>
        </p:txBody>
      </p:sp>
      <p:sp>
        <p:nvSpPr>
          <p:cNvPr id="2" name="Title 1"/>
          <p:cNvSpPr>
            <a:spLocks noGrp="1"/>
          </p:cNvSpPr>
          <p:nvPr>
            <p:ph type="title"/>
          </p:nvPr>
        </p:nvSpPr>
        <p:spPr>
          <a:xfrm>
            <a:off x="4757738" y="877794"/>
            <a:ext cx="3677584" cy="2757641"/>
          </a:xfrm>
        </p:spPr>
        <p:txBody>
          <a:bodyPr>
            <a:normAutofit/>
          </a:bodyPr>
          <a:lstStyle/>
          <a:p>
            <a:r>
              <a:rPr lang="en-US" sz="4800" b="1" dirty="0">
                <a:solidFill>
                  <a:srgbClr val="FBF4E0"/>
                </a:solidFill>
                <a:effectLst>
                  <a:outerShdw blurRad="38100" dist="38100" dir="2700000" algn="tl">
                    <a:srgbClr val="000000">
                      <a:alpha val="43137"/>
                    </a:srgbClr>
                  </a:outerShdw>
                </a:effectLst>
                <a:latin typeface="Algerian" panose="04020705040A02060702" pitchFamily="82" charset="0"/>
              </a:rPr>
              <a:t>Your Presence </a:t>
            </a:r>
            <a:br>
              <a:rPr lang="en-US" sz="4800" dirty="0">
                <a:latin typeface="Algerian" panose="04020705040A02060702" pitchFamily="82" charset="0"/>
              </a:rPr>
            </a:br>
            <a:r>
              <a:rPr lang="en-US" dirty="0">
                <a:latin typeface="Georgia Pro Black" panose="02040A02050405020203" pitchFamily="18" charset="0"/>
              </a:rPr>
              <a:t>is Enough</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7FB2-AF56-17F5-3A28-6768239B67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2CE694-1623-BCA6-43DC-3FC77C038756}"/>
              </a:ext>
            </a:extLst>
          </p:cNvPr>
          <p:cNvSpPr>
            <a:spLocks noGrp="1"/>
          </p:cNvSpPr>
          <p:nvPr>
            <p:ph type="body" sz="quarter" idx="13"/>
          </p:nvPr>
        </p:nvSpPr>
        <p:spPr>
          <a:xfrm>
            <a:off x="491968" y="221347"/>
            <a:ext cx="8160063" cy="3686284"/>
          </a:xfrm>
        </p:spPr>
        <p:txBody>
          <a:bodyPr>
            <a:normAutofit/>
          </a:bodyPr>
          <a:lstStyle/>
          <a:p>
            <a:r>
              <a:rPr lang="en-US" b="1" baseline="30000" dirty="0">
                <a:latin typeface="Georgia" panose="02040502050405020303" pitchFamily="18" charset="0"/>
              </a:rPr>
              <a:t>6 </a:t>
            </a:r>
            <a:r>
              <a:rPr lang="en-US" dirty="0">
                <a:latin typeface="Georgia" panose="02040502050405020303" pitchFamily="18" charset="0"/>
              </a:rPr>
              <a:t>And he passed in front of Moses, proclaiming, “</a:t>
            </a:r>
            <a:r>
              <a:rPr lang="en-US" b="1" dirty="0">
                <a:latin typeface="Georgia" panose="02040502050405020303" pitchFamily="18" charset="0"/>
              </a:rPr>
              <a:t>The </a:t>
            </a:r>
            <a:r>
              <a:rPr lang="en-US" b="1" cap="small" dirty="0">
                <a:latin typeface="Georgia" panose="02040502050405020303" pitchFamily="18" charset="0"/>
              </a:rPr>
              <a:t>Lord</a:t>
            </a:r>
            <a:r>
              <a:rPr lang="en-US" b="1" dirty="0">
                <a:latin typeface="Georgia" panose="02040502050405020303" pitchFamily="18" charset="0"/>
              </a:rPr>
              <a:t>, the </a:t>
            </a:r>
            <a:r>
              <a:rPr lang="en-US" b="1" cap="small" dirty="0">
                <a:latin typeface="Georgia" panose="02040502050405020303" pitchFamily="18" charset="0"/>
              </a:rPr>
              <a:t>Lord</a:t>
            </a:r>
            <a:r>
              <a:rPr lang="en-US" b="1" dirty="0">
                <a:latin typeface="Georgia" panose="02040502050405020303" pitchFamily="18" charset="0"/>
              </a:rPr>
              <a:t>, the compassionate and gracious God, </a:t>
            </a:r>
          </a:p>
          <a:p>
            <a:r>
              <a:rPr lang="en-US" dirty="0">
                <a:latin typeface="Georgia" panose="02040502050405020303" pitchFamily="18" charset="0"/>
              </a:rPr>
              <a:t>slow to anger, </a:t>
            </a:r>
            <a:r>
              <a:rPr lang="en-US" b="1" dirty="0">
                <a:latin typeface="Georgia" panose="02040502050405020303" pitchFamily="18" charset="0"/>
              </a:rPr>
              <a:t>abounding in love </a:t>
            </a:r>
          </a:p>
          <a:p>
            <a:r>
              <a:rPr lang="en-US" b="1" dirty="0">
                <a:latin typeface="Georgia" panose="02040502050405020303" pitchFamily="18" charset="0"/>
              </a:rPr>
              <a:t>and faithfulness</a:t>
            </a:r>
            <a:r>
              <a:rPr lang="en-US" dirty="0">
                <a:latin typeface="Georgia" panose="02040502050405020303" pitchFamily="18" charset="0"/>
              </a:rPr>
              <a:t>, </a:t>
            </a:r>
          </a:p>
          <a:p>
            <a:r>
              <a:rPr lang="en-US" b="1" baseline="30000" dirty="0">
                <a:latin typeface="Georgia" panose="02040502050405020303" pitchFamily="18" charset="0"/>
              </a:rPr>
              <a:t>7 </a:t>
            </a:r>
            <a:r>
              <a:rPr lang="en-US" dirty="0">
                <a:latin typeface="Georgia" panose="02040502050405020303" pitchFamily="18" charset="0"/>
              </a:rPr>
              <a:t>maintaining love to thousands, and forgiving wickedness, rebellion and sin.</a:t>
            </a:r>
          </a:p>
        </p:txBody>
      </p:sp>
      <p:sp>
        <p:nvSpPr>
          <p:cNvPr id="5" name="Text Placeholder 4">
            <a:extLst>
              <a:ext uri="{FF2B5EF4-FFF2-40B4-BE49-F238E27FC236}">
                <a16:creationId xmlns:a16="http://schemas.microsoft.com/office/drawing/2014/main" id="{36276D07-60D0-CB93-BF71-0346492668F3}"/>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34:6-7 NIV </a:t>
            </a:r>
          </a:p>
        </p:txBody>
      </p:sp>
    </p:spTree>
    <p:extLst>
      <p:ext uri="{BB962C8B-B14F-4D97-AF65-F5344CB8AC3E}">
        <p14:creationId xmlns:p14="http://schemas.microsoft.com/office/powerpoint/2010/main" val="8200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2C35-A8D4-8DBC-DA13-35E9B2D58C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42075D-4936-3FD2-6B3D-F659D223A789}"/>
              </a:ext>
            </a:extLst>
          </p:cNvPr>
          <p:cNvSpPr>
            <a:spLocks noGrp="1"/>
          </p:cNvSpPr>
          <p:nvPr>
            <p:ph type="body" sz="quarter" idx="13"/>
          </p:nvPr>
        </p:nvSpPr>
        <p:spPr>
          <a:xfrm>
            <a:off x="491968" y="221346"/>
            <a:ext cx="8160063" cy="3799791"/>
          </a:xfrm>
        </p:spPr>
        <p:txBody>
          <a:bodyPr>
            <a:normAutofit/>
          </a:bodyPr>
          <a:lstStyle/>
          <a:p>
            <a:r>
              <a:rPr lang="en-US" b="1" baseline="30000" dirty="0">
                <a:latin typeface="Georgia" panose="02040502050405020303" pitchFamily="18" charset="0"/>
              </a:rPr>
              <a:t>14 </a:t>
            </a:r>
            <a:r>
              <a:rPr lang="en-US" dirty="0">
                <a:latin typeface="Georgia" panose="02040502050405020303" pitchFamily="18" charset="0"/>
              </a:rPr>
              <a:t>The Word became flesh and made his dwelling among us. </a:t>
            </a:r>
          </a:p>
          <a:p>
            <a:r>
              <a:rPr lang="en-US" b="1" dirty="0">
                <a:latin typeface="Georgia" panose="02040502050405020303" pitchFamily="18" charset="0"/>
              </a:rPr>
              <a:t>We have seen his glory</a:t>
            </a:r>
            <a:r>
              <a:rPr lang="en-US" dirty="0">
                <a:latin typeface="Georgia" panose="02040502050405020303" pitchFamily="18" charset="0"/>
              </a:rPr>
              <a:t>, </a:t>
            </a:r>
          </a:p>
          <a:p>
            <a:r>
              <a:rPr lang="en-US" b="1" dirty="0">
                <a:latin typeface="Georgia" panose="02040502050405020303" pitchFamily="18" charset="0"/>
              </a:rPr>
              <a:t>the glory of the one and only Son,</a:t>
            </a:r>
          </a:p>
          <a:p>
            <a:r>
              <a:rPr lang="en-US" dirty="0">
                <a:latin typeface="Georgia" panose="02040502050405020303" pitchFamily="18" charset="0"/>
              </a:rPr>
              <a:t> who came from the Father, </a:t>
            </a:r>
          </a:p>
          <a:p>
            <a:r>
              <a:rPr lang="en-US" dirty="0">
                <a:latin typeface="Georgia" panose="02040502050405020303" pitchFamily="18" charset="0"/>
              </a:rPr>
              <a:t>full of grace and truth.</a:t>
            </a:r>
          </a:p>
        </p:txBody>
      </p:sp>
      <p:sp>
        <p:nvSpPr>
          <p:cNvPr id="5" name="Text Placeholder 4">
            <a:extLst>
              <a:ext uri="{FF2B5EF4-FFF2-40B4-BE49-F238E27FC236}">
                <a16:creationId xmlns:a16="http://schemas.microsoft.com/office/drawing/2014/main" id="{80F4D60D-6398-DAB5-3C9D-49398FA0DF3C}"/>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John 1:14 NIV </a:t>
            </a:r>
          </a:p>
        </p:txBody>
      </p:sp>
    </p:spTree>
    <p:extLst>
      <p:ext uri="{BB962C8B-B14F-4D97-AF65-F5344CB8AC3E}">
        <p14:creationId xmlns:p14="http://schemas.microsoft.com/office/powerpoint/2010/main" val="315825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B86CA-74C4-C0BA-A92F-519402A1A5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943E17-E09B-BB78-CE9B-04D121C91EA2}"/>
              </a:ext>
            </a:extLst>
          </p:cNvPr>
          <p:cNvSpPr>
            <a:spLocks noGrp="1"/>
          </p:cNvSpPr>
          <p:nvPr>
            <p:ph type="body" sz="quarter" idx="13"/>
          </p:nvPr>
        </p:nvSpPr>
        <p:spPr>
          <a:xfrm>
            <a:off x="491968" y="221346"/>
            <a:ext cx="8160063" cy="3799791"/>
          </a:xfrm>
        </p:spPr>
        <p:txBody>
          <a:bodyPr>
            <a:normAutofit/>
          </a:bodyPr>
          <a:lstStyle/>
          <a:p>
            <a:r>
              <a:rPr lang="en-US" b="1" baseline="30000" dirty="0">
                <a:latin typeface="Georgia" panose="02040502050405020303" pitchFamily="18" charset="0"/>
              </a:rPr>
              <a:t>6 </a:t>
            </a:r>
            <a:r>
              <a:rPr lang="en-US" dirty="0">
                <a:latin typeface="Georgia" panose="02040502050405020303" pitchFamily="18" charset="0"/>
              </a:rPr>
              <a:t>For God, who said, </a:t>
            </a:r>
          </a:p>
          <a:p>
            <a:r>
              <a:rPr lang="en-US" dirty="0">
                <a:latin typeface="Georgia" panose="02040502050405020303" pitchFamily="18" charset="0"/>
              </a:rPr>
              <a:t>“Let light shine out of darkness,” </a:t>
            </a:r>
          </a:p>
          <a:p>
            <a:r>
              <a:rPr lang="en-US" b="1" dirty="0">
                <a:latin typeface="Georgia" panose="02040502050405020303" pitchFamily="18" charset="0"/>
              </a:rPr>
              <a:t>made his light shine in our hearts </a:t>
            </a:r>
          </a:p>
          <a:p>
            <a:r>
              <a:rPr lang="en-US" dirty="0">
                <a:solidFill>
                  <a:srgbClr val="FFFF00"/>
                </a:solidFill>
                <a:latin typeface="Georgia" panose="02040502050405020303" pitchFamily="18" charset="0"/>
              </a:rPr>
              <a:t>to give us the light of </a:t>
            </a:r>
          </a:p>
          <a:p>
            <a:r>
              <a:rPr lang="en-US" dirty="0">
                <a:solidFill>
                  <a:srgbClr val="FFFF00"/>
                </a:solidFill>
                <a:latin typeface="Georgia" panose="02040502050405020303" pitchFamily="18" charset="0"/>
              </a:rPr>
              <a:t>the knowledge of God’s glory </a:t>
            </a:r>
          </a:p>
          <a:p>
            <a:r>
              <a:rPr lang="en-US" b="1" dirty="0">
                <a:latin typeface="Georgia" panose="02040502050405020303" pitchFamily="18" charset="0"/>
              </a:rPr>
              <a:t>displayed in the face of Christ.</a:t>
            </a:r>
          </a:p>
        </p:txBody>
      </p:sp>
      <p:sp>
        <p:nvSpPr>
          <p:cNvPr id="5" name="Text Placeholder 4">
            <a:extLst>
              <a:ext uri="{FF2B5EF4-FFF2-40B4-BE49-F238E27FC236}">
                <a16:creationId xmlns:a16="http://schemas.microsoft.com/office/drawing/2014/main" id="{F950B1F5-7EAB-2406-438C-B613244BCDF7}"/>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2 Corinthians 4:6 NIV </a:t>
            </a:r>
          </a:p>
        </p:txBody>
      </p:sp>
    </p:spTree>
    <p:extLst>
      <p:ext uri="{BB962C8B-B14F-4D97-AF65-F5344CB8AC3E}">
        <p14:creationId xmlns:p14="http://schemas.microsoft.com/office/powerpoint/2010/main" val="408094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latin typeface="Georgia" panose="02040502050405020303" pitchFamily="18" charset="0"/>
              </a:rPr>
              <a:t>Conclusion:</a:t>
            </a:r>
          </a:p>
          <a:p>
            <a:r>
              <a:rPr lang="en-US" dirty="0">
                <a:latin typeface="Georgia" panose="02040502050405020303" pitchFamily="18" charset="0"/>
              </a:rPr>
              <a:t>Moses discovered something deeper than miracles, manna, or even the Promised Land:</a:t>
            </a:r>
            <a:br>
              <a:rPr lang="en-US" dirty="0">
                <a:latin typeface="Georgia" panose="02040502050405020303" pitchFamily="18" charset="0"/>
              </a:rPr>
            </a:br>
            <a:r>
              <a:rPr lang="en-US" b="1" dirty="0">
                <a:latin typeface="Georgia" panose="02040502050405020303" pitchFamily="18" charset="0"/>
              </a:rPr>
              <a:t>God Himself was the reward</a:t>
            </a:r>
            <a:r>
              <a:rPr lang="en-US" dirty="0">
                <a:latin typeface="Georgia" panose="02040502050405020303" pitchFamily="18" charset="0"/>
              </a:rPr>
              <a:t>.</a:t>
            </a:r>
          </a:p>
          <a:p>
            <a:r>
              <a:rPr lang="en-US" dirty="0">
                <a:latin typeface="Georgia" panose="02040502050405020303" pitchFamily="18" charset="0"/>
              </a:rPr>
              <a:t>And what Moses glimpsed in part, </a:t>
            </a:r>
          </a:p>
          <a:p>
            <a:r>
              <a:rPr lang="en-US" dirty="0">
                <a:latin typeface="Georgia" panose="02040502050405020303" pitchFamily="18" charset="0"/>
              </a:rPr>
              <a:t>we now behold fully in Jesus Christ.</a:t>
            </a:r>
          </a:p>
          <a:p>
            <a:endParaRPr lang="en-US" dirty="0"/>
          </a:p>
        </p:txBody>
      </p:sp>
    </p:spTree>
    <p:extLst>
      <p:ext uri="{BB962C8B-B14F-4D97-AF65-F5344CB8AC3E}">
        <p14:creationId xmlns:p14="http://schemas.microsoft.com/office/powerpoint/2010/main" val="54425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72235-5EBC-BAC6-AE02-5740D192F4BF}"/>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9D91A412-BC82-83D2-8D6C-8C7A859A9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9346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3C46D-63DE-9387-B3ED-931FB56282D2}"/>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CF305906-25A0-77E6-A99D-724442069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032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baseline="30000" dirty="0">
                <a:latin typeface="Georgia" panose="02040502050405020303" pitchFamily="18" charset="0"/>
              </a:rPr>
              <a:t>12 </a:t>
            </a:r>
            <a:r>
              <a:rPr lang="en-US" dirty="0">
                <a:latin typeface="Georgia" panose="02040502050405020303" pitchFamily="18" charset="0"/>
              </a:rPr>
              <a:t>Moses said to the </a:t>
            </a:r>
            <a:r>
              <a:rPr lang="en-US" cap="small" dirty="0">
                <a:latin typeface="Georgia" panose="02040502050405020303" pitchFamily="18" charset="0"/>
              </a:rPr>
              <a:t>Lord</a:t>
            </a:r>
            <a:r>
              <a:rPr lang="en-US" dirty="0">
                <a:latin typeface="Georgia" panose="02040502050405020303" pitchFamily="18" charset="0"/>
              </a:rPr>
              <a:t>, “You have been telling me, ‘Lead these people,’ but you have not let me know whom you will send with me. You have said, ‘I know you by name and you have found favor with me.’ </a:t>
            </a:r>
          </a:p>
        </p:txBody>
      </p:sp>
      <p:sp>
        <p:nvSpPr>
          <p:cNvPr id="5" name="Text Placeholder 4"/>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219D-87B2-FCAA-D457-1F91FCDEADD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128F42-AC13-B0F2-7E8F-7E99B33B6F41}"/>
              </a:ext>
            </a:extLst>
          </p:cNvPr>
          <p:cNvSpPr>
            <a:spLocks noGrp="1"/>
          </p:cNvSpPr>
          <p:nvPr>
            <p:ph type="body" sz="quarter" idx="13"/>
          </p:nvPr>
        </p:nvSpPr>
        <p:spPr/>
        <p:txBody>
          <a:bodyPr/>
          <a:lstStyle/>
          <a:p>
            <a:r>
              <a:rPr lang="en-US" b="1" baseline="30000" dirty="0">
                <a:latin typeface="Georgia" panose="02040502050405020303" pitchFamily="18" charset="0"/>
              </a:rPr>
              <a:t>13 </a:t>
            </a:r>
            <a:r>
              <a:rPr lang="en-US" dirty="0">
                <a:latin typeface="Georgia" panose="02040502050405020303" pitchFamily="18" charset="0"/>
              </a:rPr>
              <a:t>If you are pleased with me, </a:t>
            </a:r>
          </a:p>
          <a:p>
            <a:r>
              <a:rPr lang="en-US" dirty="0">
                <a:latin typeface="Georgia" panose="02040502050405020303" pitchFamily="18" charset="0"/>
              </a:rPr>
              <a:t>teach me your ways so I may know you </a:t>
            </a:r>
          </a:p>
          <a:p>
            <a:r>
              <a:rPr lang="en-US" dirty="0">
                <a:latin typeface="Georgia" panose="02040502050405020303" pitchFamily="18" charset="0"/>
              </a:rPr>
              <a:t>and continue to find favor with you. </a:t>
            </a:r>
          </a:p>
          <a:p>
            <a:r>
              <a:rPr lang="en-US" dirty="0">
                <a:latin typeface="Georgia" panose="02040502050405020303" pitchFamily="18" charset="0"/>
              </a:rPr>
              <a:t>Remember that this nation is your people.</a:t>
            </a:r>
          </a:p>
        </p:txBody>
      </p:sp>
      <p:sp>
        <p:nvSpPr>
          <p:cNvPr id="5" name="Text Placeholder 4">
            <a:extLst>
              <a:ext uri="{FF2B5EF4-FFF2-40B4-BE49-F238E27FC236}">
                <a16:creationId xmlns:a16="http://schemas.microsoft.com/office/drawing/2014/main" id="{20128E1F-A07E-E26F-92A8-21FC3C6DD9A6}"/>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328297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D92A8-CF5D-9721-B7E8-085E1C6829C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80AF19-6723-2398-CCB2-C5AFF0E82052}"/>
              </a:ext>
            </a:extLst>
          </p:cNvPr>
          <p:cNvSpPr>
            <a:spLocks noGrp="1"/>
          </p:cNvSpPr>
          <p:nvPr>
            <p:ph type="body" sz="quarter" idx="13"/>
          </p:nvPr>
        </p:nvSpPr>
        <p:spPr/>
        <p:txBody>
          <a:bodyPr/>
          <a:lstStyle/>
          <a:p>
            <a:r>
              <a:rPr lang="en-US" b="1" baseline="30000" dirty="0">
                <a:latin typeface="Georgia" panose="02040502050405020303" pitchFamily="18" charset="0"/>
              </a:rPr>
              <a:t>14 </a:t>
            </a:r>
            <a:r>
              <a:rPr lang="en-US" dirty="0">
                <a:latin typeface="Georgia" panose="02040502050405020303" pitchFamily="18" charset="0"/>
              </a:rPr>
              <a:t>The </a:t>
            </a:r>
            <a:r>
              <a:rPr lang="en-US" cap="small" dirty="0">
                <a:latin typeface="Georgia" panose="02040502050405020303" pitchFamily="18" charset="0"/>
              </a:rPr>
              <a:t>Lord</a:t>
            </a:r>
            <a:r>
              <a:rPr lang="en-US" dirty="0">
                <a:latin typeface="Georgia" panose="02040502050405020303" pitchFamily="18" charset="0"/>
              </a:rPr>
              <a:t> replied, </a:t>
            </a:r>
          </a:p>
          <a:p>
            <a:r>
              <a:rPr lang="en-US" dirty="0">
                <a:latin typeface="Georgia" panose="02040502050405020303" pitchFamily="18" charset="0"/>
              </a:rPr>
              <a:t>“My Presence will go with you, </a:t>
            </a:r>
          </a:p>
          <a:p>
            <a:r>
              <a:rPr lang="en-US" dirty="0">
                <a:latin typeface="Georgia" panose="02040502050405020303" pitchFamily="18" charset="0"/>
              </a:rPr>
              <a:t>and I will give you rest.”</a:t>
            </a:r>
          </a:p>
        </p:txBody>
      </p:sp>
      <p:sp>
        <p:nvSpPr>
          <p:cNvPr id="5" name="Text Placeholder 4">
            <a:extLst>
              <a:ext uri="{FF2B5EF4-FFF2-40B4-BE49-F238E27FC236}">
                <a16:creationId xmlns:a16="http://schemas.microsoft.com/office/drawing/2014/main" id="{D4F747F2-93BC-332A-338C-185D55DA08B0}"/>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41922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55541-E272-A578-3343-3D32950FD4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59C3A7-B0FA-8CA8-404B-AFAE7373DAEE}"/>
              </a:ext>
            </a:extLst>
          </p:cNvPr>
          <p:cNvSpPr>
            <a:spLocks noGrp="1"/>
          </p:cNvSpPr>
          <p:nvPr>
            <p:ph type="body" sz="quarter" idx="13"/>
          </p:nvPr>
        </p:nvSpPr>
        <p:spPr/>
        <p:txBody>
          <a:bodyPr/>
          <a:lstStyle/>
          <a:p>
            <a:r>
              <a:rPr lang="en-US" b="1" baseline="30000" dirty="0">
                <a:latin typeface="Georgia" panose="02040502050405020303" pitchFamily="18" charset="0"/>
              </a:rPr>
              <a:t>15 </a:t>
            </a:r>
            <a:r>
              <a:rPr lang="en-US" dirty="0">
                <a:latin typeface="Georgia" panose="02040502050405020303" pitchFamily="18" charset="0"/>
              </a:rPr>
              <a:t>Then Moses said to him, </a:t>
            </a:r>
          </a:p>
          <a:p>
            <a:r>
              <a:rPr lang="en-US" b="1" dirty="0">
                <a:latin typeface="Georgia" panose="02040502050405020303" pitchFamily="18" charset="0"/>
              </a:rPr>
              <a:t>If your Presence does not go with us, </a:t>
            </a:r>
          </a:p>
          <a:p>
            <a:r>
              <a:rPr lang="en-US" b="1" dirty="0">
                <a:latin typeface="Georgia" panose="02040502050405020303" pitchFamily="18" charset="0"/>
              </a:rPr>
              <a:t>do not send us up from here. </a:t>
            </a:r>
          </a:p>
        </p:txBody>
      </p:sp>
      <p:sp>
        <p:nvSpPr>
          <p:cNvPr id="5" name="Text Placeholder 4">
            <a:extLst>
              <a:ext uri="{FF2B5EF4-FFF2-40B4-BE49-F238E27FC236}">
                <a16:creationId xmlns:a16="http://schemas.microsoft.com/office/drawing/2014/main" id="{169D289C-1EA3-8B26-270A-5DCC5E1D52B5}"/>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162778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3AEF6-0BB7-8720-9756-51DEDC3B6A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561976-8093-9EFE-7F9F-FAC93C16CE73}"/>
              </a:ext>
            </a:extLst>
          </p:cNvPr>
          <p:cNvSpPr>
            <a:spLocks noGrp="1"/>
          </p:cNvSpPr>
          <p:nvPr>
            <p:ph type="body" sz="quarter" idx="13"/>
          </p:nvPr>
        </p:nvSpPr>
        <p:spPr/>
        <p:txBody>
          <a:bodyPr/>
          <a:lstStyle/>
          <a:p>
            <a:r>
              <a:rPr lang="en-US" b="1" baseline="30000" dirty="0">
                <a:latin typeface="Georgia" panose="02040502050405020303" pitchFamily="18" charset="0"/>
              </a:rPr>
              <a:t>16 </a:t>
            </a:r>
            <a:r>
              <a:rPr lang="en-US" dirty="0">
                <a:latin typeface="Georgia" panose="02040502050405020303" pitchFamily="18" charset="0"/>
              </a:rPr>
              <a:t>How will anyone know that you are pleased with me and with your people </a:t>
            </a:r>
          </a:p>
          <a:p>
            <a:r>
              <a:rPr lang="en-US" dirty="0">
                <a:latin typeface="Georgia" panose="02040502050405020303" pitchFamily="18" charset="0"/>
              </a:rPr>
              <a:t>unless you go with us? </a:t>
            </a:r>
          </a:p>
          <a:p>
            <a:r>
              <a:rPr lang="en-US" b="1" dirty="0">
                <a:latin typeface="Georgia" panose="02040502050405020303" pitchFamily="18" charset="0"/>
              </a:rPr>
              <a:t>What else will distinguish me and your people </a:t>
            </a:r>
            <a:r>
              <a:rPr lang="en-US" dirty="0">
                <a:latin typeface="Georgia" panose="02040502050405020303" pitchFamily="18" charset="0"/>
              </a:rPr>
              <a:t>from all the other people </a:t>
            </a:r>
          </a:p>
          <a:p>
            <a:r>
              <a:rPr lang="en-US" dirty="0">
                <a:latin typeface="Georgia" panose="02040502050405020303" pitchFamily="18" charset="0"/>
              </a:rPr>
              <a:t>on the face of the earth?”</a:t>
            </a:r>
            <a:endParaRPr lang="en-US" b="1" dirty="0">
              <a:latin typeface="Georgia" panose="02040502050405020303" pitchFamily="18" charset="0"/>
            </a:endParaRPr>
          </a:p>
        </p:txBody>
      </p:sp>
      <p:sp>
        <p:nvSpPr>
          <p:cNvPr id="5" name="Text Placeholder 4">
            <a:extLst>
              <a:ext uri="{FF2B5EF4-FFF2-40B4-BE49-F238E27FC236}">
                <a16:creationId xmlns:a16="http://schemas.microsoft.com/office/drawing/2014/main" id="{19E06DB3-F197-4B52-F849-DB267D49A165}"/>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201964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4EC41-E3A7-5162-EFE3-3A4405629B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93FC8C-FFCA-3F10-4854-109B37DEFE48}"/>
              </a:ext>
            </a:extLst>
          </p:cNvPr>
          <p:cNvSpPr>
            <a:spLocks noGrp="1"/>
          </p:cNvSpPr>
          <p:nvPr>
            <p:ph type="body" sz="quarter" idx="13"/>
          </p:nvPr>
        </p:nvSpPr>
        <p:spPr/>
        <p:txBody>
          <a:bodyPr/>
          <a:lstStyle/>
          <a:p>
            <a:r>
              <a:rPr lang="en-US" b="1" baseline="30000" dirty="0">
                <a:latin typeface="Georgia" panose="02040502050405020303" pitchFamily="18" charset="0"/>
              </a:rPr>
              <a:t>17 </a:t>
            </a:r>
            <a:r>
              <a:rPr lang="en-US" dirty="0">
                <a:latin typeface="Georgia" panose="02040502050405020303" pitchFamily="18" charset="0"/>
              </a:rPr>
              <a:t>And the </a:t>
            </a:r>
            <a:r>
              <a:rPr lang="en-US" cap="small" dirty="0">
                <a:latin typeface="Georgia" panose="02040502050405020303" pitchFamily="18" charset="0"/>
              </a:rPr>
              <a:t>Lord</a:t>
            </a:r>
            <a:r>
              <a:rPr lang="en-US" dirty="0">
                <a:latin typeface="Georgia" panose="02040502050405020303" pitchFamily="18" charset="0"/>
              </a:rPr>
              <a:t> said to Moses, </a:t>
            </a:r>
          </a:p>
          <a:p>
            <a:r>
              <a:rPr lang="en-US" dirty="0">
                <a:latin typeface="Georgia" panose="02040502050405020303" pitchFamily="18" charset="0"/>
              </a:rPr>
              <a:t>“I will do the very thing you have asked, because I am pleased with you</a:t>
            </a:r>
          </a:p>
          <a:p>
            <a:r>
              <a:rPr lang="en-US" dirty="0">
                <a:latin typeface="Georgia" panose="02040502050405020303" pitchFamily="18" charset="0"/>
              </a:rPr>
              <a:t> and I know you by name.”</a:t>
            </a:r>
          </a:p>
          <a:p>
            <a:endParaRPr lang="en-US" dirty="0">
              <a:latin typeface="Georgia" panose="02040502050405020303" pitchFamily="18" charset="0"/>
            </a:endParaRPr>
          </a:p>
          <a:p>
            <a:r>
              <a:rPr lang="en-US" b="1" baseline="30000" dirty="0">
                <a:latin typeface="Georgia" panose="02040502050405020303" pitchFamily="18" charset="0"/>
              </a:rPr>
              <a:t>18 </a:t>
            </a:r>
            <a:r>
              <a:rPr lang="en-US" dirty="0">
                <a:latin typeface="Georgia" panose="02040502050405020303" pitchFamily="18" charset="0"/>
              </a:rPr>
              <a:t>Then Moses said, “Now show me your glory.”</a:t>
            </a:r>
          </a:p>
        </p:txBody>
      </p:sp>
      <p:sp>
        <p:nvSpPr>
          <p:cNvPr id="5" name="Text Placeholder 4">
            <a:extLst>
              <a:ext uri="{FF2B5EF4-FFF2-40B4-BE49-F238E27FC236}">
                <a16:creationId xmlns:a16="http://schemas.microsoft.com/office/drawing/2014/main" id="{6A9C4927-99AD-5803-2D42-0BEEABCDC0C5}"/>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72654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30B9-E943-0212-6148-FF13DC69E7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3CA9CF-1645-A0D2-C58C-D625D41CC20B}"/>
              </a:ext>
            </a:extLst>
          </p:cNvPr>
          <p:cNvSpPr>
            <a:spLocks noGrp="1"/>
          </p:cNvSpPr>
          <p:nvPr>
            <p:ph type="body" sz="quarter" idx="13"/>
          </p:nvPr>
        </p:nvSpPr>
        <p:spPr/>
        <p:txBody>
          <a:bodyPr>
            <a:normAutofit lnSpcReduction="10000"/>
          </a:bodyPr>
          <a:lstStyle/>
          <a:p>
            <a:r>
              <a:rPr lang="en-US" b="1" baseline="30000" dirty="0">
                <a:latin typeface="Georgia" panose="02040502050405020303" pitchFamily="18" charset="0"/>
              </a:rPr>
              <a:t>19 </a:t>
            </a:r>
            <a:r>
              <a:rPr lang="en-US" dirty="0">
                <a:latin typeface="Georgia" panose="02040502050405020303" pitchFamily="18" charset="0"/>
              </a:rPr>
              <a:t>And the </a:t>
            </a:r>
            <a:r>
              <a:rPr lang="en-US" cap="small" dirty="0">
                <a:latin typeface="Georgia" panose="02040502050405020303" pitchFamily="18" charset="0"/>
              </a:rPr>
              <a:t>Lord</a:t>
            </a:r>
            <a:r>
              <a:rPr lang="en-US" dirty="0">
                <a:latin typeface="Georgia" panose="02040502050405020303" pitchFamily="18" charset="0"/>
              </a:rPr>
              <a:t> said, </a:t>
            </a:r>
          </a:p>
          <a:p>
            <a:r>
              <a:rPr lang="en-US" dirty="0">
                <a:latin typeface="Georgia" panose="02040502050405020303" pitchFamily="18" charset="0"/>
              </a:rPr>
              <a:t>“</a:t>
            </a:r>
            <a:r>
              <a:rPr lang="en-US" b="1" dirty="0">
                <a:latin typeface="Georgia" panose="02040502050405020303" pitchFamily="18" charset="0"/>
              </a:rPr>
              <a:t>I will cause all my goodness </a:t>
            </a:r>
          </a:p>
          <a:p>
            <a:r>
              <a:rPr lang="en-US" b="1" dirty="0">
                <a:latin typeface="Georgia" panose="02040502050405020303" pitchFamily="18" charset="0"/>
              </a:rPr>
              <a:t>to pass in front of you</a:t>
            </a:r>
            <a:r>
              <a:rPr lang="en-US" dirty="0">
                <a:latin typeface="Georgia" panose="02040502050405020303" pitchFamily="18" charset="0"/>
              </a:rPr>
              <a:t>, </a:t>
            </a:r>
          </a:p>
          <a:p>
            <a:r>
              <a:rPr lang="en-US" dirty="0">
                <a:latin typeface="Georgia" panose="02040502050405020303" pitchFamily="18" charset="0"/>
              </a:rPr>
              <a:t>and I will proclaim my name, the </a:t>
            </a:r>
            <a:r>
              <a:rPr lang="en-US" cap="small" dirty="0">
                <a:latin typeface="Georgia" panose="02040502050405020303" pitchFamily="18" charset="0"/>
              </a:rPr>
              <a:t>Lord</a:t>
            </a:r>
            <a:r>
              <a:rPr lang="en-US" dirty="0">
                <a:latin typeface="Georgia" panose="02040502050405020303" pitchFamily="18" charset="0"/>
              </a:rPr>
              <a:t>, in your presence. I will have mercy on whom I will have mercy, and I will have compassion on whom I will have compassion. </a:t>
            </a:r>
          </a:p>
        </p:txBody>
      </p:sp>
      <p:sp>
        <p:nvSpPr>
          <p:cNvPr id="5" name="Text Placeholder 4">
            <a:extLst>
              <a:ext uri="{FF2B5EF4-FFF2-40B4-BE49-F238E27FC236}">
                <a16:creationId xmlns:a16="http://schemas.microsoft.com/office/drawing/2014/main" id="{7F1F7832-5E68-85EB-3B92-4D5943989614}"/>
              </a:ext>
            </a:extLst>
          </p:cNvPr>
          <p:cNvSpPr>
            <a:spLocks noGrp="1"/>
          </p:cNvSpPr>
          <p:nvPr>
            <p:ph type="body" sz="quarter" idx="14"/>
          </p:nvPr>
        </p:nvSpPr>
        <p:spPr/>
        <p:txBody>
          <a:bodyPr>
            <a:normAutofit/>
          </a:bodyPr>
          <a:lstStyle/>
          <a:p>
            <a:r>
              <a:rPr lang="en-US" sz="3600" dirty="0">
                <a:solidFill>
                  <a:srgbClr val="FBF4E0"/>
                </a:solidFill>
                <a:latin typeface="Georgia" panose="02040502050405020303" pitchFamily="18" charset="0"/>
              </a:rPr>
              <a:t>Exodus 33:12-23 NIV </a:t>
            </a:r>
          </a:p>
        </p:txBody>
      </p:sp>
    </p:spTree>
    <p:extLst>
      <p:ext uri="{BB962C8B-B14F-4D97-AF65-F5344CB8AC3E}">
        <p14:creationId xmlns:p14="http://schemas.microsoft.com/office/powerpoint/2010/main" val="363501056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1319</TotalTime>
  <Words>771</Words>
  <Application>Microsoft Office PowerPoint</Application>
  <PresentationFormat>On-screen Show (16:9)</PresentationFormat>
  <Paragraphs>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Georgia</vt:lpstr>
      <vt:lpstr>Georgia Pro Black</vt:lpstr>
      <vt:lpstr>Trebuchet MS</vt:lpstr>
      <vt:lpstr>Default</vt:lpstr>
      <vt:lpstr>PowerPoint Presentation</vt:lpstr>
      <vt:lpstr>Your Presence  is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Presence  </vt:lpstr>
      <vt:lpstr>PowerPoint Presentation</vt:lpstr>
      <vt:lpstr>Your Presence  </vt:lpstr>
      <vt:lpstr>PowerPoint Presentation</vt:lpstr>
      <vt:lpstr>PowerPoint Presentation</vt:lpstr>
      <vt:lpstr>PowerPoint Presentation</vt:lpstr>
      <vt:lpstr>Your Presence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21</cp:revision>
  <dcterms:created xsi:type="dcterms:W3CDTF">2014-03-26T14:03:34Z</dcterms:created>
  <dcterms:modified xsi:type="dcterms:W3CDTF">2026-05-14T16:02:26Z</dcterms:modified>
</cp:coreProperties>
</file>