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306" r:id="rId2"/>
    <p:sldId id="257" r:id="rId3"/>
    <p:sldId id="258" r:id="rId4"/>
    <p:sldId id="299" r:id="rId5"/>
    <p:sldId id="291" r:id="rId6"/>
    <p:sldId id="300" r:id="rId7"/>
    <p:sldId id="295" r:id="rId8"/>
    <p:sldId id="301" r:id="rId9"/>
    <p:sldId id="296" r:id="rId10"/>
    <p:sldId id="292" r:id="rId11"/>
    <p:sldId id="303" r:id="rId12"/>
    <p:sldId id="297" r:id="rId13"/>
    <p:sldId id="304" r:id="rId14"/>
    <p:sldId id="298" r:id="rId15"/>
    <p:sldId id="305" r:id="rId16"/>
  </p:sldIdLst>
  <p:sldSz cx="18288000" cy="10287000"/>
  <p:notesSz cx="6858000" cy="9144000"/>
  <p:embeddedFontLst>
    <p:embeddedFont>
      <p:font typeface="Arimo Bold"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07" autoAdjust="0"/>
  </p:normalViewPr>
  <p:slideViewPr>
    <p:cSldViewPr>
      <p:cViewPr varScale="1">
        <p:scale>
          <a:sx n="35" d="100"/>
          <a:sy n="35" d="100"/>
        </p:scale>
        <p:origin x="16" y="4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D5FF8-BCDB-4E65-877D-BDA2AD3C23B2}" type="datetimeFigureOut">
              <a:rPr lang="en-CA" smtClean="0"/>
              <a:t>2026-05-09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780CC-5D5E-475C-B9C2-86623C2F3D7E}" type="slidenum">
              <a:rPr lang="en-CA" smtClean="0"/>
              <a:t>‹#›</a:t>
            </a:fld>
            <a:endParaRPr lang="en-CA"/>
          </a:p>
        </p:txBody>
      </p:sp>
    </p:spTree>
    <p:extLst>
      <p:ext uri="{BB962C8B-B14F-4D97-AF65-F5344CB8AC3E}">
        <p14:creationId xmlns:p14="http://schemas.microsoft.com/office/powerpoint/2010/main" val="81519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B780CC-5D5E-475C-B9C2-86623C2F3D7E}" type="slidenum">
              <a:rPr lang="en-CA" smtClean="0"/>
              <a:t>3</a:t>
            </a:fld>
            <a:endParaRPr lang="en-CA"/>
          </a:p>
        </p:txBody>
      </p:sp>
    </p:spTree>
    <p:extLst>
      <p:ext uri="{BB962C8B-B14F-4D97-AF65-F5344CB8AC3E}">
        <p14:creationId xmlns:p14="http://schemas.microsoft.com/office/powerpoint/2010/main" val="4030322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615CD-1A1B-6B69-E96A-4E407FABC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13DD2-1572-4A50-9A13-6AA77F3A6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AEEF3-CA7D-097A-A820-5BA1CB8AD3B9}"/>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4BB96F3-64E0-5034-8F90-39CB1F6287EC}"/>
              </a:ext>
            </a:extLst>
          </p:cNvPr>
          <p:cNvSpPr>
            <a:spLocks noGrp="1"/>
          </p:cNvSpPr>
          <p:nvPr>
            <p:ph type="sldNum" sz="quarter" idx="5"/>
          </p:nvPr>
        </p:nvSpPr>
        <p:spPr/>
        <p:txBody>
          <a:bodyPr/>
          <a:lstStyle/>
          <a:p>
            <a:fld id="{62B780CC-5D5E-475C-B9C2-86623C2F3D7E}" type="slidenum">
              <a:rPr lang="en-CA" smtClean="0"/>
              <a:t>12</a:t>
            </a:fld>
            <a:endParaRPr lang="en-CA"/>
          </a:p>
        </p:txBody>
      </p:sp>
    </p:spTree>
    <p:extLst>
      <p:ext uri="{BB962C8B-B14F-4D97-AF65-F5344CB8AC3E}">
        <p14:creationId xmlns:p14="http://schemas.microsoft.com/office/powerpoint/2010/main" val="88180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615CD-1A1B-6B69-E96A-4E407FABC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13DD2-1572-4A50-9A13-6AA77F3A6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AEEF3-CA7D-097A-A820-5BA1CB8AD3B9}"/>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4BB96F3-64E0-5034-8F90-39CB1F6287EC}"/>
              </a:ext>
            </a:extLst>
          </p:cNvPr>
          <p:cNvSpPr>
            <a:spLocks noGrp="1"/>
          </p:cNvSpPr>
          <p:nvPr>
            <p:ph type="sldNum" sz="quarter" idx="5"/>
          </p:nvPr>
        </p:nvSpPr>
        <p:spPr/>
        <p:txBody>
          <a:bodyPr/>
          <a:lstStyle/>
          <a:p>
            <a:fld id="{62B780CC-5D5E-475C-B9C2-86623C2F3D7E}" type="slidenum">
              <a:rPr lang="en-CA" smtClean="0"/>
              <a:t>13</a:t>
            </a:fld>
            <a:endParaRPr lang="en-CA"/>
          </a:p>
        </p:txBody>
      </p:sp>
    </p:spTree>
    <p:extLst>
      <p:ext uri="{BB962C8B-B14F-4D97-AF65-F5344CB8AC3E}">
        <p14:creationId xmlns:p14="http://schemas.microsoft.com/office/powerpoint/2010/main" val="1392358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A7349-B86A-578B-C03B-A936E9526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24707-32F8-7A10-E37A-3DBE95E437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BFECB-F959-62AD-CDA8-A9C2E51EF59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B0DB261-3702-0060-4525-85E6AE8CF2C8}"/>
              </a:ext>
            </a:extLst>
          </p:cNvPr>
          <p:cNvSpPr>
            <a:spLocks noGrp="1"/>
          </p:cNvSpPr>
          <p:nvPr>
            <p:ph type="sldNum" sz="quarter" idx="5"/>
          </p:nvPr>
        </p:nvSpPr>
        <p:spPr/>
        <p:txBody>
          <a:bodyPr/>
          <a:lstStyle/>
          <a:p>
            <a:fld id="{62B780CC-5D5E-475C-B9C2-86623C2F3D7E}" type="slidenum">
              <a:rPr lang="en-CA" smtClean="0"/>
              <a:t>14</a:t>
            </a:fld>
            <a:endParaRPr lang="en-CA"/>
          </a:p>
        </p:txBody>
      </p:sp>
    </p:spTree>
    <p:extLst>
      <p:ext uri="{BB962C8B-B14F-4D97-AF65-F5344CB8AC3E}">
        <p14:creationId xmlns:p14="http://schemas.microsoft.com/office/powerpoint/2010/main" val="803326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A7349-B86A-578B-C03B-A936E9526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24707-32F8-7A10-E37A-3DBE95E437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BFECB-F959-62AD-CDA8-A9C2E51EF59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B0DB261-3702-0060-4525-85E6AE8CF2C8}"/>
              </a:ext>
            </a:extLst>
          </p:cNvPr>
          <p:cNvSpPr>
            <a:spLocks noGrp="1"/>
          </p:cNvSpPr>
          <p:nvPr>
            <p:ph type="sldNum" sz="quarter" idx="5"/>
          </p:nvPr>
        </p:nvSpPr>
        <p:spPr/>
        <p:txBody>
          <a:bodyPr/>
          <a:lstStyle/>
          <a:p>
            <a:fld id="{62B780CC-5D5E-475C-B9C2-86623C2F3D7E}" type="slidenum">
              <a:rPr lang="en-CA" smtClean="0"/>
              <a:t>15</a:t>
            </a:fld>
            <a:endParaRPr lang="en-CA"/>
          </a:p>
        </p:txBody>
      </p:sp>
    </p:spTree>
    <p:extLst>
      <p:ext uri="{BB962C8B-B14F-4D97-AF65-F5344CB8AC3E}">
        <p14:creationId xmlns:p14="http://schemas.microsoft.com/office/powerpoint/2010/main" val="322980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B780CC-5D5E-475C-B9C2-86623C2F3D7E}" type="slidenum">
              <a:rPr lang="en-CA" smtClean="0"/>
              <a:t>4</a:t>
            </a:fld>
            <a:endParaRPr lang="en-CA"/>
          </a:p>
        </p:txBody>
      </p:sp>
    </p:spTree>
    <p:extLst>
      <p:ext uri="{BB962C8B-B14F-4D97-AF65-F5344CB8AC3E}">
        <p14:creationId xmlns:p14="http://schemas.microsoft.com/office/powerpoint/2010/main" val="397816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C332B-6107-6F23-7DA7-89D32C4EA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97185-7E6E-DE51-0FDD-47A5174F0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4B5AB-83EA-9F2F-0099-5FCD5D755B51}"/>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2A1CC98-CB7D-EAFE-E53B-645DF9A21509}"/>
              </a:ext>
            </a:extLst>
          </p:cNvPr>
          <p:cNvSpPr>
            <a:spLocks noGrp="1"/>
          </p:cNvSpPr>
          <p:nvPr>
            <p:ph type="sldNum" sz="quarter" idx="5"/>
          </p:nvPr>
        </p:nvSpPr>
        <p:spPr/>
        <p:txBody>
          <a:bodyPr/>
          <a:lstStyle/>
          <a:p>
            <a:fld id="{62B780CC-5D5E-475C-B9C2-86623C2F3D7E}" type="slidenum">
              <a:rPr lang="en-CA" smtClean="0"/>
              <a:t>5</a:t>
            </a:fld>
            <a:endParaRPr lang="en-CA"/>
          </a:p>
        </p:txBody>
      </p:sp>
    </p:spTree>
    <p:extLst>
      <p:ext uri="{BB962C8B-B14F-4D97-AF65-F5344CB8AC3E}">
        <p14:creationId xmlns:p14="http://schemas.microsoft.com/office/powerpoint/2010/main" val="286392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C332B-6107-6F23-7DA7-89D32C4EA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97185-7E6E-DE51-0FDD-47A5174F0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4B5AB-83EA-9F2F-0099-5FCD5D755B51}"/>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2A1CC98-CB7D-EAFE-E53B-645DF9A21509}"/>
              </a:ext>
            </a:extLst>
          </p:cNvPr>
          <p:cNvSpPr>
            <a:spLocks noGrp="1"/>
          </p:cNvSpPr>
          <p:nvPr>
            <p:ph type="sldNum" sz="quarter" idx="5"/>
          </p:nvPr>
        </p:nvSpPr>
        <p:spPr/>
        <p:txBody>
          <a:bodyPr/>
          <a:lstStyle/>
          <a:p>
            <a:fld id="{62B780CC-5D5E-475C-B9C2-86623C2F3D7E}" type="slidenum">
              <a:rPr lang="en-CA" smtClean="0"/>
              <a:t>6</a:t>
            </a:fld>
            <a:endParaRPr lang="en-CA"/>
          </a:p>
        </p:txBody>
      </p:sp>
    </p:spTree>
    <p:extLst>
      <p:ext uri="{BB962C8B-B14F-4D97-AF65-F5344CB8AC3E}">
        <p14:creationId xmlns:p14="http://schemas.microsoft.com/office/powerpoint/2010/main" val="364031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5A93B-FFB9-3447-2393-2D77C9494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4ACC8-1050-3C6F-C89B-919FEA2CC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656FA-AF65-0AFC-E66B-0227E848F0E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8AC8D41-FDE2-699E-BAFA-139534D8F440}"/>
              </a:ext>
            </a:extLst>
          </p:cNvPr>
          <p:cNvSpPr>
            <a:spLocks noGrp="1"/>
          </p:cNvSpPr>
          <p:nvPr>
            <p:ph type="sldNum" sz="quarter" idx="5"/>
          </p:nvPr>
        </p:nvSpPr>
        <p:spPr/>
        <p:txBody>
          <a:bodyPr/>
          <a:lstStyle/>
          <a:p>
            <a:fld id="{62B780CC-5D5E-475C-B9C2-86623C2F3D7E}" type="slidenum">
              <a:rPr lang="en-CA" smtClean="0"/>
              <a:t>7</a:t>
            </a:fld>
            <a:endParaRPr lang="en-CA"/>
          </a:p>
        </p:txBody>
      </p:sp>
    </p:spTree>
    <p:extLst>
      <p:ext uri="{BB962C8B-B14F-4D97-AF65-F5344CB8AC3E}">
        <p14:creationId xmlns:p14="http://schemas.microsoft.com/office/powerpoint/2010/main" val="199262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5A93B-FFB9-3447-2393-2D77C9494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4ACC8-1050-3C6F-C89B-919FEA2CC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656FA-AF65-0AFC-E66B-0227E848F0E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8AC8D41-FDE2-699E-BAFA-139534D8F440}"/>
              </a:ext>
            </a:extLst>
          </p:cNvPr>
          <p:cNvSpPr>
            <a:spLocks noGrp="1"/>
          </p:cNvSpPr>
          <p:nvPr>
            <p:ph type="sldNum" sz="quarter" idx="5"/>
          </p:nvPr>
        </p:nvSpPr>
        <p:spPr/>
        <p:txBody>
          <a:bodyPr/>
          <a:lstStyle/>
          <a:p>
            <a:fld id="{62B780CC-5D5E-475C-B9C2-86623C2F3D7E}" type="slidenum">
              <a:rPr lang="en-CA" smtClean="0"/>
              <a:t>8</a:t>
            </a:fld>
            <a:endParaRPr lang="en-CA"/>
          </a:p>
        </p:txBody>
      </p:sp>
    </p:spTree>
    <p:extLst>
      <p:ext uri="{BB962C8B-B14F-4D97-AF65-F5344CB8AC3E}">
        <p14:creationId xmlns:p14="http://schemas.microsoft.com/office/powerpoint/2010/main" val="370910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6200-3C43-7AFA-3761-337AC45B0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F2FC1-95A3-9E80-837C-93F72EC9E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442E5-CA29-E3C6-AB64-D8715A8DA3E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C11D1FE-FB4B-41F2-A274-9B99D9FA3F74}"/>
              </a:ext>
            </a:extLst>
          </p:cNvPr>
          <p:cNvSpPr>
            <a:spLocks noGrp="1"/>
          </p:cNvSpPr>
          <p:nvPr>
            <p:ph type="sldNum" sz="quarter" idx="5"/>
          </p:nvPr>
        </p:nvSpPr>
        <p:spPr/>
        <p:txBody>
          <a:bodyPr/>
          <a:lstStyle/>
          <a:p>
            <a:fld id="{62B780CC-5D5E-475C-B9C2-86623C2F3D7E}" type="slidenum">
              <a:rPr lang="en-CA" smtClean="0"/>
              <a:t>9</a:t>
            </a:fld>
            <a:endParaRPr lang="en-CA"/>
          </a:p>
        </p:txBody>
      </p:sp>
    </p:spTree>
    <p:extLst>
      <p:ext uri="{BB962C8B-B14F-4D97-AF65-F5344CB8AC3E}">
        <p14:creationId xmlns:p14="http://schemas.microsoft.com/office/powerpoint/2010/main" val="6848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5F98D-0FC5-843C-62B5-7127F09131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024F5-8B47-1D4E-FC32-E7BF4CBE7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E1641-F4F7-46B7-E495-B4A2F4EF983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234B7CF-8FE3-F3B3-D7B0-D7C25F789B33}"/>
              </a:ext>
            </a:extLst>
          </p:cNvPr>
          <p:cNvSpPr>
            <a:spLocks noGrp="1"/>
          </p:cNvSpPr>
          <p:nvPr>
            <p:ph type="sldNum" sz="quarter" idx="5"/>
          </p:nvPr>
        </p:nvSpPr>
        <p:spPr/>
        <p:txBody>
          <a:bodyPr/>
          <a:lstStyle/>
          <a:p>
            <a:fld id="{62B780CC-5D5E-475C-B9C2-86623C2F3D7E}" type="slidenum">
              <a:rPr lang="en-CA" smtClean="0"/>
              <a:t>10</a:t>
            </a:fld>
            <a:endParaRPr lang="en-CA"/>
          </a:p>
        </p:txBody>
      </p:sp>
    </p:spTree>
    <p:extLst>
      <p:ext uri="{BB962C8B-B14F-4D97-AF65-F5344CB8AC3E}">
        <p14:creationId xmlns:p14="http://schemas.microsoft.com/office/powerpoint/2010/main" val="235901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5F98D-0FC5-843C-62B5-7127F09131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024F5-8B47-1D4E-FC32-E7BF4CBE7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E1641-F4F7-46B7-E495-B4A2F4EF983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234B7CF-8FE3-F3B3-D7B0-D7C25F789B33}"/>
              </a:ext>
            </a:extLst>
          </p:cNvPr>
          <p:cNvSpPr>
            <a:spLocks noGrp="1"/>
          </p:cNvSpPr>
          <p:nvPr>
            <p:ph type="sldNum" sz="quarter" idx="5"/>
          </p:nvPr>
        </p:nvSpPr>
        <p:spPr/>
        <p:txBody>
          <a:bodyPr/>
          <a:lstStyle/>
          <a:p>
            <a:fld id="{62B780CC-5D5E-475C-B9C2-86623C2F3D7E}" type="slidenum">
              <a:rPr lang="en-CA" smtClean="0"/>
              <a:t>11</a:t>
            </a:fld>
            <a:endParaRPr lang="en-CA"/>
          </a:p>
        </p:txBody>
      </p:sp>
    </p:spTree>
    <p:extLst>
      <p:ext uri="{BB962C8B-B14F-4D97-AF65-F5344CB8AC3E}">
        <p14:creationId xmlns:p14="http://schemas.microsoft.com/office/powerpoint/2010/main" val="49354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5/9/2026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BBD5D61-E810-D827-6C42-93FBEAC92299}"/>
              </a:ext>
            </a:extLst>
          </p:cNvPr>
          <p:cNvPicPr>
            <a:picLocks noChangeAspect="1"/>
          </p:cNvPicPr>
          <p:nvPr/>
        </p:nvPicPr>
        <p:blipFill>
          <a:blip r:embed="rId2">
            <a:extLst>
              <a:ext uri="{28A0092B-C50C-407E-A947-70E740481C1C}">
                <a14:useLocalDpi xmlns:a14="http://schemas.microsoft.com/office/drawing/2010/main" val="0"/>
              </a:ext>
            </a:extLst>
          </a:blip>
          <a:srcRect t="19"/>
          <a:stretch>
            <a:fillRect/>
          </a:stretch>
        </p:blipFill>
        <p:spPr>
          <a:xfrm>
            <a:off x="20" y="1923"/>
            <a:ext cx="18287980" cy="10285077"/>
          </a:xfrm>
          <a:prstGeom prst="rect">
            <a:avLst/>
          </a:prstGeom>
        </p:spPr>
      </p:pic>
    </p:spTree>
    <p:extLst>
      <p:ext uri="{BB962C8B-B14F-4D97-AF65-F5344CB8AC3E}">
        <p14:creationId xmlns:p14="http://schemas.microsoft.com/office/powerpoint/2010/main" val="363579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4F00-8F73-F6B2-2F80-6A6AFFE931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F72A03F-9F22-BC8C-1BF2-4B13DFFED10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0F090548-13E4-CC4E-354C-0AD9D4705C1E}"/>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E8D393AC-C8E8-A6E5-3D5B-FA82900865DC}"/>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0A83412D-6170-FF8A-22ED-BAB97E96AAEE}"/>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1F196ED6-8A7E-C34C-669B-B621A2E9A456}"/>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858C452A-56EB-7049-32B4-AB1C968E3C44}"/>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E91C4535-137C-5D9F-BD50-EC44A85C75BC}"/>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065DF4B0-4CF8-21C6-19B4-11019F9A8FF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9330EC40-1FF7-2BE2-2E74-ECA3AE865A27}"/>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89E46AE1-EABB-5766-789A-B612D86DBAAE}"/>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4D77372C-092F-BFB0-6C28-5D04F78046B8}"/>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E1811ADA-ADF1-FA57-8955-1D6C5D006D4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CF23054D-0ED4-F8C6-C9D7-5F51A3975F7C}"/>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C173B977-ED32-E167-FF53-95653C4DDA74}"/>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CCF70E42-0601-D839-8883-85F97B0972F4}"/>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C515809D-FC49-9F38-DFE7-92B6451C5A89}"/>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F75D8216-C339-297F-E8CE-DE7DB9943495}"/>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18A2FFBA-F070-DAE9-4CBC-0CE5E7F74A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0C54A38D-45BE-4579-8ADA-77DF3CE01350}"/>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D19A36B2-7355-B8D7-58A3-F1A4287EDDB5}"/>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A21D80B2-E1C8-391F-1C19-6E5F22A38C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E9A9B157-45A1-60DC-550D-E9DF1B3079D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8356602C-0686-BF1D-D66A-FB32AD90EAE7}"/>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E01A25F6-6776-2814-B814-CA4308FFAF8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02E97E29-D451-A55E-D0E2-676D395AAF3C}"/>
              </a:ext>
            </a:extLst>
          </p:cNvPr>
          <p:cNvSpPr txBox="1"/>
          <p:nvPr/>
        </p:nvSpPr>
        <p:spPr>
          <a:xfrm>
            <a:off x="457201" y="1409700"/>
            <a:ext cx="10941076" cy="6557693"/>
          </a:xfrm>
          <a:prstGeom prst="rect">
            <a:avLst/>
          </a:prstGeom>
          <a:noFill/>
        </p:spPr>
        <p:txBody>
          <a:bodyPr wrap="square">
            <a:spAutoFit/>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6. Piercing The Soul</a:t>
            </a:r>
          </a:p>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St. Luke 2:35-reading from verse 34</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Then Simeon blessed them and said to Mary, his mother: </a:t>
            </a:r>
          </a:p>
          <a:p>
            <a:endParaRPr lang="en-CA" sz="3600" kern="100" dirty="0">
              <a:latin typeface="Arial" panose="020B0604020202020204" pitchFamily="34" charset="0"/>
              <a:ea typeface="Times New Roman" panose="02020603050405020304" pitchFamily="18" charset="0"/>
              <a:cs typeface="Arial" panose="020B0604020202020204" pitchFamily="34" charset="0"/>
            </a:endParaRP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“This child is destined to cause the falling and rising of many in Israel, and to be a sign that will be spoken against, 35) so that the thoughts of many hearts will be revealed. And a sword will pierce your own soul too.”</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267491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4F00-8F73-F6B2-2F80-6A6AFFE931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F72A03F-9F22-BC8C-1BF2-4B13DFFED10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0F090548-13E4-CC4E-354C-0AD9D4705C1E}"/>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E8D393AC-C8E8-A6E5-3D5B-FA82900865DC}"/>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0A83412D-6170-FF8A-22ED-BAB97E96AAEE}"/>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1F196ED6-8A7E-C34C-669B-B621A2E9A456}"/>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858C452A-56EB-7049-32B4-AB1C968E3C44}"/>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E91C4535-137C-5D9F-BD50-EC44A85C75BC}"/>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065DF4B0-4CF8-21C6-19B4-11019F9A8FF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9330EC40-1FF7-2BE2-2E74-ECA3AE865A27}"/>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89E46AE1-EABB-5766-789A-B612D86DBAAE}"/>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4D77372C-092F-BFB0-6C28-5D04F78046B8}"/>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E1811ADA-ADF1-FA57-8955-1D6C5D006D4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CF23054D-0ED4-F8C6-C9D7-5F51A3975F7C}"/>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C173B977-ED32-E167-FF53-95653C4DDA74}"/>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CCF70E42-0601-D839-8883-85F97B0972F4}"/>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C515809D-FC49-9F38-DFE7-92B6451C5A89}"/>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F75D8216-C339-297F-E8CE-DE7DB9943495}"/>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18A2FFBA-F070-DAE9-4CBC-0CE5E7F74A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0C54A38D-45BE-4579-8ADA-77DF3CE01350}"/>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D19A36B2-7355-B8D7-58A3-F1A4287EDDB5}"/>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A21D80B2-E1C8-391F-1C19-6E5F22A38C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E9A9B157-45A1-60DC-550D-E9DF1B3079D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8356602C-0686-BF1D-D66A-FB32AD90EAE7}"/>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E01A25F6-6776-2814-B814-CA4308FFAF8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02E97E29-D451-A55E-D0E2-676D395AAF3C}"/>
              </a:ext>
            </a:extLst>
          </p:cNvPr>
          <p:cNvSpPr txBox="1"/>
          <p:nvPr/>
        </p:nvSpPr>
        <p:spPr>
          <a:xfrm>
            <a:off x="373602" y="1024785"/>
            <a:ext cx="11070046" cy="7481215"/>
          </a:xfrm>
          <a:prstGeom prst="rect">
            <a:avLst/>
          </a:prstGeom>
          <a:noFill/>
        </p:spPr>
        <p:txBody>
          <a:bodyPr wrap="square">
            <a:spAutoFit/>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6. Piercing </a:t>
            </a:r>
            <a:r>
              <a:rPr lang="en-CA" sz="3600" b="1" kern="100" dirty="0">
                <a:latin typeface="Arial" panose="020B0604020202020204" pitchFamily="34" charset="0"/>
                <a:ea typeface="Times New Roman" panose="02020603050405020304" pitchFamily="18" charset="0"/>
                <a:cs typeface="Arial" panose="020B0604020202020204" pitchFamily="34" charset="0"/>
              </a:rPr>
              <a:t>T</a:t>
            </a:r>
            <a:r>
              <a:rPr lang="en-CA" sz="3600" b="1" kern="100" dirty="0">
                <a:effectLst/>
                <a:latin typeface="Arial" panose="020B0604020202020204" pitchFamily="34" charset="0"/>
                <a:ea typeface="Times New Roman" panose="02020603050405020304" pitchFamily="18" charset="0"/>
                <a:cs typeface="Arial" panose="020B0604020202020204" pitchFamily="34" charset="0"/>
              </a:rPr>
              <a:t>he Soul (</a:t>
            </a:r>
            <a:r>
              <a:rPr lang="en-CA" sz="3600" b="1" kern="100" dirty="0" err="1">
                <a:effectLst/>
                <a:latin typeface="Arial" panose="020B0604020202020204" pitchFamily="34" charset="0"/>
                <a:ea typeface="Times New Roman" panose="02020603050405020304" pitchFamily="18" charset="0"/>
                <a:cs typeface="Arial" panose="020B0604020202020204" pitchFamily="34" charset="0"/>
              </a:rPr>
              <a:t>con’t</a:t>
            </a:r>
            <a:r>
              <a:rPr lang="en-CA" sz="3600" b="1" kern="100" dirty="0">
                <a:effectLst/>
                <a:latin typeface="Arial" panose="020B0604020202020204" pitchFamily="34" charset="0"/>
                <a:ea typeface="Times New Roman" panose="02020603050405020304" pitchFamily="18" charset="0"/>
                <a:cs typeface="Arial" panose="020B0604020202020204" pitchFamily="34" charset="0"/>
              </a:rPr>
              <a:t>)</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Simeon prophesies that Mary's soul would be pierced by a great sword because of the destiny of her child.</a:t>
            </a:r>
          </a:p>
          <a:p>
            <a:pPr marL="571500" indent="-571500">
              <a:buFont typeface="Wingdings" pitchFamily="2" charset="2"/>
              <a:buChar char="q"/>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The piercing heart speaks to the trouble you will face being a mothers.</a:t>
            </a:r>
          </a:p>
          <a:p>
            <a:pPr marL="571500" indent="-571500">
              <a:lnSpc>
                <a:spcPct val="115000"/>
              </a:lnSpc>
              <a:spcAft>
                <a:spcPts val="800"/>
              </a:spcAft>
              <a:buFont typeface="Wingdings" pitchFamily="2" charset="2"/>
              <a:buChar char="q"/>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Motherhood was never meant for you to carry on your own.  Christ in you is your hope for over coming ever obstacles and experience the joy. </a:t>
            </a:r>
          </a:p>
          <a:p>
            <a:pPr>
              <a:lnSpc>
                <a:spcPct val="115000"/>
              </a:lnSpc>
              <a:spcAft>
                <a:spcPts val="800"/>
              </a:spcAft>
            </a:pPr>
            <a:r>
              <a:rPr lang="en-CA" sz="1800" kern="100" dirty="0">
                <a:effectLst/>
                <a:latin typeface="Aptos" panose="020B00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8181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4631B-EE45-7EA9-DAA1-CEA4A55F89D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D803BB-F5BA-70E7-DE0E-91617142C2C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6C31DA2B-82B2-846F-1E99-58E39C4BB44C}"/>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2A4F6FD4-4761-3A52-E077-C69A157A694E}"/>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C881EFA6-A0DA-FCA0-6BD4-04DF0756B32E}"/>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28AE2751-834E-B4E5-B5B1-BE9A40B0CC48}"/>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D7D4437A-6480-FD3C-569C-06956BD4250A}"/>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7A473944-5C55-C5A4-948A-262C41E6E245}"/>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452C6DF0-1E3D-1836-3D0E-B5B41480FA9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053BBE49-5B1E-FCE4-C1A1-66EDF96E9345}"/>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690180C4-A795-6FC6-13B2-43B971F1E8B2}"/>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4E9073F8-6EC9-3908-91BB-55357CE897D3}"/>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219AD173-FE6D-2CB8-FD9B-84D095B7AB7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0451B926-D65F-3407-4903-95639AEB7EA6}"/>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5756C665-CECD-86AB-654D-E4CF1471E431}"/>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D321EA51-51AE-97AA-E430-7BE7BE448DBA}"/>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100ABA4D-3D1F-6511-EE93-4B5670E7D17C}"/>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9FD47E73-6E3B-9E14-756A-36D41C1E66A0}"/>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0CF0F2A5-FC21-C5C9-BF61-C7C950C136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C7793D9E-FF9A-DA5D-3F0A-E63300E58CBD}"/>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D844E7D2-C340-0402-CD08-DEBAF4404588}"/>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1BF77993-4DF8-B413-731F-4E079066D0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556E1DA0-6AC5-3BA6-B72A-2B5E1FB85BA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99850955-B211-EEE1-C4AA-DEDE02994EEE}"/>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0B33CDF3-23E2-7E9E-A166-3ACAB96EF12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04CD6AC0-DF9F-1427-D6C4-5FE4F377009A}"/>
              </a:ext>
            </a:extLst>
          </p:cNvPr>
          <p:cNvSpPr txBox="1"/>
          <p:nvPr/>
        </p:nvSpPr>
        <p:spPr>
          <a:xfrm>
            <a:off x="533401" y="800100"/>
            <a:ext cx="10601118" cy="9370514"/>
          </a:xfrm>
          <a:prstGeom prst="rect">
            <a:avLst/>
          </a:prstGeom>
          <a:noFill/>
        </p:spPr>
        <p:txBody>
          <a:bodyPr wrap="square">
            <a:spAutoFit/>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7. A Mother's Selfless Love</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 mother’s heart is characterized by unwavering love, self-sacrificial action, and the profound responsibility of shaping the next generation's faith. </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The Story of two Prostitute-1 Kings 3:16-26</a:t>
            </a:r>
          </a:p>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Verse 26 "Then the woman whose son was alive spoke to the king because she yearned with compassion for her son. “Please, my lord,” she said, “give her the living baby. Do not kill him!” But the other woman said, “He will be neither mine nor yours. Cut him in two!”</a:t>
            </a:r>
          </a:p>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07000"/>
              </a:lnSpc>
              <a:spcAft>
                <a:spcPts val="800"/>
              </a:spcAft>
            </a:pPr>
            <a:endParaRPr lang="en-US" sz="3600" kern="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9700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4631B-EE45-7EA9-DAA1-CEA4A55F89D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D803BB-F5BA-70E7-DE0E-91617142C2C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6C31DA2B-82B2-846F-1E99-58E39C4BB44C}"/>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2A4F6FD4-4761-3A52-E077-C69A157A694E}"/>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C881EFA6-A0DA-FCA0-6BD4-04DF0756B32E}"/>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28AE2751-834E-B4E5-B5B1-BE9A40B0CC48}"/>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D7D4437A-6480-FD3C-569C-06956BD4250A}"/>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7A473944-5C55-C5A4-948A-262C41E6E245}"/>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452C6DF0-1E3D-1836-3D0E-B5B41480FA9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053BBE49-5B1E-FCE4-C1A1-66EDF96E9345}"/>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690180C4-A795-6FC6-13B2-43B971F1E8B2}"/>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4E9073F8-6EC9-3908-91BB-55357CE897D3}"/>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219AD173-FE6D-2CB8-FD9B-84D095B7AB7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0451B926-D65F-3407-4903-95639AEB7EA6}"/>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5756C665-CECD-86AB-654D-E4CF1471E431}"/>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D321EA51-51AE-97AA-E430-7BE7BE448DBA}"/>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100ABA4D-3D1F-6511-EE93-4B5670E7D17C}"/>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9FD47E73-6E3B-9E14-756A-36D41C1E66A0}"/>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0CF0F2A5-FC21-C5C9-BF61-C7C950C136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C7793D9E-FF9A-DA5D-3F0A-E63300E58CBD}"/>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D844E7D2-C340-0402-CD08-DEBAF4404588}"/>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1BF77993-4DF8-B413-731F-4E079066D0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556E1DA0-6AC5-3BA6-B72A-2B5E1FB85BA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99850955-B211-EEE1-C4AA-DEDE02994EEE}"/>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0B33CDF3-23E2-7E9E-A166-3ACAB96EF12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04CD6AC0-DF9F-1427-D6C4-5FE4F377009A}"/>
              </a:ext>
            </a:extLst>
          </p:cNvPr>
          <p:cNvSpPr txBox="1"/>
          <p:nvPr/>
        </p:nvSpPr>
        <p:spPr>
          <a:xfrm>
            <a:off x="373601" y="800100"/>
            <a:ext cx="10933709" cy="9877319"/>
          </a:xfrm>
          <a:prstGeom prst="rect">
            <a:avLst/>
          </a:prstGeom>
          <a:noFill/>
        </p:spPr>
        <p:txBody>
          <a:bodyPr wrap="square">
            <a:spAutoFit/>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7. A Mother's Selfless Love (cont’d)</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We learn from this story, that a true mother's heart will not stand around to see her children be destroyed. </a:t>
            </a:r>
          </a:p>
          <a:p>
            <a:pPr marL="571500" indent="-571500">
              <a:buFont typeface="Wingdings" pitchFamily="2" charset="2"/>
              <a:buChar char="q"/>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The heart of a true mother is protective toward her child. </a:t>
            </a:r>
          </a:p>
          <a:p>
            <a:pPr marL="571500" indent="-571500">
              <a:buFont typeface="Wingdings" pitchFamily="2" charset="2"/>
              <a:buChar char="q"/>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The heart of a true mother will not take pleasure in killing her child or participating in destroying others.</a:t>
            </a:r>
          </a:p>
          <a:p>
            <a:pPr marL="571500" indent="-571500">
              <a:buFont typeface="Wingdings" pitchFamily="2" charset="2"/>
              <a:buChar char="q"/>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Her heart is marked by Strength and sacrificial love-the mother of the living baby said, "Give her the living baby" verse 26. </a:t>
            </a:r>
          </a:p>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07000"/>
              </a:lnSpc>
              <a:spcAft>
                <a:spcPts val="800"/>
              </a:spcAft>
            </a:pPr>
            <a:endParaRPr lang="en-US" sz="3600" kern="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1836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DB119-86C6-6328-488B-44373538EA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FF39DF8-7B31-5F50-7408-1202F581E7F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435A610E-840C-8030-170C-3C9F964DCCC1}"/>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DB75B9A9-B307-3B27-01AF-839F9393068B}"/>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E561D107-75A8-E278-7D41-D926E50E7721}"/>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DB08D23B-D0BF-6E06-6112-397F74732CEA}"/>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29802DFD-C7B6-CF9A-DB12-04DC8A24DFED}"/>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A8F1B8F9-5ADE-526E-F27E-A18AEE0D0555}"/>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71035C45-CE51-3FA3-5E0C-08416A2AAA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A2B2FBB0-DF0D-6E7C-303E-C836945D616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F8A95ED6-79C2-3A8E-41AA-83D3B914CC92}"/>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1738A9AB-1628-7212-F36F-B976BD68EE34}"/>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95EAF03D-4B7D-3500-8D34-7BF4B57AE82F}"/>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29EFE997-8CED-0BF1-0BBA-5F65FA06BDE3}"/>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EDA2D47A-737F-F456-C1DF-F825EAEEC56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221C27B5-1F60-E01D-BD13-37D3700EB62A}"/>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F1B051D8-935C-3386-319E-7A8A10F616BF}"/>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87942BCE-2E5A-4475-BAE3-FD69F98D56D5}"/>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F67B58BA-904F-0BB7-1463-8E5851CC87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54C04181-530E-867D-2254-97B410FC848C}"/>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06222888-39F4-84CD-47D0-17FD1DB49680}"/>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E820CA2F-4F66-7C57-FD11-CD1081AC690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EEA90C6F-EF48-2E88-3A11-6ABD52D3DF7B}"/>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2AC7B50F-4279-65E6-A2B5-E499DFD4B7AA}"/>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F025BBE0-7AFD-4724-181D-2AC22537783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32EEF8C4-F766-6F14-9D1D-78623D46EC07}"/>
              </a:ext>
            </a:extLst>
          </p:cNvPr>
          <p:cNvSpPr txBox="1"/>
          <p:nvPr/>
        </p:nvSpPr>
        <p:spPr>
          <a:xfrm>
            <a:off x="346072" y="266700"/>
            <a:ext cx="11222215" cy="8341771"/>
          </a:xfrm>
          <a:prstGeom prst="rect">
            <a:avLst/>
          </a:prstGeom>
          <a:noFill/>
        </p:spPr>
        <p:txBody>
          <a:bodyPr wrap="square">
            <a:spAutoFit/>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Conclusion </a:t>
            </a:r>
          </a:p>
          <a:p>
            <a:pPr marL="571500" lvl="0" indent="-571500">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 mother's heart was given to us to display our heavenly Father's heart and to remind us how much he loves us, cherish us, nurture us, protect us and wants the best for us as his children. </a:t>
            </a:r>
          </a:p>
          <a:p>
            <a:pPr>
              <a:spcAft>
                <a:spcPts val="800"/>
              </a:spcAft>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lvl="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It is a Source of Wisdom and Instruction, passing on Faith: As Eunice and Lois did to Timothy </a:t>
            </a:r>
          </a:p>
          <a:p>
            <a:pPr lvl="0"/>
            <a:r>
              <a:rPr lang="en-CA" sz="3600" kern="100" dirty="0">
                <a:effectLst/>
                <a:latin typeface="Arial" panose="020B0604020202020204" pitchFamily="34" charset="0"/>
                <a:ea typeface="Times New Roman" panose="02020603050405020304" pitchFamily="18" charset="0"/>
                <a:cs typeface="Arial" panose="020B0604020202020204" pitchFamily="34" charset="0"/>
              </a:rPr>
              <a:t>     (2 Timothy 1:5).</a:t>
            </a:r>
          </a:p>
          <a:p>
            <a:pPr lvl="0"/>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lvl="0" indent="-571500">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It Discipline with kindness: A godly mother teaches her children with wisdom and kindness, not mere anger (Proverbs 31:26). </a:t>
            </a:r>
          </a:p>
          <a:p>
            <a:pPr>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2851436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DB119-86C6-6328-488B-44373538EA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FF39DF8-7B31-5F50-7408-1202F581E7F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435A610E-840C-8030-170C-3C9F964DCCC1}"/>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DB75B9A9-B307-3B27-01AF-839F9393068B}"/>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E561D107-75A8-E278-7D41-D926E50E7721}"/>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DB08D23B-D0BF-6E06-6112-397F74732CEA}"/>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29802DFD-C7B6-CF9A-DB12-04DC8A24DFED}"/>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A8F1B8F9-5ADE-526E-F27E-A18AEE0D0555}"/>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71035C45-CE51-3FA3-5E0C-08416A2AAA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A2B2FBB0-DF0D-6E7C-303E-C836945D616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F8A95ED6-79C2-3A8E-41AA-83D3B914CC92}"/>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1738A9AB-1628-7212-F36F-B976BD68EE34}"/>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95EAF03D-4B7D-3500-8D34-7BF4B57AE82F}"/>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29EFE997-8CED-0BF1-0BBA-5F65FA06BDE3}"/>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EDA2D47A-737F-F456-C1DF-F825EAEEC56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221C27B5-1F60-E01D-BD13-37D3700EB62A}"/>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F1B051D8-935C-3386-319E-7A8A10F616BF}"/>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87942BCE-2E5A-4475-BAE3-FD69F98D56D5}"/>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F67B58BA-904F-0BB7-1463-8E5851CC87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54C04181-530E-867D-2254-97B410FC848C}"/>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06222888-39F4-84CD-47D0-17FD1DB49680}"/>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E820CA2F-4F66-7C57-FD11-CD1081AC690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EEA90C6F-EF48-2E88-3A11-6ABD52D3DF7B}"/>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2AC7B50F-4279-65E6-A2B5-E499DFD4B7AA}"/>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F025BBE0-7AFD-4724-181D-2AC22537783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32EEF8C4-F766-6F14-9D1D-78623D46EC07}"/>
              </a:ext>
            </a:extLst>
          </p:cNvPr>
          <p:cNvSpPr txBox="1"/>
          <p:nvPr/>
        </p:nvSpPr>
        <p:spPr>
          <a:xfrm>
            <a:off x="373601" y="1562100"/>
            <a:ext cx="11024675" cy="5818003"/>
          </a:xfrm>
          <a:prstGeom prst="rect">
            <a:avLst/>
          </a:prstGeom>
          <a:noFill/>
        </p:spPr>
        <p:txBody>
          <a:bodyPr wrap="square">
            <a:spAutoFit/>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Conclusion (</a:t>
            </a:r>
            <a:r>
              <a:rPr lang="en-CA" sz="3600" b="1" kern="100" dirty="0" err="1">
                <a:effectLst/>
                <a:latin typeface="Arial" panose="020B0604020202020204" pitchFamily="34" charset="0"/>
                <a:ea typeface="Times New Roman" panose="02020603050405020304" pitchFamily="18" charset="0"/>
                <a:cs typeface="Arial" panose="020B0604020202020204" pitchFamily="34" charset="0"/>
              </a:rPr>
              <a:t>con’t</a:t>
            </a:r>
            <a:r>
              <a:rPr lang="en-CA" sz="3600" b="1" kern="100" dirty="0">
                <a:effectLst/>
                <a:latin typeface="Arial" panose="020B0604020202020204" pitchFamily="34" charset="0"/>
                <a:ea typeface="Times New Roman" panose="02020603050405020304" pitchFamily="18" charset="0"/>
                <a:cs typeface="Arial" panose="020B0604020202020204" pitchFamily="34" charset="0"/>
              </a:rPr>
              <a:t>)</a:t>
            </a:r>
          </a:p>
          <a:p>
            <a:pPr marL="571500" lvl="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It is Resilient and wise: Proverbs 31:25-28 describes the ideal mother as "clothed with strength and dignity," allowing her to approach the future without fear.</a:t>
            </a:r>
          </a:p>
          <a:p>
            <a:pPr marL="457200"/>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lvl="0" indent="-571500">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 Mother Deserves Honor and Recognition because Motherhood is ordained by God, beginning with Eve as "the mother of all the living" (Genesis 3:20).</a:t>
            </a:r>
          </a:p>
        </p:txBody>
      </p:sp>
    </p:spTree>
    <p:extLst>
      <p:ext uri="{BB962C8B-B14F-4D97-AF65-F5344CB8AC3E}">
        <p14:creationId xmlns:p14="http://schemas.microsoft.com/office/powerpoint/2010/main" val="260509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88" b="-12888"/>
            </a:stretch>
          </a:blipFill>
        </p:spPr>
        <p:txBody>
          <a:bodyPr/>
          <a:lstStyle/>
          <a:p>
            <a:endParaRPr lang="en-CA" dirty="0"/>
          </a:p>
        </p:txBody>
      </p:sp>
      <p:grpSp>
        <p:nvGrpSpPr>
          <p:cNvPr id="3" name="Group 3"/>
          <p:cNvGrpSpPr/>
          <p:nvPr/>
        </p:nvGrpSpPr>
        <p:grpSpPr>
          <a:xfrm>
            <a:off x="-164272" y="9986785"/>
            <a:ext cx="18452272" cy="300217"/>
            <a:chOff x="0" y="0"/>
            <a:chExt cx="4859858" cy="79070"/>
          </a:xfrm>
        </p:grpSpPr>
        <p:sp>
          <p:nvSpPr>
            <p:cNvPr id="4" name="Freeform 4"/>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5" name="TextBox 5"/>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5032970" cy="10287000"/>
            <a:chOff x="0" y="0"/>
            <a:chExt cx="1325556" cy="2709333"/>
          </a:xfrm>
        </p:grpSpPr>
        <p:sp>
          <p:nvSpPr>
            <p:cNvPr id="7" name="Freeform 7"/>
            <p:cNvSpPr/>
            <p:nvPr/>
          </p:nvSpPr>
          <p:spPr>
            <a:xfrm>
              <a:off x="0" y="0"/>
              <a:ext cx="1325556" cy="2709333"/>
            </a:xfrm>
            <a:custGeom>
              <a:avLst/>
              <a:gdLst/>
              <a:ahLst/>
              <a:cxnLst/>
              <a:rect l="l" t="t" r="r" b="b"/>
              <a:pathLst>
                <a:path w="1325556" h="2709333">
                  <a:moveTo>
                    <a:pt x="0" y="0"/>
                  </a:moveTo>
                  <a:lnTo>
                    <a:pt x="1325556" y="0"/>
                  </a:lnTo>
                  <a:lnTo>
                    <a:pt x="1325556" y="2709333"/>
                  </a:lnTo>
                  <a:lnTo>
                    <a:pt x="0" y="2709333"/>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0" y="-38100"/>
              <a:ext cx="1325556" cy="27474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7707974">
            <a:off x="-5963391" y="47891"/>
            <a:ext cx="5356105" cy="4523232"/>
            <a:chOff x="0" y="0"/>
            <a:chExt cx="1410661" cy="1191304"/>
          </a:xfrm>
        </p:grpSpPr>
        <p:sp>
          <p:nvSpPr>
            <p:cNvPr id="10" name="Freeform 10"/>
            <p:cNvSpPr/>
            <p:nvPr/>
          </p:nvSpPr>
          <p:spPr>
            <a:xfrm>
              <a:off x="0" y="0"/>
              <a:ext cx="1410661" cy="1191304"/>
            </a:xfrm>
            <a:custGeom>
              <a:avLst/>
              <a:gdLst/>
              <a:ahLst/>
              <a:cxnLst/>
              <a:rect l="l" t="t" r="r" b="b"/>
              <a:pathLst>
                <a:path w="1410661" h="1191304">
                  <a:moveTo>
                    <a:pt x="0" y="0"/>
                  </a:moveTo>
                  <a:lnTo>
                    <a:pt x="1410661" y="0"/>
                  </a:lnTo>
                  <a:lnTo>
                    <a:pt x="1410661" y="1191304"/>
                  </a:lnTo>
                  <a:lnTo>
                    <a:pt x="0" y="1191304"/>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1" name="TextBox 11"/>
            <p:cNvSpPr txBox="1"/>
            <p:nvPr/>
          </p:nvSpPr>
          <p:spPr>
            <a:xfrm>
              <a:off x="0" y="-38100"/>
              <a:ext cx="1410661" cy="1229404"/>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7707974">
            <a:off x="-6449508" y="5451170"/>
            <a:ext cx="7767223" cy="4523232"/>
            <a:chOff x="0" y="0"/>
            <a:chExt cx="2045688" cy="1191304"/>
          </a:xfrm>
        </p:grpSpPr>
        <p:sp>
          <p:nvSpPr>
            <p:cNvPr id="13" name="Freeform 13"/>
            <p:cNvSpPr/>
            <p:nvPr/>
          </p:nvSpPr>
          <p:spPr>
            <a:xfrm>
              <a:off x="0" y="0"/>
              <a:ext cx="2045689" cy="1191304"/>
            </a:xfrm>
            <a:custGeom>
              <a:avLst/>
              <a:gdLst/>
              <a:ahLst/>
              <a:cxnLst/>
              <a:rect l="l" t="t" r="r" b="b"/>
              <a:pathLst>
                <a:path w="2045689" h="1191304">
                  <a:moveTo>
                    <a:pt x="0" y="0"/>
                  </a:moveTo>
                  <a:lnTo>
                    <a:pt x="2045689" y="0"/>
                  </a:lnTo>
                  <a:lnTo>
                    <a:pt x="2045689" y="1191304"/>
                  </a:lnTo>
                  <a:lnTo>
                    <a:pt x="0" y="1191304"/>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4" name="TextBox 14"/>
            <p:cNvSpPr txBox="1"/>
            <p:nvPr/>
          </p:nvSpPr>
          <p:spPr>
            <a:xfrm>
              <a:off x="0" y="-38100"/>
              <a:ext cx="2045688" cy="1229404"/>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758348" y="1088222"/>
            <a:ext cx="8110559" cy="8110559"/>
          </a:xfrm>
          <a:custGeom>
            <a:avLst/>
            <a:gdLst/>
            <a:ahLst/>
            <a:cxnLst/>
            <a:rect l="l" t="t" r="r" b="b"/>
            <a:pathLst>
              <a:path w="8110559" h="8110559">
                <a:moveTo>
                  <a:pt x="0" y="0"/>
                </a:moveTo>
                <a:lnTo>
                  <a:pt x="8110559" y="0"/>
                </a:lnTo>
                <a:lnTo>
                  <a:pt x="8110559" y="8110560"/>
                </a:lnTo>
                <a:lnTo>
                  <a:pt x="0" y="8110560"/>
                </a:lnTo>
                <a:lnTo>
                  <a:pt x="0" y="0"/>
                </a:lnTo>
                <a:close/>
              </a:path>
            </a:pathLst>
          </a:custGeom>
          <a:blipFill>
            <a:blip r:embed="rId3"/>
            <a:stretch>
              <a:fillRect/>
            </a:stretch>
          </a:blipFill>
        </p:spPr>
        <p:txBody>
          <a:bodyPr/>
          <a:lstStyle/>
          <a:p>
            <a:endParaRPr lang="en-CA"/>
          </a:p>
        </p:txBody>
      </p:sp>
      <p:grpSp>
        <p:nvGrpSpPr>
          <p:cNvPr id="16" name="Group 16"/>
          <p:cNvGrpSpPr/>
          <p:nvPr/>
        </p:nvGrpSpPr>
        <p:grpSpPr>
          <a:xfrm>
            <a:off x="1208962" y="1538835"/>
            <a:ext cx="6883095" cy="720933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8" name="TextBox 18"/>
            <p:cNvSpPr txBox="1"/>
            <p:nvPr/>
          </p:nvSpPr>
          <p:spPr>
            <a:xfrm>
              <a:off x="76200" y="38100"/>
              <a:ext cx="660400" cy="698500"/>
            </a:xfrm>
            <a:prstGeom prst="rect">
              <a:avLst/>
            </a:prstGeom>
          </p:spPr>
          <p:txBody>
            <a:bodyPr lIns="46708" tIns="46708" rIns="46708" bIns="46708" rtlCol="0" anchor="ctr"/>
            <a:lstStyle/>
            <a:p>
              <a:pPr algn="ctr">
                <a:lnSpc>
                  <a:spcPts val="2659"/>
                </a:lnSpc>
              </a:pPr>
              <a:endParaRPr/>
            </a:p>
          </p:txBody>
        </p:sp>
      </p:grpSp>
      <p:grpSp>
        <p:nvGrpSpPr>
          <p:cNvPr id="19" name="Group 19"/>
          <p:cNvGrpSpPr/>
          <p:nvPr/>
        </p:nvGrpSpPr>
        <p:grpSpPr>
          <a:xfrm>
            <a:off x="1468909" y="1798784"/>
            <a:ext cx="6689437" cy="668943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1" name="TextBox 21"/>
            <p:cNvSpPr txBox="1"/>
            <p:nvPr/>
          </p:nvSpPr>
          <p:spPr>
            <a:xfrm>
              <a:off x="76200" y="38100"/>
              <a:ext cx="660400" cy="698500"/>
            </a:xfrm>
            <a:prstGeom prst="rect">
              <a:avLst/>
            </a:prstGeom>
          </p:spPr>
          <p:txBody>
            <a:bodyPr lIns="46708" tIns="46708" rIns="46708" bIns="46708" rtlCol="0" anchor="ctr"/>
            <a:lstStyle/>
            <a:p>
              <a:pPr algn="ctr">
                <a:lnSpc>
                  <a:spcPts val="2659"/>
                </a:lnSpc>
              </a:pPr>
              <a:endParaRPr/>
            </a:p>
          </p:txBody>
        </p:sp>
      </p:grpSp>
      <p:grpSp>
        <p:nvGrpSpPr>
          <p:cNvPr id="22" name="Group 22"/>
          <p:cNvGrpSpPr/>
          <p:nvPr/>
        </p:nvGrpSpPr>
        <p:grpSpPr>
          <a:xfrm>
            <a:off x="1782101" y="2111975"/>
            <a:ext cx="5749112" cy="606305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25" name="TextBox 25"/>
          <p:cNvSpPr txBox="1"/>
          <p:nvPr/>
        </p:nvSpPr>
        <p:spPr>
          <a:xfrm>
            <a:off x="8400138" y="1566712"/>
            <a:ext cx="9801661" cy="2872581"/>
          </a:xfrm>
          <a:prstGeom prst="rect">
            <a:avLst/>
          </a:prstGeom>
        </p:spPr>
        <p:txBody>
          <a:bodyPr wrap="square" lIns="0" tIns="0" rIns="0" bIns="0" rtlCol="0" anchor="t">
            <a:spAutoFit/>
          </a:bodyPr>
          <a:lstStyle/>
          <a:p>
            <a:pPr algn="l">
              <a:buNone/>
            </a:pPr>
            <a:r>
              <a:rPr lang="en-US" sz="4000" b="1" i="0" baseline="30000" dirty="0">
                <a:solidFill>
                  <a:srgbClr val="000000"/>
                </a:solidFill>
                <a:effectLst/>
                <a:latin typeface="Arial" panose="020B0604020202020204" pitchFamily="34" charset="0"/>
                <a:cs typeface="Arial" panose="020B0604020202020204" pitchFamily="34" charset="0"/>
              </a:rPr>
              <a:t> </a:t>
            </a:r>
          </a:p>
          <a:p>
            <a:pPr algn="l">
              <a:buNone/>
            </a:pPr>
            <a:endParaRPr lang="en-US" sz="4000" b="1" dirty="0">
              <a:solidFill>
                <a:srgbClr val="000000"/>
              </a:solidFill>
              <a:latin typeface="Arial" panose="020B0604020202020204" pitchFamily="34" charset="0"/>
              <a:cs typeface="Arial" panose="020B0604020202020204" pitchFamily="34" charset="0"/>
            </a:endParaRPr>
          </a:p>
          <a:p>
            <a:pPr algn="ctr">
              <a:buNone/>
            </a:pPr>
            <a:r>
              <a:rPr lang="en-US" sz="4000" b="1" i="0" dirty="0">
                <a:solidFill>
                  <a:srgbClr val="000000"/>
                </a:solidFill>
                <a:effectLst/>
                <a:latin typeface="Arial" panose="020B0604020202020204" pitchFamily="34" charset="0"/>
                <a:cs typeface="Arial" panose="020B0604020202020204" pitchFamily="34" charset="0"/>
              </a:rPr>
              <a:t> </a:t>
            </a:r>
          </a:p>
          <a:p>
            <a:pPr algn="ctr">
              <a:buNone/>
            </a:pPr>
            <a:endParaRPr lang="en-US" sz="4000" b="1" i="0" dirty="0">
              <a:solidFill>
                <a:srgbClr val="000000"/>
              </a:solidFill>
              <a:effectLst/>
              <a:latin typeface="Arial" panose="020B0604020202020204" pitchFamily="34" charset="0"/>
              <a:cs typeface="Arial" panose="020B0604020202020204" pitchFamily="34" charset="0"/>
            </a:endParaRPr>
          </a:p>
          <a:p>
            <a:pPr algn="ctr">
              <a:buNone/>
            </a:pPr>
            <a:r>
              <a:rPr lang="en-US" sz="4000" b="1" dirty="0">
                <a:solidFill>
                  <a:srgbClr val="000000"/>
                </a:solidFill>
                <a:latin typeface="Arial" panose="020B0604020202020204" pitchFamily="34" charset="0"/>
                <a:cs typeface="Arial" panose="020B0604020202020204" pitchFamily="34" charset="0"/>
              </a:rPr>
              <a:t>1 CORINTHIANS 16: 12 – 14   </a:t>
            </a:r>
            <a:r>
              <a:rPr lang="en-US" sz="4000" dirty="0">
                <a:solidFill>
                  <a:srgbClr val="000000"/>
                </a:solidFill>
                <a:latin typeface="Arial" panose="020B0604020202020204" pitchFamily="34" charset="0"/>
                <a:cs typeface="Arial" panose="020B0604020202020204" pitchFamily="34" charset="0"/>
              </a:rPr>
              <a:t>  </a:t>
            </a:r>
            <a:endParaRPr lang="en-US" sz="4000" i="0" dirty="0">
              <a:solidFill>
                <a:srgbClr val="000000"/>
              </a:solidFill>
              <a:effectLst/>
              <a:latin typeface="Arial" panose="020B0604020202020204" pitchFamily="34" charset="0"/>
              <a:cs typeface="Arial" panose="020B0604020202020204" pitchFamily="34" charset="0"/>
            </a:endParaRPr>
          </a:p>
        </p:txBody>
      </p:sp>
      <p:sp>
        <p:nvSpPr>
          <p:cNvPr id="26" name="TextBox 26"/>
          <p:cNvSpPr txBox="1"/>
          <p:nvPr/>
        </p:nvSpPr>
        <p:spPr>
          <a:xfrm rot="10800000" flipV="1">
            <a:off x="9110699" y="-1496592"/>
            <a:ext cx="7778008" cy="7360989"/>
          </a:xfrm>
          <a:prstGeom prst="rect">
            <a:avLst/>
          </a:prstGeom>
        </p:spPr>
        <p:txBody>
          <a:bodyPr wrap="square" lIns="0" tIns="0" rIns="0" bIns="0" rtlCol="0" anchor="t">
            <a:spAutoFit/>
          </a:bodyPr>
          <a:lstStyle/>
          <a:p>
            <a:pPr>
              <a:lnSpc>
                <a:spcPts val="8161"/>
              </a:lnSpc>
            </a:pPr>
            <a:endParaRPr lang="en-US" sz="7419" b="1" dirty="0">
              <a:solidFill>
                <a:srgbClr val="000000"/>
              </a:solidFill>
              <a:latin typeface="Arimo Bold"/>
              <a:ea typeface="Arimo Bold"/>
              <a:cs typeface="Arimo Bold"/>
              <a:sym typeface="Arimo Bold"/>
            </a:endParaRPr>
          </a:p>
          <a:p>
            <a:pPr>
              <a:lnSpc>
                <a:spcPts val="8161"/>
              </a:lnSpc>
            </a:pPr>
            <a:endParaRPr lang="en-US" sz="7419" b="1" dirty="0">
              <a:solidFill>
                <a:srgbClr val="000000"/>
              </a:solidFill>
              <a:latin typeface="Arimo Bold"/>
              <a:ea typeface="Arimo Bold"/>
              <a:cs typeface="Arimo Bold"/>
              <a:sym typeface="Arimo Bold"/>
            </a:endParaRPr>
          </a:p>
          <a:p>
            <a:pPr>
              <a:lnSpc>
                <a:spcPts val="8161"/>
              </a:lnSpc>
            </a:pPr>
            <a:endParaRPr lang="en-US" sz="7419" b="1" dirty="0">
              <a:solidFill>
                <a:srgbClr val="000000"/>
              </a:solidFill>
              <a:latin typeface="Arimo Bold"/>
              <a:ea typeface="Arimo Bold"/>
              <a:cs typeface="Arimo Bold"/>
              <a:sym typeface="Arimo Bold"/>
            </a:endParaRPr>
          </a:p>
          <a:p>
            <a:pPr>
              <a:lnSpc>
                <a:spcPts val="8161"/>
              </a:lnSpc>
            </a:pPr>
            <a:endParaRPr lang="en-US" sz="7419" b="1" dirty="0">
              <a:solidFill>
                <a:srgbClr val="000000"/>
              </a:solidFill>
              <a:latin typeface="Arimo Bold"/>
              <a:ea typeface="Arimo Bold"/>
              <a:cs typeface="Arimo Bold"/>
              <a:sym typeface="Arimo Bold"/>
            </a:endParaRPr>
          </a:p>
          <a:p>
            <a:pPr>
              <a:lnSpc>
                <a:spcPts val="8161"/>
              </a:lnSpc>
            </a:pPr>
            <a:r>
              <a:rPr lang="en-US" sz="7419" b="1" dirty="0">
                <a:solidFill>
                  <a:srgbClr val="000000"/>
                </a:solidFill>
                <a:latin typeface="Arimo Bold"/>
                <a:ea typeface="Arimo Bold"/>
                <a:cs typeface="Arimo Bold"/>
                <a:sym typeface="Arimo Bold"/>
              </a:rPr>
              <a:t>   SCRIPTURE</a:t>
            </a:r>
          </a:p>
          <a:p>
            <a:pPr>
              <a:lnSpc>
                <a:spcPts val="8161"/>
              </a:lnSpc>
            </a:pPr>
            <a:endParaRPr lang="en-US" sz="7419" b="1" dirty="0">
              <a:solidFill>
                <a:srgbClr val="000000"/>
              </a:solidFill>
              <a:latin typeface="Arimo Bold"/>
              <a:ea typeface="Arimo Bold"/>
              <a:cs typeface="Arimo Bold"/>
              <a:sym typeface="Arimo Bold"/>
            </a:endParaRPr>
          </a:p>
          <a:p>
            <a:pPr>
              <a:lnSpc>
                <a:spcPts val="8161"/>
              </a:lnSpc>
            </a:pPr>
            <a:endParaRPr lang="en-US" sz="7419" b="1" dirty="0">
              <a:solidFill>
                <a:srgbClr val="000000"/>
              </a:solidFill>
              <a:latin typeface="Arimo Bold"/>
              <a:ea typeface="Arimo Bold"/>
              <a:cs typeface="Arimo Bold"/>
              <a:sym typeface="Arimo Bold"/>
            </a:endParaRPr>
          </a:p>
        </p:txBody>
      </p:sp>
      <p:grpSp>
        <p:nvGrpSpPr>
          <p:cNvPr id="27" name="Group 27"/>
          <p:cNvGrpSpPr/>
          <p:nvPr/>
        </p:nvGrpSpPr>
        <p:grpSpPr>
          <a:xfrm>
            <a:off x="15264249" y="-2577575"/>
            <a:ext cx="5693728" cy="5693728"/>
            <a:chOff x="0" y="0"/>
            <a:chExt cx="7591638" cy="7591638"/>
          </a:xfrm>
        </p:grpSpPr>
        <p:sp>
          <p:nvSpPr>
            <p:cNvPr id="28" name="Freeform 28"/>
            <p:cNvSpPr/>
            <p:nvPr/>
          </p:nvSpPr>
          <p:spPr>
            <a:xfrm rot="-6339738">
              <a:off x="716888" y="716888"/>
              <a:ext cx="6157862" cy="6157862"/>
            </a:xfrm>
            <a:custGeom>
              <a:avLst/>
              <a:gdLst/>
              <a:ahLst/>
              <a:cxnLst/>
              <a:rect l="l" t="t" r="r" b="b"/>
              <a:pathLst>
                <a:path w="6157862" h="6157862">
                  <a:moveTo>
                    <a:pt x="0" y="0"/>
                  </a:moveTo>
                  <a:lnTo>
                    <a:pt x="6157862" y="0"/>
                  </a:lnTo>
                  <a:lnTo>
                    <a:pt x="6157862" y="6157862"/>
                  </a:lnTo>
                  <a:lnTo>
                    <a:pt x="0" y="6157862"/>
                  </a:lnTo>
                  <a:lnTo>
                    <a:pt x="0" y="0"/>
                  </a:lnTo>
                  <a:close/>
                </a:path>
              </a:pathLst>
            </a:custGeom>
            <a:blipFill>
              <a:blip r:embed="rId3"/>
              <a:stretch>
                <a:fillRect/>
              </a:stretch>
            </a:blipFill>
          </p:spPr>
          <p:txBody>
            <a:bodyPr/>
            <a:lstStyle/>
            <a:p>
              <a:endParaRPr lang="en-CA"/>
            </a:p>
          </p:txBody>
        </p:sp>
        <p:grpSp>
          <p:nvGrpSpPr>
            <p:cNvPr id="29" name="Group 29"/>
            <p:cNvGrpSpPr/>
            <p:nvPr/>
          </p:nvGrpSpPr>
          <p:grpSpPr>
            <a:xfrm rot="-6339738">
              <a:off x="1093046" y="1093046"/>
              <a:ext cx="5405546" cy="540554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p:cNvSpPr txBox="1"/>
              <p:nvPr/>
            </p:nvSpPr>
            <p:spPr>
              <a:xfrm>
                <a:off x="76200" y="38100"/>
                <a:ext cx="660400" cy="698500"/>
              </a:xfrm>
              <a:prstGeom prst="rect">
                <a:avLst/>
              </a:prstGeom>
            </p:spPr>
            <p:txBody>
              <a:bodyPr lIns="32870" tIns="32870" rIns="32870" bIns="32870" rtlCol="0" anchor="ctr"/>
              <a:lstStyle/>
              <a:p>
                <a:pPr algn="ctr">
                  <a:lnSpc>
                    <a:spcPts val="2659"/>
                  </a:lnSpc>
                </a:pPr>
                <a:endParaRPr/>
              </a:p>
            </p:txBody>
          </p:sp>
        </p:grpSp>
      </p:grpSp>
      <p:grpSp>
        <p:nvGrpSpPr>
          <p:cNvPr id="32" name="Group 32"/>
          <p:cNvGrpSpPr/>
          <p:nvPr/>
        </p:nvGrpSpPr>
        <p:grpSpPr>
          <a:xfrm>
            <a:off x="19099654" y="1451964"/>
            <a:ext cx="1437790" cy="1437790"/>
            <a:chOff x="0" y="0"/>
            <a:chExt cx="1917053" cy="1917053"/>
          </a:xfrm>
        </p:grpSpPr>
        <p:sp>
          <p:nvSpPr>
            <p:cNvPr id="33" name="Freeform 33"/>
            <p:cNvSpPr/>
            <p:nvPr/>
          </p:nvSpPr>
          <p:spPr>
            <a:xfrm rot="-6339738">
              <a:off x="181030" y="181030"/>
              <a:ext cx="1554993" cy="1554993"/>
            </a:xfrm>
            <a:custGeom>
              <a:avLst/>
              <a:gdLst/>
              <a:ahLst/>
              <a:cxnLst/>
              <a:rect l="l" t="t" r="r" b="b"/>
              <a:pathLst>
                <a:path w="1554993" h="1554993">
                  <a:moveTo>
                    <a:pt x="0" y="0"/>
                  </a:moveTo>
                  <a:lnTo>
                    <a:pt x="1554993" y="0"/>
                  </a:lnTo>
                  <a:lnTo>
                    <a:pt x="1554993" y="1554993"/>
                  </a:lnTo>
                  <a:lnTo>
                    <a:pt x="0" y="1554993"/>
                  </a:lnTo>
                  <a:lnTo>
                    <a:pt x="0" y="0"/>
                  </a:lnTo>
                  <a:close/>
                </a:path>
              </a:pathLst>
            </a:custGeom>
            <a:blipFill>
              <a:blip r:embed="rId3"/>
              <a:stretch>
                <a:fillRect/>
              </a:stretch>
            </a:blipFill>
          </p:spPr>
          <p:txBody>
            <a:bodyPr/>
            <a:lstStyle/>
            <a:p>
              <a:endParaRPr lang="en-CA"/>
            </a:p>
          </p:txBody>
        </p:sp>
        <p:grpSp>
          <p:nvGrpSpPr>
            <p:cNvPr id="34" name="Group 34"/>
            <p:cNvGrpSpPr/>
            <p:nvPr/>
          </p:nvGrpSpPr>
          <p:grpSpPr>
            <a:xfrm rot="-6339738">
              <a:off x="276018" y="276018"/>
              <a:ext cx="1365017" cy="136501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p:cNvSpPr txBox="1"/>
              <p:nvPr/>
            </p:nvSpPr>
            <p:spPr>
              <a:xfrm>
                <a:off x="76200" y="38100"/>
                <a:ext cx="660400" cy="698500"/>
              </a:xfrm>
              <a:prstGeom prst="rect">
                <a:avLst/>
              </a:prstGeom>
            </p:spPr>
            <p:txBody>
              <a:bodyPr lIns="6078" tIns="6078" rIns="6078" bIns="6078" rtlCol="0" anchor="ctr"/>
              <a:lstStyle/>
              <a:p>
                <a:pPr algn="ctr">
                  <a:lnSpc>
                    <a:spcPts val="2659"/>
                  </a:lnSpc>
                </a:pPr>
                <a:endParaRPr/>
              </a:p>
            </p:txBody>
          </p:sp>
        </p:grpSp>
      </p:grpSp>
      <p:grpSp>
        <p:nvGrpSpPr>
          <p:cNvPr id="37" name="Group 37"/>
          <p:cNvGrpSpPr/>
          <p:nvPr/>
        </p:nvGrpSpPr>
        <p:grpSpPr>
          <a:xfrm>
            <a:off x="19860347" y="2816390"/>
            <a:ext cx="630070" cy="630070"/>
            <a:chOff x="0" y="0"/>
            <a:chExt cx="840093" cy="840093"/>
          </a:xfrm>
        </p:grpSpPr>
        <p:sp>
          <p:nvSpPr>
            <p:cNvPr id="38" name="Freeform 38"/>
            <p:cNvSpPr/>
            <p:nvPr/>
          </p:nvSpPr>
          <p:spPr>
            <a:xfrm rot="-6339738">
              <a:off x="79331" y="79331"/>
              <a:ext cx="681431" cy="681431"/>
            </a:xfrm>
            <a:custGeom>
              <a:avLst/>
              <a:gdLst/>
              <a:ahLst/>
              <a:cxnLst/>
              <a:rect l="l" t="t" r="r" b="b"/>
              <a:pathLst>
                <a:path w="681431" h="681431">
                  <a:moveTo>
                    <a:pt x="0" y="0"/>
                  </a:moveTo>
                  <a:lnTo>
                    <a:pt x="681431" y="0"/>
                  </a:lnTo>
                  <a:lnTo>
                    <a:pt x="681431" y="681431"/>
                  </a:lnTo>
                  <a:lnTo>
                    <a:pt x="0" y="681431"/>
                  </a:lnTo>
                  <a:lnTo>
                    <a:pt x="0" y="0"/>
                  </a:lnTo>
                  <a:close/>
                </a:path>
              </a:pathLst>
            </a:custGeom>
            <a:blipFill>
              <a:blip r:embed="rId3"/>
              <a:stretch>
                <a:fillRect/>
              </a:stretch>
            </a:blipFill>
          </p:spPr>
          <p:txBody>
            <a:bodyPr/>
            <a:lstStyle/>
            <a:p>
              <a:endParaRPr lang="en-CA"/>
            </a:p>
          </p:txBody>
        </p:sp>
        <p:grpSp>
          <p:nvGrpSpPr>
            <p:cNvPr id="39" name="Group 39"/>
            <p:cNvGrpSpPr/>
            <p:nvPr/>
          </p:nvGrpSpPr>
          <p:grpSpPr>
            <a:xfrm rot="-6339738">
              <a:off x="120957" y="120957"/>
              <a:ext cx="598179" cy="598179"/>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1" name="TextBox 41"/>
              <p:cNvSpPr txBox="1"/>
              <p:nvPr/>
            </p:nvSpPr>
            <p:spPr>
              <a:xfrm>
                <a:off x="76200" y="38100"/>
                <a:ext cx="660400" cy="698500"/>
              </a:xfrm>
              <a:prstGeom prst="rect">
                <a:avLst/>
              </a:prstGeom>
            </p:spPr>
            <p:txBody>
              <a:bodyPr lIns="6078" tIns="6078" rIns="6078" bIns="6078" rtlCol="0" anchor="ctr"/>
              <a:lstStyle/>
              <a:p>
                <a:pPr algn="ctr">
                  <a:lnSpc>
                    <a:spcPts val="2659"/>
                  </a:lnSpc>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p:cNvGrpSpPr/>
          <p:nvPr/>
        </p:nvGrpSpPr>
        <p:grpSpPr>
          <a:xfrm>
            <a:off x="338876" y="110990"/>
            <a:ext cx="11222215" cy="10176010"/>
            <a:chOff x="0" y="0"/>
            <a:chExt cx="2274402" cy="707744"/>
          </a:xfrm>
        </p:grpSpPr>
        <p:sp>
          <p:nvSpPr>
            <p:cNvPr id="8" name="Freeform 8"/>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p:cNvGrpSpPr/>
          <p:nvPr/>
        </p:nvGrpSpPr>
        <p:grpSpPr>
          <a:xfrm>
            <a:off x="10658240" y="-4851087"/>
            <a:ext cx="13912875" cy="13912875"/>
            <a:chOff x="0" y="0"/>
            <a:chExt cx="18550500" cy="18550500"/>
          </a:xfrm>
        </p:grpSpPr>
        <p:sp>
          <p:nvSpPr>
            <p:cNvPr id="20" name="Freeform 20"/>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p:cNvGrpSpPr/>
            <p:nvPr/>
          </p:nvGrpSpPr>
          <p:grpSpPr>
            <a:xfrm>
              <a:off x="1133172" y="1133172"/>
              <a:ext cx="16284156" cy="1628415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p:cNvGrpSpPr/>
          <p:nvPr/>
        </p:nvGrpSpPr>
        <p:grpSpPr>
          <a:xfrm rot="-3207614">
            <a:off x="17455210" y="2837636"/>
            <a:ext cx="6049545" cy="3685699"/>
            <a:chOff x="0" y="0"/>
            <a:chExt cx="1593296" cy="970719"/>
          </a:xfrm>
        </p:grpSpPr>
        <p:sp>
          <p:nvSpPr>
            <p:cNvPr id="25" name="Freeform 25"/>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rot="-3207614">
            <a:off x="13944382" y="936044"/>
            <a:ext cx="6049545" cy="3685699"/>
            <a:chOff x="0" y="0"/>
            <a:chExt cx="1593296" cy="970719"/>
          </a:xfrm>
        </p:grpSpPr>
        <p:sp>
          <p:nvSpPr>
            <p:cNvPr id="28" name="Freeform 28"/>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p:cNvGrpSpPr/>
          <p:nvPr/>
        </p:nvGrpSpPr>
        <p:grpSpPr>
          <a:xfrm>
            <a:off x="11398276" y="3170031"/>
            <a:ext cx="6092184" cy="609218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p:cNvGrpSpPr/>
          <p:nvPr/>
        </p:nvGrpSpPr>
        <p:grpSpPr>
          <a:xfrm>
            <a:off x="11640242" y="3393886"/>
            <a:ext cx="5608255" cy="560825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p:cNvGrpSpPr/>
          <p:nvPr/>
        </p:nvGrpSpPr>
        <p:grpSpPr>
          <a:xfrm>
            <a:off x="11878452" y="3648768"/>
            <a:ext cx="5131832" cy="5131832"/>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2B4CAC9A-6C9A-1724-BA69-D6DA6A51A03D}"/>
              </a:ext>
            </a:extLst>
          </p:cNvPr>
          <p:cNvSpPr txBox="1"/>
          <p:nvPr/>
        </p:nvSpPr>
        <p:spPr>
          <a:xfrm>
            <a:off x="373602" y="266700"/>
            <a:ext cx="10760918" cy="9733562"/>
          </a:xfrm>
          <a:prstGeom prst="rect">
            <a:avLst/>
          </a:prstGeom>
          <a:noFill/>
        </p:spPr>
        <p:txBody>
          <a:bodyPr wrap="square">
            <a:spAutoFit/>
          </a:bodyPr>
          <a:lstStyle/>
          <a:p>
            <a:pPr>
              <a:lnSpc>
                <a:spcPct val="107000"/>
              </a:lnSpc>
              <a:spcAft>
                <a:spcPts val="800"/>
              </a:spcAft>
              <a:buNone/>
            </a:pPr>
            <a:r>
              <a:rPr lang="en-CA" sz="3600" b="1" kern="0" dirty="0">
                <a:effectLst/>
                <a:latin typeface="Arial" panose="020B0604020202020204" pitchFamily="34" charset="0"/>
                <a:ea typeface="Times New Roman" panose="02020603050405020304" pitchFamily="18" charset="0"/>
                <a:cs typeface="Arial" panose="020B0604020202020204" pitchFamily="34" charset="0"/>
              </a:rPr>
              <a:t>INTRODUCTION</a:t>
            </a:r>
            <a:endParaRPr lang="en-US" sz="3600" b="1" kern="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r>
              <a:rPr lang="en-CA" sz="3600" b="1" kern="100" dirty="0">
                <a:effectLst/>
                <a:latin typeface="Aptos" panose="020B0004020202020204" pitchFamily="34" charset="0"/>
                <a:ea typeface="Times New Roman" panose="02020603050405020304" pitchFamily="18" charset="0"/>
                <a:cs typeface="Times New Roman" panose="02020603050405020304" pitchFamily="18" charset="0"/>
              </a:rPr>
              <a:t>A Mother’s Heart, A Mother's love. What Does </a:t>
            </a:r>
            <a:r>
              <a:rPr lang="en-CA" sz="3600" b="1" kern="100" dirty="0">
                <a:latin typeface="Aptos" panose="020B0004020202020204" pitchFamily="34" charset="0"/>
                <a:ea typeface="Times New Roman" panose="02020603050405020304" pitchFamily="18" charset="0"/>
                <a:cs typeface="Times New Roman" panose="02020603050405020304" pitchFamily="18" charset="0"/>
              </a:rPr>
              <a:t>I</a:t>
            </a:r>
            <a:r>
              <a:rPr lang="en-CA" sz="3600" b="1" kern="100" dirty="0">
                <a:effectLst/>
                <a:latin typeface="Aptos" panose="020B0004020202020204" pitchFamily="34" charset="0"/>
                <a:ea typeface="Times New Roman" panose="02020603050405020304" pitchFamily="18" charset="0"/>
                <a:cs typeface="Times New Roman" panose="02020603050405020304" pitchFamily="18" charset="0"/>
              </a:rPr>
              <a:t>t Mean and Why </a:t>
            </a:r>
            <a:r>
              <a:rPr lang="en-CA" sz="3600" b="1" kern="100" dirty="0">
                <a:latin typeface="Aptos" panose="020B0004020202020204" pitchFamily="34" charset="0"/>
                <a:ea typeface="Times New Roman" panose="02020603050405020304" pitchFamily="18" charset="0"/>
                <a:cs typeface="Times New Roman" panose="02020603050405020304" pitchFamily="18" charset="0"/>
              </a:rPr>
              <a:t>D</a:t>
            </a:r>
            <a:r>
              <a:rPr lang="en-CA" sz="3600" b="1" kern="100" dirty="0">
                <a:effectLst/>
                <a:latin typeface="Aptos" panose="020B0004020202020204" pitchFamily="34" charset="0"/>
                <a:ea typeface="Times New Roman" panose="02020603050405020304" pitchFamily="18" charset="0"/>
                <a:cs typeface="Times New Roman" panose="02020603050405020304" pitchFamily="18" charset="0"/>
              </a:rPr>
              <a:t>oes It </a:t>
            </a:r>
            <a:r>
              <a:rPr lang="en-CA" sz="3600" b="1" kern="100" dirty="0">
                <a:latin typeface="Aptos" panose="020B0004020202020204" pitchFamily="34" charset="0"/>
                <a:ea typeface="Times New Roman" panose="02020603050405020304" pitchFamily="18" charset="0"/>
                <a:cs typeface="Times New Roman" panose="02020603050405020304" pitchFamily="18" charset="0"/>
              </a:rPr>
              <a:t>M</a:t>
            </a:r>
            <a:r>
              <a:rPr lang="en-CA" sz="3600" b="1" kern="100" dirty="0">
                <a:effectLst/>
                <a:latin typeface="Aptos" panose="020B0004020202020204" pitchFamily="34" charset="0"/>
                <a:ea typeface="Times New Roman" panose="02020603050405020304" pitchFamily="18" charset="0"/>
                <a:cs typeface="Times New Roman" panose="02020603050405020304" pitchFamily="18" charset="0"/>
              </a:rPr>
              <a:t>atter?</a:t>
            </a:r>
          </a:p>
          <a:p>
            <a:pPr>
              <a:lnSpc>
                <a:spcPct val="115000"/>
              </a:lnSpc>
              <a:spcAft>
                <a:spcPts val="800"/>
              </a:spcAft>
            </a:pPr>
            <a:r>
              <a:rPr lang="en-CA" sz="3600" kern="100" dirty="0">
                <a:effectLst/>
                <a:latin typeface="Aptos" panose="020B0004020202020204" pitchFamily="34" charset="0"/>
                <a:ea typeface="Times New Roman" panose="02020603050405020304" pitchFamily="18" charset="0"/>
                <a:cs typeface="Times New Roman" panose="02020603050405020304" pitchFamily="18" charset="0"/>
              </a:rPr>
              <a:t>A Picture Examples</a:t>
            </a:r>
          </a:p>
          <a:p>
            <a:pPr marL="571500" indent="-571500">
              <a:buFont typeface="Wingdings" pitchFamily="2" charset="2"/>
              <a:buChar char="q"/>
            </a:pPr>
            <a:r>
              <a:rPr lang="en-CA" sz="3600" kern="100" dirty="0">
                <a:effectLst/>
                <a:latin typeface="Aptos" panose="020B0004020202020204" pitchFamily="34" charset="0"/>
                <a:ea typeface="Times New Roman" panose="02020603050405020304" pitchFamily="18" charset="0"/>
                <a:cs typeface="Times New Roman" panose="02020603050405020304" pitchFamily="18" charset="0"/>
              </a:rPr>
              <a:t>When God wants to give us a picture of something concerning his relationship towards us so we can know his thoughts for us, He shows it from the things he already made.</a:t>
            </a:r>
          </a:p>
          <a:p>
            <a:endParaRPr lang="en-CA" sz="3600" kern="100" dirty="0">
              <a:effectLst/>
              <a:latin typeface="Aptos" panose="020B0004020202020204" pitchFamily="34" charset="0"/>
              <a:ea typeface="Times New Roman" panose="02020603050405020304" pitchFamily="18" charset="0"/>
              <a:cs typeface="Times New Roman" panose="02020603050405020304" pitchFamily="18" charset="0"/>
            </a:endParaRPr>
          </a:p>
          <a:p>
            <a:r>
              <a:rPr lang="en-CA" sz="3600" kern="100" dirty="0">
                <a:effectLst/>
                <a:latin typeface="Aptos" panose="020B0004020202020204" pitchFamily="34" charset="0"/>
                <a:ea typeface="Times New Roman" panose="02020603050405020304" pitchFamily="18" charset="0"/>
                <a:cs typeface="Times New Roman" panose="02020603050405020304" pitchFamily="18" charset="0"/>
              </a:rPr>
              <a:t>Infinite Measure of God’s Love</a:t>
            </a:r>
          </a:p>
          <a:p>
            <a:pPr marL="571500" indent="-571500">
              <a:buFont typeface="Wingdings" pitchFamily="2" charset="2"/>
              <a:buChar char="q"/>
            </a:pPr>
            <a:r>
              <a:rPr lang="en-CA" sz="3600" kern="100" dirty="0">
                <a:effectLst/>
                <a:latin typeface="Aptos" panose="020B0004020202020204" pitchFamily="34" charset="0"/>
                <a:ea typeface="Times New Roman" panose="02020603050405020304" pitchFamily="18" charset="0"/>
                <a:cs typeface="Times New Roman" panose="02020603050405020304" pitchFamily="18" charset="0"/>
              </a:rPr>
              <a:t>If we want to know the measure of his love-Psalm 103:11- states: "For as high as the heavens are above the earth, so great is his steadfast love toward those who fear him" (ESV).</a:t>
            </a:r>
          </a:p>
          <a:p>
            <a:pPr>
              <a:lnSpc>
                <a:spcPct val="115000"/>
              </a:lnSpc>
              <a:spcAft>
                <a:spcPts val="800"/>
              </a:spcAft>
            </a:pPr>
            <a:endParaRPr lang="en-CA" sz="36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3600" b="1" kern="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p:cNvGrpSpPr/>
          <p:nvPr/>
        </p:nvGrpSpPr>
        <p:grpSpPr>
          <a:xfrm>
            <a:off x="338876" y="110990"/>
            <a:ext cx="11222215" cy="10176010"/>
            <a:chOff x="0" y="0"/>
            <a:chExt cx="2274402" cy="707744"/>
          </a:xfrm>
        </p:grpSpPr>
        <p:sp>
          <p:nvSpPr>
            <p:cNvPr id="8" name="Freeform 8"/>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p:cNvGrpSpPr/>
          <p:nvPr/>
        </p:nvGrpSpPr>
        <p:grpSpPr>
          <a:xfrm>
            <a:off x="10658240" y="-4851087"/>
            <a:ext cx="13912875" cy="13912875"/>
            <a:chOff x="0" y="0"/>
            <a:chExt cx="18550500" cy="18550500"/>
          </a:xfrm>
        </p:grpSpPr>
        <p:sp>
          <p:nvSpPr>
            <p:cNvPr id="20" name="Freeform 20"/>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p:cNvGrpSpPr/>
            <p:nvPr/>
          </p:nvGrpSpPr>
          <p:grpSpPr>
            <a:xfrm>
              <a:off x="1133172" y="1133172"/>
              <a:ext cx="16284156" cy="1628415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p:cNvGrpSpPr/>
          <p:nvPr/>
        </p:nvGrpSpPr>
        <p:grpSpPr>
          <a:xfrm rot="-3207614">
            <a:off x="17455210" y="2837636"/>
            <a:ext cx="6049545" cy="3685699"/>
            <a:chOff x="0" y="0"/>
            <a:chExt cx="1593296" cy="970719"/>
          </a:xfrm>
        </p:grpSpPr>
        <p:sp>
          <p:nvSpPr>
            <p:cNvPr id="25" name="Freeform 25"/>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rot="-3207614">
            <a:off x="13944382" y="936044"/>
            <a:ext cx="6049545" cy="3685699"/>
            <a:chOff x="0" y="0"/>
            <a:chExt cx="1593296" cy="970719"/>
          </a:xfrm>
        </p:grpSpPr>
        <p:sp>
          <p:nvSpPr>
            <p:cNvPr id="28" name="Freeform 28"/>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p:cNvGrpSpPr/>
          <p:nvPr/>
        </p:nvGrpSpPr>
        <p:grpSpPr>
          <a:xfrm>
            <a:off x="11398276" y="3170031"/>
            <a:ext cx="6092184" cy="609218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p:cNvGrpSpPr/>
          <p:nvPr/>
        </p:nvGrpSpPr>
        <p:grpSpPr>
          <a:xfrm>
            <a:off x="11640242" y="3393886"/>
            <a:ext cx="5608255" cy="560825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p:cNvGrpSpPr/>
          <p:nvPr/>
        </p:nvGrpSpPr>
        <p:grpSpPr>
          <a:xfrm>
            <a:off x="11878452" y="3648768"/>
            <a:ext cx="5131832" cy="5131832"/>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2B4CAC9A-6C9A-1724-BA69-D6DA6A51A03D}"/>
              </a:ext>
            </a:extLst>
          </p:cNvPr>
          <p:cNvSpPr txBox="1"/>
          <p:nvPr/>
        </p:nvSpPr>
        <p:spPr>
          <a:xfrm>
            <a:off x="533401" y="1562100"/>
            <a:ext cx="10601118" cy="6741974"/>
          </a:xfrm>
          <a:prstGeom prst="rect">
            <a:avLst/>
          </a:prstGeom>
          <a:noFill/>
        </p:spPr>
        <p:txBody>
          <a:bodyPr wrap="square">
            <a:spAutoFit/>
          </a:bodyPr>
          <a:lstStyle/>
          <a:p>
            <a:pPr>
              <a:lnSpc>
                <a:spcPct val="107000"/>
              </a:lnSpc>
              <a:spcAft>
                <a:spcPts val="800"/>
              </a:spcAft>
              <a:buNone/>
            </a:pPr>
            <a:r>
              <a:rPr lang="en-CA" sz="3600" b="1" kern="0" dirty="0">
                <a:effectLst/>
                <a:latin typeface="Arial" panose="020B0604020202020204" pitchFamily="34" charset="0"/>
                <a:ea typeface="Times New Roman" panose="02020603050405020304" pitchFamily="18" charset="0"/>
                <a:cs typeface="Arial" panose="020B0604020202020204" pitchFamily="34" charset="0"/>
              </a:rPr>
              <a:t>INTRODUCTION (</a:t>
            </a:r>
            <a:r>
              <a:rPr lang="en-CA" sz="3600" b="1" kern="0" dirty="0" err="1">
                <a:effectLst/>
                <a:latin typeface="Arial" panose="020B0604020202020204" pitchFamily="34" charset="0"/>
                <a:ea typeface="Times New Roman" panose="02020603050405020304" pitchFamily="18" charset="0"/>
                <a:cs typeface="Arial" panose="020B0604020202020204" pitchFamily="34" charset="0"/>
              </a:rPr>
              <a:t>cont</a:t>
            </a:r>
            <a:r>
              <a:rPr lang="en-CA" sz="3600" b="1" kern="0" dirty="0">
                <a:effectLst/>
                <a:latin typeface="Arial" panose="020B0604020202020204" pitchFamily="34" charset="0"/>
                <a:ea typeface="Times New Roman" panose="02020603050405020304" pitchFamily="18" charset="0"/>
                <a:cs typeface="Arial" panose="020B0604020202020204" pitchFamily="34" charset="0"/>
              </a:rPr>
              <a:t>)</a:t>
            </a:r>
            <a:endParaRPr lang="en-CA" sz="3600" b="1" kern="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r>
              <a:rPr lang="en-CA" sz="3600" kern="100" dirty="0">
                <a:effectLst/>
                <a:latin typeface="Aptos" panose="020B0004020202020204" pitchFamily="34" charset="0"/>
                <a:ea typeface="Times New Roman" panose="02020603050405020304" pitchFamily="18" charset="0"/>
                <a:cs typeface="Times New Roman" panose="02020603050405020304" pitchFamily="18" charset="0"/>
              </a:rPr>
              <a:t>Christ and His Church</a:t>
            </a:r>
          </a:p>
          <a:p>
            <a:pPr marL="571500" indent="-571500">
              <a:lnSpc>
                <a:spcPct val="115000"/>
              </a:lnSpc>
              <a:spcAft>
                <a:spcPts val="800"/>
              </a:spcAft>
              <a:buFont typeface="Wingdings" pitchFamily="2" charset="2"/>
              <a:buChar char="q"/>
            </a:pPr>
            <a:r>
              <a:rPr lang="en-CA" sz="3600" kern="100" dirty="0">
                <a:effectLst/>
                <a:latin typeface="Aptos" panose="020B0004020202020204" pitchFamily="34" charset="0"/>
                <a:ea typeface="Times New Roman" panose="02020603050405020304" pitchFamily="18" charset="0"/>
                <a:cs typeface="Times New Roman" panose="02020603050405020304" pitchFamily="18" charset="0"/>
              </a:rPr>
              <a:t>If we want to visualize the type of relationship the Church and Jesus have, we see the picture in Ephesians 5:31-32(Niv).</a:t>
            </a:r>
          </a:p>
          <a:p>
            <a:pPr>
              <a:lnSpc>
                <a:spcPct val="115000"/>
              </a:lnSpc>
              <a:spcAft>
                <a:spcPts val="800"/>
              </a:spcAft>
            </a:pPr>
            <a:r>
              <a:rPr lang="en-CA" sz="3600" kern="100" dirty="0">
                <a:effectLst/>
                <a:latin typeface="Aptos" panose="020B0004020202020204" pitchFamily="34" charset="0"/>
                <a:ea typeface="Times New Roman" panose="02020603050405020304" pitchFamily="18" charset="0"/>
                <a:cs typeface="Times New Roman" panose="02020603050405020304" pitchFamily="18" charset="0"/>
              </a:rPr>
              <a:t>“For this reason a man will leave his father and mother and be united to his wife, and the two will become one flesh.” 32)This is a profound mystery—but I am talking about Christ and the church. </a:t>
            </a:r>
          </a:p>
          <a:p>
            <a:pPr>
              <a:lnSpc>
                <a:spcPct val="107000"/>
              </a:lnSpc>
              <a:spcAft>
                <a:spcPts val="800"/>
              </a:spcAft>
              <a:buNone/>
            </a:pPr>
            <a:endParaRPr lang="en-US" sz="3600" b="1" kern="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8966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27ED2-BDD1-AC6D-30C4-4A304CCD72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4C724F-C7FF-FEA7-F1AB-7259199FD23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848CEF8F-A8FC-3E3A-7038-72999D1DE963}"/>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EE37C082-6783-9B76-ACB7-DE20AAD8DE3A}"/>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36BAEE38-A85B-15CD-333F-611D71B35B2F}"/>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EABD788F-9275-C3CA-64DC-0D437FDA4BE2}"/>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DD46612D-39D9-CD49-14AC-4883A0C2AE47}"/>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DB06A220-9A46-517D-BA1D-AD2A9677EF69}"/>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242A5817-235D-7314-686A-2F7DE5E4E7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A5C0CA82-5128-C322-CAA0-4627E419C073}"/>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83E346D7-9199-9B47-FDB9-AFD6C96BFB10}"/>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E90CF56-A652-A915-B0F0-15A0017B8006}"/>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B52C6516-11B4-9D3D-C47E-53D017B67525}"/>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C64F4879-624E-42AC-4511-491BEB484127}"/>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3F85F537-EC0C-78E6-FA19-5F6162F0AF74}"/>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417F0BEF-461C-2316-0683-91AA93692C1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802DDC5B-5950-1382-6435-15DB702E8EA1}"/>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C11AAE72-56D7-0AE8-6BEF-B0CBACB8A421}"/>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9C2A8594-14D2-67D7-6F88-356093B26A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7CE11203-ABDA-9F52-D052-435D0B9A0DEB}"/>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D7BE3DA9-D98D-ADE0-372D-F68737794745}"/>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F5CD27E1-1A85-8C00-64F4-AB1C61776A2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4FA3C749-F4CB-1BD6-A88F-48FB897097A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47955282-0414-89D9-8CC1-05973D0204E6}"/>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8C08EB3F-06CE-87D8-1514-8931B546B0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3BC574E8-0746-2A5B-6752-BC50D88E3610}"/>
              </a:ext>
            </a:extLst>
          </p:cNvPr>
          <p:cNvSpPr txBox="1"/>
          <p:nvPr/>
        </p:nvSpPr>
        <p:spPr>
          <a:xfrm>
            <a:off x="338876" y="419100"/>
            <a:ext cx="10795643" cy="10431317"/>
          </a:xfrm>
          <a:prstGeom prst="rect">
            <a:avLst/>
          </a:prstGeom>
          <a:noFill/>
        </p:spPr>
        <p:txBody>
          <a:bodyPr wrap="square">
            <a:spAutoFit/>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1. Created As </a:t>
            </a:r>
            <a:r>
              <a:rPr lang="en-CA" sz="3600" b="1" kern="100" dirty="0">
                <a:latin typeface="Arial" panose="020B0604020202020204" pitchFamily="34" charset="0"/>
                <a:ea typeface="Times New Roman" panose="02020603050405020304" pitchFamily="18" charset="0"/>
                <a:cs typeface="Arial" panose="020B0604020202020204" pitchFamily="34" charset="0"/>
              </a:rPr>
              <a:t>A </a:t>
            </a:r>
            <a:r>
              <a:rPr lang="en-CA" sz="3600" b="1" kern="100" dirty="0">
                <a:effectLst/>
                <a:latin typeface="Arial" panose="020B0604020202020204" pitchFamily="34" charset="0"/>
                <a:ea typeface="Times New Roman" panose="02020603050405020304" pitchFamily="18" charset="0"/>
                <a:cs typeface="Arial" panose="020B0604020202020204" pitchFamily="34" charset="0"/>
              </a:rPr>
              <a:t>Reflection Of God</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The creation of mankind in the book of Genesis, give us insight into the nature of God and of human beings, “God created humankind in his own image, in the image of God he created them, male and female he created them” (Gen. 1:27). </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Humans are designed by God to be his representatives to rule over creation, reflecting His character mentally, morally, and socially. This image imparts inherent characteristics meaning, it was built in.   </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Men and women were created equal in value but created with distinct, complementary natures that, together, reflect the nature of God. </a:t>
            </a:r>
          </a:p>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marL="742950" indent="-742950">
              <a:lnSpc>
                <a:spcPct val="107000"/>
              </a:lnSpc>
              <a:spcAft>
                <a:spcPts val="800"/>
              </a:spcAft>
              <a:buFont typeface="+mj-lt"/>
              <a:buAutoNum type="arabicPeriod"/>
            </a:pPr>
            <a:endParaRPr lang="en-US" sz="3600" kern="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840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27ED2-BDD1-AC6D-30C4-4A304CCD72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4C724F-C7FF-FEA7-F1AB-7259199FD23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848CEF8F-A8FC-3E3A-7038-72999D1DE963}"/>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EE37C082-6783-9B76-ACB7-DE20AAD8DE3A}"/>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36BAEE38-A85B-15CD-333F-611D71B35B2F}"/>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EABD788F-9275-C3CA-64DC-0D437FDA4BE2}"/>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DD46612D-39D9-CD49-14AC-4883A0C2AE47}"/>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DB06A220-9A46-517D-BA1D-AD2A9677EF69}"/>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242A5817-235D-7314-686A-2F7DE5E4E7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A5C0CA82-5128-C322-CAA0-4627E419C073}"/>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83E346D7-9199-9B47-FDB9-AFD6C96BFB10}"/>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E90CF56-A652-A915-B0F0-15A0017B8006}"/>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B52C6516-11B4-9D3D-C47E-53D017B67525}"/>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C64F4879-624E-42AC-4511-491BEB484127}"/>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3F85F537-EC0C-78E6-FA19-5F6162F0AF74}"/>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417F0BEF-461C-2316-0683-91AA93692C1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802DDC5B-5950-1382-6435-15DB702E8EA1}"/>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C11AAE72-56D7-0AE8-6BEF-B0CBACB8A421}"/>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9C2A8594-14D2-67D7-6F88-356093B26A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7CE11203-ABDA-9F52-D052-435D0B9A0DEB}"/>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D7BE3DA9-D98D-ADE0-372D-F68737794745}"/>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F5CD27E1-1A85-8C00-64F4-AB1C61776A2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4FA3C749-F4CB-1BD6-A88F-48FB897097A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47955282-0414-89D9-8CC1-05973D0204E6}"/>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8C08EB3F-06CE-87D8-1514-8931B546B0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3BC574E8-0746-2A5B-6752-BC50D88E3610}"/>
              </a:ext>
            </a:extLst>
          </p:cNvPr>
          <p:cNvSpPr txBox="1"/>
          <p:nvPr/>
        </p:nvSpPr>
        <p:spPr>
          <a:xfrm>
            <a:off x="373601" y="600846"/>
            <a:ext cx="10760918" cy="8890832"/>
          </a:xfrm>
          <a:prstGeom prst="rect">
            <a:avLst/>
          </a:prstGeom>
          <a:noFill/>
        </p:spPr>
        <p:txBody>
          <a:bodyPr wrap="square">
            <a:spAutoFit/>
          </a:bodyPr>
          <a:lstStyle/>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2. </a:t>
            </a:r>
            <a:r>
              <a:rPr lang="en-CA" sz="3600" b="1" kern="100" dirty="0">
                <a:effectLst/>
                <a:latin typeface="Arial" panose="020B0604020202020204" pitchFamily="34" charset="0"/>
                <a:ea typeface="Times New Roman" panose="02020603050405020304" pitchFamily="18" charset="0"/>
                <a:cs typeface="Arial" panose="020B0604020202020204" pitchFamily="34" charset="0"/>
              </a:rPr>
              <a:t>God’s Testimony </a:t>
            </a:r>
            <a:r>
              <a:rPr lang="en-CA" sz="3600" b="1" kern="100" dirty="0">
                <a:latin typeface="Arial" panose="020B0604020202020204" pitchFamily="34" charset="0"/>
                <a:ea typeface="Times New Roman" panose="02020603050405020304" pitchFamily="18" charset="0"/>
                <a:cs typeface="Arial" panose="020B0604020202020204" pitchFamily="34" charset="0"/>
              </a:rPr>
              <a:t>O</a:t>
            </a:r>
            <a:r>
              <a:rPr lang="en-CA" sz="3600" b="1" kern="100" dirty="0">
                <a:effectLst/>
                <a:latin typeface="Arial" panose="020B0604020202020204" pitchFamily="34" charset="0"/>
                <a:ea typeface="Times New Roman" panose="02020603050405020304" pitchFamily="18" charset="0"/>
                <a:cs typeface="Arial" panose="020B0604020202020204" pitchFamily="34" charset="0"/>
              </a:rPr>
              <a:t>f A Mother </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Isa. 49:15 says, "Can a woman forget her sucking child, that she should not have compassion on the son of her womb? yes, they may forget, yet will I not forget you."</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God was responding to the Israelites' feelings of abandonment while in exile. </a:t>
            </a:r>
          </a:p>
          <a:p>
            <a:r>
              <a:rPr lang="en-CA" sz="3600" kern="100" dirty="0">
                <a:latin typeface="Arial" panose="020B0604020202020204" pitchFamily="34" charset="0"/>
                <a:ea typeface="Times New Roman" panose="02020603050405020304" pitchFamily="18" charset="0"/>
                <a:cs typeface="Arial" panose="020B0604020202020204" pitchFamily="34" charset="0"/>
              </a:rPr>
              <a:t>     </a:t>
            </a:r>
            <a:r>
              <a:rPr lang="en-CA" sz="3600" kern="100" dirty="0">
                <a:effectLst/>
                <a:latin typeface="Arial" panose="020B0604020202020204" pitchFamily="34" charset="0"/>
                <a:ea typeface="Times New Roman" panose="02020603050405020304" pitchFamily="18" charset="0"/>
                <a:cs typeface="Arial" panose="020B0604020202020204" pitchFamily="34" charset="0"/>
              </a:rPr>
              <a:t>(mentioned in verse 14). </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God uses the powerful image of a mother’s love for her nursing child to illustrate that His commitment to His people is even stronger and more unwavering than that bond, assuring them that He cannot forget them. (</a:t>
            </a:r>
            <a:r>
              <a:rPr lang="en-CA" sz="3600" kern="100" dirty="0" err="1">
                <a:effectLst/>
                <a:latin typeface="Arial" panose="020B0604020202020204" pitchFamily="34" charset="0"/>
                <a:ea typeface="Times New Roman" panose="02020603050405020304" pitchFamily="18" charset="0"/>
                <a:cs typeface="Arial" panose="020B0604020202020204" pitchFamily="34" charset="0"/>
              </a:rPr>
              <a:t>radical.net</a:t>
            </a:r>
            <a:r>
              <a:rPr lang="en-CA" sz="3600" kern="100" dirty="0">
                <a:effectLst/>
                <a:latin typeface="Arial" panose="020B0604020202020204" pitchFamily="34" charset="0"/>
                <a:ea typeface="Times New Roman" panose="02020603050405020304" pitchFamily="18" charset="0"/>
                <a:cs typeface="Arial" panose="020B0604020202020204" pitchFamily="34" charset="0"/>
              </a:rPr>
              <a:t>)</a:t>
            </a:r>
          </a:p>
          <a:p>
            <a:pPr>
              <a:lnSpc>
                <a:spcPct val="115000"/>
              </a:lnSpc>
              <a:spcAft>
                <a:spcPts val="800"/>
              </a:spcAft>
            </a:pPr>
            <a:r>
              <a:rPr lang="en-CA" sz="1800" kern="100" dirty="0">
                <a:effectLst/>
                <a:latin typeface="Aptos" panose="020B00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9579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79A05-89DF-7F3E-4C64-A8A98E926A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EAE7C6C-9CCD-1658-367C-55FD76EC61B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77F950A1-4964-DC60-F57B-646270E01D8F}"/>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01F7BFFB-ABC4-AACC-7E92-B6D3109314B4}"/>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9E0F9DDF-4AD3-1819-9E37-770D9A076FA4}"/>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BBAC6992-7399-DE50-ABE7-1C522CFCB193}"/>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7622FADB-224C-8795-8470-0E00FC34101C}"/>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C9B47244-A0B9-EB98-3E01-5DE03FA7D108}"/>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E82ED91C-5FCD-3F50-5B51-95BA2090028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75DCD1D-2C03-BF28-789A-F61E2A162FEE}"/>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2E77DD92-5DEB-EDA8-87E6-13BDDCD2D525}"/>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84EEABFF-F774-AEC7-E06E-74F15D9E16E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36ADAA51-899F-493B-9082-3B3480CDC4B1}"/>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890C4DC5-F942-4C57-1EBE-B4CB4E082F3E}"/>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AFDBA0B4-8EBD-1680-DEFB-FFEE9D850420}"/>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F993B67E-476F-8374-E883-F1A91B81A06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10E46CAC-C5B4-09D8-7745-9538E32ECC1C}"/>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4A369053-B919-C49F-6CDC-EBD64006639E}"/>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F03B2BF1-ED99-C689-6F7F-4ECFEF7C41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DE7860B-0D17-811F-9EF3-A27916C4B2B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09EA3500-921E-144F-BF75-E4569DAD2A79}"/>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34854D17-30DD-83C1-D061-A63554A5432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9219E36B-3829-419D-67D0-DFC74E0122D4}"/>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8C56A5D7-5E9D-2E87-6861-15B7BD22CFD7}"/>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0CA0DDD8-E1DF-7F65-3EBD-A2064A284F9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974D113B-62C6-A15A-B778-9D37E6559F4E}"/>
              </a:ext>
            </a:extLst>
          </p:cNvPr>
          <p:cNvSpPr txBox="1"/>
          <p:nvPr/>
        </p:nvSpPr>
        <p:spPr>
          <a:xfrm>
            <a:off x="373601" y="2145244"/>
            <a:ext cx="10760919" cy="4422942"/>
          </a:xfrm>
          <a:prstGeom prst="rect">
            <a:avLst/>
          </a:prstGeom>
          <a:noFill/>
        </p:spPr>
        <p:txBody>
          <a:bodyPr wrap="square">
            <a:spAutoFit/>
          </a:bodyPr>
          <a:lstStyle/>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3. </a:t>
            </a:r>
            <a:r>
              <a:rPr lang="en-CA" sz="3600" b="1" kern="100" dirty="0">
                <a:effectLst/>
                <a:latin typeface="Arial" panose="020B0604020202020204" pitchFamily="34" charset="0"/>
                <a:ea typeface="Times New Roman" panose="02020603050405020304" pitchFamily="18" charset="0"/>
                <a:cs typeface="Arial" panose="020B0604020202020204" pitchFamily="34" charset="0"/>
              </a:rPr>
              <a:t>Scenario Of A Mother Forgetting Her Child</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 mother's bond with her child is considered one of the strongest human connections, but this Word in Isaiah 49:15, poses the scenario that even if a mother could forget her nursing child, God will never forget His people.</a:t>
            </a:r>
          </a:p>
          <a:p>
            <a:pPr>
              <a:lnSpc>
                <a:spcPct val="115000"/>
              </a:lnSpc>
              <a:spcAft>
                <a:spcPts val="800"/>
              </a:spcAft>
            </a:pPr>
            <a:r>
              <a:rPr lang="en-CA" sz="1800" kern="100" dirty="0">
                <a:effectLst/>
                <a:latin typeface="Aptos" panose="020B00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7643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79A05-89DF-7F3E-4C64-A8A98E926A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EAE7C6C-9CCD-1658-367C-55FD76EC61B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77F950A1-4964-DC60-F57B-646270E01D8F}"/>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01F7BFFB-ABC4-AACC-7E92-B6D3109314B4}"/>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9E0F9DDF-4AD3-1819-9E37-770D9A076FA4}"/>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BBAC6992-7399-DE50-ABE7-1C522CFCB193}"/>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7622FADB-224C-8795-8470-0E00FC34101C}"/>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C9B47244-A0B9-EB98-3E01-5DE03FA7D108}"/>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E82ED91C-5FCD-3F50-5B51-95BA2090028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75DCD1D-2C03-BF28-789A-F61E2A162FEE}"/>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2E77DD92-5DEB-EDA8-87E6-13BDDCD2D525}"/>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84EEABFF-F774-AEC7-E06E-74F15D9E16E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36ADAA51-899F-493B-9082-3B3480CDC4B1}"/>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890C4DC5-F942-4C57-1EBE-B4CB4E082F3E}"/>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AFDBA0B4-8EBD-1680-DEFB-FFEE9D850420}"/>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F993B67E-476F-8374-E883-F1A91B81A06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10E46CAC-C5B4-09D8-7745-9538E32ECC1C}"/>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4A369053-B919-C49F-6CDC-EBD64006639E}"/>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F03B2BF1-ED99-C689-6F7F-4ECFEF7C41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DE7860B-0D17-811F-9EF3-A27916C4B2B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09EA3500-921E-144F-BF75-E4569DAD2A79}"/>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34854D17-30DD-83C1-D061-A63554A5432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9219E36B-3829-419D-67D0-DFC74E0122D4}"/>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8C56A5D7-5E9D-2E87-6861-15B7BD22CFD7}"/>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0CA0DDD8-E1DF-7F65-3EBD-A2064A284F9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974D113B-62C6-A15A-B778-9D37E6559F4E}"/>
              </a:ext>
            </a:extLst>
          </p:cNvPr>
          <p:cNvSpPr txBox="1"/>
          <p:nvPr/>
        </p:nvSpPr>
        <p:spPr>
          <a:xfrm>
            <a:off x="373601" y="876300"/>
            <a:ext cx="10760918" cy="9356536"/>
          </a:xfrm>
          <a:prstGeom prst="rect">
            <a:avLst/>
          </a:prstGeom>
          <a:noFill/>
        </p:spPr>
        <p:txBody>
          <a:bodyPr wrap="square">
            <a:spAutoFit/>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4. The Heart of A Mother</a:t>
            </a:r>
          </a:p>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What is the Heart ?</a:t>
            </a:r>
          </a:p>
          <a:p>
            <a:pPr marL="571500" indent="-571500">
              <a:buFont typeface="Wingdings" pitchFamily="2" charset="2"/>
              <a:buChar char="q"/>
            </a:pPr>
            <a:r>
              <a:rPr lang="en-CA" sz="3600" kern="100" dirty="0">
                <a:latin typeface="Arial" panose="020B0604020202020204" pitchFamily="34" charset="0"/>
                <a:ea typeface="Times New Roman" panose="02020603050405020304" pitchFamily="18" charset="0"/>
                <a:cs typeface="Arial" panose="020B0604020202020204" pitchFamily="34" charset="0"/>
              </a:rPr>
              <a:t>T</a:t>
            </a:r>
            <a:r>
              <a:rPr lang="en-CA" sz="3600" kern="100" dirty="0">
                <a:effectLst/>
                <a:latin typeface="Arial" panose="020B0604020202020204" pitchFamily="34" charset="0"/>
                <a:ea typeface="Times New Roman" panose="02020603050405020304" pitchFamily="18" charset="0"/>
                <a:cs typeface="Arial" panose="020B0604020202020204" pitchFamily="34" charset="0"/>
              </a:rPr>
              <a:t>he heart refers to the core of a person’s inner moral, spiritual, and intellectual life encompassing emotions, thoughts, desires, and the will.</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Proverbs 4:23 commands, "Above all else, guard your heart, for everything you do flows from it," recognizing it as the source of actions.</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 mother's heart is the capacity, source, and nurturing nature—the internal, spiritual, or emotional reservoir that makes love possible, often reflecting God's divine care.</a:t>
            </a:r>
          </a:p>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273136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4E7F8-CA0A-DF3A-030E-904745DBAEC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D20E604-B054-9F5B-A54B-0E9AD907E12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34F9CE71-4951-0652-E598-EA323615CCF9}"/>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A4329D2E-0B87-676C-16A0-421B1D1BECAA}"/>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A432348B-1635-6CA3-D0AF-CB8DA93F5DF4}"/>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F4DD792D-F897-A18A-6BE4-B72FB1491E9C}"/>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C91685D4-F058-1FE8-3DCD-6DD75D99FC99}"/>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28689065-7AED-9DE7-DC27-87A609682989}"/>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BD358C46-6372-1B1F-8D28-AB36811181C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DADEA86-CA16-F736-7573-AA227888422B}"/>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57997C1E-0A11-5B04-7A20-7AA8410D3300}"/>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6A0F64A0-7728-4498-A1C1-23DCB293C161}"/>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96486D6F-9DDA-738B-70A6-0A5A8F3844A4}"/>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5E173C8B-3CC0-0B9B-2FD1-9EA66C556420}"/>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45F8A288-23E5-38CE-90F6-434A083D9C53}"/>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3174A863-BBE9-D89E-288F-FAD18A9CC3B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54A7329A-33A0-B953-7343-36194CF47A50}"/>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C4534B3F-8318-0668-08AB-004AD1D6CE77}"/>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DEE69E94-751C-FE67-8D8E-62E4ABC3FEF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A0E4C938-D8DC-EC7E-6D72-CB089315CC7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D98D87A7-7E08-5ABC-4929-685B8B94CB23}"/>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E9D699AC-B123-EFCD-02E6-02DF487B6C5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906D9DA2-264A-2F16-3E6C-B818F5737570}"/>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33F32D69-291E-8E97-4A52-F88D9200CC09}"/>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BBDBA85F-29A1-C8C8-27CB-954E004AD2C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345E9CAA-EEF4-5783-767D-11ED8818AAF6}"/>
              </a:ext>
            </a:extLst>
          </p:cNvPr>
          <p:cNvSpPr txBox="1"/>
          <p:nvPr/>
        </p:nvSpPr>
        <p:spPr>
          <a:xfrm>
            <a:off x="533400" y="342900"/>
            <a:ext cx="10601119" cy="12384096"/>
          </a:xfrm>
          <a:prstGeom prst="rect">
            <a:avLst/>
          </a:prstGeom>
          <a:noFill/>
        </p:spPr>
        <p:txBody>
          <a:bodyPr wrap="square">
            <a:spAutoFit/>
          </a:bodyPr>
          <a:lstStyle/>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5. </a:t>
            </a:r>
            <a:r>
              <a:rPr lang="en-CA" sz="3600" b="1" kern="100" dirty="0">
                <a:effectLst/>
                <a:latin typeface="Arial" panose="020B0604020202020204" pitchFamily="34" charset="0"/>
                <a:ea typeface="Times New Roman" panose="02020603050405020304" pitchFamily="18" charset="0"/>
                <a:cs typeface="Arial" panose="020B0604020202020204" pitchFamily="34" charset="0"/>
              </a:rPr>
              <a:t>A Mother's Pondering Heart</a:t>
            </a:r>
          </a:p>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Scripture: St. Luke 2:19</a:t>
            </a: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..."And Mary ponder these things in her heart...</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In Luke 2:19, "pondered" comes from the Greek word </a:t>
            </a:r>
            <a:r>
              <a:rPr lang="en-CA" sz="3600" kern="100" dirty="0" err="1">
                <a:effectLst/>
                <a:latin typeface="Arial" panose="020B0604020202020204" pitchFamily="34" charset="0"/>
                <a:ea typeface="Times New Roman" panose="02020603050405020304" pitchFamily="18" charset="0"/>
                <a:cs typeface="Arial" panose="020B0604020202020204" pitchFamily="34" charset="0"/>
              </a:rPr>
              <a:t>sumballo</a:t>
            </a:r>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r>
              <a:rPr lang="en-CA" sz="3600" kern="100" dirty="0" err="1">
                <a:effectLst/>
                <a:latin typeface="Arial" panose="020B0604020202020204" pitchFamily="34" charset="0"/>
                <a:ea typeface="Times New Roman" panose="02020603050405020304" pitchFamily="18" charset="0"/>
                <a:cs typeface="Arial" panose="020B0604020202020204" pitchFamily="34" charset="0"/>
              </a:rPr>
              <a:t>sumballousa</a:t>
            </a:r>
            <a:r>
              <a:rPr lang="en-CA" sz="3600" kern="100" dirty="0">
                <a:effectLst/>
                <a:latin typeface="Arial" panose="020B0604020202020204" pitchFamily="34" charset="0"/>
                <a:ea typeface="Times New Roman" panose="02020603050405020304" pitchFamily="18" charset="0"/>
                <a:cs typeface="Arial" panose="020B0604020202020204" pitchFamily="34" charset="0"/>
              </a:rPr>
              <a:t>), which literally means to "throw together," "piece together," or "bring together in one's mind".</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For Mary, it was putting all the pieces together. What she had seen and heard-like the angelic announcement and shepherd report of their angelic and heavenly host visitation and the 3 wise men who traveled a long time and a long way, just to present gifts that was more fitting for a king but it was given to her child Jesus. She wanted to form a coherent understanding in her heart of what was happening.</a:t>
            </a:r>
          </a:p>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 mother's heart will never stop carrying or caring for her children and sometimes with much pain and anxiety.</a:t>
            </a:r>
          </a:p>
          <a:p>
            <a:pPr>
              <a:lnSpc>
                <a:spcPct val="115000"/>
              </a:lnSpc>
              <a:spcAft>
                <a:spcPts val="800"/>
              </a:spcAft>
            </a:pPr>
            <a:r>
              <a:rPr lang="en-CA" sz="1800" kern="100" dirty="0">
                <a:effectLst/>
                <a:latin typeface="Aptos" panose="020B00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01015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11881</TotalTime>
  <Words>1253</Words>
  <Application>Microsoft Office PowerPoint</Application>
  <PresentationFormat>Custom</PresentationFormat>
  <Paragraphs>108</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Aptos</vt:lpstr>
      <vt:lpstr>Arimo Bold</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Modern Business Plan Presentation</dc:title>
  <dc:creator>Lovelace</dc:creator>
  <cp:lastModifiedBy>Jennel Wilmot</cp:lastModifiedBy>
  <cp:revision>19</cp:revision>
  <dcterms:created xsi:type="dcterms:W3CDTF">2006-08-16T00:00:00Z</dcterms:created>
  <dcterms:modified xsi:type="dcterms:W3CDTF">2026-05-09T22:25:20Z</dcterms:modified>
  <dc:identifier>DAGbAtwYxKE</dc:identifier>
</cp:coreProperties>
</file>