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58" r:id="rId6"/>
    <p:sldId id="263" r:id="rId7"/>
    <p:sldId id="267" r:id="rId8"/>
    <p:sldId id="271" r:id="rId9"/>
    <p:sldId id="272" r:id="rId10"/>
    <p:sldId id="273" r:id="rId11"/>
    <p:sldId id="268" r:id="rId12"/>
    <p:sldId id="274" r:id="rId13"/>
    <p:sldId id="269" r:id="rId14"/>
    <p:sldId id="275" r:id="rId15"/>
    <p:sldId id="276" r:id="rId16"/>
    <p:sldId id="270" r:id="rId17"/>
    <p:sldId id="264" r:id="rId18"/>
    <p:sldId id="277" r:id="rId19"/>
    <p:sldId id="265" r:id="rId20"/>
    <p:sldId id="2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475B"/>
    <a:srgbClr val="2020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0B31CB1A-CA25-4870-AF71-829719EABE79}" type="datetimeFigureOut">
              <a:rPr lang="en-CA" smtClean="0"/>
              <a:t>2026-05-15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2535457-BA71-4039-A958-2ED99A39D145}" type="slidenum">
              <a:rPr lang="en-CA" smtClean="0"/>
              <a:t>‹#›</a:t>
            </a:fld>
            <a:endParaRPr lang="en-CA"/>
          </a:p>
        </p:txBody>
      </p:sp>
    </p:spTree>
    <p:extLst>
      <p:ext uri="{BB962C8B-B14F-4D97-AF65-F5344CB8AC3E}">
        <p14:creationId xmlns:p14="http://schemas.microsoft.com/office/powerpoint/2010/main" val="3630073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B31CB1A-CA25-4870-AF71-829719EABE79}" type="datetimeFigureOut">
              <a:rPr lang="en-CA" smtClean="0"/>
              <a:t>2026-05-15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2535457-BA71-4039-A958-2ED99A39D145}" type="slidenum">
              <a:rPr lang="en-CA" smtClean="0"/>
              <a:t>‹#›</a:t>
            </a:fld>
            <a:endParaRPr lang="en-CA"/>
          </a:p>
        </p:txBody>
      </p:sp>
    </p:spTree>
    <p:extLst>
      <p:ext uri="{BB962C8B-B14F-4D97-AF65-F5344CB8AC3E}">
        <p14:creationId xmlns:p14="http://schemas.microsoft.com/office/powerpoint/2010/main" val="159959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B31CB1A-CA25-4870-AF71-829719EABE79}" type="datetimeFigureOut">
              <a:rPr lang="en-CA" smtClean="0"/>
              <a:t>2026-05-15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2535457-BA71-4039-A958-2ED99A39D145}" type="slidenum">
              <a:rPr lang="en-CA" smtClean="0"/>
              <a:t>‹#›</a:t>
            </a:fld>
            <a:endParaRPr lang="en-CA"/>
          </a:p>
        </p:txBody>
      </p:sp>
    </p:spTree>
    <p:extLst>
      <p:ext uri="{BB962C8B-B14F-4D97-AF65-F5344CB8AC3E}">
        <p14:creationId xmlns:p14="http://schemas.microsoft.com/office/powerpoint/2010/main" val="2085319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B31CB1A-CA25-4870-AF71-829719EABE79}" type="datetimeFigureOut">
              <a:rPr lang="en-CA" smtClean="0"/>
              <a:t>2026-05-15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2535457-BA71-4039-A958-2ED99A39D145}" type="slidenum">
              <a:rPr lang="en-CA" smtClean="0"/>
              <a:t>‹#›</a:t>
            </a:fld>
            <a:endParaRPr lang="en-CA"/>
          </a:p>
        </p:txBody>
      </p:sp>
    </p:spTree>
    <p:extLst>
      <p:ext uri="{BB962C8B-B14F-4D97-AF65-F5344CB8AC3E}">
        <p14:creationId xmlns:p14="http://schemas.microsoft.com/office/powerpoint/2010/main" val="1847777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31CB1A-CA25-4870-AF71-829719EABE79}" type="datetimeFigureOut">
              <a:rPr lang="en-CA" smtClean="0"/>
              <a:t>2026-05-15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2535457-BA71-4039-A958-2ED99A39D145}" type="slidenum">
              <a:rPr lang="en-CA" smtClean="0"/>
              <a:t>‹#›</a:t>
            </a:fld>
            <a:endParaRPr lang="en-CA"/>
          </a:p>
        </p:txBody>
      </p:sp>
    </p:spTree>
    <p:extLst>
      <p:ext uri="{BB962C8B-B14F-4D97-AF65-F5344CB8AC3E}">
        <p14:creationId xmlns:p14="http://schemas.microsoft.com/office/powerpoint/2010/main" val="310750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0B31CB1A-CA25-4870-AF71-829719EABE79}" type="datetimeFigureOut">
              <a:rPr lang="en-CA" smtClean="0"/>
              <a:t>2026-05-15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2535457-BA71-4039-A958-2ED99A39D145}" type="slidenum">
              <a:rPr lang="en-CA" smtClean="0"/>
              <a:t>‹#›</a:t>
            </a:fld>
            <a:endParaRPr lang="en-CA"/>
          </a:p>
        </p:txBody>
      </p:sp>
    </p:spTree>
    <p:extLst>
      <p:ext uri="{BB962C8B-B14F-4D97-AF65-F5344CB8AC3E}">
        <p14:creationId xmlns:p14="http://schemas.microsoft.com/office/powerpoint/2010/main" val="3911143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0B31CB1A-CA25-4870-AF71-829719EABE79}" type="datetimeFigureOut">
              <a:rPr lang="en-CA" smtClean="0"/>
              <a:t>2026-05-15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2535457-BA71-4039-A958-2ED99A39D145}" type="slidenum">
              <a:rPr lang="en-CA" smtClean="0"/>
              <a:t>‹#›</a:t>
            </a:fld>
            <a:endParaRPr lang="en-CA"/>
          </a:p>
        </p:txBody>
      </p:sp>
    </p:spTree>
    <p:extLst>
      <p:ext uri="{BB962C8B-B14F-4D97-AF65-F5344CB8AC3E}">
        <p14:creationId xmlns:p14="http://schemas.microsoft.com/office/powerpoint/2010/main" val="3175677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0B31CB1A-CA25-4870-AF71-829719EABE79}" type="datetimeFigureOut">
              <a:rPr lang="en-CA" smtClean="0"/>
              <a:t>2026-05-15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2535457-BA71-4039-A958-2ED99A39D145}" type="slidenum">
              <a:rPr lang="en-CA" smtClean="0"/>
              <a:t>‹#›</a:t>
            </a:fld>
            <a:endParaRPr lang="en-CA"/>
          </a:p>
        </p:txBody>
      </p:sp>
    </p:spTree>
    <p:extLst>
      <p:ext uri="{BB962C8B-B14F-4D97-AF65-F5344CB8AC3E}">
        <p14:creationId xmlns:p14="http://schemas.microsoft.com/office/powerpoint/2010/main" val="3770283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1CB1A-CA25-4870-AF71-829719EABE79}" type="datetimeFigureOut">
              <a:rPr lang="en-CA" smtClean="0"/>
              <a:t>2026-05-15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2535457-BA71-4039-A958-2ED99A39D145}" type="slidenum">
              <a:rPr lang="en-CA" smtClean="0"/>
              <a:t>‹#›</a:t>
            </a:fld>
            <a:endParaRPr lang="en-CA"/>
          </a:p>
        </p:txBody>
      </p:sp>
    </p:spTree>
    <p:extLst>
      <p:ext uri="{BB962C8B-B14F-4D97-AF65-F5344CB8AC3E}">
        <p14:creationId xmlns:p14="http://schemas.microsoft.com/office/powerpoint/2010/main" val="1083161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31CB1A-CA25-4870-AF71-829719EABE79}" type="datetimeFigureOut">
              <a:rPr lang="en-CA" smtClean="0"/>
              <a:t>2026-05-15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2535457-BA71-4039-A958-2ED99A39D145}" type="slidenum">
              <a:rPr lang="en-CA" smtClean="0"/>
              <a:t>‹#›</a:t>
            </a:fld>
            <a:endParaRPr lang="en-CA"/>
          </a:p>
        </p:txBody>
      </p:sp>
    </p:spTree>
    <p:extLst>
      <p:ext uri="{BB962C8B-B14F-4D97-AF65-F5344CB8AC3E}">
        <p14:creationId xmlns:p14="http://schemas.microsoft.com/office/powerpoint/2010/main" val="4155784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31CB1A-CA25-4870-AF71-829719EABE79}" type="datetimeFigureOut">
              <a:rPr lang="en-CA" smtClean="0"/>
              <a:t>2026-05-15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2535457-BA71-4039-A958-2ED99A39D145}" type="slidenum">
              <a:rPr lang="en-CA" smtClean="0"/>
              <a:t>‹#›</a:t>
            </a:fld>
            <a:endParaRPr lang="en-CA"/>
          </a:p>
        </p:txBody>
      </p:sp>
    </p:spTree>
    <p:extLst>
      <p:ext uri="{BB962C8B-B14F-4D97-AF65-F5344CB8AC3E}">
        <p14:creationId xmlns:p14="http://schemas.microsoft.com/office/powerpoint/2010/main" val="327865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1CB1A-CA25-4870-AF71-829719EABE79}" type="datetimeFigureOut">
              <a:rPr lang="en-CA" smtClean="0"/>
              <a:t>2026-05-15</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35457-BA71-4039-A958-2ED99A39D145}" type="slidenum">
              <a:rPr lang="en-CA" smtClean="0"/>
              <a:t>‹#›</a:t>
            </a:fld>
            <a:endParaRPr lang="en-CA"/>
          </a:p>
        </p:txBody>
      </p:sp>
    </p:spTree>
    <p:extLst>
      <p:ext uri="{BB962C8B-B14F-4D97-AF65-F5344CB8AC3E}">
        <p14:creationId xmlns:p14="http://schemas.microsoft.com/office/powerpoint/2010/main" val="4011055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3" y="0"/>
            <a:ext cx="12179234" cy="6858000"/>
          </a:xfrm>
          <a:prstGeom prst="rect">
            <a:avLst/>
          </a:prstGeom>
        </p:spPr>
      </p:pic>
      <p:pic>
        <p:nvPicPr>
          <p:cNvPr id="6" name="Picture 5">
            <a:extLst>
              <a:ext uri="{FF2B5EF4-FFF2-40B4-BE49-F238E27FC236}">
                <a16:creationId xmlns:a16="http://schemas.microsoft.com/office/drawing/2014/main" id="{9C7BE10A-3281-494B-B88D-9F4ADE457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08984"/>
            <a:ext cx="12192000" cy="3249016"/>
          </a:xfrm>
          <a:prstGeom prst="rect">
            <a:avLst/>
          </a:prstGeom>
        </p:spPr>
      </p:pic>
    </p:spTree>
    <p:extLst>
      <p:ext uri="{BB962C8B-B14F-4D97-AF65-F5344CB8AC3E}">
        <p14:creationId xmlns:p14="http://schemas.microsoft.com/office/powerpoint/2010/main" val="446047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8834" cy="6858000"/>
          </a:xfrm>
          <a:prstGeom prst="rect">
            <a:avLst/>
          </a:prstGeom>
        </p:spPr>
      </p:pic>
      <p:sp>
        <p:nvSpPr>
          <p:cNvPr id="3" name="Rectangle 2"/>
          <p:cNvSpPr/>
          <p:nvPr/>
        </p:nvSpPr>
        <p:spPr>
          <a:xfrm>
            <a:off x="355842" y="465505"/>
            <a:ext cx="11487150" cy="1077218"/>
          </a:xfrm>
          <a:prstGeom prst="rect">
            <a:avLst/>
          </a:prstGeom>
          <a:solidFill>
            <a:srgbClr val="2E475B"/>
          </a:solidFill>
        </p:spPr>
        <p:txBody>
          <a:bodyPr wrap="square">
            <a:spAutoFit/>
          </a:bodyPr>
          <a:lstStyle/>
          <a:p>
            <a:r>
              <a:rPr lang="en-CA" sz="3200" dirty="0">
                <a:solidFill>
                  <a:schemeClr val="bg1"/>
                </a:solidFill>
                <a:latin typeface="Arial" panose="020B0604020202020204" pitchFamily="34" charset="0"/>
                <a:ea typeface="Calibri" panose="020F0502020204030204" pitchFamily="34" charset="0"/>
                <a:cs typeface="Arial" panose="020B0604020202020204" pitchFamily="34" charset="0"/>
              </a:rPr>
              <a:t>Matthew 9:29  Then he touched their eyes and said, "According to your faith will it be done to you"</a:t>
            </a:r>
          </a:p>
        </p:txBody>
      </p:sp>
    </p:spTree>
    <p:extLst>
      <p:ext uri="{BB962C8B-B14F-4D97-AF65-F5344CB8AC3E}">
        <p14:creationId xmlns:p14="http://schemas.microsoft.com/office/powerpoint/2010/main" val="137130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208240"/>
            <a:ext cx="12183168" cy="830997"/>
          </a:xfrm>
          <a:prstGeom prst="rect">
            <a:avLst/>
          </a:prstGeom>
          <a:solidFill>
            <a:srgbClr val="2E475B"/>
          </a:solidFill>
        </p:spPr>
        <p:txBody>
          <a:bodyPr wrap="square">
            <a:spAutoFit/>
          </a:bodyPr>
          <a:lstStyle/>
          <a:p>
            <a:r>
              <a:rPr lang="en-CA" sz="4800" dirty="0">
                <a:solidFill>
                  <a:schemeClr val="bg1"/>
                </a:solidFill>
                <a:latin typeface="Arial" panose="020B0604020202020204" pitchFamily="34" charset="0"/>
                <a:ea typeface="Calibri" panose="020F0502020204030204" pitchFamily="34" charset="0"/>
                <a:cs typeface="Arial" panose="020B0604020202020204" pitchFamily="34" charset="0"/>
              </a:rPr>
              <a:t>  1.  Goals are Spiritual</a:t>
            </a:r>
            <a:endParaRPr lang="en-CA" sz="48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8833" y="1196935"/>
            <a:ext cx="12191999" cy="830997"/>
          </a:xfrm>
          <a:prstGeom prst="rect">
            <a:avLst/>
          </a:prstGeom>
          <a:solidFill>
            <a:srgbClr val="2E475B"/>
          </a:solidFill>
        </p:spPr>
        <p:txBody>
          <a:bodyPr wrap="square">
            <a:spAutoFit/>
          </a:bodyPr>
          <a:lstStyle/>
          <a:p>
            <a:r>
              <a:rPr lang="en-CA" sz="4800" dirty="0">
                <a:solidFill>
                  <a:schemeClr val="bg1"/>
                </a:solidFill>
                <a:latin typeface="Arial" panose="020B0604020202020204" pitchFamily="34" charset="0"/>
                <a:ea typeface="Calibri" panose="020F0502020204030204" pitchFamily="34" charset="0"/>
                <a:cs typeface="Arial" panose="020B0604020202020204" pitchFamily="34" charset="0"/>
              </a:rPr>
              <a:t>  2.  Goals are Statements of Faith</a:t>
            </a:r>
            <a:endParaRPr lang="en-CA" sz="4800"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0" y="2185630"/>
            <a:ext cx="12183166" cy="830997"/>
          </a:xfrm>
          <a:prstGeom prst="rect">
            <a:avLst/>
          </a:prstGeom>
          <a:solidFill>
            <a:srgbClr val="2E475B"/>
          </a:solidFill>
        </p:spPr>
        <p:txBody>
          <a:bodyPr wrap="square">
            <a:spAutoFit/>
          </a:bodyPr>
          <a:lstStyle/>
          <a:p>
            <a:r>
              <a:rPr lang="en-CA" sz="4800" dirty="0">
                <a:solidFill>
                  <a:schemeClr val="bg1"/>
                </a:solidFill>
                <a:latin typeface="Arial" panose="020B0604020202020204" pitchFamily="34" charset="0"/>
                <a:ea typeface="Calibri" panose="020F0502020204030204" pitchFamily="34" charset="0"/>
                <a:cs typeface="Arial" panose="020B0604020202020204" pitchFamily="34" charset="0"/>
              </a:rPr>
              <a:t>  3.  Goals are Selective</a:t>
            </a:r>
            <a:endParaRPr lang="en-CA"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1692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8834" cy="6858000"/>
          </a:xfrm>
          <a:prstGeom prst="rect">
            <a:avLst/>
          </a:prstGeom>
        </p:spPr>
      </p:pic>
      <p:sp>
        <p:nvSpPr>
          <p:cNvPr id="3" name="Rectangle 2"/>
          <p:cNvSpPr/>
          <p:nvPr/>
        </p:nvSpPr>
        <p:spPr>
          <a:xfrm>
            <a:off x="458712" y="476935"/>
            <a:ext cx="11281410" cy="1077218"/>
          </a:xfrm>
          <a:prstGeom prst="rect">
            <a:avLst/>
          </a:prstGeom>
          <a:solidFill>
            <a:srgbClr val="2E475B"/>
          </a:solidFill>
        </p:spPr>
        <p:txBody>
          <a:bodyPr wrap="square">
            <a:spAutoFit/>
          </a:bodyPr>
          <a:lstStyle/>
          <a:p>
            <a:r>
              <a:rPr lang="en-CA" sz="3200" dirty="0">
                <a:solidFill>
                  <a:schemeClr val="bg1"/>
                </a:solidFill>
                <a:latin typeface="Arial" panose="020B0604020202020204" pitchFamily="34" charset="0"/>
                <a:ea typeface="Calibri" panose="020F0502020204030204" pitchFamily="34" charset="0"/>
                <a:cs typeface="Arial" panose="020B0604020202020204" pitchFamily="34" charset="0"/>
              </a:rPr>
              <a:t>1 Corinthians 9:26  Therefore I do not run like a man running aimlessly; I do not fight like a man beating the air.</a:t>
            </a:r>
          </a:p>
        </p:txBody>
      </p:sp>
    </p:spTree>
    <p:extLst>
      <p:ext uri="{BB962C8B-B14F-4D97-AF65-F5344CB8AC3E}">
        <p14:creationId xmlns:p14="http://schemas.microsoft.com/office/powerpoint/2010/main" val="1454056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208240"/>
            <a:ext cx="12183168" cy="830997"/>
          </a:xfrm>
          <a:prstGeom prst="rect">
            <a:avLst/>
          </a:prstGeom>
          <a:solidFill>
            <a:srgbClr val="2E475B"/>
          </a:solidFill>
        </p:spPr>
        <p:txBody>
          <a:bodyPr wrap="square">
            <a:spAutoFit/>
          </a:bodyPr>
          <a:lstStyle/>
          <a:p>
            <a:r>
              <a:rPr lang="en-CA" sz="4800" dirty="0">
                <a:solidFill>
                  <a:schemeClr val="bg1"/>
                </a:solidFill>
                <a:latin typeface="Arial" panose="020B0604020202020204" pitchFamily="34" charset="0"/>
                <a:ea typeface="Calibri" panose="020F0502020204030204" pitchFamily="34" charset="0"/>
                <a:cs typeface="Arial" panose="020B0604020202020204" pitchFamily="34" charset="0"/>
              </a:rPr>
              <a:t>  1.  Goals are Spiritual</a:t>
            </a:r>
            <a:endParaRPr lang="en-CA" sz="48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8833" y="1196935"/>
            <a:ext cx="12191999" cy="830997"/>
          </a:xfrm>
          <a:prstGeom prst="rect">
            <a:avLst/>
          </a:prstGeom>
          <a:solidFill>
            <a:srgbClr val="2E475B"/>
          </a:solidFill>
        </p:spPr>
        <p:txBody>
          <a:bodyPr wrap="square">
            <a:spAutoFit/>
          </a:bodyPr>
          <a:lstStyle/>
          <a:p>
            <a:r>
              <a:rPr lang="en-CA" sz="4800" dirty="0">
                <a:solidFill>
                  <a:schemeClr val="bg1"/>
                </a:solidFill>
                <a:latin typeface="Arial" panose="020B0604020202020204" pitchFamily="34" charset="0"/>
                <a:ea typeface="Calibri" panose="020F0502020204030204" pitchFamily="34" charset="0"/>
                <a:cs typeface="Arial" panose="020B0604020202020204" pitchFamily="34" charset="0"/>
              </a:rPr>
              <a:t>  2.  Goals are Statements of Faith</a:t>
            </a:r>
            <a:endParaRPr lang="en-CA" sz="4800"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0" y="2185630"/>
            <a:ext cx="12183166" cy="830997"/>
          </a:xfrm>
          <a:prstGeom prst="rect">
            <a:avLst/>
          </a:prstGeom>
          <a:solidFill>
            <a:srgbClr val="2E475B"/>
          </a:solidFill>
        </p:spPr>
        <p:txBody>
          <a:bodyPr wrap="square">
            <a:spAutoFit/>
          </a:bodyPr>
          <a:lstStyle/>
          <a:p>
            <a:r>
              <a:rPr lang="en-CA" sz="4800" dirty="0">
                <a:solidFill>
                  <a:schemeClr val="bg1"/>
                </a:solidFill>
                <a:latin typeface="Arial" panose="020B0604020202020204" pitchFamily="34" charset="0"/>
                <a:ea typeface="Calibri" panose="020F0502020204030204" pitchFamily="34" charset="0"/>
                <a:cs typeface="Arial" panose="020B0604020202020204" pitchFamily="34" charset="0"/>
              </a:rPr>
              <a:t>  3.  Goals are Selective</a:t>
            </a:r>
            <a:endParaRPr lang="en-CA" sz="480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8833" y="3174325"/>
            <a:ext cx="12191999" cy="830997"/>
          </a:xfrm>
          <a:prstGeom prst="rect">
            <a:avLst/>
          </a:prstGeom>
          <a:solidFill>
            <a:srgbClr val="2E475B"/>
          </a:solidFill>
        </p:spPr>
        <p:txBody>
          <a:bodyPr wrap="square">
            <a:spAutoFit/>
          </a:bodyPr>
          <a:lstStyle/>
          <a:p>
            <a:r>
              <a:rPr lang="en-CA" sz="4800" dirty="0">
                <a:solidFill>
                  <a:schemeClr val="bg1"/>
                </a:solidFill>
                <a:latin typeface="Arial" panose="020B0604020202020204" pitchFamily="34" charset="0"/>
                <a:ea typeface="Calibri" panose="020F0502020204030204" pitchFamily="34" charset="0"/>
                <a:cs typeface="Arial" panose="020B0604020202020204" pitchFamily="34" charset="0"/>
              </a:rPr>
              <a:t>  4.  Goals are Strengthening</a:t>
            </a:r>
            <a:endParaRPr lang="en-CA"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3192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8834" cy="6858000"/>
          </a:xfrm>
          <a:prstGeom prst="rect">
            <a:avLst/>
          </a:prstGeom>
        </p:spPr>
      </p:pic>
      <p:sp>
        <p:nvSpPr>
          <p:cNvPr id="3" name="Rectangle 2"/>
          <p:cNvSpPr/>
          <p:nvPr/>
        </p:nvSpPr>
        <p:spPr>
          <a:xfrm>
            <a:off x="458712" y="451396"/>
            <a:ext cx="11281410" cy="2062103"/>
          </a:xfrm>
          <a:prstGeom prst="rect">
            <a:avLst/>
          </a:prstGeom>
          <a:solidFill>
            <a:srgbClr val="2E475B"/>
          </a:solidFill>
        </p:spPr>
        <p:txBody>
          <a:bodyPr wrap="square">
            <a:spAutoFit/>
          </a:bodyPr>
          <a:lstStyle/>
          <a:p>
            <a:r>
              <a:rPr lang="en-CA" sz="3200" dirty="0">
                <a:solidFill>
                  <a:schemeClr val="bg1"/>
                </a:solidFill>
                <a:latin typeface="Arial" panose="020B0604020202020204" pitchFamily="34" charset="0"/>
                <a:ea typeface="Calibri" panose="020F0502020204030204" pitchFamily="34" charset="0"/>
                <a:cs typeface="Arial" panose="020B0604020202020204" pitchFamily="34" charset="0"/>
              </a:rPr>
              <a:t>Hebrews 12:2  Let us fix our eyes on Jesus, the author and </a:t>
            </a:r>
            <a:r>
              <a:rPr lang="en-CA" sz="3200" dirty="0" err="1">
                <a:solidFill>
                  <a:schemeClr val="bg1"/>
                </a:solidFill>
                <a:latin typeface="Arial" panose="020B0604020202020204" pitchFamily="34" charset="0"/>
                <a:ea typeface="Calibri" panose="020F0502020204030204" pitchFamily="34" charset="0"/>
                <a:cs typeface="Arial" panose="020B0604020202020204" pitchFamily="34" charset="0"/>
              </a:rPr>
              <a:t>perfecter</a:t>
            </a:r>
            <a:r>
              <a:rPr lang="en-CA" sz="3200" dirty="0">
                <a:solidFill>
                  <a:schemeClr val="bg1"/>
                </a:solidFill>
                <a:latin typeface="Arial" panose="020B0604020202020204" pitchFamily="34" charset="0"/>
                <a:ea typeface="Calibri" panose="020F0502020204030204" pitchFamily="34" charset="0"/>
                <a:cs typeface="Arial" panose="020B0604020202020204" pitchFamily="34" charset="0"/>
              </a:rPr>
              <a:t> of our faith, who for the joy set before him endured the cross, scorning its shame, and sat down at the right hand of the throne of God.</a:t>
            </a:r>
          </a:p>
        </p:txBody>
      </p:sp>
    </p:spTree>
    <p:extLst>
      <p:ext uri="{BB962C8B-B14F-4D97-AF65-F5344CB8AC3E}">
        <p14:creationId xmlns:p14="http://schemas.microsoft.com/office/powerpoint/2010/main" val="3766013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8834" cy="6858000"/>
          </a:xfrm>
          <a:prstGeom prst="rect">
            <a:avLst/>
          </a:prstGeom>
        </p:spPr>
      </p:pic>
      <p:sp>
        <p:nvSpPr>
          <p:cNvPr id="3" name="Rectangle 2"/>
          <p:cNvSpPr/>
          <p:nvPr/>
        </p:nvSpPr>
        <p:spPr>
          <a:xfrm>
            <a:off x="441567" y="474256"/>
            <a:ext cx="11315700" cy="2062103"/>
          </a:xfrm>
          <a:prstGeom prst="rect">
            <a:avLst/>
          </a:prstGeom>
          <a:solidFill>
            <a:srgbClr val="2E475B"/>
          </a:solidFill>
        </p:spPr>
        <p:txBody>
          <a:bodyPr wrap="square">
            <a:spAutoFit/>
          </a:bodyPr>
          <a:lstStyle/>
          <a:p>
            <a:r>
              <a:rPr lang="en-CA" sz="3200" dirty="0">
                <a:solidFill>
                  <a:schemeClr val="bg1"/>
                </a:solidFill>
                <a:latin typeface="Arial" panose="020B0604020202020204" pitchFamily="34" charset="0"/>
                <a:ea typeface="Calibri" panose="020F0502020204030204" pitchFamily="34" charset="0"/>
                <a:cs typeface="Arial" panose="020B0604020202020204" pitchFamily="34" charset="0"/>
              </a:rPr>
              <a:t>Philippians 3:12  Not that I have already obtained all this, or have already been made perfect, but I press on to take hold of that for which Christ Jesus took hold of me.  13  Brothers, I do not consider myself yet to have taken hold of it.</a:t>
            </a:r>
          </a:p>
        </p:txBody>
      </p:sp>
    </p:spTree>
    <p:extLst>
      <p:ext uri="{BB962C8B-B14F-4D97-AF65-F5344CB8AC3E}">
        <p14:creationId xmlns:p14="http://schemas.microsoft.com/office/powerpoint/2010/main" val="1399918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208240"/>
            <a:ext cx="12183168" cy="830997"/>
          </a:xfrm>
          <a:prstGeom prst="rect">
            <a:avLst/>
          </a:prstGeom>
          <a:solidFill>
            <a:srgbClr val="2E475B"/>
          </a:solidFill>
        </p:spPr>
        <p:txBody>
          <a:bodyPr wrap="square">
            <a:spAutoFit/>
          </a:bodyPr>
          <a:lstStyle/>
          <a:p>
            <a:r>
              <a:rPr lang="en-CA" sz="4800" dirty="0">
                <a:solidFill>
                  <a:schemeClr val="bg1"/>
                </a:solidFill>
                <a:latin typeface="Arial" panose="020B0604020202020204" pitchFamily="34" charset="0"/>
                <a:ea typeface="Calibri" panose="020F0502020204030204" pitchFamily="34" charset="0"/>
                <a:cs typeface="Arial" panose="020B0604020202020204" pitchFamily="34" charset="0"/>
              </a:rPr>
              <a:t>  1.  Goals are Spiritual</a:t>
            </a:r>
            <a:endParaRPr lang="en-CA" sz="48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8833" y="1196935"/>
            <a:ext cx="12191999" cy="830997"/>
          </a:xfrm>
          <a:prstGeom prst="rect">
            <a:avLst/>
          </a:prstGeom>
          <a:solidFill>
            <a:srgbClr val="2E475B"/>
          </a:solidFill>
        </p:spPr>
        <p:txBody>
          <a:bodyPr wrap="square">
            <a:spAutoFit/>
          </a:bodyPr>
          <a:lstStyle/>
          <a:p>
            <a:r>
              <a:rPr lang="en-CA" sz="4800" dirty="0">
                <a:solidFill>
                  <a:schemeClr val="bg1"/>
                </a:solidFill>
                <a:latin typeface="Arial" panose="020B0604020202020204" pitchFamily="34" charset="0"/>
                <a:ea typeface="Calibri" panose="020F0502020204030204" pitchFamily="34" charset="0"/>
                <a:cs typeface="Arial" panose="020B0604020202020204" pitchFamily="34" charset="0"/>
              </a:rPr>
              <a:t>  2.  Goals are Statements of Faith</a:t>
            </a:r>
            <a:endParaRPr lang="en-CA" sz="4800"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0" y="2185630"/>
            <a:ext cx="12183166" cy="830997"/>
          </a:xfrm>
          <a:prstGeom prst="rect">
            <a:avLst/>
          </a:prstGeom>
          <a:solidFill>
            <a:srgbClr val="2E475B"/>
          </a:solidFill>
        </p:spPr>
        <p:txBody>
          <a:bodyPr wrap="square">
            <a:spAutoFit/>
          </a:bodyPr>
          <a:lstStyle/>
          <a:p>
            <a:r>
              <a:rPr lang="en-CA" sz="4800" dirty="0">
                <a:solidFill>
                  <a:schemeClr val="bg1"/>
                </a:solidFill>
                <a:latin typeface="Arial" panose="020B0604020202020204" pitchFamily="34" charset="0"/>
                <a:ea typeface="Calibri" panose="020F0502020204030204" pitchFamily="34" charset="0"/>
                <a:cs typeface="Arial" panose="020B0604020202020204" pitchFamily="34" charset="0"/>
              </a:rPr>
              <a:t>  3.  Goals are Selective</a:t>
            </a:r>
            <a:endParaRPr lang="en-CA" sz="480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8833" y="3174325"/>
            <a:ext cx="12191999" cy="830997"/>
          </a:xfrm>
          <a:prstGeom prst="rect">
            <a:avLst/>
          </a:prstGeom>
          <a:solidFill>
            <a:srgbClr val="2E475B"/>
          </a:solidFill>
        </p:spPr>
        <p:txBody>
          <a:bodyPr wrap="square">
            <a:spAutoFit/>
          </a:bodyPr>
          <a:lstStyle/>
          <a:p>
            <a:r>
              <a:rPr lang="en-CA" sz="4800" dirty="0">
                <a:solidFill>
                  <a:schemeClr val="bg1"/>
                </a:solidFill>
                <a:latin typeface="Arial" panose="020B0604020202020204" pitchFamily="34" charset="0"/>
                <a:ea typeface="Calibri" panose="020F0502020204030204" pitchFamily="34" charset="0"/>
                <a:cs typeface="Arial" panose="020B0604020202020204" pitchFamily="34" charset="0"/>
              </a:rPr>
              <a:t>  4.  Goals are Strengthening</a:t>
            </a:r>
            <a:endParaRPr lang="en-CA" sz="4800"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17666" y="4163020"/>
            <a:ext cx="12200832" cy="830997"/>
          </a:xfrm>
          <a:prstGeom prst="rect">
            <a:avLst/>
          </a:prstGeom>
          <a:solidFill>
            <a:srgbClr val="2E475B"/>
          </a:solidFill>
        </p:spPr>
        <p:txBody>
          <a:bodyPr wrap="square">
            <a:spAutoFit/>
          </a:bodyPr>
          <a:lstStyle/>
          <a:p>
            <a:r>
              <a:rPr lang="en-CA" sz="4800" dirty="0">
                <a:solidFill>
                  <a:schemeClr val="bg1"/>
                </a:solidFill>
                <a:latin typeface="Arial" panose="020B0604020202020204" pitchFamily="34" charset="0"/>
                <a:ea typeface="Calibri" panose="020F0502020204030204" pitchFamily="34" charset="0"/>
                <a:cs typeface="Arial" panose="020B0604020202020204" pitchFamily="34" charset="0"/>
              </a:rPr>
              <a:t>  5.  Goals are Satisfying</a:t>
            </a:r>
            <a:endParaRPr lang="en-CA"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5273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8834" cy="6858000"/>
          </a:xfrm>
          <a:prstGeom prst="rect">
            <a:avLst/>
          </a:prstGeom>
        </p:spPr>
      </p:pic>
      <p:sp>
        <p:nvSpPr>
          <p:cNvPr id="3" name="Rectangle 2"/>
          <p:cNvSpPr/>
          <p:nvPr/>
        </p:nvSpPr>
        <p:spPr>
          <a:xfrm>
            <a:off x="430137" y="464165"/>
            <a:ext cx="11338560" cy="2062103"/>
          </a:xfrm>
          <a:prstGeom prst="rect">
            <a:avLst/>
          </a:prstGeom>
          <a:solidFill>
            <a:srgbClr val="2E475B"/>
          </a:solidFill>
        </p:spPr>
        <p:txBody>
          <a:bodyPr wrap="square">
            <a:spAutoFit/>
          </a:bodyPr>
          <a:lstStyle/>
          <a:p>
            <a:r>
              <a:rPr lang="en-CA" sz="3200" dirty="0">
                <a:solidFill>
                  <a:schemeClr val="bg1"/>
                </a:solidFill>
                <a:latin typeface="Arial" panose="020B0604020202020204" pitchFamily="34" charset="0"/>
                <a:ea typeface="Calibri" panose="020F0502020204030204" pitchFamily="34" charset="0"/>
                <a:cs typeface="Arial" panose="020B0604020202020204" pitchFamily="34" charset="0"/>
              </a:rPr>
              <a:t>Philippians 3:13 …Forgetting what is behind and straining toward what is ahead,  14  I press on toward the goal to win the prize for which God has called me heavenward in Christ Jesus.</a:t>
            </a:r>
          </a:p>
        </p:txBody>
      </p:sp>
    </p:spTree>
    <p:extLst>
      <p:ext uri="{BB962C8B-B14F-4D97-AF65-F5344CB8AC3E}">
        <p14:creationId xmlns:p14="http://schemas.microsoft.com/office/powerpoint/2010/main" val="606239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8834" cy="6858000"/>
          </a:xfrm>
          <a:prstGeom prst="rect">
            <a:avLst/>
          </a:prstGeom>
        </p:spPr>
      </p:pic>
      <p:sp>
        <p:nvSpPr>
          <p:cNvPr id="3" name="Rectangle 2"/>
          <p:cNvSpPr/>
          <p:nvPr/>
        </p:nvSpPr>
        <p:spPr>
          <a:xfrm>
            <a:off x="458712" y="418445"/>
            <a:ext cx="11281410" cy="1569660"/>
          </a:xfrm>
          <a:prstGeom prst="rect">
            <a:avLst/>
          </a:prstGeom>
          <a:solidFill>
            <a:srgbClr val="2E475B"/>
          </a:solidFill>
        </p:spPr>
        <p:txBody>
          <a:bodyPr wrap="square">
            <a:spAutoFit/>
          </a:bodyPr>
          <a:lstStyle/>
          <a:p>
            <a:r>
              <a:rPr lang="en-CA" sz="3200" dirty="0">
                <a:solidFill>
                  <a:schemeClr val="bg1"/>
                </a:solidFill>
                <a:latin typeface="Arial" panose="020B0604020202020204" pitchFamily="34" charset="0"/>
                <a:ea typeface="Calibri" panose="020F0502020204030204" pitchFamily="34" charset="0"/>
                <a:cs typeface="Arial" panose="020B0604020202020204" pitchFamily="34" charset="0"/>
              </a:rPr>
              <a:t>1 Corinthians 9:25  Everyone who competes in the games goes into strict training. They do it to get a crown that will not last; but we do it to get a crown that will last forever.</a:t>
            </a:r>
          </a:p>
        </p:txBody>
      </p:sp>
    </p:spTree>
    <p:extLst>
      <p:ext uri="{BB962C8B-B14F-4D97-AF65-F5344CB8AC3E}">
        <p14:creationId xmlns:p14="http://schemas.microsoft.com/office/powerpoint/2010/main" val="1011115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8834" cy="6858000"/>
          </a:xfrm>
          <a:prstGeom prst="rect">
            <a:avLst/>
          </a:prstGeom>
        </p:spPr>
      </p:pic>
      <p:sp>
        <p:nvSpPr>
          <p:cNvPr id="3" name="Rectangle 2"/>
          <p:cNvSpPr/>
          <p:nvPr/>
        </p:nvSpPr>
        <p:spPr>
          <a:xfrm>
            <a:off x="549955" y="509780"/>
            <a:ext cx="11098924" cy="1754326"/>
          </a:xfrm>
          <a:prstGeom prst="rect">
            <a:avLst/>
          </a:prstGeom>
          <a:solidFill>
            <a:srgbClr val="2E475B"/>
          </a:solidFill>
        </p:spPr>
        <p:txBody>
          <a:bodyPr wrap="square">
            <a:spAutoFit/>
          </a:bodyPr>
          <a:lstStyle/>
          <a:p>
            <a:r>
              <a:rPr lang="en-CA" sz="3200" dirty="0">
                <a:solidFill>
                  <a:schemeClr val="bg1"/>
                </a:solidFill>
                <a:latin typeface="Arial" panose="020B0604020202020204" pitchFamily="34" charset="0"/>
                <a:ea typeface="Calibri" panose="020F0502020204030204" pitchFamily="34" charset="0"/>
                <a:cs typeface="Arial" panose="020B0604020202020204" pitchFamily="34" charset="0"/>
              </a:rPr>
              <a:t>Don’t be swayed by the false values and goals of this world, but put Christ and His will first in everything you do.</a:t>
            </a:r>
          </a:p>
          <a:p>
            <a:r>
              <a:rPr lang="en-CA" sz="1200" dirty="0">
                <a:solidFill>
                  <a:schemeClr val="bg1"/>
                </a:solidFill>
                <a:latin typeface="Arial" panose="020B0604020202020204" pitchFamily="34" charset="0"/>
                <a:ea typeface="Calibri" panose="020F0502020204030204" pitchFamily="34" charset="0"/>
                <a:cs typeface="Arial" panose="020B0604020202020204" pitchFamily="34" charset="0"/>
              </a:rPr>
              <a:t> </a:t>
            </a:r>
          </a:p>
          <a:p>
            <a:pPr algn="r"/>
            <a:r>
              <a:rPr lang="en-CA" sz="3200" dirty="0">
                <a:solidFill>
                  <a:schemeClr val="bg1"/>
                </a:solidFill>
                <a:latin typeface="Arial" panose="020B0604020202020204" pitchFamily="34" charset="0"/>
                <a:ea typeface="Calibri" panose="020F0502020204030204" pitchFamily="34" charset="0"/>
                <a:cs typeface="Arial" panose="020B0604020202020204" pitchFamily="34" charset="0"/>
              </a:rPr>
              <a:t>-- Billy Graham</a:t>
            </a:r>
            <a:endParaRPr lang="en-CA"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920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8834" cy="6858000"/>
          </a:xfrm>
          <a:prstGeom prst="rect">
            <a:avLst/>
          </a:prstGeom>
        </p:spPr>
      </p:pic>
      <p:sp>
        <p:nvSpPr>
          <p:cNvPr id="3" name="Rectangle 2"/>
          <p:cNvSpPr/>
          <p:nvPr/>
        </p:nvSpPr>
        <p:spPr>
          <a:xfrm>
            <a:off x="412992" y="439966"/>
            <a:ext cx="11372850" cy="2062103"/>
          </a:xfrm>
          <a:prstGeom prst="rect">
            <a:avLst/>
          </a:prstGeom>
          <a:solidFill>
            <a:srgbClr val="2E475B"/>
          </a:solidFill>
        </p:spPr>
        <p:txBody>
          <a:bodyPr wrap="square">
            <a:spAutoFit/>
          </a:bodyPr>
          <a:lstStyle/>
          <a:p>
            <a:r>
              <a:rPr lang="en-CA" sz="3200" dirty="0">
                <a:solidFill>
                  <a:schemeClr val="bg1"/>
                </a:solidFill>
                <a:latin typeface="Arial" panose="020B0604020202020204" pitchFamily="34" charset="0"/>
                <a:ea typeface="Calibri" panose="020F0502020204030204" pitchFamily="34" charset="0"/>
                <a:cs typeface="Arial" panose="020B0604020202020204" pitchFamily="34" charset="0"/>
              </a:rPr>
              <a:t>Romans </a:t>
            </a:r>
            <a:r>
              <a:rPr lang="en-CA" sz="3200">
                <a:solidFill>
                  <a:schemeClr val="bg1"/>
                </a:solidFill>
                <a:latin typeface="Arial" panose="020B0604020202020204" pitchFamily="34" charset="0"/>
                <a:ea typeface="Calibri" panose="020F0502020204030204" pitchFamily="34" charset="0"/>
                <a:cs typeface="Arial" panose="020B0604020202020204" pitchFamily="34" charset="0"/>
              </a:rPr>
              <a:t>12:2  Do </a:t>
            </a:r>
            <a:r>
              <a:rPr lang="en-CA" sz="3200" dirty="0">
                <a:solidFill>
                  <a:schemeClr val="bg1"/>
                </a:solidFill>
                <a:latin typeface="Arial" panose="020B0604020202020204" pitchFamily="34" charset="0"/>
                <a:ea typeface="Calibri" panose="020F0502020204030204" pitchFamily="34" charset="0"/>
                <a:cs typeface="Arial" panose="020B0604020202020204" pitchFamily="34" charset="0"/>
              </a:rPr>
              <a:t>not conform any longer to the pattern of this world, but be transformed by the renewing of your mind. Then you will be able to test and approve what God's will is-- his good, pleasing and perfect will.</a:t>
            </a:r>
          </a:p>
        </p:txBody>
      </p:sp>
    </p:spTree>
    <p:extLst>
      <p:ext uri="{BB962C8B-B14F-4D97-AF65-F5344CB8AC3E}">
        <p14:creationId xmlns:p14="http://schemas.microsoft.com/office/powerpoint/2010/main" val="345876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8834"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3" y="0"/>
            <a:ext cx="12179234" cy="6858000"/>
          </a:xfrm>
          <a:prstGeom prst="rect">
            <a:avLst/>
          </a:prstGeom>
        </p:spPr>
      </p:pic>
    </p:spTree>
    <p:extLst>
      <p:ext uri="{BB962C8B-B14F-4D97-AF65-F5344CB8AC3E}">
        <p14:creationId xmlns:p14="http://schemas.microsoft.com/office/powerpoint/2010/main" val="515993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8834" cy="6858000"/>
          </a:xfrm>
          <a:prstGeom prst="rect">
            <a:avLst/>
          </a:prstGeom>
        </p:spPr>
      </p:pic>
      <p:sp>
        <p:nvSpPr>
          <p:cNvPr id="3" name="Rectangle 2"/>
          <p:cNvSpPr/>
          <p:nvPr/>
        </p:nvSpPr>
        <p:spPr>
          <a:xfrm>
            <a:off x="407277" y="382012"/>
            <a:ext cx="11384280" cy="3539430"/>
          </a:xfrm>
          <a:prstGeom prst="rect">
            <a:avLst/>
          </a:prstGeom>
          <a:solidFill>
            <a:srgbClr val="2E475B"/>
          </a:solidFill>
        </p:spPr>
        <p:txBody>
          <a:bodyPr wrap="square">
            <a:spAutoFit/>
          </a:bodyPr>
          <a:lstStyle/>
          <a:p>
            <a:r>
              <a:rPr lang="en-CA" sz="3200" dirty="0">
                <a:solidFill>
                  <a:schemeClr val="bg1"/>
                </a:solidFill>
                <a:latin typeface="Arial" panose="020B0604020202020204" pitchFamily="34" charset="0"/>
                <a:ea typeface="Calibri" panose="020F0502020204030204" pitchFamily="34" charset="0"/>
                <a:cs typeface="Arial" panose="020B0604020202020204" pitchFamily="34" charset="0"/>
              </a:rPr>
              <a:t>Philippians 3:10  I want to know Christ and the power of his resurrection and the fellowship of sharing in his sufferings, becoming like him in his death,  11  and so, somehow, to attain to the resurrection from the dead.  12  Not that I have already obtained all this, or have already been made perfect, but I press on to take hold of that for which Christ Jesus took hold of me. </a:t>
            </a:r>
            <a:endParaRPr lang="en-CA"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6699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8834" cy="6858000"/>
          </a:xfrm>
          <a:prstGeom prst="rect">
            <a:avLst/>
          </a:prstGeom>
        </p:spPr>
      </p:pic>
      <p:sp>
        <p:nvSpPr>
          <p:cNvPr id="3" name="Rectangle 2"/>
          <p:cNvSpPr/>
          <p:nvPr/>
        </p:nvSpPr>
        <p:spPr>
          <a:xfrm>
            <a:off x="320040" y="367368"/>
            <a:ext cx="11475720" cy="3539430"/>
          </a:xfrm>
          <a:prstGeom prst="rect">
            <a:avLst/>
          </a:prstGeom>
          <a:solidFill>
            <a:srgbClr val="2E475B"/>
          </a:solidFill>
        </p:spPr>
        <p:txBody>
          <a:bodyPr wrap="square">
            <a:spAutoFit/>
          </a:bodyPr>
          <a:lstStyle/>
          <a:p>
            <a:r>
              <a:rPr lang="en-CA" sz="3200" dirty="0">
                <a:solidFill>
                  <a:schemeClr val="bg1"/>
                </a:solidFill>
                <a:latin typeface="Arial" panose="020B0604020202020204" pitchFamily="34" charset="0"/>
                <a:cs typeface="Arial" panose="020B0604020202020204" pitchFamily="34" charset="0"/>
              </a:rPr>
              <a:t>Philippians 3:</a:t>
            </a:r>
            <a:r>
              <a:rPr lang="en-CA" sz="3200" dirty="0">
                <a:solidFill>
                  <a:schemeClr val="bg1"/>
                </a:solidFill>
                <a:latin typeface="Arial" panose="020B0604020202020204" pitchFamily="34" charset="0"/>
                <a:ea typeface="Calibri" panose="020F0502020204030204" pitchFamily="34" charset="0"/>
                <a:cs typeface="Arial" panose="020B0604020202020204" pitchFamily="34" charset="0"/>
              </a:rPr>
              <a:t>13  Brothers, I do not consider myself yet to have taken hold of it. But one thing I do: Forgetting what is behind and straining toward what is ahead,  14  I press on toward the goal to win the prize for which God has called me heavenward in Christ Jesus.  15  All of us who are mature should take such a view of things. And if on some point you think differently, that too God will make clear to you.</a:t>
            </a:r>
          </a:p>
        </p:txBody>
      </p:sp>
    </p:spTree>
    <p:extLst>
      <p:ext uri="{BB962C8B-B14F-4D97-AF65-F5344CB8AC3E}">
        <p14:creationId xmlns:p14="http://schemas.microsoft.com/office/powerpoint/2010/main" val="2826378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208240"/>
            <a:ext cx="12183168" cy="830997"/>
          </a:xfrm>
          <a:prstGeom prst="rect">
            <a:avLst/>
          </a:prstGeom>
          <a:solidFill>
            <a:srgbClr val="2E475B"/>
          </a:solidFill>
        </p:spPr>
        <p:txBody>
          <a:bodyPr wrap="square">
            <a:spAutoFit/>
          </a:bodyPr>
          <a:lstStyle/>
          <a:p>
            <a:r>
              <a:rPr lang="en-CA" sz="4800" dirty="0">
                <a:solidFill>
                  <a:schemeClr val="bg1"/>
                </a:solidFill>
                <a:latin typeface="Arial" panose="020B0604020202020204" pitchFamily="34" charset="0"/>
                <a:ea typeface="Calibri" panose="020F0502020204030204" pitchFamily="34" charset="0"/>
                <a:cs typeface="Arial" panose="020B0604020202020204" pitchFamily="34" charset="0"/>
              </a:rPr>
              <a:t>  1.  Goals are Spiritual</a:t>
            </a:r>
            <a:endParaRPr lang="en-CA"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1123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8834" cy="6858000"/>
          </a:xfrm>
          <a:prstGeom prst="rect">
            <a:avLst/>
          </a:prstGeom>
        </p:spPr>
      </p:pic>
      <p:sp>
        <p:nvSpPr>
          <p:cNvPr id="3" name="Rectangle 2"/>
          <p:cNvSpPr/>
          <p:nvPr/>
        </p:nvSpPr>
        <p:spPr>
          <a:xfrm>
            <a:off x="424422" y="441305"/>
            <a:ext cx="11349990" cy="1569660"/>
          </a:xfrm>
          <a:prstGeom prst="rect">
            <a:avLst/>
          </a:prstGeom>
          <a:solidFill>
            <a:srgbClr val="2E475B"/>
          </a:solidFill>
        </p:spPr>
        <p:txBody>
          <a:bodyPr wrap="square">
            <a:spAutoFit/>
          </a:bodyPr>
          <a:lstStyle/>
          <a:p>
            <a:r>
              <a:rPr lang="en-CA" sz="3200" dirty="0" err="1">
                <a:solidFill>
                  <a:schemeClr val="bg1"/>
                </a:solidFill>
                <a:latin typeface="Arial" panose="020B0604020202020204" pitchFamily="34" charset="0"/>
                <a:ea typeface="Calibri" panose="020F0502020204030204" pitchFamily="34" charset="0"/>
                <a:cs typeface="Arial" panose="020B0604020202020204" pitchFamily="34" charset="0"/>
              </a:rPr>
              <a:t>Philipians</a:t>
            </a:r>
            <a:r>
              <a:rPr lang="en-CA" sz="3200" dirty="0">
                <a:solidFill>
                  <a:schemeClr val="bg1"/>
                </a:solidFill>
                <a:latin typeface="Arial" panose="020B0604020202020204" pitchFamily="34" charset="0"/>
                <a:ea typeface="Calibri" panose="020F0502020204030204" pitchFamily="34" charset="0"/>
                <a:cs typeface="Arial" panose="020B0604020202020204" pitchFamily="34" charset="0"/>
              </a:rPr>
              <a:t> 3:15  All of us who are mature should take such a view of things. And if on some point you think differently, that too God will make clear to you.</a:t>
            </a:r>
            <a:endParaRPr lang="en-CA"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2637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208240"/>
            <a:ext cx="12183168" cy="830997"/>
          </a:xfrm>
          <a:prstGeom prst="rect">
            <a:avLst/>
          </a:prstGeom>
          <a:solidFill>
            <a:srgbClr val="2E475B"/>
          </a:solidFill>
        </p:spPr>
        <p:txBody>
          <a:bodyPr wrap="square">
            <a:spAutoFit/>
          </a:bodyPr>
          <a:lstStyle/>
          <a:p>
            <a:r>
              <a:rPr lang="en-CA" sz="4800" dirty="0">
                <a:solidFill>
                  <a:schemeClr val="bg1"/>
                </a:solidFill>
                <a:latin typeface="Arial" panose="020B0604020202020204" pitchFamily="34" charset="0"/>
                <a:ea typeface="Calibri" panose="020F0502020204030204" pitchFamily="34" charset="0"/>
                <a:cs typeface="Arial" panose="020B0604020202020204" pitchFamily="34" charset="0"/>
              </a:rPr>
              <a:t>  1.  Goals are Spiritual</a:t>
            </a:r>
            <a:endParaRPr lang="en-CA" sz="48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8833" y="1196935"/>
            <a:ext cx="12191999" cy="830997"/>
          </a:xfrm>
          <a:prstGeom prst="rect">
            <a:avLst/>
          </a:prstGeom>
          <a:solidFill>
            <a:srgbClr val="2E475B"/>
          </a:solidFill>
        </p:spPr>
        <p:txBody>
          <a:bodyPr wrap="square">
            <a:spAutoFit/>
          </a:bodyPr>
          <a:lstStyle/>
          <a:p>
            <a:r>
              <a:rPr lang="en-CA" sz="4800" dirty="0">
                <a:solidFill>
                  <a:schemeClr val="bg1"/>
                </a:solidFill>
                <a:latin typeface="Arial" panose="020B0604020202020204" pitchFamily="34" charset="0"/>
                <a:ea typeface="Calibri" panose="020F0502020204030204" pitchFamily="34" charset="0"/>
                <a:cs typeface="Arial" panose="020B0604020202020204" pitchFamily="34" charset="0"/>
              </a:rPr>
              <a:t>  2.  Goals are Statements of Faith</a:t>
            </a:r>
            <a:endParaRPr lang="en-CA"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184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8834" cy="6858000"/>
          </a:xfrm>
          <a:prstGeom prst="rect">
            <a:avLst/>
          </a:prstGeom>
        </p:spPr>
      </p:pic>
      <p:sp>
        <p:nvSpPr>
          <p:cNvPr id="3" name="Rectangle 2"/>
          <p:cNvSpPr/>
          <p:nvPr/>
        </p:nvSpPr>
        <p:spPr>
          <a:xfrm>
            <a:off x="407277" y="509885"/>
            <a:ext cx="11384280" cy="1569660"/>
          </a:xfrm>
          <a:prstGeom prst="rect">
            <a:avLst/>
          </a:prstGeom>
          <a:solidFill>
            <a:srgbClr val="2E475B"/>
          </a:solidFill>
        </p:spPr>
        <p:txBody>
          <a:bodyPr wrap="square">
            <a:spAutoFit/>
          </a:bodyPr>
          <a:lstStyle/>
          <a:p>
            <a:r>
              <a:rPr lang="en-CA" sz="3200" dirty="0">
                <a:solidFill>
                  <a:schemeClr val="bg1"/>
                </a:solidFill>
                <a:latin typeface="Arial" panose="020B0604020202020204" pitchFamily="34" charset="0"/>
                <a:ea typeface="Calibri" panose="020F0502020204030204" pitchFamily="34" charset="0"/>
                <a:cs typeface="Arial" panose="020B0604020202020204" pitchFamily="34" charset="0"/>
              </a:rPr>
              <a:t>Hebrews 11:6  And without faith it is impossible to please God, because anyone who comes to him must believe that he exists and that he rewards those who earnestly seek him.</a:t>
            </a:r>
          </a:p>
        </p:txBody>
      </p:sp>
    </p:spTree>
    <p:extLst>
      <p:ext uri="{BB962C8B-B14F-4D97-AF65-F5344CB8AC3E}">
        <p14:creationId xmlns:p14="http://schemas.microsoft.com/office/powerpoint/2010/main" val="3712269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8834" cy="6858000"/>
          </a:xfrm>
          <a:prstGeom prst="rect">
            <a:avLst/>
          </a:prstGeom>
        </p:spPr>
      </p:pic>
      <p:sp>
        <p:nvSpPr>
          <p:cNvPr id="3" name="Rectangle 2"/>
          <p:cNvSpPr/>
          <p:nvPr/>
        </p:nvSpPr>
        <p:spPr>
          <a:xfrm>
            <a:off x="321552" y="452735"/>
            <a:ext cx="11555730" cy="1569660"/>
          </a:xfrm>
          <a:prstGeom prst="rect">
            <a:avLst/>
          </a:prstGeom>
          <a:solidFill>
            <a:srgbClr val="2E475B"/>
          </a:solidFill>
        </p:spPr>
        <p:txBody>
          <a:bodyPr wrap="square">
            <a:spAutoFit/>
          </a:bodyPr>
          <a:lstStyle/>
          <a:p>
            <a:r>
              <a:rPr lang="en-CA" sz="3200" dirty="0">
                <a:solidFill>
                  <a:schemeClr val="bg1"/>
                </a:solidFill>
                <a:latin typeface="Arial" panose="020B0604020202020204" pitchFamily="34" charset="0"/>
                <a:ea typeface="Calibri" panose="020F0502020204030204" pitchFamily="34" charset="0"/>
                <a:cs typeface="Arial" panose="020B0604020202020204" pitchFamily="34" charset="0"/>
              </a:rPr>
              <a:t>Ephesians 3:20  Now to him who is able to do immeasurably more than all we ask or imagine, according to his power that is at work within us</a:t>
            </a:r>
          </a:p>
        </p:txBody>
      </p:sp>
    </p:spTree>
    <p:extLst>
      <p:ext uri="{BB962C8B-B14F-4D97-AF65-F5344CB8AC3E}">
        <p14:creationId xmlns:p14="http://schemas.microsoft.com/office/powerpoint/2010/main" val="901768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657</Words>
  <Application>Microsoft Office PowerPoint</Application>
  <PresentationFormat>Widescreen</PresentationFormat>
  <Paragraphs>30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SSheane</dc:creator>
  <cp:lastModifiedBy>Stephen Sheane</cp:lastModifiedBy>
  <cp:revision>6</cp:revision>
  <dcterms:created xsi:type="dcterms:W3CDTF">2017-12-12T18:37:35Z</dcterms:created>
  <dcterms:modified xsi:type="dcterms:W3CDTF">2026-05-15T12:28:13Z</dcterms:modified>
</cp:coreProperties>
</file>