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309" r:id="rId5"/>
    <p:sldId id="260" r:id="rId6"/>
    <p:sldId id="261" r:id="rId7"/>
    <p:sldId id="262" r:id="rId8"/>
    <p:sldId id="263" r:id="rId9"/>
    <p:sldId id="264" r:id="rId10"/>
    <p:sldId id="265" r:id="rId11"/>
    <p:sldId id="266" r:id="rId12"/>
    <p:sldId id="310" r:id="rId13"/>
    <p:sldId id="311" r:id="rId14"/>
    <p:sldId id="267" r:id="rId15"/>
    <p:sldId id="268" r:id="rId16"/>
    <p:sldId id="269" r:id="rId17"/>
    <p:sldId id="270" r:id="rId18"/>
    <p:sldId id="271" r:id="rId19"/>
    <p:sldId id="272" r:id="rId20"/>
    <p:sldId id="31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313" r:id="rId34"/>
    <p:sldId id="285" r:id="rId35"/>
    <p:sldId id="286" r:id="rId36"/>
    <p:sldId id="287" r:id="rId37"/>
    <p:sldId id="288" r:id="rId38"/>
    <p:sldId id="289" r:id="rId39"/>
    <p:sldId id="290" r:id="rId40"/>
    <p:sldId id="293" r:id="rId41"/>
    <p:sldId id="291" r:id="rId42"/>
    <p:sldId id="292" r:id="rId43"/>
    <p:sldId id="315" r:id="rId44"/>
    <p:sldId id="314"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6"/>
  </p:normalViewPr>
  <p:slideViewPr>
    <p:cSldViewPr snapToGrid="0">
      <p:cViewPr varScale="1">
        <p:scale>
          <a:sx n="104" d="100"/>
          <a:sy n="104" d="100"/>
        </p:scale>
        <p:origin x="2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320800"/>
            <a:ext cx="10795000" cy="2108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698500" y="3778249"/>
            <a:ext cx="10795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FFFFFF"/>
                </a:solidFill>
              </a:defRPr>
            </a:lvl1pPr>
          </a:lstStyle>
          <a:p>
            <a:pPr algn="ctr"/>
            <a:endParaRPr/>
          </a:p>
        </p:txBody>
      </p:sp>
      <p:sp>
        <p:nvSpPr>
          <p:cNvPr id="4" name="New Shape"/>
          <p:cNvSpPr>
            <a:spLocks noGrp="1"/>
          </p:cNvSpPr>
          <p:nvPr>
            <p:ph type="body" idx="2"/>
          </p:nvPr>
        </p:nvSpPr>
        <p:spPr>
          <a:xfrm>
            <a:off x="698500" y="4997450"/>
            <a:ext cx="107950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bmp"/><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54">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320800"/>
            <a:ext cx="10795000" cy="2108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r>
              <a:rPr sz="6000" b="0" dirty="0">
                <a:solidFill>
                  <a:srgbClr val="FFFFFF"/>
                </a:solidFill>
              </a:rPr>
              <a:t>Be Salt!  </a:t>
            </a:r>
            <a:r>
              <a:rPr lang="en-CA" sz="6000" b="0" dirty="0">
                <a:solidFill>
                  <a:srgbClr val="FFFFFF"/>
                </a:solidFill>
              </a:rPr>
              <a:t>No Condemnation!</a:t>
            </a:r>
            <a:endParaRPr sz="6000" b="0" dirty="0">
              <a:solidFill>
                <a:srgbClr val="FFFFFF"/>
              </a:solidFill>
            </a:endParaRPr>
          </a:p>
        </p:txBody>
      </p:sp>
      <p:sp>
        <p:nvSpPr>
          <p:cNvPr id="3" name="New Shape"/>
          <p:cNvSpPr>
            <a:spLocks noGrp="1"/>
          </p:cNvSpPr>
          <p:nvPr>
            <p:ph type="body" idx="1"/>
          </p:nvPr>
        </p:nvSpPr>
        <p:spPr>
          <a:xfrm>
            <a:off x="698500" y="3778249"/>
            <a:ext cx="10795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FFFFFF"/>
                </a:solidFill>
              </a:defRPr>
            </a:lvl1pPr>
          </a:lstStyle>
          <a:p>
            <a:pPr algn="ctr"/>
            <a:r>
              <a:rPr lang="en-CA" dirty="0"/>
              <a:t>Matthew 5:13-16; Romans 12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sz="3920" b="0" dirty="0">
                <a:solidFill>
                  <a:srgbClr val="FFFFFF"/>
                </a:solidFill>
              </a:rPr>
              <a:t>…</a:t>
            </a:r>
            <a:r>
              <a:rPr sz="3920" b="0" dirty="0">
                <a:solidFill>
                  <a:srgbClr val="FFFFFF"/>
                </a:solidFill>
              </a:rPr>
              <a:t>for just as Jesus died for the sins of man, He rose for His love of man.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The Holy Spirit will always lead you to do the opposite of what the world and your flesh desires.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sz="3920" b="1" dirty="0">
                <a:solidFill>
                  <a:srgbClr val="FFFFFF"/>
                </a:solidFill>
              </a:rPr>
              <a:t>Characteristics of Salt</a:t>
            </a:r>
            <a:endParaRPr sz="3920" b="0" dirty="0">
              <a:solidFill>
                <a:srgbClr val="FFFFFF"/>
              </a:solidFill>
            </a:endParaRPr>
          </a:p>
        </p:txBody>
      </p:sp>
    </p:spTree>
    <p:extLst>
      <p:ext uri="{BB962C8B-B14F-4D97-AF65-F5344CB8AC3E}">
        <p14:creationId xmlns:p14="http://schemas.microsoft.com/office/powerpoint/2010/main" val="233735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b="1" dirty="0"/>
              <a:t>1. </a:t>
            </a:r>
            <a:r>
              <a:rPr lang="en-CA" sz="3920" b="1" dirty="0">
                <a:solidFill>
                  <a:srgbClr val="FFFFFF"/>
                </a:solidFill>
              </a:rPr>
              <a:t>Salt is Abrasive</a:t>
            </a:r>
            <a:endParaRPr sz="3920" b="0" dirty="0">
              <a:solidFill>
                <a:srgbClr val="FFFFFF"/>
              </a:solidFill>
            </a:endParaRPr>
          </a:p>
        </p:txBody>
      </p:sp>
    </p:spTree>
    <p:extLst>
      <p:ext uri="{BB962C8B-B14F-4D97-AF65-F5344CB8AC3E}">
        <p14:creationId xmlns:p14="http://schemas.microsoft.com/office/powerpoint/2010/main" val="30384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but whoever causes one of these little ones who believe in me to sin, it would be better for him to have a great millstone fastened around his neck and to be drowned in the depth of the sea.</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Matthew 18:6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Every good gift and every perfect gift is from above, coming down from the Father of lights, with whom there is no variation or shadow due to change.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James 1:17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“Whoever receives one such child in my name receives me, and whoever receives me, receives not me but him who sent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Mark 9:37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Therefore God gave them up in the lusts of their hearts to impurity, to the dishonoring of their bodies among themselves, because they exchanged the truth about God for a lie and worshiped and served the creature rather than the Creator, who is blessed forever! Amen.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Romans 1:24–25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For you formed my inward parts; you knitted me together in my mother’s womb. I praise you, for I am fearfully and wonderfully made. Wonderful are your works; my soul knows it very well.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Psalm 139:13–14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My frame was not hidden from you, when I was being made in secret, intricately woven in the depths of the earth. Your eyes saw my unformed substance; in your book were written, every one of them, the days that were formed for me, when as yet there was none of them.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Psalm 139:15–16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dirty="0">
                <a:solidFill>
                  <a:srgbClr val="FFFFFF"/>
                </a:solidFill>
              </a:rPr>
              <a:t>Live in harmony with one another. Do not be haughty, but associate with the lowly. Never be wise in your own sight.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Romans 12:16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sz="3920" b="1" dirty="0">
                <a:solidFill>
                  <a:srgbClr val="FFFFFF"/>
                </a:solidFill>
              </a:rPr>
              <a:t>Salt is being Abrasive not Condemning</a:t>
            </a:r>
            <a:endParaRPr sz="3920" b="0" dirty="0">
              <a:solidFill>
                <a:srgbClr val="FFFFFF"/>
              </a:solidFill>
            </a:endParaRPr>
          </a:p>
        </p:txBody>
      </p:sp>
    </p:spTree>
    <p:extLst>
      <p:ext uri="{BB962C8B-B14F-4D97-AF65-F5344CB8AC3E}">
        <p14:creationId xmlns:p14="http://schemas.microsoft.com/office/powerpoint/2010/main" val="215320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Can we, are we willing, to forgive others and restore them from their wrongs and sin, and the court of worldly opinion, instead of condemning them?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Can we see, are we willing, to release the potential of who that person can become, or is today, with Jesus eyes?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“For God so loved the world, that he gave his only Son, that whoever believes in him should not perish but have eternal life. For God did not send his Son into the world to condemn the world, but in order that the world might be saved through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John 3:16–17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Whoever believes in him is not condemned, but whoever does not believe is condemned already, because he has not believed in the name of the only Son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John 3:18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Can we, are we willing, to forgive others and restore them from their wrongs and sin, and the court of worldly opinion, instead of condemning them?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Can we see, are we willing, to release the potential of who that person can become, or is today, with Jesus eyes?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“Truly I know that it is so: But how can a man be in the right before God? If one wished to contend with him, one could not answer him once in a thousand times.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Job 9:2–3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Though I am in the right, my own mouth would condemn me; though I am blameless, he would prove me perverse.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Job 9:20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“Now therefore, if you acted in good faith and integrity when you made Abimelech king, and if you have dealt well with Jerubbaal and his house and have done to him as his deeds deserved—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Judges 9:16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dirty="0">
                <a:solidFill>
                  <a:srgbClr val="FFFFFF"/>
                </a:solidFill>
              </a:rPr>
              <a:t>If possible, so far as it depends on you, live peaceably with all.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Romans 12:18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if you then have acted in good faith and integrity with Jerubbaal and with his house this day, then rejoice in Abimelech, and let him also rejoice in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Judges 9:19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But if not, let fire come out from Abimelech and devour the leaders of Shechem and Beth-millo; and let fire come out from the leaders of Shechem and from Beth-millo and devour Abimelech.”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Judges 9:20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And without faith it is impossible to please him, for whoever would draw near to God must believe that he exists and that he rewards those who seek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Hebrews 11:6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sz="3920" b="1" dirty="0">
                <a:solidFill>
                  <a:srgbClr val="FFFFFF"/>
                </a:solidFill>
              </a:rPr>
              <a:t>2. Salt is being Absorbent</a:t>
            </a:r>
            <a:endParaRPr sz="3920" b="0" dirty="0">
              <a:solidFill>
                <a:srgbClr val="FFFFFF"/>
              </a:solidFill>
            </a:endParaRPr>
          </a:p>
        </p:txBody>
      </p:sp>
    </p:spTree>
    <p:extLst>
      <p:ext uri="{BB962C8B-B14F-4D97-AF65-F5344CB8AC3E}">
        <p14:creationId xmlns:p14="http://schemas.microsoft.com/office/powerpoint/2010/main" val="1306877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And Jesus came and said to them, “All authority in heaven and on earth has been given to me. Go therefore and make disciples of all nations, baptizing them in the name of the Father and of the Son and of the Holy Spirit,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Matthew 28:18–19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teaching them to observe all that I have commanded you. And behold, I am with you always, to the end of the age.”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Matthew 28:20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“For God so loved the world, that he gave his only Son, that whoever believes in him should not perish but have eternal life. For God did not send his Son into the world to condemn the world, but in order that the world might be saved through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John 3:16–17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Whoever believes in him is not condemned, but whoever does not believe is condemned already, because he has not believed in the name of the only Son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John 3:18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that is, in Christ God was reconciling the world to himself, not counting their trespasses against them, and entrusting to us the message of reconciliation. Therefore, we are ambassadors for Christ, God making his appeal through us. We implore you on behalf of Christ, be reconciled to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2 Corinthians 5:19–20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3920">
                <a:solidFill>
                  <a:srgbClr val="FFFFFF"/>
                </a:solidFill>
              </a:defRPr>
            </a:lvl1pPr>
          </a:lstStyle>
          <a:p>
            <a:pPr algn="l"/>
            <a:r>
              <a:rPr sz="3600" b="0" dirty="0">
                <a:solidFill>
                  <a:srgbClr val="FFFFFF"/>
                </a:solidFill>
              </a:rPr>
              <a:t>Abimelech ruled over Israel three years. And God sent an evil spirit between Abimelech and the leaders of Shechem, and the leaders of Shechem dealt treacherously with Abimelech, that the violence done to the seventy sons of Jerubbaal might come, and their blood be laid on Abimelech their brother, who killed them, and on the men of Shechem, who strengthened his hands to kill his brothers.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Judges 9:22–24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b="1" dirty="0"/>
              <a:t>The Disciple of Jesus is called to be Salt</a:t>
            </a:r>
            <a:endParaRPr sz="3920" b="0" dirty="0">
              <a:solidFill>
                <a:srgbClr val="FFFFFF"/>
              </a:solidFill>
            </a:endParaRPr>
          </a:p>
        </p:txBody>
      </p:sp>
    </p:spTree>
    <p:extLst>
      <p:ext uri="{BB962C8B-B14F-4D97-AF65-F5344CB8AC3E}">
        <p14:creationId xmlns:p14="http://schemas.microsoft.com/office/powerpoint/2010/main" val="1230080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b="1" u="sng" dirty="0"/>
              <a:t>The Point</a:t>
            </a:r>
            <a:r>
              <a:rPr lang="en-CA" dirty="0"/>
              <a:t>: God will return evil upon evil and those who permit and incite evil.</a:t>
            </a:r>
            <a:endParaRPr sz="3920" b="0" dirty="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Thus God returned the evil of Abimelech, which he committed against his father in killing his seventy brothers. And God also made all the evil of the men of Shechem return on their heads, and upon them came the curse of Jotham the son of Jerubbaal.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Judges 9:56–57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1" u="sng" dirty="0">
                <a:solidFill>
                  <a:srgbClr val="FFFFFF"/>
                </a:solidFill>
              </a:rPr>
              <a:t>Curse [7045] </a:t>
            </a:r>
            <a:r>
              <a:rPr sz="3920" b="1" u="sng" dirty="0" err="1">
                <a:solidFill>
                  <a:srgbClr val="FFFFFF"/>
                </a:solidFill>
              </a:rPr>
              <a:t>קְלָלָה</a:t>
            </a:r>
            <a:r>
              <a:rPr sz="3920" b="1" u="sng" dirty="0">
                <a:solidFill>
                  <a:srgbClr val="FFFFFF"/>
                </a:solidFill>
              </a:rPr>
              <a:t> </a:t>
            </a:r>
            <a:r>
              <a:rPr sz="3920" b="1" u="sng" dirty="0" err="1">
                <a:solidFill>
                  <a:srgbClr val="FFFFFF"/>
                </a:solidFill>
              </a:rPr>
              <a:t>qelālāh</a:t>
            </a:r>
            <a:r>
              <a:rPr sz="3920" b="0" dirty="0">
                <a:solidFill>
                  <a:srgbClr val="FFFFFF"/>
                </a:solidFill>
              </a:rPr>
              <a:t>: the general speaking of ill will upon another (2 Sam 16:12; Ps 109:17, 18).  Also, an unofficial pronouncement on a person or nation.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Are you and I careful to walk in the ways of Christ?</a:t>
            </a:r>
          </a:p>
        </p:txBody>
      </p:sp>
    </p:spTree>
    <p:extLst>
      <p:ext uri="{BB962C8B-B14F-4D97-AF65-F5344CB8AC3E}">
        <p14:creationId xmlns:p14="http://schemas.microsoft.com/office/powerpoint/2010/main" val="3787891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b="1" dirty="0"/>
              <a:t>3</a:t>
            </a:r>
            <a:r>
              <a:rPr lang="en-CA" sz="3920" b="1" dirty="0">
                <a:solidFill>
                  <a:srgbClr val="FFFFFF"/>
                </a:solidFill>
              </a:rPr>
              <a:t>. Salt is </a:t>
            </a:r>
            <a:r>
              <a:rPr lang="en-CA" b="1" dirty="0"/>
              <a:t>Active</a:t>
            </a:r>
            <a:endParaRPr sz="3920" b="0" dirty="0">
              <a:solidFill>
                <a:srgbClr val="FFFFFF"/>
              </a:solidFill>
            </a:endParaRPr>
          </a:p>
        </p:txBody>
      </p:sp>
    </p:spTree>
    <p:extLst>
      <p:ext uri="{BB962C8B-B14F-4D97-AF65-F5344CB8AC3E}">
        <p14:creationId xmlns:p14="http://schemas.microsoft.com/office/powerpoint/2010/main" val="1778383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The work of the Holy Spirit does His best work when He has a willing participant.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Little children, you are from God and have overcome them, for he who is in you is greater than he who is in the world.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1 John 4:4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far above all rule and authority and power and dominion, and above every name that is named, not only in this age but also in the one to come. And he put all things under his feet and gave him as head over all things to the church, which is his body, the fullness of him who fills all in all.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Ephesians 1:21–23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600" b="0" dirty="0">
                <a:solidFill>
                  <a:srgbClr val="FFFFFF"/>
                </a:solidFill>
              </a:rPr>
              <a:t>And these signs will accompany those who believe: in my name they will cast out demons; they will speak in new tongues; they will pick up serpents with their hands; and if they drink any deadly poison, it will not hurt them; they will lay their hands on the sick, and they will recover.” So then the Lord Jesus, after he had spoken to them, was taken up into heaven and sat down at the right hand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Mark 16:17–19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Warning!  Be careful in whom, in what, you rest, and take refuge in.  Bramble bushes strike those in whom one takes refuge 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Salt is good, but if the salt has lost its saltiness, how will you make it salty again? Have salt in yourselves, and be at peace with one another.”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Mark 9:50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Do not be deceived: “Bad company ruins good morals.”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1 Corinthians 15:33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Whoever walks with the wise becomes wise, but the companion of fools will suffer harm. Disaster pursues sinners, but the righteous are rewarded with good.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Proverbs 13:20–21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Make no friendship with a man given to anger, nor go with a wrathful man, lest you learn his ways and entangle yourself in a snare.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Proverbs 22:24–25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Can a man carry fire next to his chest and his clothes not be burned? Or can one walk on hot coals and his feet not be scorched?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Proverbs 6:27–28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Do not be deceived: God is not mocked, for whatever one sows, that will he also reap.</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Galatians 6:7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“Truly, truly, I say to you, whoever believes in me will also do the works that I do; and greater works than these will he do, because I am going to the Father. Whatever you ask in my name, this I will do, that the Father may be glorified in the Son. If you ask me anything in my name, I will do 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John 14:12–14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920">
                <a:solidFill>
                  <a:srgbClr val="FFFFFF"/>
                </a:solidFill>
              </a:defRPr>
            </a:lvl1pPr>
          </a:lstStyle>
          <a:p>
            <a:pPr algn="r"/>
            <a:r>
              <a:rPr sz="3920" b="0">
                <a:solidFill>
                  <a:srgbClr val="FFFFFF"/>
                </a:solidFill>
              </a:rPr>
              <a:t>ESV</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dirty="0">
                <a:solidFill>
                  <a:srgbClr val="FFFFFF"/>
                </a:solidFill>
              </a:rPr>
              <a:t>Be </a:t>
            </a:r>
            <a:r>
              <a:rPr sz="3920" b="1" dirty="0">
                <a:solidFill>
                  <a:schemeClr val="accent4">
                    <a:lumMod val="40000"/>
                    <a:lumOff val="60000"/>
                  </a:schemeClr>
                </a:solidFill>
              </a:rPr>
              <a:t>abrasive</a:t>
            </a:r>
            <a:r>
              <a:rPr sz="3920" b="0" dirty="0">
                <a:solidFill>
                  <a:srgbClr val="FFFFFF"/>
                </a:solidFill>
              </a:rPr>
              <a:t> with the holiness and ways of Jesus.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dirty="0">
                <a:solidFill>
                  <a:srgbClr val="FFFFFF"/>
                </a:solidFill>
              </a:rPr>
              <a:t>Be </a:t>
            </a:r>
            <a:r>
              <a:rPr sz="3920" b="1" dirty="0">
                <a:solidFill>
                  <a:schemeClr val="accent4">
                    <a:lumMod val="40000"/>
                    <a:lumOff val="60000"/>
                  </a:schemeClr>
                </a:solidFill>
              </a:rPr>
              <a:t>absorbent</a:t>
            </a:r>
            <a:r>
              <a:rPr sz="3920" b="0" dirty="0">
                <a:solidFill>
                  <a:srgbClr val="FFFFFF"/>
                </a:solidFill>
              </a:rPr>
              <a:t> with the love of Christ by forgiving those who sin against you</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dirty="0">
                <a:solidFill>
                  <a:srgbClr val="FFFFFF"/>
                </a:solidFill>
              </a:rPr>
              <a:t>Be </a:t>
            </a:r>
            <a:r>
              <a:rPr sz="3920" b="1" dirty="0">
                <a:solidFill>
                  <a:schemeClr val="accent4">
                    <a:lumMod val="40000"/>
                    <a:lumOff val="60000"/>
                  </a:schemeClr>
                </a:solidFill>
              </a:rPr>
              <a:t>active</a:t>
            </a:r>
            <a:r>
              <a:rPr sz="3920" b="0" dirty="0">
                <a:solidFill>
                  <a:srgbClr val="FFFFFF"/>
                </a:solidFill>
              </a:rPr>
              <a:t> as salt, working with the Spirit to push back the darkness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dirty="0">
                <a:solidFill>
                  <a:srgbClr val="FFFFFF"/>
                </a:solidFill>
              </a:rPr>
              <a:t>A disciple of Christ is </a:t>
            </a:r>
            <a:r>
              <a:rPr sz="3920" b="1" dirty="0">
                <a:solidFill>
                  <a:schemeClr val="accent4">
                    <a:lumMod val="40000"/>
                    <a:lumOff val="60000"/>
                  </a:schemeClr>
                </a:solidFill>
              </a:rPr>
              <a:t>abrasive</a:t>
            </a:r>
            <a:r>
              <a:rPr sz="3920" b="0" dirty="0">
                <a:solidFill>
                  <a:srgbClr val="FFFFFF"/>
                </a:solidFill>
              </a:rPr>
              <a:t> in the Truth, </a:t>
            </a:r>
            <a:r>
              <a:rPr sz="3920" b="1" dirty="0">
                <a:solidFill>
                  <a:schemeClr val="accent4">
                    <a:lumMod val="40000"/>
                    <a:lumOff val="60000"/>
                  </a:schemeClr>
                </a:solidFill>
              </a:rPr>
              <a:t>absorbed</a:t>
            </a:r>
            <a:r>
              <a:rPr sz="3920" b="0" dirty="0">
                <a:solidFill>
                  <a:srgbClr val="FFFFFF"/>
                </a:solidFill>
              </a:rPr>
              <a:t> by Love, and </a:t>
            </a:r>
            <a:r>
              <a:rPr sz="3920" b="1" dirty="0">
                <a:solidFill>
                  <a:schemeClr val="accent4">
                    <a:lumMod val="40000"/>
                    <a:lumOff val="60000"/>
                  </a:schemeClr>
                </a:solidFill>
              </a:rPr>
              <a:t>active</a:t>
            </a:r>
            <a:r>
              <a:rPr sz="3920" b="0" dirty="0">
                <a:solidFill>
                  <a:srgbClr val="FFFFFF"/>
                </a:solidFill>
              </a:rPr>
              <a:t> in the Holy Spirit.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1" u="sng" dirty="0">
                <a:solidFill>
                  <a:srgbClr val="FFFFFF"/>
                </a:solidFill>
              </a:rPr>
              <a:t>Salt [217] </a:t>
            </a:r>
            <a:r>
              <a:rPr sz="3920" b="1" u="sng" dirty="0" err="1">
                <a:solidFill>
                  <a:srgbClr val="FFFFFF"/>
                </a:solidFill>
              </a:rPr>
              <a:t>ἅλ</a:t>
            </a:r>
            <a:r>
              <a:rPr sz="3920" b="1" u="sng" dirty="0">
                <a:solidFill>
                  <a:srgbClr val="FFFFFF"/>
                </a:solidFill>
              </a:rPr>
              <a:t>α</a:t>
            </a:r>
            <a:r>
              <a:rPr sz="3920" b="1" u="sng" dirty="0" err="1">
                <a:solidFill>
                  <a:srgbClr val="FFFFFF"/>
                </a:solidFill>
              </a:rPr>
              <a:t>ς</a:t>
            </a:r>
            <a:r>
              <a:rPr sz="3920" b="1" u="sng" dirty="0">
                <a:solidFill>
                  <a:srgbClr val="FFFFFF"/>
                </a:solidFill>
              </a:rPr>
              <a:t> </a:t>
            </a:r>
            <a:r>
              <a:rPr sz="3920" b="1" u="sng" dirty="0" err="1">
                <a:solidFill>
                  <a:srgbClr val="FFFFFF"/>
                </a:solidFill>
              </a:rPr>
              <a:t>hálas</a:t>
            </a:r>
            <a:r>
              <a:rPr sz="3920" b="0" dirty="0">
                <a:solidFill>
                  <a:srgbClr val="FFFFFF"/>
                </a:solidFill>
              </a:rPr>
              <a:t>; gen. </a:t>
            </a:r>
            <a:r>
              <a:rPr sz="3920" b="0" dirty="0" err="1">
                <a:solidFill>
                  <a:srgbClr val="FFFFFF"/>
                </a:solidFill>
              </a:rPr>
              <a:t>hálatos</a:t>
            </a:r>
            <a:r>
              <a:rPr sz="3920" b="0" dirty="0">
                <a:solidFill>
                  <a:srgbClr val="FFFFFF"/>
                </a:solidFill>
              </a:rPr>
              <a:t> - purifies, cleanses, and preserves from corruption.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dirty="0">
                <a:solidFill>
                  <a:srgbClr val="FFFFFF"/>
                </a:solidFill>
              </a:rPr>
              <a:t>Jesus calls his disciples to circulate among society and culture, being a </a:t>
            </a:r>
            <a:r>
              <a:rPr sz="3920" b="1" dirty="0">
                <a:solidFill>
                  <a:schemeClr val="accent4">
                    <a:lumMod val="40000"/>
                    <a:lumOff val="60000"/>
                  </a:schemeClr>
                </a:solidFill>
              </a:rPr>
              <a:t>cleansing</a:t>
            </a:r>
            <a:r>
              <a:rPr sz="3920" b="0" dirty="0">
                <a:solidFill>
                  <a:srgbClr val="FFFFFF"/>
                </a:solidFill>
              </a:rPr>
              <a:t> agent, a </a:t>
            </a:r>
            <a:r>
              <a:rPr sz="3920" b="1" dirty="0">
                <a:solidFill>
                  <a:schemeClr val="accent4">
                    <a:lumMod val="40000"/>
                    <a:lumOff val="60000"/>
                  </a:schemeClr>
                </a:solidFill>
              </a:rPr>
              <a:t>purifying</a:t>
            </a:r>
            <a:r>
              <a:rPr sz="3920" b="0" dirty="0">
                <a:solidFill>
                  <a:srgbClr val="FFFFFF"/>
                </a:solidFill>
              </a:rPr>
              <a:t> agent, and </a:t>
            </a:r>
            <a:r>
              <a:rPr sz="3920" b="1" dirty="0">
                <a:solidFill>
                  <a:schemeClr val="accent4">
                    <a:lumMod val="40000"/>
                    <a:lumOff val="60000"/>
                  </a:schemeClr>
                </a:solidFill>
              </a:rPr>
              <a:t>preserving</a:t>
            </a:r>
            <a:r>
              <a:rPr sz="3920" b="0" dirty="0">
                <a:solidFill>
                  <a:srgbClr val="FFFFFF"/>
                </a:solidFill>
              </a:rPr>
              <a:t> agent, by following His commands, teachings, and example.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If you are salt inside - pure, clean, and holy; not living in corruption, peace is always possible with others,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dirty="0"/>
              <a:t>P</a:t>
            </a:r>
            <a:r>
              <a:rPr sz="3920" b="0" dirty="0" err="1">
                <a:solidFill>
                  <a:srgbClr val="FFFFFF"/>
                </a:solidFill>
              </a:rPr>
              <a:t>eace</a:t>
            </a:r>
            <a:r>
              <a:rPr sz="3920" b="0" dirty="0">
                <a:solidFill>
                  <a:srgbClr val="FFFFFF"/>
                </a:solidFill>
              </a:rPr>
              <a:t> is always possible with others, as long as </a:t>
            </a:r>
            <a:r>
              <a:rPr sz="3920" b="0" dirty="0">
                <a:solidFill>
                  <a:schemeClr val="accent4">
                    <a:lumMod val="40000"/>
                    <a:lumOff val="60000"/>
                  </a:schemeClr>
                </a:solidFill>
              </a:rPr>
              <a:t>1)</a:t>
            </a:r>
            <a:r>
              <a:rPr sz="3920" b="0" dirty="0">
                <a:solidFill>
                  <a:srgbClr val="FFFFFF"/>
                </a:solidFill>
              </a:rPr>
              <a:t> </a:t>
            </a:r>
            <a:r>
              <a:rPr sz="3920" b="0" dirty="0">
                <a:solidFill>
                  <a:schemeClr val="bg1"/>
                </a:solidFill>
              </a:rPr>
              <a:t>you are not led to </a:t>
            </a:r>
            <a:r>
              <a:rPr sz="3920" b="1" dirty="0">
                <a:solidFill>
                  <a:schemeClr val="accent4">
                    <a:lumMod val="40000"/>
                    <a:lumOff val="60000"/>
                  </a:schemeClr>
                </a:solidFill>
              </a:rPr>
              <a:t>dishonor</a:t>
            </a:r>
            <a:r>
              <a:rPr sz="3920" b="0" dirty="0">
                <a:solidFill>
                  <a:schemeClr val="bg1"/>
                </a:solidFill>
              </a:rPr>
              <a:t> God; </a:t>
            </a:r>
            <a:r>
              <a:rPr sz="3920" b="0" dirty="0">
                <a:solidFill>
                  <a:schemeClr val="accent4">
                    <a:lumMod val="40000"/>
                    <a:lumOff val="60000"/>
                  </a:schemeClr>
                </a:solidFill>
              </a:rPr>
              <a:t>2)</a:t>
            </a:r>
            <a:r>
              <a:rPr sz="3920" b="0" dirty="0">
                <a:solidFill>
                  <a:schemeClr val="bg1"/>
                </a:solidFill>
              </a:rPr>
              <a:t> you are not led to </a:t>
            </a:r>
            <a:r>
              <a:rPr sz="3920" b="1" dirty="0">
                <a:solidFill>
                  <a:schemeClr val="accent4">
                    <a:lumMod val="40000"/>
                    <a:lumOff val="60000"/>
                  </a:schemeClr>
                </a:solidFill>
              </a:rPr>
              <a:t>disobey</a:t>
            </a:r>
            <a:r>
              <a:rPr sz="3920" b="0" dirty="0">
                <a:solidFill>
                  <a:schemeClr val="bg1"/>
                </a:solidFill>
              </a:rPr>
              <a:t> God; </a:t>
            </a:r>
            <a:r>
              <a:rPr sz="3920" b="0" dirty="0">
                <a:solidFill>
                  <a:schemeClr val="accent4">
                    <a:lumMod val="40000"/>
                    <a:lumOff val="60000"/>
                  </a:schemeClr>
                </a:solidFill>
              </a:rPr>
              <a:t>3)</a:t>
            </a:r>
            <a:r>
              <a:rPr sz="3920" b="0" dirty="0">
                <a:solidFill>
                  <a:schemeClr val="bg1"/>
                </a:solidFill>
              </a:rPr>
              <a:t> you are not led to </a:t>
            </a:r>
            <a:r>
              <a:rPr sz="3920" b="1" dirty="0">
                <a:solidFill>
                  <a:schemeClr val="accent4">
                    <a:lumMod val="40000"/>
                    <a:lumOff val="60000"/>
                  </a:schemeClr>
                </a:solidFill>
              </a:rPr>
              <a:t>deny</a:t>
            </a:r>
            <a:r>
              <a:rPr sz="3920" b="0" dirty="0">
                <a:solidFill>
                  <a:schemeClr val="bg1"/>
                </a:solidFill>
              </a:rPr>
              <a:t> God.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1935</Words>
  <Application>Microsoft Macintosh PowerPoint</Application>
  <PresentationFormat>Widescreen</PresentationFormat>
  <Paragraphs>126</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Shannon Whitehouse</cp:lastModifiedBy>
  <cp:revision>5</cp:revision>
  <dcterms:modified xsi:type="dcterms:W3CDTF">2026-05-03T14:56:38Z</dcterms:modified>
</cp:coreProperties>
</file>