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65" r:id="rId3"/>
    <p:sldId id="257" r:id="rId4"/>
    <p:sldId id="258" r:id="rId5"/>
    <p:sldId id="259" r:id="rId6"/>
    <p:sldId id="260" r:id="rId7"/>
    <p:sldId id="261" r:id="rId8"/>
    <p:sldId id="262" r:id="rId9"/>
    <p:sldId id="263" r:id="rId10"/>
    <p:sldId id="291" r:id="rId11"/>
    <p:sldId id="264" r:id="rId12"/>
    <p:sldId id="266" r:id="rId13"/>
    <p:sldId id="267" r:id="rId14"/>
    <p:sldId id="290" r:id="rId15"/>
    <p:sldId id="268" r:id="rId16"/>
    <p:sldId id="269" r:id="rId17"/>
    <p:sldId id="270" r:id="rId18"/>
    <p:sldId id="271" r:id="rId19"/>
    <p:sldId id="272" r:id="rId20"/>
    <p:sldId id="273" r:id="rId21"/>
    <p:sldId id="274" r:id="rId22"/>
    <p:sldId id="278" r:id="rId23"/>
    <p:sldId id="277" r:id="rId24"/>
    <p:sldId id="275" r:id="rId25"/>
    <p:sldId id="276" r:id="rId26"/>
    <p:sldId id="293" r:id="rId27"/>
    <p:sldId id="292" r:id="rId28"/>
    <p:sldId id="279" r:id="rId29"/>
    <p:sldId id="280" r:id="rId30"/>
    <p:sldId id="281" r:id="rId31"/>
    <p:sldId id="282" r:id="rId32"/>
    <p:sldId id="283" r:id="rId33"/>
    <p:sldId id="284" r:id="rId34"/>
    <p:sldId id="285" r:id="rId35"/>
    <p:sldId id="286" r:id="rId36"/>
    <p:sldId id="287" r:id="rId37"/>
    <p:sldId id="288" r:id="rId38"/>
    <p:sldId id="289" r:id="rId39"/>
  </p:sld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67"/>
    <p:restoredTop sz="94610"/>
  </p:normalViewPr>
  <p:slideViewPr>
    <p:cSldViewPr snapToGrid="0" snapToObjects="1">
      <p:cViewPr varScale="1">
        <p:scale>
          <a:sx n="75" d="100"/>
          <a:sy n="75" d="100"/>
        </p:scale>
        <p:origin x="216"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2683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slide. Walk on. Greet the room. 'Good morning CLIC. Today we're in Luke 2 — the only window we have into Jesus between his birth and his baptism. He's twelve. And what we see in twelve verses tells us how he became the Saviour we know. Hold that title in your head: Growing in Wisdom and Grace.'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FC2D3-0AC7-8324-FA70-266840177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A8F23B-A433-CC6C-6E58-08C49ECCD1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BCD63C-AA78-8896-1BD3-198E425DB156}"/>
              </a:ext>
            </a:extLst>
          </p:cNvPr>
          <p:cNvSpPr>
            <a:spLocks noGrp="1"/>
          </p:cNvSpPr>
          <p:nvPr>
            <p:ph type="body" idx="1"/>
          </p:nvPr>
        </p:nvSpPr>
        <p:spPr/>
        <p:txBody>
          <a:bodyPr/>
          <a:lstStyle/>
          <a:p>
            <a:r>
              <a:rPr lang="en-US" dirty="0"/>
              <a:t>Luke 2:49. The first words of Jesus in Luke. Read them slowly. 'Did you not know that I MUST be in my Father's house? Not according to custom. According to necessity. He has a Father. And he knows it.'</a:t>
            </a:r>
          </a:p>
        </p:txBody>
      </p:sp>
      <p:sp>
        <p:nvSpPr>
          <p:cNvPr id="4" name="Slide Number Placeholder 3">
            <a:extLst>
              <a:ext uri="{FF2B5EF4-FFF2-40B4-BE49-F238E27FC236}">
                <a16:creationId xmlns:a16="http://schemas.microsoft.com/office/drawing/2014/main" id="{107C12EC-6A04-F8D3-96E1-8F0C217D5E1A}"/>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666072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Greek words. This is the heart of movement one. Walk them through it. 'In Greek there's a contrast that we miss in English. KATA TO ETHOS — according to the custom. Habit. Tradition. The way we've always done it. And then in verse 49 — DEI. I MUST. The first time it appears in Luke. And it reappears at the cross. Same word. Same divine necessity.'</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Punch line one. Land it. 'Religion as routine. Faith as a Father. At twelve, Jesus didn't have a religion. He had a Father.'</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Heart move. Slow down. 'Most of us spend our lives BECOMING somebody. Trying to make a name. Trying to earn a place. Jesus at twelve already IS his. He already knows whose he is. That's the foundation of every other thing he does.'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86A80-C915-EC5E-6A36-251D95F1E2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8DFAA4-828F-80B2-70C3-D32C4B509F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120CA-3E5A-5C35-E8BB-5950B3F52102}"/>
              </a:ext>
            </a:extLst>
          </p:cNvPr>
          <p:cNvSpPr>
            <a:spLocks noGrp="1"/>
          </p:cNvSpPr>
          <p:nvPr>
            <p:ph type="body" idx="1"/>
          </p:nvPr>
        </p:nvSpPr>
        <p:spPr/>
        <p:txBody>
          <a:bodyPr/>
          <a:lstStyle/>
          <a:p>
            <a:r>
              <a:rPr lang="en-US" dirty="0"/>
              <a:t>Heart move. Slow down. 'Most of us spend our lives BECOMING somebody. Trying to make a name. Trying to earn a place. Jesus at twelve already IS his. He already knows whose he is. That's the foundation of every other thing he does.'</a:t>
            </a:r>
          </a:p>
        </p:txBody>
      </p:sp>
      <p:sp>
        <p:nvSpPr>
          <p:cNvPr id="4" name="Slide Number Placeholder 3">
            <a:extLst>
              <a:ext uri="{FF2B5EF4-FFF2-40B4-BE49-F238E27FC236}">
                <a16:creationId xmlns:a16="http://schemas.microsoft.com/office/drawing/2014/main" id="{091E1D42-5545-3420-CB7F-1062B86C3BBE}"/>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3240992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Bridge. 'But here's the surprise. He doesn't STAY in the temple. He goes home. And he washes dishes. For eighteen years.' Pause. 'Which brings us to movement two.'</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Movement Two opener. 'Movement two: Jesus grew where he was. Luke 2:51-52.' Let the teal sit.</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2:51-52. Read it slowly. Emphasise SUBMISSIVE and INCREASED. 'Jesus increased in wisdom. Past tense. Continuous. He grew. Slowly. Like the rest of us.'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Punch line. 'The best things in life are grown — not built. Marriages. Friendships. Character. Wisdom. None of them ship overnight.'</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Picture 1 — Usain Bolt. Hold up nine point five eight. 'In Berlin, 2009, Usain Bolt ran a hundred metres in 9.58 seconds. The world watched for nine and a half seconds. But that race was paid for by approximately six thousand days of training the cameras never saw. Six thousand days of getting up before sunrise. Of pain. Of repetition. The race you see, versus the years you don't. That's the pattern.'</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2:49. The first words of Jesus in Luke. Read them slowly. 'Did you not know that I MUST be in my Father's house? Not according to custom. According to necessity. He has a Father. And he knows it.'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Picture 2 — Bamboo. 'Chinese moso bamboo. You plant the seed. You water it. Year one — nothing. Year two — nothing. Year three — nothing. Year four — nothing. And then in year five, in a single season, it shoots thirty metres into the sky. What was it doing for five years? Building roots. The network forms first. No roots, no shoot. That's how the kingdom works in you.'</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Picture 3 — The Seed. Slow this one down. 'Jesus' own picture for Jesus' own life. John 12:24 — Unless a grain of wheat falls into the ground and dies, it remains alone. But if it dies, it bears much fruit. Death is the door to fruit. There's no shortcut. Not for the wheat. Not for Jesus. Not for us.'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Heart move two. 'And here's what we want. We want fruit without roots. Mature marriage without un-photographed faithfulness. Patience without slow growing. Disciples without Nazareth. A saviour without a cross.'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Punch line. 'A free Son who chooses to submit out of freedom — not out of fear. That's the kind of obedience the Father grows in us. Free. Joyful. Chosen.'</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Galatians 5. 'Fruit of the Spirit. Not gadget. Not download. Patience itself takes patience to grow.' Smile at the line if it lands.</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Hebrews 5:8. The hardest verse. 'Even Jesus LEARNED. The eighteen hidden years were not bypassed — they were inhabited. He didn't skip Nazareth. He grew there.'</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36D5B-948C-6474-E727-1AC65B58C6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86A71B-1915-DA4B-4937-7C08F0454F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0C4D0B-428B-B307-BB49-5228064688A7}"/>
              </a:ext>
            </a:extLst>
          </p:cNvPr>
          <p:cNvSpPr>
            <a:spLocks noGrp="1"/>
          </p:cNvSpPr>
          <p:nvPr>
            <p:ph type="body" idx="1"/>
          </p:nvPr>
        </p:nvSpPr>
        <p:spPr/>
        <p:txBody>
          <a:bodyPr/>
          <a:lstStyle/>
          <a:p>
            <a:r>
              <a:rPr lang="en-US" dirty="0"/>
              <a:t>Luke 2:51-52. Read it slowly. Emphasise SUBMISSIVE and INCREASED. 'Jesus increased in wisdom. Past tense. Continuous. He grew. Slowly. Like the rest of us.'</a:t>
            </a:r>
          </a:p>
        </p:txBody>
      </p:sp>
      <p:sp>
        <p:nvSpPr>
          <p:cNvPr id="4" name="Slide Number Placeholder 3">
            <a:extLst>
              <a:ext uri="{FF2B5EF4-FFF2-40B4-BE49-F238E27FC236}">
                <a16:creationId xmlns:a16="http://schemas.microsoft.com/office/drawing/2014/main" id="{14ACF27E-CC79-4360-1A20-1F3F8F42C135}"/>
              </a:ext>
            </a:extLst>
          </p:cNvPr>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3087168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A6D4E-A245-DB88-53C2-F618152AD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0DA086-A281-4549-9D98-CFFE30C0BE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01447F-17DF-49B1-D12B-9CD816897BE6}"/>
              </a:ext>
            </a:extLst>
          </p:cNvPr>
          <p:cNvSpPr>
            <a:spLocks noGrp="1"/>
          </p:cNvSpPr>
          <p:nvPr>
            <p:ph type="body" idx="1"/>
          </p:nvPr>
        </p:nvSpPr>
        <p:spPr/>
        <p:txBody>
          <a:bodyPr/>
          <a:lstStyle/>
          <a:p>
            <a:r>
              <a:rPr lang="en-US" dirty="0"/>
              <a:t>Punch line. 'A free Son who chooses to submit out of freedom — not out of fear. That's the kind of obedience the Father grows in us. Free. Joyful. Chosen.'</a:t>
            </a:r>
          </a:p>
        </p:txBody>
      </p:sp>
      <p:sp>
        <p:nvSpPr>
          <p:cNvPr id="4" name="Slide Number Placeholder 3">
            <a:extLst>
              <a:ext uri="{FF2B5EF4-FFF2-40B4-BE49-F238E27FC236}">
                <a16:creationId xmlns:a16="http://schemas.microsoft.com/office/drawing/2014/main" id="{E2191825-5D53-2807-7B42-0F19D15296A4}"/>
              </a:ext>
            </a:extLst>
          </p:cNvPr>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24977186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Refrain. 'He knew whose he was — so he could grow where he was.' Hold the silence after.</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Movement Three opener. 'Movement three: Jesus saved the home he submitted under.' Let the rose sit. Slowest movement.</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passage read aloud — Luke 2:41–45. Invite the congregation to read with you. Slow pace. Don't rush. 'They lost him. Read it as parents who've lost a child in a crowd.'</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three days. The parallel. Read both columns aloud. 'After three days, in Luke 2, Mary finds him in his Father's house. After three days, in Luke 24, they look — and he has finally gone home. Same Father. Same MUST. Same surprising return.' Long pause.</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Gospel climax. Land it. 'He was lost so we could be found. He went home so we could come home. That's the gospel.' This is the emotional peak.</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no one else sees. Quieter. Pastoral. Read each line slowly. 'The prayer that no one applauded. The 1am prayer in the Clayton share house. The marriage you didn't give up on. The Friday night you said no.' Look up. 'The Father sees. He always saw. He's been watching the whole time.'</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300 disciples. 'Our church's prayer is 300 disciples. Not a number on a slide. A Father's longing for sons and daughters. And the soil they grow in is — Nazareth. Quiet faithfulness. Hidden roots.'</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Punch line. 'We are not chasing 300. We are following 1. And inviting whoever is next to come home with us.'</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Table. Tone shift to reverence. 'Hands that planed wood are hands nailed to wood. This is my body. This is my blood. Come.' Invite forward.</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Refrain final. 'The Son who must be in his Father's house went home and washed dishes. And so do we.'</a:t>
            </a:r>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Sending. Lift voice. 'Go in peace. Go in joy. Go to grow. The Father has named you. And he is not in a hurry.'</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Amen. Benediction over the room.</a:t>
            </a:r>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Second passage — Luke 2:46–50. Pace shift: slower. Land hard on verse 49. 'Mark verse 49. Underline it in your bibles. Those are the first words of Jesus in Luke's Gospel.'</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Third passage — Luke 2:51–52. Quiet. Almost a whisper. 'And then he went home. And he washed dishes. For eighteen years.'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Big idea. Pause. Let it sit. 'That's what I want to preach today. The Son who must be in his Father's house went home and washed dishes. Three movements. Knew. Grew. Saved.'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Arc. Walk through the three cards left to right. KNEW navy — Jesus knew whose he was. GREW teal — Jesus grew where he was. SAVED rose — Jesus saved the home he submitted under. Tell them you'll come back to this map.</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Movement One opener. 'Movement one: Jesus knew whose he was. Luke 2:41 to 49.' Pause. Let the navy sit.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2:41. 'According to custom. Mary and Joseph have been doing this for twelve years. Religion as routine. The way it's always done. Hold that phrase.'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03054"/>
        </a:solidFill>
        <a:effectLst/>
      </p:bgPr>
    </p:bg>
    <p:spTree>
      <p:nvGrpSpPr>
        <p:cNvPr id="1" name=""/>
        <p:cNvGrpSpPr/>
        <p:nvPr/>
      </p:nvGrpSpPr>
      <p:grpSpPr>
        <a:xfrm>
          <a:off x="0" y="0"/>
          <a:ext cx="0" cy="0"/>
          <a:chOff x="0" y="0"/>
          <a:chExt cx="0" cy="0"/>
        </a:xfrm>
      </p:grpSpPr>
      <p:sp>
        <p:nvSpPr>
          <p:cNvPr id="2" name="Shape 0"/>
          <p:cNvSpPr/>
          <p:nvPr/>
        </p:nvSpPr>
        <p:spPr>
          <a:xfrm>
            <a:off x="0" y="0"/>
            <a:ext cx="9144000" cy="10287000"/>
          </a:xfrm>
          <a:prstGeom prst="rect">
            <a:avLst/>
          </a:prstGeom>
          <a:solidFill>
            <a:srgbClr val="303054"/>
          </a:solidFill>
          <a:ln/>
        </p:spPr>
        <p:txBody>
          <a:bodyPr/>
          <a:lstStyle/>
          <a:p>
            <a:endParaRPr lang="en-US"/>
          </a:p>
        </p:txBody>
      </p:sp>
      <p:sp>
        <p:nvSpPr>
          <p:cNvPr id="3" name="Text 1"/>
          <p:cNvSpPr/>
          <p:nvPr/>
        </p:nvSpPr>
        <p:spPr>
          <a:xfrm>
            <a:off x="565265" y="914399"/>
            <a:ext cx="7883791" cy="282633"/>
          </a:xfrm>
          <a:prstGeom prst="rect">
            <a:avLst/>
          </a:prstGeom>
          <a:noFill/>
          <a:ln/>
        </p:spPr>
        <p:txBody>
          <a:bodyPr wrap="square" lIns="25400" tIns="25400" rIns="25400" bIns="25400" rtlCol="0" anchor="t">
            <a:noAutofit/>
          </a:bodyPr>
          <a:lstStyle/>
          <a:p>
            <a:r>
              <a:rPr lang="en-US" sz="1400" b="1" kern="0" spc="384" dirty="0">
                <a:solidFill>
                  <a:srgbClr val="FFFFFF">
                    <a:alpha val="70000"/>
                  </a:srgbClr>
                </a:solidFill>
                <a:latin typeface="Open Sans" pitchFamily="34" charset="0"/>
                <a:ea typeface="Open Sans" pitchFamily="34" charset="-122"/>
                <a:cs typeface="Open Sans" pitchFamily="34" charset="-120"/>
              </a:rPr>
              <a:t>LUKE 2:41-52 · 3 MAY 2026 · The Gospel According to Luke</a:t>
            </a:r>
            <a:endParaRPr lang="en-US" sz="1400" dirty="0"/>
          </a:p>
        </p:txBody>
      </p:sp>
      <p:sp>
        <p:nvSpPr>
          <p:cNvPr id="4" name="Text 2"/>
          <p:cNvSpPr/>
          <p:nvPr/>
        </p:nvSpPr>
        <p:spPr>
          <a:xfrm>
            <a:off x="914400" y="2919413"/>
            <a:ext cx="7534656" cy="3724275"/>
          </a:xfrm>
          <a:prstGeom prst="rect">
            <a:avLst/>
          </a:prstGeom>
          <a:noFill/>
          <a:ln/>
        </p:spPr>
        <p:txBody>
          <a:bodyPr wrap="square" lIns="25400" tIns="25400" rIns="25400" bIns="25400" rtlCol="0" anchor="t">
            <a:normAutofit fontScale="92500" lnSpcReduction="20000"/>
          </a:bodyPr>
          <a:lstStyle/>
          <a:p>
            <a:pPr marL="0" indent="0" algn="l">
              <a:lnSpc>
                <a:spcPct val="98000"/>
              </a:lnSpc>
              <a:buNone/>
            </a:pPr>
            <a:r>
              <a:rPr lang="en-US" sz="9900" b="1" kern="0" spc="-247" dirty="0">
                <a:solidFill>
                  <a:srgbClr val="FFFFFF"/>
                </a:solidFill>
                <a:latin typeface="Merriweather" pitchFamily="34" charset="0"/>
                <a:ea typeface="Merriweather" pitchFamily="34" charset="-122"/>
                <a:cs typeface="Merriweather" pitchFamily="34" charset="-120"/>
              </a:rPr>
              <a:t>Growing in </a:t>
            </a:r>
            <a:r>
              <a:rPr lang="en-US" sz="9900" i="1" kern="0" spc="-247" dirty="0">
                <a:solidFill>
                  <a:srgbClr val="70C2B1"/>
                </a:solidFill>
                <a:latin typeface="EB Garamond" pitchFamily="34" charset="0"/>
                <a:ea typeface="EB Garamond" pitchFamily="34" charset="-122"/>
                <a:cs typeface="EB Garamond" pitchFamily="34" charset="-120"/>
              </a:rPr>
              <a:t>Wisdom </a:t>
            </a:r>
            <a:r>
              <a:rPr lang="en-US" sz="9900" b="1" kern="0" spc="-247" dirty="0">
                <a:solidFill>
                  <a:srgbClr val="FFFFFF"/>
                </a:solidFill>
                <a:latin typeface="Merriweather" pitchFamily="34" charset="0"/>
                <a:ea typeface="Merriweather" pitchFamily="34" charset="-122"/>
                <a:cs typeface="Merriweather" pitchFamily="34" charset="-120"/>
              </a:rPr>
              <a:t>and Grace</a:t>
            </a:r>
            <a:endParaRPr lang="en-US" sz="9900" dirty="0"/>
          </a:p>
        </p:txBody>
      </p:sp>
      <p:sp>
        <p:nvSpPr>
          <p:cNvPr id="6" name="Shape 4"/>
          <p:cNvSpPr/>
          <p:nvPr/>
        </p:nvSpPr>
        <p:spPr>
          <a:xfrm>
            <a:off x="9144000" y="0"/>
            <a:ext cx="9144000" cy="10287000"/>
          </a:xfrm>
          <a:prstGeom prst="rect">
            <a:avLst/>
          </a:prstGeom>
          <a:solidFill>
            <a:srgbClr val="CD2144"/>
          </a:solidFill>
          <a:ln/>
        </p:spPr>
        <p:txBody>
          <a:bodyPr/>
          <a:lstStyle/>
          <a:p>
            <a:endParaRPr lang="en-US"/>
          </a:p>
        </p:txBody>
      </p:sp>
      <p:sp>
        <p:nvSpPr>
          <p:cNvPr id="7" name="Text 5"/>
          <p:cNvSpPr/>
          <p:nvPr/>
        </p:nvSpPr>
        <p:spPr>
          <a:xfrm>
            <a:off x="10058400" y="6410325"/>
            <a:ext cx="3096058" cy="1819275"/>
          </a:xfrm>
          <a:prstGeom prst="rect">
            <a:avLst/>
          </a:prstGeom>
          <a:noFill/>
          <a:ln/>
        </p:spPr>
        <p:txBody>
          <a:bodyPr wrap="square" lIns="25400" tIns="25400" rIns="25400" bIns="25400" rtlCol="0" anchor="t">
            <a:normAutofit fontScale="92500" lnSpcReduction="20000"/>
          </a:bodyPr>
          <a:lstStyle/>
          <a:p>
            <a:pPr marL="0" indent="0" algn="l">
              <a:lnSpc>
                <a:spcPct val="85000"/>
              </a:lnSpc>
              <a:buNone/>
            </a:pPr>
            <a:r>
              <a:rPr lang="en-US" sz="16500" b="1" kern="0" spc="-660" dirty="0">
                <a:solidFill>
                  <a:srgbClr val="FFFFFF"/>
                </a:solidFill>
                <a:latin typeface="Merriweather" pitchFamily="34" charset="0"/>
                <a:ea typeface="Merriweather" pitchFamily="34" charset="-122"/>
                <a:cs typeface="Merriweather" pitchFamily="34" charset="-120"/>
              </a:rPr>
              <a:t>12 </a:t>
            </a:r>
            <a:r>
              <a:rPr lang="en-US" sz="6000" i="1" kern="0" spc="-660" baseline="30000" dirty="0">
                <a:solidFill>
                  <a:srgbClr val="FFFFFF"/>
                </a:solidFill>
                <a:latin typeface="Merriweather" pitchFamily="34" charset="0"/>
                <a:ea typeface="Merriweather" pitchFamily="34" charset="-122"/>
                <a:cs typeface="Merriweather" pitchFamily="34" charset="-120"/>
              </a:rPr>
              <a:t>yrs</a:t>
            </a:r>
            <a:endParaRPr lang="en-US" sz="16500" dirty="0"/>
          </a:p>
        </p:txBody>
      </p:sp>
      <p:sp>
        <p:nvSpPr>
          <p:cNvPr id="8" name="Text 6"/>
          <p:cNvSpPr/>
          <p:nvPr/>
        </p:nvSpPr>
        <p:spPr>
          <a:xfrm>
            <a:off x="10058400" y="8343900"/>
            <a:ext cx="2675846" cy="381000"/>
          </a:xfrm>
          <a:prstGeom prst="rect">
            <a:avLst/>
          </a:prstGeom>
          <a:noFill/>
          <a:ln/>
        </p:spPr>
        <p:txBody>
          <a:bodyPr wrap="square" lIns="0" tIns="0" rIns="0" bIns="0" rtlCol="0" anchor="t">
            <a:normAutofit lnSpcReduction="10000"/>
          </a:bodyPr>
          <a:lstStyle/>
          <a:p>
            <a:pPr marL="0" indent="0" algn="l">
              <a:lnSpc>
                <a:spcPct val="130000"/>
              </a:lnSpc>
              <a:buNone/>
            </a:pPr>
            <a:r>
              <a:rPr lang="en-US" sz="2100" b="1" dirty="0">
                <a:solidFill>
                  <a:srgbClr val="FFFFFF"/>
                </a:solidFill>
                <a:latin typeface="Merriweather" pitchFamily="34" charset="0"/>
                <a:ea typeface="Merriweather" pitchFamily="34" charset="-122"/>
                <a:cs typeface="Merriweather" pitchFamily="34" charset="-120"/>
              </a:rPr>
              <a:t>A boy in the temple.</a:t>
            </a:r>
            <a:endParaRPr lang="en-US" sz="2100" dirty="0"/>
          </a:p>
        </p:txBody>
      </p:sp>
      <p:sp>
        <p:nvSpPr>
          <p:cNvPr id="9" name="Text 7"/>
          <p:cNvSpPr/>
          <p:nvPr/>
        </p:nvSpPr>
        <p:spPr>
          <a:xfrm>
            <a:off x="10058400" y="8686800"/>
            <a:ext cx="2592223" cy="381000"/>
          </a:xfrm>
          <a:prstGeom prst="rect">
            <a:avLst/>
          </a:prstGeom>
          <a:noFill/>
          <a:ln/>
        </p:spPr>
        <p:txBody>
          <a:bodyPr wrap="square" lIns="0" tIns="0" rIns="0" bIns="0" rtlCol="0" anchor="t">
            <a:normAutofit lnSpcReduction="10000"/>
          </a:bodyPr>
          <a:lstStyle/>
          <a:p>
            <a:pPr marL="0" indent="0" algn="l">
              <a:lnSpc>
                <a:spcPct val="130000"/>
              </a:lnSpc>
              <a:buNone/>
            </a:pPr>
            <a:r>
              <a:rPr lang="en-US" sz="2100" b="1" dirty="0">
                <a:solidFill>
                  <a:srgbClr val="FFFFFF"/>
                </a:solidFill>
                <a:latin typeface="Merriweather" pitchFamily="34" charset="0"/>
                <a:ea typeface="Merriweather" pitchFamily="34" charset="-122"/>
                <a:cs typeface="Merriweather" pitchFamily="34" charset="-120"/>
              </a:rPr>
              <a:t>A Father in heaven.</a:t>
            </a:r>
            <a:endParaRPr lang="en-US" sz="2100" dirty="0"/>
          </a:p>
        </p:txBody>
      </p:sp>
      <p:sp>
        <p:nvSpPr>
          <p:cNvPr id="10" name="Text 8"/>
          <p:cNvSpPr/>
          <p:nvPr/>
        </p:nvSpPr>
        <p:spPr>
          <a:xfrm>
            <a:off x="10058400" y="9029700"/>
            <a:ext cx="2753925" cy="381000"/>
          </a:xfrm>
          <a:prstGeom prst="rect">
            <a:avLst/>
          </a:prstGeom>
          <a:noFill/>
          <a:ln/>
        </p:spPr>
        <p:txBody>
          <a:bodyPr wrap="square" lIns="0" tIns="0" rIns="0" bIns="0" rtlCol="0" anchor="t">
            <a:normAutofit lnSpcReduction="10000"/>
          </a:bodyPr>
          <a:lstStyle/>
          <a:p>
            <a:pPr marL="0" indent="0" algn="l">
              <a:lnSpc>
                <a:spcPct val="130000"/>
              </a:lnSpc>
              <a:buNone/>
            </a:pPr>
            <a:r>
              <a:rPr lang="en-US" sz="2100" b="1" dirty="0">
                <a:solidFill>
                  <a:srgbClr val="FFFFFF"/>
                </a:solidFill>
                <a:latin typeface="Merriweather" pitchFamily="34" charset="0"/>
                <a:ea typeface="Merriweather" pitchFamily="34" charset="-122"/>
                <a:cs typeface="Merriweather" pitchFamily="34" charset="-120"/>
              </a:rPr>
              <a:t>A home in Nazareth.</a:t>
            </a:r>
            <a:endParaRPr lang="en-US" sz="2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AF7F2"/>
        </a:solidFill>
        <a:effectLst/>
      </p:bgPr>
    </p:bg>
    <p:spTree>
      <p:nvGrpSpPr>
        <p:cNvPr id="1" name="">
          <a:extLst>
            <a:ext uri="{FF2B5EF4-FFF2-40B4-BE49-F238E27FC236}">
              <a16:creationId xmlns:a16="http://schemas.microsoft.com/office/drawing/2014/main" id="{8703BCD5-5F28-E2F6-18DA-6D12EE25AF77}"/>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C3D13FC2-7AC1-D429-4683-B41DAFA6584C}"/>
              </a:ext>
            </a:extLst>
          </p:cNvPr>
          <p:cNvSpPr/>
          <p:nvPr/>
        </p:nvSpPr>
        <p:spPr>
          <a:xfrm>
            <a:off x="1524000" y="2876550"/>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LUKE 2:49 — JESUS' FIRST WORDS IN LUKE</a:t>
            </a:r>
            <a:endParaRPr lang="en-US" sz="1350" dirty="0"/>
          </a:p>
        </p:txBody>
      </p:sp>
      <p:sp>
        <p:nvSpPr>
          <p:cNvPr id="3" name="Text 1">
            <a:extLst>
              <a:ext uri="{FF2B5EF4-FFF2-40B4-BE49-F238E27FC236}">
                <a16:creationId xmlns:a16="http://schemas.microsoft.com/office/drawing/2014/main" id="{6CD6E2B7-192D-84FA-2754-CEFC4B1C40D7}"/>
              </a:ext>
            </a:extLst>
          </p:cNvPr>
          <p:cNvSpPr/>
          <p:nvPr/>
        </p:nvSpPr>
        <p:spPr>
          <a:xfrm>
            <a:off x="1524000" y="3409950"/>
            <a:ext cx="15697200" cy="2924175"/>
          </a:xfrm>
          <a:prstGeom prst="rect">
            <a:avLst/>
          </a:prstGeom>
          <a:noFill/>
          <a:ln/>
        </p:spPr>
        <p:txBody>
          <a:bodyPr wrap="square" lIns="25400" tIns="25400" rIns="25400" bIns="25400" rtlCol="0" anchor="t">
            <a:normAutofit fontScale="92500"/>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Why were you looking for me? Did you not know that I </a:t>
            </a:r>
            <a:r>
              <a:rPr lang="en-US" sz="6600" i="1" kern="0" spc="-119" dirty="0">
                <a:solidFill>
                  <a:srgbClr val="303054"/>
                </a:solidFill>
                <a:latin typeface="EB Garamond" pitchFamily="34" charset="0"/>
                <a:ea typeface="EB Garamond" pitchFamily="34" charset="-122"/>
                <a:cs typeface="EB Garamond" pitchFamily="34" charset="-120"/>
              </a:rPr>
              <a:t>must be </a:t>
            </a:r>
            <a:r>
              <a:rPr lang="en-US" sz="6600" b="1" kern="0" spc="-119" dirty="0">
                <a:solidFill>
                  <a:srgbClr val="303054"/>
                </a:solidFill>
                <a:latin typeface="Merriweather" pitchFamily="34" charset="0"/>
                <a:ea typeface="Merriweather" pitchFamily="34" charset="-122"/>
                <a:cs typeface="Merriweather" pitchFamily="34" charset="-120"/>
              </a:rPr>
              <a:t>in my </a:t>
            </a:r>
            <a:r>
              <a:rPr lang="en-US" sz="6600" i="1" kern="0" spc="-119" dirty="0">
                <a:solidFill>
                  <a:srgbClr val="303054"/>
                </a:solidFill>
                <a:latin typeface="EB Garamond" pitchFamily="34" charset="0"/>
                <a:ea typeface="EB Garamond" pitchFamily="34" charset="-122"/>
                <a:cs typeface="EB Garamond" pitchFamily="34" charset="-120"/>
              </a:rPr>
              <a:t>Father's house?</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sp>
        <p:nvSpPr>
          <p:cNvPr id="4" name="Shape 2">
            <a:extLst>
              <a:ext uri="{FF2B5EF4-FFF2-40B4-BE49-F238E27FC236}">
                <a16:creationId xmlns:a16="http://schemas.microsoft.com/office/drawing/2014/main" id="{72C870B6-6139-4C8E-27EE-77381F82DD76}"/>
              </a:ext>
            </a:extLst>
          </p:cNvPr>
          <p:cNvSpPr/>
          <p:nvPr/>
        </p:nvSpPr>
        <p:spPr>
          <a:xfrm>
            <a:off x="1524000" y="6829425"/>
            <a:ext cx="10477500" cy="9525"/>
          </a:xfrm>
          <a:prstGeom prst="rect">
            <a:avLst/>
          </a:prstGeom>
          <a:solidFill>
            <a:srgbClr val="C8C5D2"/>
          </a:solidFill>
          <a:ln/>
        </p:spPr>
        <p:txBody>
          <a:bodyPr/>
          <a:lstStyle/>
          <a:p>
            <a:endParaRPr lang="en-US"/>
          </a:p>
        </p:txBody>
      </p:sp>
      <p:sp>
        <p:nvSpPr>
          <p:cNvPr id="5" name="Text 3">
            <a:extLst>
              <a:ext uri="{FF2B5EF4-FFF2-40B4-BE49-F238E27FC236}">
                <a16:creationId xmlns:a16="http://schemas.microsoft.com/office/drawing/2014/main" id="{23CD083D-D2BB-5F5C-F5BF-F78EF2F49A37}"/>
              </a:ext>
            </a:extLst>
          </p:cNvPr>
          <p:cNvSpPr/>
          <p:nvPr/>
        </p:nvSpPr>
        <p:spPr>
          <a:xfrm>
            <a:off x="1524000" y="7067550"/>
            <a:ext cx="10791825"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EB Garamond" pitchFamily="34" charset="0"/>
                <a:ea typeface="EB Garamond" pitchFamily="34" charset="-122"/>
                <a:cs typeface="EB Garamond" pitchFamily="34" charset="-120"/>
              </a:rPr>
              <a:t>The first words of Jesus in Luke's Gospel.</a:t>
            </a:r>
            <a:endParaRPr lang="en-US" sz="2100" dirty="0"/>
          </a:p>
        </p:txBody>
      </p:sp>
      <p:pic>
        <p:nvPicPr>
          <p:cNvPr id="6" name="Image 0" descr="preencoded.png">
            <a:extLst>
              <a:ext uri="{FF2B5EF4-FFF2-40B4-BE49-F238E27FC236}">
                <a16:creationId xmlns:a16="http://schemas.microsoft.com/office/drawing/2014/main" id="{69E0379D-B9ED-C662-01AE-F972AC0BC047}"/>
              </a:ext>
            </a:extLst>
          </p:cNvPr>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7" name="Text 4">
            <a:extLst>
              <a:ext uri="{FF2B5EF4-FFF2-40B4-BE49-F238E27FC236}">
                <a16:creationId xmlns:a16="http://schemas.microsoft.com/office/drawing/2014/main" id="{92F11E42-627F-7DE9-6704-25F310CBC2B6}"/>
              </a:ext>
            </a:extLst>
          </p:cNvPr>
          <p:cNvSpPr/>
          <p:nvPr/>
        </p:nvSpPr>
        <p:spPr>
          <a:xfrm>
            <a:off x="967680" y="9672638"/>
            <a:ext cx="1149102"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ONE · KNEW</a:t>
            </a:r>
            <a:endParaRPr lang="en-US" sz="1050" dirty="0"/>
          </a:p>
        </p:txBody>
      </p:sp>
    </p:spTree>
    <p:extLst>
      <p:ext uri="{BB962C8B-B14F-4D97-AF65-F5344CB8AC3E}">
        <p14:creationId xmlns:p14="http://schemas.microsoft.com/office/powerpoint/2010/main" val="4198955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914400" y="838200"/>
            <a:ext cx="1695297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TWO GREEK WORDS, ONE CONTRAST</a:t>
            </a:r>
            <a:endParaRPr lang="en-US" sz="1350" dirty="0"/>
          </a:p>
        </p:txBody>
      </p:sp>
      <p:sp>
        <p:nvSpPr>
          <p:cNvPr id="3" name="Text 1"/>
          <p:cNvSpPr/>
          <p:nvPr/>
        </p:nvSpPr>
        <p:spPr>
          <a:xfrm>
            <a:off x="914400" y="1143000"/>
            <a:ext cx="16952976" cy="1133475"/>
          </a:xfrm>
          <a:prstGeom prst="rect">
            <a:avLst/>
          </a:prstGeom>
          <a:noFill/>
          <a:ln/>
        </p:spPr>
        <p:txBody>
          <a:bodyPr wrap="square" lIns="25400" tIns="25400" rIns="25400" bIns="25400" rtlCol="0" anchor="t">
            <a:normAutofit/>
          </a:bodyPr>
          <a:lstStyle/>
          <a:p>
            <a:pPr marL="0" indent="0" algn="l">
              <a:buNone/>
            </a:pPr>
            <a:r>
              <a:rPr lang="en-US" sz="6600" b="1" kern="0" spc="-132" dirty="0">
                <a:solidFill>
                  <a:srgbClr val="303054"/>
                </a:solidFill>
                <a:latin typeface="Merriweather" pitchFamily="34" charset="0"/>
                <a:ea typeface="Merriweather" pitchFamily="34" charset="-122"/>
                <a:cs typeface="Merriweather" pitchFamily="34" charset="-120"/>
              </a:rPr>
              <a:t>Custom </a:t>
            </a:r>
            <a:r>
              <a:rPr lang="en-US" sz="6600" i="1" kern="0" spc="-132" dirty="0">
                <a:solidFill>
                  <a:srgbClr val="5C5C6E"/>
                </a:solidFill>
                <a:latin typeface="EB Garamond" pitchFamily="34" charset="0"/>
                <a:ea typeface="EB Garamond" pitchFamily="34" charset="-122"/>
                <a:cs typeface="EB Garamond" pitchFamily="34" charset="-120"/>
              </a:rPr>
              <a:t>vs. </a:t>
            </a:r>
            <a:r>
              <a:rPr lang="en-US" sz="6600" b="1" kern="0" spc="-132" dirty="0">
                <a:solidFill>
                  <a:srgbClr val="303054"/>
                </a:solidFill>
                <a:latin typeface="Merriweather" pitchFamily="34" charset="0"/>
                <a:ea typeface="Merriweather" pitchFamily="34" charset="-122"/>
                <a:cs typeface="Merriweather" pitchFamily="34" charset="-120"/>
              </a:rPr>
              <a:t>Necessity</a:t>
            </a:r>
            <a:endParaRPr lang="en-US" sz="6600" dirty="0"/>
          </a:p>
        </p:txBody>
      </p:sp>
      <p:sp>
        <p:nvSpPr>
          <p:cNvPr id="4" name="Shape 2"/>
          <p:cNvSpPr/>
          <p:nvPr/>
        </p:nvSpPr>
        <p:spPr>
          <a:xfrm>
            <a:off x="914400" y="2847975"/>
            <a:ext cx="7848600" cy="6296025"/>
          </a:xfrm>
          <a:prstGeom prst="roundRect">
            <a:avLst>
              <a:gd name="adj" fmla="val 3026"/>
            </a:avLst>
          </a:prstGeom>
          <a:solidFill>
            <a:srgbClr val="FFFFFF"/>
          </a:solidFill>
          <a:ln w="9525">
            <a:solidFill>
              <a:srgbClr val="C8C5D2"/>
            </a:solidFill>
            <a:prstDash val="solid"/>
          </a:ln>
        </p:spPr>
        <p:txBody>
          <a:bodyPr/>
          <a:lstStyle/>
          <a:p>
            <a:endParaRPr lang="en-US"/>
          </a:p>
        </p:txBody>
      </p:sp>
      <p:sp>
        <p:nvSpPr>
          <p:cNvPr id="5" name="Text 3"/>
          <p:cNvSpPr/>
          <p:nvPr/>
        </p:nvSpPr>
        <p:spPr>
          <a:xfrm>
            <a:off x="1457325" y="3314700"/>
            <a:ext cx="6965633" cy="9906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500" dirty="0">
                <a:solidFill>
                  <a:srgbClr val="303054"/>
                </a:solidFill>
                <a:latin typeface="EB Garamond" pitchFamily="34" charset="0"/>
                <a:ea typeface="EB Garamond" pitchFamily="34" charset="-122"/>
                <a:cs typeface="EB Garamond" pitchFamily="34" charset="-120"/>
              </a:rPr>
              <a:t>κατὰ τὸ ἔθος</a:t>
            </a:r>
            <a:endParaRPr lang="en-US" sz="7500" dirty="0"/>
          </a:p>
        </p:txBody>
      </p:sp>
      <p:sp>
        <p:nvSpPr>
          <p:cNvPr id="6" name="Text 4"/>
          <p:cNvSpPr/>
          <p:nvPr/>
        </p:nvSpPr>
        <p:spPr>
          <a:xfrm>
            <a:off x="1457325" y="4381500"/>
            <a:ext cx="6965633" cy="438150"/>
          </a:xfrm>
          <a:prstGeom prst="rect">
            <a:avLst/>
          </a:prstGeom>
          <a:noFill/>
          <a:ln/>
        </p:spPr>
        <p:txBody>
          <a:bodyPr wrap="square" lIns="25400" tIns="25400" rIns="25400" bIns="25400" rtlCol="0" anchor="t">
            <a:normAutofit/>
          </a:bodyPr>
          <a:lstStyle/>
          <a:p>
            <a:pPr marL="0" indent="0" algn="l">
              <a:buNone/>
            </a:pPr>
            <a:r>
              <a:rPr lang="en-US" sz="2400" i="1" dirty="0">
                <a:solidFill>
                  <a:srgbClr val="5C5C6E"/>
                </a:solidFill>
                <a:latin typeface="EB Garamond" pitchFamily="34" charset="0"/>
                <a:ea typeface="EB Garamond" pitchFamily="34" charset="-122"/>
                <a:cs typeface="EB Garamond" pitchFamily="34" charset="-120"/>
              </a:rPr>
              <a:t>kata to ethos</a:t>
            </a:r>
            <a:endParaRPr lang="en-US" sz="2400" dirty="0"/>
          </a:p>
        </p:txBody>
      </p:sp>
      <p:sp>
        <p:nvSpPr>
          <p:cNvPr id="7" name="Text 5"/>
          <p:cNvSpPr/>
          <p:nvPr/>
        </p:nvSpPr>
        <p:spPr>
          <a:xfrm>
            <a:off x="1457325" y="5353050"/>
            <a:ext cx="6965633" cy="466725"/>
          </a:xfrm>
          <a:prstGeom prst="rect">
            <a:avLst/>
          </a:prstGeom>
          <a:noFill/>
          <a:ln/>
        </p:spPr>
        <p:txBody>
          <a:bodyPr wrap="square" lIns="25400" tIns="25400" rIns="25400" bIns="25400" rtlCol="0" anchor="t">
            <a:normAutofit/>
          </a:bodyPr>
          <a:lstStyle/>
          <a:p>
            <a:pPr marL="0" indent="0" algn="l">
              <a:buNone/>
            </a:pPr>
            <a:r>
              <a:rPr lang="en-US" sz="2700" b="1" dirty="0">
                <a:solidFill>
                  <a:srgbClr val="303054"/>
                </a:solidFill>
                <a:latin typeface="Merriweather" pitchFamily="34" charset="0"/>
                <a:ea typeface="Merriweather" pitchFamily="34" charset="-122"/>
                <a:cs typeface="Merriweather" pitchFamily="34" charset="-120"/>
              </a:rPr>
              <a:t>"according to the custom"</a:t>
            </a:r>
            <a:endParaRPr lang="en-US" sz="2700" dirty="0"/>
          </a:p>
        </p:txBody>
      </p:sp>
      <p:sp>
        <p:nvSpPr>
          <p:cNvPr id="8" name="Text 6"/>
          <p:cNvSpPr/>
          <p:nvPr/>
        </p:nvSpPr>
        <p:spPr>
          <a:xfrm>
            <a:off x="1457325" y="7839075"/>
            <a:ext cx="6965633" cy="666750"/>
          </a:xfrm>
          <a:prstGeom prst="rect">
            <a:avLst/>
          </a:prstGeom>
          <a:noFill/>
          <a:ln/>
        </p:spPr>
        <p:txBody>
          <a:bodyPr wrap="square" lIns="25400" tIns="25400" rIns="25400" bIns="25400" rtlCol="0" anchor="t">
            <a:normAutofit fontScale="92500"/>
          </a:bodyPr>
          <a:lstStyle/>
          <a:p>
            <a:pPr marL="0" indent="0" algn="l">
              <a:lnSpc>
                <a:spcPct val="150000"/>
              </a:lnSpc>
              <a:buNone/>
            </a:pPr>
            <a:r>
              <a:rPr lang="en-US" sz="1650" i="1" dirty="0">
                <a:solidFill>
                  <a:srgbClr val="5C5C6E"/>
                </a:solidFill>
                <a:latin typeface="EB Garamond" pitchFamily="34" charset="0"/>
                <a:ea typeface="EB Garamond" pitchFamily="34" charset="-122"/>
                <a:cs typeface="EB Garamond" pitchFamily="34" charset="-120"/>
              </a:rPr>
              <a:t>Luke 2:42 — what Mary and Joseph did every year. Habit. Tradition. The way it's always done.</a:t>
            </a:r>
            <a:endParaRPr lang="en-US" sz="1650" dirty="0"/>
          </a:p>
        </p:txBody>
      </p:sp>
      <p:sp>
        <p:nvSpPr>
          <p:cNvPr id="9" name="Text 7"/>
          <p:cNvSpPr/>
          <p:nvPr/>
        </p:nvSpPr>
        <p:spPr>
          <a:xfrm>
            <a:off x="8724900" y="2847975"/>
            <a:ext cx="838200" cy="6334125"/>
          </a:xfrm>
          <a:prstGeom prst="rect">
            <a:avLst/>
          </a:prstGeom>
          <a:noFill/>
          <a:ln/>
        </p:spPr>
        <p:txBody>
          <a:bodyPr wrap="square" lIns="25400" tIns="25400" rIns="25400" bIns="25400" rtlCol="0" anchor="ctr">
            <a:normAutofit/>
          </a:bodyPr>
          <a:lstStyle/>
          <a:p>
            <a:pPr marL="0" indent="0" algn="ctr">
              <a:buNone/>
            </a:pPr>
            <a:r>
              <a:rPr lang="en-US" sz="4200" b="1" i="1" dirty="0">
                <a:solidFill>
                  <a:srgbClr val="CD2144"/>
                </a:solidFill>
                <a:latin typeface="Merriweather" pitchFamily="34" charset="0"/>
                <a:ea typeface="Merriweather" pitchFamily="34" charset="-122"/>
                <a:cs typeface="Merriweather" pitchFamily="34" charset="-120"/>
              </a:rPr>
              <a:t>vs.</a:t>
            </a:r>
            <a:endParaRPr lang="en-US" sz="4200" dirty="0"/>
          </a:p>
        </p:txBody>
      </p:sp>
      <p:sp>
        <p:nvSpPr>
          <p:cNvPr id="10" name="Shape 8"/>
          <p:cNvSpPr/>
          <p:nvPr/>
        </p:nvSpPr>
        <p:spPr>
          <a:xfrm>
            <a:off x="9525000" y="2847975"/>
            <a:ext cx="7848600" cy="6296025"/>
          </a:xfrm>
          <a:prstGeom prst="roundRect">
            <a:avLst>
              <a:gd name="adj" fmla="val 3026"/>
            </a:avLst>
          </a:prstGeom>
          <a:solidFill>
            <a:srgbClr val="303054"/>
          </a:solidFill>
          <a:ln/>
        </p:spPr>
        <p:txBody>
          <a:bodyPr/>
          <a:lstStyle/>
          <a:p>
            <a:endParaRPr lang="en-US"/>
          </a:p>
        </p:txBody>
      </p:sp>
      <p:sp>
        <p:nvSpPr>
          <p:cNvPr id="11" name="Text 9"/>
          <p:cNvSpPr/>
          <p:nvPr/>
        </p:nvSpPr>
        <p:spPr>
          <a:xfrm>
            <a:off x="10058400" y="3305175"/>
            <a:ext cx="6985254" cy="9906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500" dirty="0">
                <a:solidFill>
                  <a:srgbClr val="FFFFFF"/>
                </a:solidFill>
                <a:latin typeface="EB Garamond" pitchFamily="34" charset="0"/>
                <a:ea typeface="EB Garamond" pitchFamily="34" charset="-122"/>
                <a:cs typeface="EB Garamond" pitchFamily="34" charset="-120"/>
              </a:rPr>
              <a:t>δεῖ</a:t>
            </a:r>
            <a:endParaRPr lang="en-US" sz="7500" dirty="0"/>
          </a:p>
        </p:txBody>
      </p:sp>
      <p:sp>
        <p:nvSpPr>
          <p:cNvPr id="12" name="Text 10"/>
          <p:cNvSpPr/>
          <p:nvPr/>
        </p:nvSpPr>
        <p:spPr>
          <a:xfrm>
            <a:off x="10058400" y="4371975"/>
            <a:ext cx="6985254" cy="438150"/>
          </a:xfrm>
          <a:prstGeom prst="rect">
            <a:avLst/>
          </a:prstGeom>
          <a:noFill/>
          <a:ln/>
        </p:spPr>
        <p:txBody>
          <a:bodyPr wrap="square" lIns="25400" tIns="25400" rIns="25400" bIns="25400" rtlCol="0" anchor="t">
            <a:normAutofit/>
          </a:bodyPr>
          <a:lstStyle/>
          <a:p>
            <a:pPr marL="0" indent="0" algn="l">
              <a:buNone/>
            </a:pPr>
            <a:r>
              <a:rPr lang="en-US" sz="2400" i="1" dirty="0">
                <a:solidFill>
                  <a:srgbClr val="FFFFFF">
                    <a:alpha val="70000"/>
                  </a:srgbClr>
                </a:solidFill>
                <a:latin typeface="EB Garamond" pitchFamily="34" charset="0"/>
                <a:ea typeface="EB Garamond" pitchFamily="34" charset="-122"/>
                <a:cs typeface="EB Garamond" pitchFamily="34" charset="-120"/>
              </a:rPr>
              <a:t>dei</a:t>
            </a:r>
            <a:endParaRPr lang="en-US" sz="2400" dirty="0"/>
          </a:p>
        </p:txBody>
      </p:sp>
      <p:sp>
        <p:nvSpPr>
          <p:cNvPr id="13" name="Text 11"/>
          <p:cNvSpPr/>
          <p:nvPr/>
        </p:nvSpPr>
        <p:spPr>
          <a:xfrm>
            <a:off x="10058400" y="5343525"/>
            <a:ext cx="6985254" cy="1472911"/>
          </a:xfrm>
          <a:prstGeom prst="rect">
            <a:avLst/>
          </a:prstGeom>
          <a:noFill/>
          <a:ln/>
        </p:spPr>
        <p:txBody>
          <a:bodyPr wrap="square" lIns="25400" tIns="25400" rIns="25400" bIns="25400" rtlCol="0" anchor="t">
            <a:normAutofit/>
          </a:bodyPr>
          <a:lstStyle/>
          <a:p>
            <a:pPr marL="0" indent="0" algn="l">
              <a:buNone/>
            </a:pPr>
            <a:r>
              <a:rPr lang="en-US" sz="2700" b="1" dirty="0">
                <a:solidFill>
                  <a:srgbClr val="70C2B1"/>
                </a:solidFill>
                <a:latin typeface="Merriweather" pitchFamily="34" charset="0"/>
                <a:ea typeface="Merriweather" pitchFamily="34" charset="-122"/>
                <a:cs typeface="Merriweather" pitchFamily="34" charset="-120"/>
              </a:rPr>
              <a:t>"it is necessary / I must”</a:t>
            </a:r>
          </a:p>
          <a:p>
            <a:pPr marL="0" indent="0" algn="l">
              <a:buNone/>
            </a:pPr>
            <a:endParaRPr lang="en-US" sz="2700" b="1" dirty="0">
              <a:solidFill>
                <a:srgbClr val="70C2B1"/>
              </a:solidFill>
              <a:latin typeface="Merriweather" pitchFamily="34" charset="0"/>
              <a:ea typeface="Merriweather" pitchFamily="34" charset="-122"/>
              <a:cs typeface="Merriweather" pitchFamily="34" charset="-120"/>
            </a:endParaRPr>
          </a:p>
          <a:p>
            <a:pPr marL="0" indent="0" algn="l">
              <a:buNone/>
            </a:pPr>
            <a:r>
              <a:rPr lang="en-US" sz="2700" b="1" dirty="0">
                <a:solidFill>
                  <a:srgbClr val="70C2B1"/>
                </a:solidFill>
                <a:latin typeface="Merriweather" pitchFamily="34" charset="0"/>
                <a:ea typeface="Merriweather" pitchFamily="34" charset="-122"/>
                <a:cs typeface="Merriweather" pitchFamily="34" charset="-120"/>
              </a:rPr>
              <a:t>First time the words appears in Luke</a:t>
            </a:r>
          </a:p>
          <a:p>
            <a:pPr marL="0" indent="0" algn="l">
              <a:buNone/>
            </a:pPr>
            <a:endParaRPr lang="en-US" sz="2700" dirty="0"/>
          </a:p>
        </p:txBody>
      </p:sp>
      <p:sp>
        <p:nvSpPr>
          <p:cNvPr id="14" name="Text 12"/>
          <p:cNvSpPr/>
          <p:nvPr/>
        </p:nvSpPr>
        <p:spPr>
          <a:xfrm>
            <a:off x="10058400" y="7848600"/>
            <a:ext cx="6985254" cy="666750"/>
          </a:xfrm>
          <a:prstGeom prst="rect">
            <a:avLst/>
          </a:prstGeom>
          <a:noFill/>
          <a:ln/>
        </p:spPr>
        <p:txBody>
          <a:bodyPr wrap="square" lIns="25400" tIns="25400" rIns="25400" bIns="25400" rtlCol="0" anchor="t">
            <a:normAutofit fontScale="92500"/>
          </a:bodyPr>
          <a:lstStyle/>
          <a:p>
            <a:pPr marL="0" indent="0" algn="l">
              <a:lnSpc>
                <a:spcPct val="150000"/>
              </a:lnSpc>
              <a:buNone/>
            </a:pPr>
            <a:r>
              <a:rPr lang="en-US" sz="1650" i="1" dirty="0">
                <a:solidFill>
                  <a:srgbClr val="FFFFFF">
                    <a:alpha val="78000"/>
                  </a:srgbClr>
                </a:solidFill>
                <a:latin typeface="EB Garamond" pitchFamily="34" charset="0"/>
                <a:ea typeface="EB Garamond" pitchFamily="34" charset="-122"/>
                <a:cs typeface="EB Garamond" pitchFamily="34" charset="-120"/>
              </a:rPr>
              <a:t>Luke 2:49 — first time in Luke. Reappears at the cross (9:22 / 22:37 / 24:7). Divine necessity.</a:t>
            </a:r>
            <a:endParaRPr lang="en-US" sz="1650" dirty="0"/>
          </a:p>
        </p:txBody>
      </p:sp>
      <p:pic>
        <p:nvPicPr>
          <p:cNvPr id="15"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16" name="Text 13"/>
          <p:cNvSpPr/>
          <p:nvPr/>
        </p:nvSpPr>
        <p:spPr>
          <a:xfrm>
            <a:off x="967680" y="9672638"/>
            <a:ext cx="1149102"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ONE · KNEW</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303054"/>
        </a:solidFill>
        <a:effectLst/>
      </p:bgPr>
    </p:bg>
    <p:spTree>
      <p:nvGrpSpPr>
        <p:cNvPr id="1" name=""/>
        <p:cNvGrpSpPr/>
        <p:nvPr/>
      </p:nvGrpSpPr>
      <p:grpSpPr>
        <a:xfrm>
          <a:off x="0" y="0"/>
          <a:ext cx="0" cy="0"/>
          <a:chOff x="0" y="0"/>
          <a:chExt cx="0" cy="0"/>
        </a:xfrm>
      </p:grpSpPr>
      <p:sp>
        <p:nvSpPr>
          <p:cNvPr id="3" name="Text 1"/>
          <p:cNvSpPr/>
          <p:nvPr/>
        </p:nvSpPr>
        <p:spPr>
          <a:xfrm>
            <a:off x="1524000" y="3714750"/>
            <a:ext cx="15697200" cy="2667000"/>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Religion as </a:t>
            </a:r>
            <a:r>
              <a:rPr lang="en-US" sz="9900" i="1" kern="0" spc="-247" dirty="0">
                <a:solidFill>
                  <a:srgbClr val="FFFFFF"/>
                </a:solidFill>
                <a:latin typeface="EB Garamond" pitchFamily="34" charset="0"/>
                <a:ea typeface="EB Garamond" pitchFamily="34" charset="-122"/>
                <a:cs typeface="EB Garamond" pitchFamily="34" charset="-120"/>
              </a:rPr>
              <a:t>routine </a:t>
            </a:r>
            <a:r>
              <a:rPr lang="en-US" sz="9900" b="1" kern="0" spc="-247" dirty="0">
                <a:solidFill>
                  <a:srgbClr val="FFFFFF"/>
                </a:solidFill>
                <a:latin typeface="Merriweather" pitchFamily="34" charset="0"/>
                <a:ea typeface="Merriweather" pitchFamily="34" charset="-122"/>
                <a:cs typeface="Merriweather" pitchFamily="34" charset="-120"/>
              </a:rPr>
              <a:t> </a:t>
            </a:r>
          </a:p>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Faith as a </a:t>
            </a:r>
            <a:r>
              <a:rPr lang="en-US" sz="9900" b="1" kern="0" spc="-247" dirty="0">
                <a:solidFill>
                  <a:srgbClr val="70C2B1"/>
                </a:solidFill>
                <a:latin typeface="Merriweather" pitchFamily="34" charset="0"/>
                <a:ea typeface="Merriweather" pitchFamily="34" charset="-122"/>
                <a:cs typeface="Merriweather" pitchFamily="34" charset="-120"/>
              </a:rPr>
              <a:t>Father</a:t>
            </a:r>
            <a:endParaRPr lang="en-US" sz="9900" dirty="0"/>
          </a:p>
        </p:txBody>
      </p:sp>
      <p:sp>
        <p:nvSpPr>
          <p:cNvPr id="4" name="Text 2"/>
          <p:cNvSpPr/>
          <p:nvPr/>
        </p:nvSpPr>
        <p:spPr>
          <a:xfrm>
            <a:off x="1524000" y="6953250"/>
            <a:ext cx="10791825" cy="419100"/>
          </a:xfrm>
          <a:prstGeom prst="rect">
            <a:avLst/>
          </a:prstGeom>
          <a:noFill/>
          <a:ln/>
        </p:spPr>
        <p:txBody>
          <a:bodyPr wrap="square" lIns="25400" tIns="25400" rIns="25400" bIns="25400" rtlCol="0" anchor="t">
            <a:noAutofit/>
          </a:bodyPr>
          <a:lstStyle/>
          <a:p>
            <a:pPr marL="0" indent="0" algn="l">
              <a:lnSpc>
                <a:spcPct val="145000"/>
              </a:lnSpc>
              <a:buNone/>
            </a:pPr>
            <a:r>
              <a:rPr lang="en-US" sz="3600" i="1" dirty="0">
                <a:solidFill>
                  <a:srgbClr val="FFFFFF">
                    <a:alpha val="75000"/>
                  </a:srgbClr>
                </a:solidFill>
                <a:latin typeface="EB Garamond" pitchFamily="34" charset="0"/>
                <a:ea typeface="EB Garamond" pitchFamily="34" charset="-122"/>
                <a:cs typeface="EB Garamond" pitchFamily="34" charset="-120"/>
              </a:rPr>
              <a:t>At twelve, Jesus didn't have a religion. He had a Father.</a:t>
            </a:r>
            <a:endParaRPr lang="en-US" sz="3600" dirty="0"/>
          </a:p>
        </p:txBody>
      </p:sp>
      <p:pic>
        <p:nvPicPr>
          <p:cNvPr id="5" name="Image 0" descr="preencoded.png"/>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6" name="Text 3"/>
          <p:cNvSpPr/>
          <p:nvPr/>
        </p:nvSpPr>
        <p:spPr>
          <a:xfrm>
            <a:off x="967680" y="9672638"/>
            <a:ext cx="1149102"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ONE · KNEW</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AF7F2"/>
        </a:solidFill>
        <a:effectLst/>
      </p:bgPr>
    </p:bg>
    <p:spTree>
      <p:nvGrpSpPr>
        <p:cNvPr id="1" name=""/>
        <p:cNvGrpSpPr/>
        <p:nvPr/>
      </p:nvGrpSpPr>
      <p:grpSpPr>
        <a:xfrm>
          <a:off x="0" y="0"/>
          <a:ext cx="0" cy="0"/>
          <a:chOff x="0" y="0"/>
          <a:chExt cx="0" cy="0"/>
        </a:xfrm>
      </p:grpSpPr>
      <p:sp>
        <p:nvSpPr>
          <p:cNvPr id="3" name="Text 1"/>
          <p:cNvSpPr/>
          <p:nvPr/>
        </p:nvSpPr>
        <p:spPr>
          <a:xfrm>
            <a:off x="2618474" y="3086100"/>
            <a:ext cx="13050903" cy="4152900"/>
          </a:xfrm>
          <a:prstGeom prst="rect">
            <a:avLst/>
          </a:prstGeom>
          <a:noFill/>
          <a:ln/>
        </p:spPr>
        <p:txBody>
          <a:bodyPr wrap="square" lIns="25400" tIns="25400" rIns="25400" bIns="25400" rtlCol="0" anchor="t">
            <a:normAutofit/>
          </a:bodyPr>
          <a:lstStyle/>
          <a:p>
            <a:pPr marL="0" indent="0" algn="ctr">
              <a:lnSpc>
                <a:spcPct val="108000"/>
              </a:lnSpc>
              <a:buNone/>
            </a:pPr>
            <a:r>
              <a:rPr lang="en-US" sz="7500" b="1" kern="0" spc="-165" dirty="0">
                <a:solidFill>
                  <a:srgbClr val="303054"/>
                </a:solidFill>
                <a:latin typeface="Merriweather" pitchFamily="34" charset="0"/>
                <a:ea typeface="Merriweather" pitchFamily="34" charset="-122"/>
                <a:cs typeface="Merriweather" pitchFamily="34" charset="-120"/>
              </a:rPr>
              <a:t>Most of us spend our lives </a:t>
            </a:r>
            <a:r>
              <a:rPr lang="en-US" sz="7500" i="1" kern="0" spc="-165" dirty="0">
                <a:solidFill>
                  <a:srgbClr val="FF0000"/>
                </a:solidFill>
                <a:latin typeface="EB Garamond" pitchFamily="34" charset="0"/>
                <a:ea typeface="EB Garamond" pitchFamily="34" charset="-122"/>
                <a:cs typeface="EB Garamond" pitchFamily="34" charset="-120"/>
              </a:rPr>
              <a:t>becoming</a:t>
            </a:r>
            <a:r>
              <a:rPr lang="en-US" sz="7500" i="1" kern="0" spc="-165" dirty="0">
                <a:solidFill>
                  <a:srgbClr val="CD2144"/>
                </a:solidFill>
                <a:latin typeface="EB Garamond" pitchFamily="34" charset="0"/>
                <a:ea typeface="EB Garamond" pitchFamily="34" charset="-122"/>
                <a:cs typeface="EB Garamond" pitchFamily="34" charset="-120"/>
              </a:rPr>
              <a:t> </a:t>
            </a:r>
            <a:r>
              <a:rPr lang="en-US" sz="7500" b="1" kern="0" spc="-165" dirty="0">
                <a:solidFill>
                  <a:srgbClr val="303054"/>
                </a:solidFill>
                <a:latin typeface="Merriweather" pitchFamily="34" charset="0"/>
                <a:ea typeface="Merriweather" pitchFamily="34" charset="-122"/>
                <a:cs typeface="Merriweather" pitchFamily="34" charset="-120"/>
              </a:rPr>
              <a:t>somebody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AF7F2"/>
        </a:solidFill>
        <a:effectLst/>
      </p:bgPr>
    </p:bg>
    <p:spTree>
      <p:nvGrpSpPr>
        <p:cNvPr id="1" name="">
          <a:extLst>
            <a:ext uri="{FF2B5EF4-FFF2-40B4-BE49-F238E27FC236}">
              <a16:creationId xmlns:a16="http://schemas.microsoft.com/office/drawing/2014/main" id="{6DFB74BB-6D3E-2C1C-DD8F-0A335ADBE155}"/>
            </a:ext>
          </a:extLst>
        </p:cNvPr>
        <p:cNvGrpSpPr/>
        <p:nvPr/>
      </p:nvGrpSpPr>
      <p:grpSpPr>
        <a:xfrm>
          <a:off x="0" y="0"/>
          <a:ext cx="0" cy="0"/>
          <a:chOff x="0" y="0"/>
          <a:chExt cx="0" cy="0"/>
        </a:xfrm>
      </p:grpSpPr>
      <p:sp>
        <p:nvSpPr>
          <p:cNvPr id="3" name="Text 1">
            <a:extLst>
              <a:ext uri="{FF2B5EF4-FFF2-40B4-BE49-F238E27FC236}">
                <a16:creationId xmlns:a16="http://schemas.microsoft.com/office/drawing/2014/main" id="{79F23F16-BA93-E538-E66F-1D1C770770D7}"/>
              </a:ext>
            </a:extLst>
          </p:cNvPr>
          <p:cNvSpPr/>
          <p:nvPr/>
        </p:nvSpPr>
        <p:spPr>
          <a:xfrm>
            <a:off x="2618548" y="2204951"/>
            <a:ext cx="13050903" cy="4152900"/>
          </a:xfrm>
          <a:prstGeom prst="rect">
            <a:avLst/>
          </a:prstGeom>
          <a:noFill/>
          <a:ln/>
        </p:spPr>
        <p:txBody>
          <a:bodyPr wrap="square" lIns="25400" tIns="25400" rIns="25400" bIns="25400" rtlCol="0" anchor="t">
            <a:normAutofit fontScale="77500" lnSpcReduction="20000"/>
          </a:bodyPr>
          <a:lstStyle/>
          <a:p>
            <a:pPr marL="0" indent="0" algn="ctr">
              <a:lnSpc>
                <a:spcPct val="108000"/>
              </a:lnSpc>
              <a:buNone/>
            </a:pPr>
            <a:endParaRPr lang="en-US" sz="7500" b="1" kern="0" spc="-165" dirty="0">
              <a:solidFill>
                <a:srgbClr val="303054"/>
              </a:solidFill>
              <a:latin typeface="Merriweather" pitchFamily="34" charset="0"/>
              <a:ea typeface="Merriweather" pitchFamily="34" charset="-122"/>
              <a:cs typeface="Merriweather" pitchFamily="34" charset="-120"/>
            </a:endParaRPr>
          </a:p>
          <a:p>
            <a:pPr marL="0" indent="0" algn="ctr">
              <a:lnSpc>
                <a:spcPct val="108000"/>
              </a:lnSpc>
              <a:buNone/>
            </a:pPr>
            <a:r>
              <a:rPr lang="en-US" sz="7500" b="1" kern="0" spc="-165" dirty="0">
                <a:solidFill>
                  <a:srgbClr val="303054"/>
                </a:solidFill>
                <a:latin typeface="Merriweather" pitchFamily="34" charset="0"/>
                <a:ea typeface="Merriweather" pitchFamily="34" charset="-122"/>
                <a:cs typeface="Merriweather" pitchFamily="34" charset="-120"/>
              </a:rPr>
              <a:t>Jesus at twelve knew</a:t>
            </a:r>
          </a:p>
          <a:p>
            <a:pPr marL="0" indent="0" algn="ctr">
              <a:lnSpc>
                <a:spcPct val="108000"/>
              </a:lnSpc>
              <a:buNone/>
            </a:pPr>
            <a:r>
              <a:rPr lang="en-US" sz="7500" b="1" kern="0" spc="-165" dirty="0">
                <a:solidFill>
                  <a:srgbClr val="303054"/>
                </a:solidFill>
                <a:latin typeface="Merriweather" pitchFamily="34" charset="0"/>
                <a:ea typeface="Merriweather" pitchFamily="34" charset="-122"/>
                <a:cs typeface="Merriweather" pitchFamily="34" charset="-120"/>
              </a:rPr>
              <a:t>I am not becoming somebody</a:t>
            </a:r>
          </a:p>
          <a:p>
            <a:pPr marL="0" indent="0" algn="ctr">
              <a:lnSpc>
                <a:spcPct val="108000"/>
              </a:lnSpc>
              <a:buNone/>
            </a:pPr>
            <a:endParaRPr lang="en-US" sz="7500" b="1" kern="0" spc="-165" dirty="0">
              <a:solidFill>
                <a:srgbClr val="303054"/>
              </a:solidFill>
              <a:latin typeface="Merriweather" pitchFamily="34" charset="0"/>
              <a:ea typeface="Merriweather" pitchFamily="34" charset="-122"/>
              <a:cs typeface="Merriweather" pitchFamily="34" charset="-120"/>
            </a:endParaRPr>
          </a:p>
          <a:p>
            <a:pPr marL="0" indent="0" algn="ctr">
              <a:lnSpc>
                <a:spcPct val="108000"/>
              </a:lnSpc>
              <a:buNone/>
            </a:pPr>
            <a:r>
              <a:rPr lang="en-US" sz="7500" b="1" kern="0" spc="-165" dirty="0">
                <a:solidFill>
                  <a:srgbClr val="303054"/>
                </a:solidFill>
                <a:latin typeface="Merriweather" pitchFamily="34" charset="0"/>
              </a:rPr>
              <a:t>I already </a:t>
            </a:r>
            <a:r>
              <a:rPr lang="en-US" sz="7500" kern="0" spc="-165" dirty="0">
                <a:solidFill>
                  <a:srgbClr val="FF0000"/>
                </a:solidFill>
                <a:latin typeface="Merriweather" pitchFamily="34" charset="0"/>
              </a:rPr>
              <a:t>AM</a:t>
            </a:r>
            <a:r>
              <a:rPr lang="en-US" sz="7500" b="1" kern="0" spc="-165" dirty="0">
                <a:solidFill>
                  <a:srgbClr val="303054"/>
                </a:solidFill>
                <a:latin typeface="Merriweather" pitchFamily="34" charset="0"/>
              </a:rPr>
              <a:t> somebody</a:t>
            </a:r>
          </a:p>
          <a:p>
            <a:pPr marL="0" indent="0" algn="ctr">
              <a:lnSpc>
                <a:spcPct val="108000"/>
              </a:lnSpc>
              <a:buNone/>
            </a:pPr>
            <a:endParaRPr lang="en-US" sz="7500" b="1" kern="0" spc="-165" dirty="0">
              <a:solidFill>
                <a:srgbClr val="303054"/>
              </a:solidFill>
              <a:latin typeface="Merriweather" pitchFamily="34" charset="0"/>
            </a:endParaRPr>
          </a:p>
          <a:p>
            <a:pPr marL="0" indent="0" algn="ctr">
              <a:lnSpc>
                <a:spcPct val="108000"/>
              </a:lnSpc>
              <a:buNone/>
            </a:pPr>
            <a:endParaRPr lang="en-US" sz="7500" dirty="0"/>
          </a:p>
        </p:txBody>
      </p:sp>
    </p:spTree>
    <p:extLst>
      <p:ext uri="{BB962C8B-B14F-4D97-AF65-F5344CB8AC3E}">
        <p14:creationId xmlns:p14="http://schemas.microsoft.com/office/powerpoint/2010/main" val="3916445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rgbClr val="F3EFE7"/>
        </a:solidFill>
        <a:effectLst/>
      </p:bgPr>
    </p:bg>
    <p:spTree>
      <p:nvGrpSpPr>
        <p:cNvPr id="1" name=""/>
        <p:cNvGrpSpPr/>
        <p:nvPr/>
      </p:nvGrpSpPr>
      <p:grpSpPr>
        <a:xfrm>
          <a:off x="0" y="0"/>
          <a:ext cx="0" cy="0"/>
          <a:chOff x="0" y="0"/>
          <a:chExt cx="0" cy="0"/>
        </a:xfrm>
      </p:grpSpPr>
      <p:sp>
        <p:nvSpPr>
          <p:cNvPr id="3" name="Text 1"/>
          <p:cNvSpPr/>
          <p:nvPr/>
        </p:nvSpPr>
        <p:spPr>
          <a:xfrm>
            <a:off x="3144113" y="1531144"/>
            <a:ext cx="11999774" cy="2981325"/>
          </a:xfrm>
          <a:prstGeom prst="rect">
            <a:avLst/>
          </a:prstGeom>
          <a:noFill/>
          <a:ln/>
        </p:spPr>
        <p:txBody>
          <a:bodyPr wrap="square" lIns="25400" tIns="25400" rIns="25400" bIns="25400" rtlCol="0" anchor="t">
            <a:normAutofit fontScale="92500"/>
          </a:bodyPr>
          <a:lstStyle/>
          <a:p>
            <a:pPr marL="0" indent="0" algn="ctr">
              <a:lnSpc>
                <a:spcPct val="118000"/>
              </a:lnSpc>
              <a:buNone/>
            </a:pPr>
            <a:r>
              <a:rPr lang="en-US" sz="6600" b="1" kern="0" spc="-119" dirty="0">
                <a:solidFill>
                  <a:srgbClr val="303054"/>
                </a:solidFill>
                <a:latin typeface="Merriweather" pitchFamily="34" charset="0"/>
                <a:ea typeface="Merriweather" pitchFamily="34" charset="-122"/>
                <a:cs typeface="Merriweather" pitchFamily="34" charset="-120"/>
              </a:rPr>
              <a:t>He doesn't stay in the temple. He goes home. And </a:t>
            </a:r>
            <a:r>
              <a:rPr lang="en-US" sz="6600" i="1" kern="0" spc="-119" dirty="0">
                <a:solidFill>
                  <a:srgbClr val="CD2144"/>
                </a:solidFill>
                <a:latin typeface="EB Garamond" pitchFamily="34" charset="0"/>
                <a:ea typeface="EB Garamond" pitchFamily="34" charset="-122"/>
                <a:cs typeface="EB Garamond" pitchFamily="34" charset="-120"/>
              </a:rPr>
              <a:t>washes dishes.</a:t>
            </a:r>
            <a:endParaRPr lang="en-US" sz="6600" dirty="0"/>
          </a:p>
        </p:txBody>
      </p:sp>
      <p:sp>
        <p:nvSpPr>
          <p:cNvPr id="4" name="Text 2"/>
          <p:cNvSpPr/>
          <p:nvPr/>
        </p:nvSpPr>
        <p:spPr>
          <a:xfrm>
            <a:off x="6219326" y="7993856"/>
            <a:ext cx="5849200" cy="800100"/>
          </a:xfrm>
          <a:prstGeom prst="rect">
            <a:avLst/>
          </a:prstGeom>
          <a:noFill/>
          <a:ln/>
        </p:spPr>
        <p:txBody>
          <a:bodyPr wrap="square" lIns="25400" tIns="25400" rIns="25400" bIns="25400" rtlCol="0" anchor="t">
            <a:normAutofit/>
          </a:bodyPr>
          <a:lstStyle/>
          <a:p>
            <a:pPr marL="0" indent="0" algn="ctr">
              <a:buNone/>
            </a:pPr>
            <a:r>
              <a:rPr lang="en-US" sz="4800" b="1" i="1" kern="0" spc="-48" dirty="0">
                <a:solidFill>
                  <a:srgbClr val="CD2144"/>
                </a:solidFill>
                <a:latin typeface="Merriweather" pitchFamily="34" charset="0"/>
                <a:ea typeface="Merriweather" pitchFamily="34" charset="-122"/>
                <a:cs typeface="Merriweather" pitchFamily="34" charset="-120"/>
              </a:rPr>
              <a:t>For eighteen years.</a:t>
            </a:r>
            <a:endParaRPr lang="en-US" sz="4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4">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6096000" cy="10287000"/>
          </a:xfrm>
          <a:prstGeom prst="rect">
            <a:avLst/>
          </a:prstGeom>
          <a:solidFill>
            <a:srgbClr val="4A9C8C"/>
          </a:solidFill>
          <a:ln/>
        </p:spPr>
        <p:txBody>
          <a:bodyPr/>
          <a:lstStyle/>
          <a:p>
            <a:endParaRPr lang="en-US"/>
          </a:p>
        </p:txBody>
      </p:sp>
      <p:sp>
        <p:nvSpPr>
          <p:cNvPr id="3" name="Text 1"/>
          <p:cNvSpPr/>
          <p:nvPr/>
        </p:nvSpPr>
        <p:spPr>
          <a:xfrm>
            <a:off x="914400" y="914400"/>
            <a:ext cx="439521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5000"/>
                  </a:srgbClr>
                </a:solidFill>
                <a:latin typeface="Open Sans" pitchFamily="34" charset="0"/>
                <a:ea typeface="Open Sans" pitchFamily="34" charset="-122"/>
                <a:cs typeface="Open Sans" pitchFamily="34" charset="-120"/>
              </a:rPr>
              <a:t>MOVEMENT</a:t>
            </a:r>
            <a:endParaRPr lang="en-US" sz="1350" dirty="0"/>
          </a:p>
        </p:txBody>
      </p:sp>
      <p:sp>
        <p:nvSpPr>
          <p:cNvPr id="4" name="Text 2"/>
          <p:cNvSpPr/>
          <p:nvPr/>
        </p:nvSpPr>
        <p:spPr>
          <a:xfrm>
            <a:off x="914400" y="3686175"/>
            <a:ext cx="4395216" cy="2952750"/>
          </a:xfrm>
          <a:prstGeom prst="rect">
            <a:avLst/>
          </a:prstGeom>
          <a:noFill/>
          <a:ln/>
        </p:spPr>
        <p:txBody>
          <a:bodyPr wrap="square" lIns="25400" tIns="25400" rIns="25400" bIns="25400" rtlCol="0" anchor="t">
            <a:normAutofit fontScale="92500" lnSpcReduction="20000"/>
          </a:bodyPr>
          <a:lstStyle/>
          <a:p>
            <a:pPr marL="0" indent="0" algn="l">
              <a:lnSpc>
                <a:spcPct val="85000"/>
              </a:lnSpc>
              <a:buNone/>
            </a:pPr>
            <a:r>
              <a:rPr lang="en-US" sz="27000" b="1" kern="0" spc="-1080" dirty="0">
                <a:solidFill>
                  <a:srgbClr val="FFFFFF"/>
                </a:solidFill>
                <a:latin typeface="Merriweather" pitchFamily="34" charset="0"/>
                <a:ea typeface="Merriweather" pitchFamily="34" charset="-122"/>
                <a:cs typeface="Merriweather" pitchFamily="34" charset="-120"/>
              </a:rPr>
              <a:t>2</a:t>
            </a:r>
            <a:endParaRPr lang="en-US" sz="27000" dirty="0"/>
          </a:p>
        </p:txBody>
      </p:sp>
      <p:sp>
        <p:nvSpPr>
          <p:cNvPr id="5" name="Text 3"/>
          <p:cNvSpPr/>
          <p:nvPr/>
        </p:nvSpPr>
        <p:spPr>
          <a:xfrm>
            <a:off x="914400" y="9144000"/>
            <a:ext cx="439521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5000"/>
                  </a:srgbClr>
                </a:solidFill>
                <a:latin typeface="Open Sans" pitchFamily="34" charset="0"/>
                <a:ea typeface="Open Sans" pitchFamily="34" charset="-122"/>
                <a:cs typeface="Open Sans" pitchFamily="34" charset="-120"/>
              </a:rPr>
              <a:t>LUKE 2:51–52</a:t>
            </a:r>
            <a:endParaRPr lang="en-US" sz="1350" dirty="0"/>
          </a:p>
        </p:txBody>
      </p:sp>
      <p:sp>
        <p:nvSpPr>
          <p:cNvPr id="6" name="Shape 4"/>
          <p:cNvSpPr/>
          <p:nvPr/>
        </p:nvSpPr>
        <p:spPr>
          <a:xfrm>
            <a:off x="6096000" y="0"/>
            <a:ext cx="12192000" cy="10287000"/>
          </a:xfrm>
          <a:prstGeom prst="rect">
            <a:avLst/>
          </a:prstGeom>
          <a:solidFill>
            <a:srgbClr val="FAF7F2"/>
          </a:solidFill>
          <a:ln/>
        </p:spPr>
        <p:txBody>
          <a:bodyPr/>
          <a:lstStyle/>
          <a:p>
            <a:endParaRPr lang="en-US"/>
          </a:p>
        </p:txBody>
      </p:sp>
      <p:sp>
        <p:nvSpPr>
          <p:cNvPr id="7" name="Text 5"/>
          <p:cNvSpPr/>
          <p:nvPr/>
        </p:nvSpPr>
        <p:spPr>
          <a:xfrm>
            <a:off x="7239000" y="3438525"/>
            <a:ext cx="10203180" cy="1962150"/>
          </a:xfrm>
          <a:prstGeom prst="rect">
            <a:avLst/>
          </a:prstGeom>
          <a:noFill/>
          <a:ln/>
        </p:spPr>
        <p:txBody>
          <a:bodyPr wrap="square" lIns="25400" tIns="25400" rIns="25400" bIns="25400" rtlCol="0" anchor="t">
            <a:normAutofit fontScale="92500" lnSpcReduction="20000"/>
          </a:bodyPr>
          <a:lstStyle/>
          <a:p>
            <a:pPr marL="0" indent="0" algn="l">
              <a:lnSpc>
                <a:spcPct val="92000"/>
              </a:lnSpc>
              <a:buNone/>
            </a:pPr>
            <a:r>
              <a:rPr lang="en-US" sz="16500" b="1" kern="0" spc="-412" dirty="0">
                <a:solidFill>
                  <a:srgbClr val="4A9C8C"/>
                </a:solidFill>
                <a:latin typeface="Merriweather" pitchFamily="34" charset="0"/>
                <a:ea typeface="Merriweather" pitchFamily="34" charset="-122"/>
                <a:cs typeface="Merriweather" pitchFamily="34" charset="-120"/>
              </a:rPr>
              <a:t>Jesus </a:t>
            </a:r>
            <a:r>
              <a:rPr lang="en-US" sz="16500" i="1" kern="0" spc="-412" dirty="0">
                <a:solidFill>
                  <a:srgbClr val="4A9C8C"/>
                </a:solidFill>
                <a:latin typeface="EB Garamond" pitchFamily="34" charset="0"/>
                <a:ea typeface="EB Garamond" pitchFamily="34" charset="-122"/>
                <a:cs typeface="EB Garamond" pitchFamily="34" charset="-120"/>
              </a:rPr>
              <a:t>grew</a:t>
            </a:r>
            <a:endParaRPr lang="en-US" sz="16500" dirty="0"/>
          </a:p>
        </p:txBody>
      </p:sp>
      <p:sp>
        <p:nvSpPr>
          <p:cNvPr id="8" name="Text 6"/>
          <p:cNvSpPr/>
          <p:nvPr/>
        </p:nvSpPr>
        <p:spPr>
          <a:xfrm>
            <a:off x="7239000" y="5667375"/>
            <a:ext cx="10203180" cy="704850"/>
          </a:xfrm>
          <a:prstGeom prst="rect">
            <a:avLst/>
          </a:prstGeom>
          <a:noFill/>
          <a:ln/>
        </p:spPr>
        <p:txBody>
          <a:bodyPr wrap="square" lIns="25400" tIns="25400" rIns="25400" bIns="25400" rtlCol="0" anchor="t">
            <a:normAutofit fontScale="92500" lnSpcReduction="10000"/>
          </a:bodyPr>
          <a:lstStyle/>
          <a:p>
            <a:pPr marL="0" indent="0" algn="l">
              <a:lnSpc>
                <a:spcPct val="125000"/>
              </a:lnSpc>
              <a:buNone/>
            </a:pPr>
            <a:r>
              <a:rPr lang="en-US" sz="4200" i="1" dirty="0">
                <a:solidFill>
                  <a:srgbClr val="5C5C6E"/>
                </a:solidFill>
                <a:latin typeface="EB Garamond" pitchFamily="34" charset="0"/>
                <a:ea typeface="EB Garamond" pitchFamily="34" charset="-122"/>
                <a:cs typeface="EB Garamond" pitchFamily="34" charset="-120"/>
              </a:rPr>
              <a:t>where he was.</a:t>
            </a:r>
            <a:endParaRPr lang="en-US" sz="4200" dirty="0"/>
          </a:p>
        </p:txBody>
      </p:sp>
      <p:sp>
        <p:nvSpPr>
          <p:cNvPr id="9" name="Text 7"/>
          <p:cNvSpPr/>
          <p:nvPr/>
        </p:nvSpPr>
        <p:spPr>
          <a:xfrm>
            <a:off x="7239000" y="6867525"/>
            <a:ext cx="10203180" cy="247650"/>
          </a:xfrm>
          <a:prstGeom prst="rect">
            <a:avLst/>
          </a:prstGeom>
          <a:noFill/>
          <a:ln/>
        </p:spPr>
        <p:txBody>
          <a:bodyPr wrap="square" lIns="25400" tIns="25400" rIns="25400" bIns="25400" rtlCol="0" anchor="t">
            <a:normAutofit/>
          </a:bodyPr>
          <a:lstStyle/>
          <a:p>
            <a:pPr marL="0" indent="0" algn="l">
              <a:buNone/>
            </a:pPr>
            <a:r>
              <a:rPr lang="en-US" sz="1200" b="1" kern="0" spc="384" dirty="0">
                <a:solidFill>
                  <a:srgbClr val="CD2144"/>
                </a:solidFill>
                <a:latin typeface="Open Sans" pitchFamily="34" charset="0"/>
                <a:ea typeface="Open Sans" pitchFamily="34" charset="-122"/>
                <a:cs typeface="Open Sans" pitchFamily="34" charset="-120"/>
              </a:rPr>
              <a:t>ROOTS · HIDDEN · PATIENCE</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5">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1524000" y="1990725"/>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LUKE 2:51–52</a:t>
            </a:r>
            <a:endParaRPr lang="en-US" sz="1350" dirty="0"/>
          </a:p>
        </p:txBody>
      </p:sp>
      <p:sp>
        <p:nvSpPr>
          <p:cNvPr id="3" name="Text 1"/>
          <p:cNvSpPr/>
          <p:nvPr/>
        </p:nvSpPr>
        <p:spPr>
          <a:xfrm>
            <a:off x="1524000" y="2524125"/>
            <a:ext cx="15697200" cy="5810250"/>
          </a:xfrm>
          <a:prstGeom prst="rect">
            <a:avLst/>
          </a:prstGeom>
          <a:noFill/>
          <a:ln/>
        </p:spPr>
        <p:txBody>
          <a:bodyPr wrap="square" lIns="25400" tIns="25400" rIns="25400" bIns="25400" rtlCol="0" anchor="t">
            <a:normAutofit fontScale="92500" lnSpcReduction="20000"/>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And he went down with them and came to Nazareth and was </a:t>
            </a:r>
            <a:r>
              <a:rPr lang="en-US" sz="6600" i="1" kern="0" spc="-119" dirty="0">
                <a:solidFill>
                  <a:srgbClr val="303054"/>
                </a:solidFill>
                <a:latin typeface="EB Garamond" pitchFamily="34" charset="0"/>
                <a:ea typeface="EB Garamond" pitchFamily="34" charset="-122"/>
                <a:cs typeface="EB Garamond" pitchFamily="34" charset="-120"/>
              </a:rPr>
              <a:t>submissive to them. </a:t>
            </a:r>
            <a:r>
              <a:rPr lang="en-US" sz="6600" b="1" kern="0" spc="-119" dirty="0">
                <a:solidFill>
                  <a:srgbClr val="303054"/>
                </a:solidFill>
                <a:latin typeface="Merriweather" pitchFamily="34" charset="0"/>
                <a:ea typeface="Merriweather" pitchFamily="34" charset="-122"/>
                <a:cs typeface="Merriweather" pitchFamily="34" charset="-120"/>
              </a:rPr>
              <a:t>And his mother treasured up all these things in her heart. And Jesus </a:t>
            </a:r>
            <a:r>
              <a:rPr lang="en-US" sz="6600" i="1" kern="0" spc="-119" dirty="0">
                <a:solidFill>
                  <a:srgbClr val="303054"/>
                </a:solidFill>
                <a:latin typeface="EB Garamond" pitchFamily="34" charset="0"/>
                <a:ea typeface="EB Garamond" pitchFamily="34" charset="-122"/>
                <a:cs typeface="EB Garamond" pitchFamily="34" charset="-120"/>
              </a:rPr>
              <a:t>increased in wisdom </a:t>
            </a:r>
            <a:r>
              <a:rPr lang="en-US" sz="6600" b="1" kern="0" spc="-119" dirty="0">
                <a:solidFill>
                  <a:srgbClr val="303054"/>
                </a:solidFill>
                <a:latin typeface="Merriweather" pitchFamily="34" charset="0"/>
                <a:ea typeface="Merriweather" pitchFamily="34" charset="-122"/>
                <a:cs typeface="Merriweather" pitchFamily="34" charset="-120"/>
              </a:rPr>
              <a:t>and in stature and in favour with God and man. </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pic>
        <p:nvPicPr>
          <p:cNvPr id="4"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5" name="Text 2"/>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
        <p:nvSpPr>
          <p:cNvPr id="6" name="Text 3"/>
          <p:cNvSpPr/>
          <p:nvPr/>
        </p:nvSpPr>
        <p:spPr>
          <a:xfrm>
            <a:off x="17046773" y="9672638"/>
            <a:ext cx="707827"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15 / 34</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6">
    <p:bg>
      <p:bgPr>
        <a:solidFill>
          <a:srgbClr val="4A9C8C"/>
        </a:solidFill>
        <a:effectLst/>
      </p:bgPr>
    </p:bg>
    <p:spTree>
      <p:nvGrpSpPr>
        <p:cNvPr id="1" name=""/>
        <p:cNvGrpSpPr/>
        <p:nvPr/>
      </p:nvGrpSpPr>
      <p:grpSpPr>
        <a:xfrm>
          <a:off x="0" y="0"/>
          <a:ext cx="0" cy="0"/>
          <a:chOff x="0" y="0"/>
          <a:chExt cx="0" cy="0"/>
        </a:xfrm>
      </p:grpSpPr>
      <p:sp>
        <p:nvSpPr>
          <p:cNvPr id="2" name="Text 0"/>
          <p:cNvSpPr/>
          <p:nvPr/>
        </p:nvSpPr>
        <p:spPr>
          <a:xfrm>
            <a:off x="1524000" y="2790825"/>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0000"/>
                  </a:srgbClr>
                </a:solidFill>
                <a:latin typeface="Open Sans" pitchFamily="34" charset="0"/>
                <a:ea typeface="Open Sans" pitchFamily="34" charset="-122"/>
                <a:cs typeface="Open Sans" pitchFamily="34" charset="-120"/>
              </a:rPr>
              <a:t>PUNCH LINE</a:t>
            </a:r>
            <a:endParaRPr lang="en-US" sz="1350" dirty="0"/>
          </a:p>
        </p:txBody>
      </p:sp>
      <p:sp>
        <p:nvSpPr>
          <p:cNvPr id="3" name="Text 1"/>
          <p:cNvSpPr/>
          <p:nvPr/>
        </p:nvSpPr>
        <p:spPr>
          <a:xfrm>
            <a:off x="1524000" y="3552825"/>
            <a:ext cx="15697200" cy="3981450"/>
          </a:xfrm>
          <a:prstGeom prst="rect">
            <a:avLst/>
          </a:prstGeom>
          <a:noFill/>
          <a:ln/>
        </p:spPr>
        <p:txBody>
          <a:bodyPr wrap="square" lIns="25400" tIns="25400" rIns="25400" bIns="25400" rtlCol="0" anchor="t">
            <a:normAutofit/>
          </a:bodyPr>
          <a:lstStyle/>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The best things in life are </a:t>
            </a:r>
            <a:r>
              <a:rPr lang="en-US" sz="9900" i="1" kern="0" spc="-247" dirty="0">
                <a:solidFill>
                  <a:srgbClr val="FFFFFF"/>
                </a:solidFill>
                <a:latin typeface="EB Garamond" pitchFamily="34" charset="0"/>
                <a:ea typeface="EB Garamond" pitchFamily="34" charset="-122"/>
                <a:cs typeface="EB Garamond" pitchFamily="34" charset="-120"/>
              </a:rPr>
              <a:t>grown </a:t>
            </a:r>
            <a:r>
              <a:rPr lang="en-US" sz="9900" b="1" kern="0" spc="-247" dirty="0">
                <a:solidFill>
                  <a:srgbClr val="FFFFFF"/>
                </a:solidFill>
                <a:latin typeface="Merriweather" pitchFamily="34" charset="0"/>
                <a:ea typeface="Merriweather" pitchFamily="34" charset="-122"/>
                <a:cs typeface="Merriweather" pitchFamily="34" charset="-120"/>
              </a:rPr>
              <a:t>— not </a:t>
            </a:r>
            <a:r>
              <a:rPr lang="en-US" sz="9900" b="1" kern="0" spc="-247" dirty="0">
                <a:solidFill>
                  <a:srgbClr val="303054"/>
                </a:solidFill>
                <a:latin typeface="Merriweather" pitchFamily="34" charset="0"/>
                <a:ea typeface="Merriweather" pitchFamily="34" charset="-122"/>
                <a:cs typeface="Merriweather" pitchFamily="34" charset="-120"/>
              </a:rPr>
              <a:t>built</a:t>
            </a:r>
            <a:r>
              <a:rPr lang="en-US" sz="9900" b="1" kern="0" spc="-247" dirty="0">
                <a:solidFill>
                  <a:srgbClr val="FFFFFF"/>
                </a:solidFill>
                <a:latin typeface="Merriweather" pitchFamily="34" charset="0"/>
                <a:ea typeface="Merriweather" pitchFamily="34" charset="-122"/>
                <a:cs typeface="Merriweather" pitchFamily="34" charset="-120"/>
              </a:rPr>
              <a:t>.</a:t>
            </a:r>
            <a:endParaRPr lang="en-US" sz="9900" dirty="0"/>
          </a:p>
        </p:txBody>
      </p:sp>
      <p:pic>
        <p:nvPicPr>
          <p:cNvPr id="4" name="Image 0" descr="preencoded.png"/>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5" name="Text 2"/>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TWO · GREW</a:t>
            </a:r>
            <a:endParaRPr lang="en-US" sz="10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7">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9366945" cy="10287000"/>
          </a:xfrm>
          <a:prstGeom prst="rect">
            <a:avLst/>
          </a:prstGeom>
          <a:solidFill>
            <a:srgbClr val="2D1810"/>
          </a:solidFill>
          <a:ln/>
        </p:spPr>
        <p:txBody>
          <a:bodyPr/>
          <a:lstStyle/>
          <a:p>
            <a:endParaRPr lang="en-US"/>
          </a:p>
        </p:txBody>
      </p:sp>
      <p:sp>
        <p:nvSpPr>
          <p:cNvPr id="3" name="Shape 1"/>
          <p:cNvSpPr/>
          <p:nvPr/>
        </p:nvSpPr>
        <p:spPr>
          <a:xfrm>
            <a:off x="1011476" y="5201857"/>
            <a:ext cx="7344185" cy="443003"/>
          </a:xfrm>
          <a:prstGeom prst="rect">
            <a:avLst/>
          </a:prstGeom>
          <a:solidFill>
            <a:srgbClr val="B8590A"/>
          </a:solidFill>
          <a:ln/>
        </p:spPr>
        <p:txBody>
          <a:bodyPr/>
          <a:lstStyle/>
          <a:p>
            <a:endParaRPr lang="en-US"/>
          </a:p>
        </p:txBody>
      </p:sp>
      <p:sp>
        <p:nvSpPr>
          <p:cNvPr id="4" name="Shape 2"/>
          <p:cNvSpPr/>
          <p:nvPr/>
        </p:nvSpPr>
        <p:spPr>
          <a:xfrm>
            <a:off x="1011476" y="5606760"/>
            <a:ext cx="7344185" cy="38100"/>
          </a:xfrm>
          <a:prstGeom prst="rect">
            <a:avLst/>
          </a:prstGeom>
          <a:solidFill>
            <a:srgbClr val="FFFFFF"/>
          </a:solidFill>
          <a:ln/>
        </p:spPr>
        <p:txBody>
          <a:bodyPr/>
          <a:lstStyle/>
          <a:p>
            <a:endParaRPr lang="en-US"/>
          </a:p>
        </p:txBody>
      </p:sp>
      <p:sp>
        <p:nvSpPr>
          <p:cNvPr id="5" name="Shape 3"/>
          <p:cNvSpPr/>
          <p:nvPr/>
        </p:nvSpPr>
        <p:spPr>
          <a:xfrm>
            <a:off x="1011476" y="5201857"/>
            <a:ext cx="7344185" cy="38100"/>
          </a:xfrm>
          <a:prstGeom prst="rect">
            <a:avLst/>
          </a:prstGeom>
          <a:solidFill>
            <a:srgbClr val="FFFFFF"/>
          </a:solidFill>
          <a:ln/>
        </p:spPr>
        <p:txBody>
          <a:bodyPr/>
          <a:lstStyle/>
          <a:p>
            <a:endParaRPr lang="en-US"/>
          </a:p>
        </p:txBody>
      </p:sp>
      <p:sp>
        <p:nvSpPr>
          <p:cNvPr id="6" name="Shape 4"/>
          <p:cNvSpPr/>
          <p:nvPr/>
        </p:nvSpPr>
        <p:spPr>
          <a:xfrm>
            <a:off x="914348" y="5644860"/>
            <a:ext cx="7538422" cy="445766"/>
          </a:xfrm>
          <a:prstGeom prst="rect">
            <a:avLst/>
          </a:prstGeom>
          <a:solidFill>
            <a:srgbClr val="B8590A"/>
          </a:solidFill>
          <a:ln/>
        </p:spPr>
        <p:txBody>
          <a:bodyPr/>
          <a:lstStyle/>
          <a:p>
            <a:endParaRPr lang="en-US"/>
          </a:p>
        </p:txBody>
      </p:sp>
      <p:sp>
        <p:nvSpPr>
          <p:cNvPr id="7" name="Shape 5"/>
          <p:cNvSpPr/>
          <p:nvPr/>
        </p:nvSpPr>
        <p:spPr>
          <a:xfrm>
            <a:off x="914348" y="6052526"/>
            <a:ext cx="7538422" cy="38100"/>
          </a:xfrm>
          <a:prstGeom prst="rect">
            <a:avLst/>
          </a:prstGeom>
          <a:solidFill>
            <a:srgbClr val="FFFFFF"/>
          </a:solidFill>
          <a:ln/>
        </p:spPr>
        <p:txBody>
          <a:bodyPr/>
          <a:lstStyle/>
          <a:p>
            <a:endParaRPr lang="en-US"/>
          </a:p>
        </p:txBody>
      </p:sp>
      <p:sp>
        <p:nvSpPr>
          <p:cNvPr id="8" name="Shape 6"/>
          <p:cNvSpPr/>
          <p:nvPr/>
        </p:nvSpPr>
        <p:spPr>
          <a:xfrm>
            <a:off x="811943" y="6090626"/>
            <a:ext cx="7743213" cy="469986"/>
          </a:xfrm>
          <a:prstGeom prst="rect">
            <a:avLst/>
          </a:prstGeom>
          <a:solidFill>
            <a:srgbClr val="C9690D"/>
          </a:solidFill>
          <a:ln/>
        </p:spPr>
        <p:txBody>
          <a:bodyPr/>
          <a:lstStyle/>
          <a:p>
            <a:endParaRPr lang="en-US"/>
          </a:p>
        </p:txBody>
      </p:sp>
      <p:sp>
        <p:nvSpPr>
          <p:cNvPr id="9" name="Shape 7"/>
          <p:cNvSpPr/>
          <p:nvPr/>
        </p:nvSpPr>
        <p:spPr>
          <a:xfrm>
            <a:off x="811943" y="6522513"/>
            <a:ext cx="7743213" cy="38100"/>
          </a:xfrm>
          <a:prstGeom prst="rect">
            <a:avLst/>
          </a:prstGeom>
          <a:solidFill>
            <a:srgbClr val="FFFFFF"/>
          </a:solidFill>
          <a:ln/>
        </p:spPr>
        <p:txBody>
          <a:bodyPr/>
          <a:lstStyle/>
          <a:p>
            <a:endParaRPr lang="en-US"/>
          </a:p>
        </p:txBody>
      </p:sp>
      <p:sp>
        <p:nvSpPr>
          <p:cNvPr id="10" name="Shape 8"/>
          <p:cNvSpPr/>
          <p:nvPr/>
        </p:nvSpPr>
        <p:spPr>
          <a:xfrm>
            <a:off x="703818" y="6560613"/>
            <a:ext cx="7959443" cy="496235"/>
          </a:xfrm>
          <a:prstGeom prst="rect">
            <a:avLst/>
          </a:prstGeom>
          <a:solidFill>
            <a:srgbClr val="B8590A"/>
          </a:solidFill>
          <a:ln/>
        </p:spPr>
        <p:txBody>
          <a:bodyPr/>
          <a:lstStyle/>
          <a:p>
            <a:endParaRPr lang="en-US"/>
          </a:p>
        </p:txBody>
      </p:sp>
      <p:sp>
        <p:nvSpPr>
          <p:cNvPr id="11" name="Shape 9"/>
          <p:cNvSpPr/>
          <p:nvPr/>
        </p:nvSpPr>
        <p:spPr>
          <a:xfrm>
            <a:off x="703818" y="7018748"/>
            <a:ext cx="7959443" cy="38100"/>
          </a:xfrm>
          <a:prstGeom prst="rect">
            <a:avLst/>
          </a:prstGeom>
          <a:solidFill>
            <a:srgbClr val="FFFFFF"/>
          </a:solidFill>
          <a:ln/>
        </p:spPr>
        <p:txBody>
          <a:bodyPr/>
          <a:lstStyle/>
          <a:p>
            <a:endParaRPr lang="en-US"/>
          </a:p>
        </p:txBody>
      </p:sp>
      <p:sp>
        <p:nvSpPr>
          <p:cNvPr id="12" name="Shape 10"/>
          <p:cNvSpPr/>
          <p:nvPr/>
        </p:nvSpPr>
        <p:spPr>
          <a:xfrm>
            <a:off x="589481" y="7056848"/>
            <a:ext cx="8188094" cy="524745"/>
          </a:xfrm>
          <a:prstGeom prst="rect">
            <a:avLst/>
          </a:prstGeom>
          <a:solidFill>
            <a:srgbClr val="B8590A"/>
          </a:solidFill>
          <a:ln/>
        </p:spPr>
        <p:txBody>
          <a:bodyPr/>
          <a:lstStyle/>
          <a:p>
            <a:endParaRPr lang="en-US"/>
          </a:p>
        </p:txBody>
      </p:sp>
      <p:sp>
        <p:nvSpPr>
          <p:cNvPr id="13" name="Shape 11"/>
          <p:cNvSpPr/>
          <p:nvPr/>
        </p:nvSpPr>
        <p:spPr>
          <a:xfrm>
            <a:off x="589481" y="7543493"/>
            <a:ext cx="8188094" cy="38100"/>
          </a:xfrm>
          <a:prstGeom prst="rect">
            <a:avLst/>
          </a:prstGeom>
          <a:solidFill>
            <a:srgbClr val="FFFFFF"/>
          </a:solidFill>
          <a:ln/>
        </p:spPr>
        <p:txBody>
          <a:bodyPr/>
          <a:lstStyle/>
          <a:p>
            <a:endParaRPr lang="en-US"/>
          </a:p>
        </p:txBody>
      </p:sp>
      <p:sp>
        <p:nvSpPr>
          <p:cNvPr id="14" name="Shape 12"/>
          <p:cNvSpPr/>
          <p:nvPr/>
        </p:nvSpPr>
        <p:spPr>
          <a:xfrm>
            <a:off x="0" y="7686675"/>
            <a:ext cx="9366945" cy="2600325"/>
          </a:xfrm>
          <a:prstGeom prst="rect">
            <a:avLst/>
          </a:prstGeom>
          <a:solidFill>
            <a:srgbClr val="000000">
              <a:alpha val="65000"/>
            </a:srgbClr>
          </a:solidFill>
          <a:ln/>
        </p:spPr>
        <p:txBody>
          <a:bodyPr/>
          <a:lstStyle/>
          <a:p>
            <a:endParaRPr lang="en-US"/>
          </a:p>
        </p:txBody>
      </p:sp>
      <p:sp>
        <p:nvSpPr>
          <p:cNvPr id="15" name="Text 13"/>
          <p:cNvSpPr/>
          <p:nvPr/>
        </p:nvSpPr>
        <p:spPr>
          <a:xfrm>
            <a:off x="609600" y="8220075"/>
            <a:ext cx="8392177" cy="1162050"/>
          </a:xfrm>
          <a:prstGeom prst="rect">
            <a:avLst/>
          </a:prstGeom>
          <a:noFill/>
          <a:ln/>
        </p:spPr>
        <p:txBody>
          <a:bodyPr wrap="square" lIns="25400" tIns="25400" rIns="25400" bIns="25400" rtlCol="0" anchor="t">
            <a:normAutofit fontScale="92500" lnSpcReduction="20000"/>
          </a:bodyPr>
          <a:lstStyle/>
          <a:p>
            <a:pPr marL="0" indent="0" algn="l">
              <a:lnSpc>
                <a:spcPct val="90000"/>
              </a:lnSpc>
              <a:buNone/>
            </a:pPr>
            <a:r>
              <a:rPr lang="en-US" sz="9900" b="1" kern="0" spc="-297" dirty="0">
                <a:solidFill>
                  <a:srgbClr val="FFFFFF"/>
                </a:solidFill>
                <a:latin typeface="Merriweather" pitchFamily="34" charset="0"/>
                <a:ea typeface="Merriweather" pitchFamily="34" charset="-122"/>
                <a:cs typeface="Merriweather" pitchFamily="34" charset="-120"/>
              </a:rPr>
              <a:t>9.58 </a:t>
            </a:r>
            <a:r>
              <a:rPr lang="en-US" sz="3300" i="1" kern="0" spc="-297" dirty="0">
                <a:solidFill>
                  <a:srgbClr val="FFFFFF">
                    <a:alpha val="85000"/>
                  </a:srgbClr>
                </a:solidFill>
                <a:latin typeface="EB Garamond" pitchFamily="34" charset="0"/>
                <a:ea typeface="EB Garamond" pitchFamily="34" charset="-122"/>
                <a:cs typeface="EB Garamond" pitchFamily="34" charset="-120"/>
              </a:rPr>
              <a:t>s</a:t>
            </a:r>
            <a:endParaRPr lang="en-US" sz="9900" dirty="0"/>
          </a:p>
        </p:txBody>
      </p:sp>
      <p:sp>
        <p:nvSpPr>
          <p:cNvPr id="16" name="Text 14"/>
          <p:cNvSpPr/>
          <p:nvPr/>
        </p:nvSpPr>
        <p:spPr>
          <a:xfrm>
            <a:off x="609600" y="9496425"/>
            <a:ext cx="8392177" cy="295275"/>
          </a:xfrm>
          <a:prstGeom prst="rect">
            <a:avLst/>
          </a:prstGeom>
          <a:noFill/>
          <a:ln/>
        </p:spPr>
        <p:txBody>
          <a:bodyPr wrap="square" lIns="25400" tIns="25400" rIns="25400" bIns="25400" rtlCol="0" anchor="t">
            <a:normAutofit/>
          </a:bodyPr>
          <a:lstStyle/>
          <a:p>
            <a:pPr marL="0" indent="0" algn="l">
              <a:buNone/>
            </a:pPr>
            <a:r>
              <a:rPr lang="en-US" sz="1500" b="1" kern="0" spc="270" dirty="0">
                <a:solidFill>
                  <a:srgbClr val="FFFFFF">
                    <a:alpha val="82000"/>
                  </a:srgbClr>
                </a:solidFill>
                <a:latin typeface="Open Sans" pitchFamily="34" charset="0"/>
                <a:ea typeface="Open Sans" pitchFamily="34" charset="-122"/>
                <a:cs typeface="Open Sans" pitchFamily="34" charset="-120"/>
              </a:rPr>
              <a:t>BERLIN · 16 AUGUST 2009</a:t>
            </a:r>
            <a:endParaRPr lang="en-US" sz="1500" dirty="0"/>
          </a:p>
        </p:txBody>
      </p:sp>
      <p:sp>
        <p:nvSpPr>
          <p:cNvPr id="17" name="Shape 15"/>
          <p:cNvSpPr/>
          <p:nvPr/>
        </p:nvSpPr>
        <p:spPr>
          <a:xfrm>
            <a:off x="9387175" y="0"/>
            <a:ext cx="8921055" cy="10287000"/>
          </a:xfrm>
          <a:prstGeom prst="rect">
            <a:avLst/>
          </a:prstGeom>
          <a:solidFill>
            <a:srgbClr val="FAF7F2"/>
          </a:solidFill>
          <a:ln/>
        </p:spPr>
        <p:txBody>
          <a:bodyPr/>
          <a:lstStyle/>
          <a:p>
            <a:endParaRPr lang="en-US"/>
          </a:p>
        </p:txBody>
      </p:sp>
      <p:sp>
        <p:nvSpPr>
          <p:cNvPr id="18" name="Text 16"/>
          <p:cNvSpPr/>
          <p:nvPr/>
        </p:nvSpPr>
        <p:spPr>
          <a:xfrm>
            <a:off x="10281345" y="2085975"/>
            <a:ext cx="7305023" cy="247650"/>
          </a:xfrm>
          <a:prstGeom prst="rect">
            <a:avLst/>
          </a:prstGeom>
          <a:noFill/>
          <a:ln/>
        </p:spPr>
        <p:txBody>
          <a:bodyPr wrap="square" lIns="25400" tIns="25400" rIns="25400" bIns="25400" rtlCol="0" anchor="t">
            <a:normAutofit/>
          </a:bodyPr>
          <a:lstStyle/>
          <a:p>
            <a:pPr marL="0" indent="0" algn="l">
              <a:buNone/>
            </a:pPr>
            <a:r>
              <a:rPr lang="en-US" sz="1200" b="1" kern="0" spc="384" dirty="0">
                <a:solidFill>
                  <a:srgbClr val="CD2144"/>
                </a:solidFill>
                <a:latin typeface="Open Sans" pitchFamily="34" charset="0"/>
                <a:ea typeface="Open Sans" pitchFamily="34" charset="-122"/>
                <a:cs typeface="Open Sans" pitchFamily="34" charset="-120"/>
              </a:rPr>
              <a:t>PICTURE 1 OF 3 · OLYMPIC GOLD</a:t>
            </a:r>
            <a:endParaRPr lang="en-US" sz="1200" dirty="0"/>
          </a:p>
        </p:txBody>
      </p:sp>
      <p:sp>
        <p:nvSpPr>
          <p:cNvPr id="19" name="Text 17"/>
          <p:cNvSpPr/>
          <p:nvPr/>
        </p:nvSpPr>
        <p:spPr>
          <a:xfrm>
            <a:off x="10281345" y="2562225"/>
            <a:ext cx="7305023" cy="952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200" b="1" kern="0" spc="-180" dirty="0">
                <a:solidFill>
                  <a:srgbClr val="303054"/>
                </a:solidFill>
                <a:latin typeface="Merriweather" pitchFamily="34" charset="0"/>
                <a:ea typeface="Merriweather" pitchFamily="34" charset="-122"/>
                <a:cs typeface="Merriweather" pitchFamily="34" charset="-120"/>
              </a:rPr>
              <a:t>Usain </a:t>
            </a:r>
            <a:r>
              <a:rPr lang="en-US" sz="7200" i="1" kern="0" spc="-180" dirty="0">
                <a:solidFill>
                  <a:srgbClr val="CD2144"/>
                </a:solidFill>
                <a:latin typeface="EB Garamond" pitchFamily="34" charset="0"/>
                <a:ea typeface="EB Garamond" pitchFamily="34" charset="-122"/>
                <a:cs typeface="EB Garamond" pitchFamily="34" charset="-120"/>
              </a:rPr>
              <a:t>Bolt</a:t>
            </a:r>
            <a:endParaRPr lang="en-US" sz="7200" dirty="0"/>
          </a:p>
        </p:txBody>
      </p:sp>
      <p:sp>
        <p:nvSpPr>
          <p:cNvPr id="20" name="Shape 18"/>
          <p:cNvSpPr/>
          <p:nvPr/>
        </p:nvSpPr>
        <p:spPr>
          <a:xfrm>
            <a:off x="10281345" y="5905500"/>
            <a:ext cx="7092255" cy="9525"/>
          </a:xfrm>
          <a:prstGeom prst="rect">
            <a:avLst/>
          </a:prstGeom>
          <a:solidFill>
            <a:srgbClr val="C8C5D2"/>
          </a:solidFill>
          <a:ln/>
        </p:spPr>
        <p:txBody>
          <a:bodyPr/>
          <a:lstStyle/>
          <a:p>
            <a:endParaRPr lang="en-US"/>
          </a:p>
        </p:txBody>
      </p:sp>
      <p:sp>
        <p:nvSpPr>
          <p:cNvPr id="21" name="Shape 19"/>
          <p:cNvSpPr/>
          <p:nvPr/>
        </p:nvSpPr>
        <p:spPr>
          <a:xfrm>
            <a:off x="10281345" y="4238625"/>
            <a:ext cx="7092255" cy="9525"/>
          </a:xfrm>
          <a:prstGeom prst="rect">
            <a:avLst/>
          </a:prstGeom>
          <a:solidFill>
            <a:srgbClr val="C8C5D2"/>
          </a:solidFill>
          <a:ln/>
        </p:spPr>
        <p:txBody>
          <a:bodyPr/>
          <a:lstStyle/>
          <a:p>
            <a:endParaRPr lang="en-US"/>
          </a:p>
        </p:txBody>
      </p:sp>
      <p:sp>
        <p:nvSpPr>
          <p:cNvPr id="22" name="Text 20"/>
          <p:cNvSpPr/>
          <p:nvPr/>
        </p:nvSpPr>
        <p:spPr>
          <a:xfrm>
            <a:off x="10281345" y="4514850"/>
            <a:ext cx="7305023" cy="8001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6000" b="1" kern="0" spc="-150" dirty="0">
                <a:solidFill>
                  <a:srgbClr val="CD2144"/>
                </a:solidFill>
                <a:latin typeface="Merriweather" pitchFamily="34" charset="0"/>
                <a:ea typeface="Merriweather" pitchFamily="34" charset="-122"/>
                <a:cs typeface="Merriweather" pitchFamily="34" charset="-120"/>
              </a:rPr>
              <a:t>~4,000 </a:t>
            </a:r>
            <a:r>
              <a:rPr lang="en-US" sz="2700" i="1" kern="0" spc="-150" dirty="0">
                <a:solidFill>
                  <a:srgbClr val="5C5C6E"/>
                </a:solidFill>
                <a:latin typeface="EB Garamond" pitchFamily="34" charset="0"/>
                <a:ea typeface="EB Garamond" pitchFamily="34" charset="-122"/>
                <a:cs typeface="EB Garamond" pitchFamily="34" charset="-120"/>
              </a:rPr>
              <a:t>days</a:t>
            </a:r>
            <a:endParaRPr lang="en-US" sz="6000" dirty="0"/>
          </a:p>
        </p:txBody>
      </p:sp>
      <p:sp>
        <p:nvSpPr>
          <p:cNvPr id="23" name="Text 21"/>
          <p:cNvSpPr/>
          <p:nvPr/>
        </p:nvSpPr>
        <p:spPr>
          <a:xfrm>
            <a:off x="10281345" y="5314950"/>
            <a:ext cx="7305023" cy="361950"/>
          </a:xfrm>
          <a:prstGeom prst="rect">
            <a:avLst/>
          </a:prstGeom>
          <a:noFill/>
          <a:ln/>
        </p:spPr>
        <p:txBody>
          <a:bodyPr wrap="square" lIns="25400" tIns="25400" rIns="25400" bIns="25400" rtlCol="0" anchor="t">
            <a:normAutofit/>
          </a:bodyPr>
          <a:lstStyle/>
          <a:p>
            <a:pPr marL="0" indent="0" algn="l">
              <a:buNone/>
            </a:pPr>
            <a:r>
              <a:rPr lang="en-US" sz="1950" i="1" dirty="0">
                <a:solidFill>
                  <a:srgbClr val="5C5C6E"/>
                </a:solidFill>
                <a:latin typeface="EB Garamond" pitchFamily="34" charset="0"/>
                <a:ea typeface="EB Garamond" pitchFamily="34" charset="-122"/>
                <a:cs typeface="EB Garamond" pitchFamily="34" charset="-120"/>
              </a:rPr>
              <a:t>of training the cameras never saw</a:t>
            </a:r>
            <a:endParaRPr lang="en-US" sz="1950" dirty="0"/>
          </a:p>
        </p:txBody>
      </p:sp>
      <p:sp>
        <p:nvSpPr>
          <p:cNvPr id="24" name="Text 22"/>
          <p:cNvSpPr/>
          <p:nvPr/>
        </p:nvSpPr>
        <p:spPr>
          <a:xfrm>
            <a:off x="10281345" y="6296025"/>
            <a:ext cx="7305023" cy="1085850"/>
          </a:xfrm>
          <a:prstGeom prst="rect">
            <a:avLst/>
          </a:prstGeom>
          <a:noFill/>
          <a:ln/>
        </p:spPr>
        <p:txBody>
          <a:bodyPr wrap="square" lIns="25400" tIns="25400" rIns="25400" bIns="25400" rtlCol="0" anchor="t">
            <a:normAutofit fontScale="92500" lnSpcReduction="20000"/>
          </a:bodyPr>
          <a:lstStyle/>
          <a:p>
            <a:pPr marL="0" indent="0" algn="l">
              <a:lnSpc>
                <a:spcPct val="125000"/>
              </a:lnSpc>
              <a:buNone/>
            </a:pPr>
            <a:r>
              <a:rPr lang="en-US" sz="3300" b="1" kern="0" spc="-40" dirty="0">
                <a:solidFill>
                  <a:srgbClr val="303054"/>
                </a:solidFill>
                <a:latin typeface="Merriweather" pitchFamily="34" charset="0"/>
                <a:ea typeface="Merriweather" pitchFamily="34" charset="-122"/>
                <a:cs typeface="Merriweather" pitchFamily="34" charset="-120"/>
              </a:rPr>
              <a:t>Paid for in advance, by years no one watched.</a:t>
            </a:r>
            <a:endParaRPr lang="en-US" sz="3300" dirty="0"/>
          </a:p>
        </p:txBody>
      </p:sp>
      <p:sp>
        <p:nvSpPr>
          <p:cNvPr id="25" name="Text 23"/>
          <p:cNvSpPr/>
          <p:nvPr/>
        </p:nvSpPr>
        <p:spPr>
          <a:xfrm>
            <a:off x="10281345" y="7648575"/>
            <a:ext cx="7305023" cy="361950"/>
          </a:xfrm>
          <a:prstGeom prst="rect">
            <a:avLst/>
          </a:prstGeom>
          <a:noFill/>
          <a:ln/>
        </p:spPr>
        <p:txBody>
          <a:bodyPr wrap="square" lIns="25400" tIns="25400" rIns="25400" bIns="25400" rtlCol="0" anchor="t">
            <a:noAutofit/>
          </a:bodyPr>
          <a:lstStyle/>
          <a:p>
            <a:pPr marL="0" indent="0" algn="l">
              <a:buNone/>
            </a:pPr>
            <a:r>
              <a:rPr lang="en-US" sz="3200" i="1" dirty="0">
                <a:solidFill>
                  <a:srgbClr val="5C5C6E"/>
                </a:solidFill>
                <a:latin typeface="EB Garamond" pitchFamily="34" charset="0"/>
                <a:ea typeface="EB Garamond" pitchFamily="34" charset="-122"/>
                <a:cs typeface="EB Garamond" pitchFamily="34" charset="-120"/>
              </a:rPr>
              <a:t>The race you see vs. the years you don't.</a:t>
            </a:r>
            <a:endParaRPr lang="en-US" sz="3200" dirty="0"/>
          </a:p>
        </p:txBody>
      </p:sp>
      <p:pic>
        <p:nvPicPr>
          <p:cNvPr id="26" name="Image 0" descr="preencoded.png"/>
          <p:cNvPicPr>
            <a:picLocks noChangeAspect="1"/>
          </p:cNvPicPr>
          <p:nvPr/>
        </p:nvPicPr>
        <p:blipFill>
          <a:blip r:embed="rId3">
            <a:alphaModFix amt="85000"/>
          </a:blip>
          <a:stretch>
            <a:fillRect/>
          </a:stretch>
        </p:blipFill>
        <p:spPr>
          <a:xfrm>
            <a:off x="609600" y="9877425"/>
            <a:ext cx="243780" cy="209550"/>
          </a:xfrm>
          <a:prstGeom prst="rect">
            <a:avLst/>
          </a:prstGeom>
        </p:spPr>
      </p:pic>
      <p:sp>
        <p:nvSpPr>
          <p:cNvPr id="27" name="Text 24"/>
          <p:cNvSpPr/>
          <p:nvPr/>
        </p:nvSpPr>
        <p:spPr>
          <a:xfrm>
            <a:off x="967680" y="9891713"/>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
        <p:nvSpPr>
          <p:cNvPr id="28" name="Text 25"/>
          <p:cNvSpPr/>
          <p:nvPr/>
        </p:nvSpPr>
        <p:spPr>
          <a:xfrm>
            <a:off x="17046773" y="9672638"/>
            <a:ext cx="707827"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17 / 34</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0">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1524000" y="2876550"/>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LUKE 2:49 — JESUS' FIRST WORDS IN LUKE</a:t>
            </a:r>
            <a:endParaRPr lang="en-US" sz="1350" dirty="0"/>
          </a:p>
        </p:txBody>
      </p:sp>
      <p:sp>
        <p:nvSpPr>
          <p:cNvPr id="3" name="Text 1"/>
          <p:cNvSpPr/>
          <p:nvPr/>
        </p:nvSpPr>
        <p:spPr>
          <a:xfrm>
            <a:off x="1524000" y="3409950"/>
            <a:ext cx="15697200" cy="2924175"/>
          </a:xfrm>
          <a:prstGeom prst="rect">
            <a:avLst/>
          </a:prstGeom>
          <a:noFill/>
          <a:ln/>
        </p:spPr>
        <p:txBody>
          <a:bodyPr wrap="square" lIns="25400" tIns="25400" rIns="25400" bIns="25400" rtlCol="0" anchor="t">
            <a:normAutofit fontScale="92500"/>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Why were you looking for me? Did you not know that I </a:t>
            </a:r>
            <a:r>
              <a:rPr lang="en-US" sz="6600" i="1" kern="0" spc="-119" dirty="0">
                <a:solidFill>
                  <a:srgbClr val="303054"/>
                </a:solidFill>
                <a:latin typeface="EB Garamond" pitchFamily="34" charset="0"/>
                <a:ea typeface="EB Garamond" pitchFamily="34" charset="-122"/>
                <a:cs typeface="EB Garamond" pitchFamily="34" charset="-120"/>
              </a:rPr>
              <a:t>must be </a:t>
            </a:r>
            <a:r>
              <a:rPr lang="en-US" sz="6600" b="1" kern="0" spc="-119" dirty="0">
                <a:solidFill>
                  <a:srgbClr val="303054"/>
                </a:solidFill>
                <a:latin typeface="Merriweather" pitchFamily="34" charset="0"/>
                <a:ea typeface="Merriweather" pitchFamily="34" charset="-122"/>
                <a:cs typeface="Merriweather" pitchFamily="34" charset="-120"/>
              </a:rPr>
              <a:t>in my </a:t>
            </a:r>
            <a:r>
              <a:rPr lang="en-US" sz="6600" i="1" kern="0" spc="-119" dirty="0">
                <a:solidFill>
                  <a:srgbClr val="303054"/>
                </a:solidFill>
                <a:latin typeface="EB Garamond" pitchFamily="34" charset="0"/>
                <a:ea typeface="EB Garamond" pitchFamily="34" charset="-122"/>
                <a:cs typeface="EB Garamond" pitchFamily="34" charset="-120"/>
              </a:rPr>
              <a:t>Father's house?</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sp>
        <p:nvSpPr>
          <p:cNvPr id="4" name="Shape 2"/>
          <p:cNvSpPr/>
          <p:nvPr/>
        </p:nvSpPr>
        <p:spPr>
          <a:xfrm>
            <a:off x="1524000" y="6829425"/>
            <a:ext cx="10477500" cy="9525"/>
          </a:xfrm>
          <a:prstGeom prst="rect">
            <a:avLst/>
          </a:prstGeom>
          <a:solidFill>
            <a:srgbClr val="C8C5D2"/>
          </a:solidFill>
          <a:ln/>
        </p:spPr>
        <p:txBody>
          <a:bodyPr/>
          <a:lstStyle/>
          <a:p>
            <a:endParaRPr lang="en-US"/>
          </a:p>
        </p:txBody>
      </p:sp>
      <p:sp>
        <p:nvSpPr>
          <p:cNvPr id="5" name="Text 3"/>
          <p:cNvSpPr/>
          <p:nvPr/>
        </p:nvSpPr>
        <p:spPr>
          <a:xfrm>
            <a:off x="1524000" y="7067550"/>
            <a:ext cx="10791825"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EB Garamond" pitchFamily="34" charset="0"/>
                <a:ea typeface="EB Garamond" pitchFamily="34" charset="-122"/>
                <a:cs typeface="EB Garamond" pitchFamily="34" charset="-120"/>
              </a:rPr>
              <a:t>The first words of Jesus in Luke's Gospel.</a:t>
            </a:r>
            <a:endParaRPr lang="en-US" sz="2100" dirty="0"/>
          </a:p>
        </p:txBody>
      </p:sp>
      <p:pic>
        <p:nvPicPr>
          <p:cNvPr id="6"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7" name="Text 4"/>
          <p:cNvSpPr/>
          <p:nvPr/>
        </p:nvSpPr>
        <p:spPr>
          <a:xfrm>
            <a:off x="967680" y="9672638"/>
            <a:ext cx="1149102"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ONE · KNEW</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8">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9366945" cy="10287000"/>
          </a:xfrm>
          <a:prstGeom prst="rect">
            <a:avLst/>
          </a:prstGeom>
          <a:solidFill>
            <a:srgbClr val="B8DDD3"/>
          </a:solidFill>
          <a:ln/>
        </p:spPr>
        <p:txBody>
          <a:bodyPr/>
          <a:lstStyle/>
          <a:p>
            <a:endParaRPr lang="en-US"/>
          </a:p>
        </p:txBody>
      </p:sp>
      <p:sp>
        <p:nvSpPr>
          <p:cNvPr id="3" name="Shape 1"/>
          <p:cNvSpPr/>
          <p:nvPr/>
        </p:nvSpPr>
        <p:spPr>
          <a:xfrm>
            <a:off x="0" y="5143500"/>
            <a:ext cx="9366945" cy="5143500"/>
          </a:xfrm>
          <a:prstGeom prst="rect">
            <a:avLst/>
          </a:prstGeom>
          <a:solidFill>
            <a:srgbClr val="3D2817"/>
          </a:solidFill>
          <a:ln/>
        </p:spPr>
        <p:txBody>
          <a:bodyPr/>
          <a:lstStyle/>
          <a:p>
            <a:endParaRPr lang="en-US"/>
          </a:p>
        </p:txBody>
      </p:sp>
      <p:sp>
        <p:nvSpPr>
          <p:cNvPr id="4" name="Shape 2"/>
          <p:cNvSpPr/>
          <p:nvPr/>
        </p:nvSpPr>
        <p:spPr>
          <a:xfrm>
            <a:off x="3597622" y="2514600"/>
            <a:ext cx="342900" cy="695325"/>
          </a:xfrm>
          <a:prstGeom prst="roundRect">
            <a:avLst>
              <a:gd name="adj" fmla="val 11111"/>
            </a:avLst>
          </a:prstGeom>
          <a:solidFill>
            <a:srgbClr val="4A9C8C"/>
          </a:solidFill>
          <a:ln/>
        </p:spPr>
        <p:txBody>
          <a:bodyPr/>
          <a:lstStyle/>
          <a:p>
            <a:endParaRPr lang="en-US"/>
          </a:p>
        </p:txBody>
      </p:sp>
      <p:sp>
        <p:nvSpPr>
          <p:cNvPr id="5" name="Shape 3"/>
          <p:cNvSpPr/>
          <p:nvPr/>
        </p:nvSpPr>
        <p:spPr>
          <a:xfrm>
            <a:off x="3597622" y="2514600"/>
            <a:ext cx="342900" cy="28575"/>
          </a:xfrm>
          <a:prstGeom prst="rect">
            <a:avLst/>
          </a:prstGeom>
          <a:solidFill>
            <a:srgbClr val="303054"/>
          </a:solidFill>
          <a:ln/>
        </p:spPr>
        <p:txBody>
          <a:bodyPr/>
          <a:lstStyle/>
          <a:p>
            <a:endParaRPr lang="en-US"/>
          </a:p>
        </p:txBody>
      </p:sp>
      <p:sp>
        <p:nvSpPr>
          <p:cNvPr id="6" name="Shape 4"/>
          <p:cNvSpPr/>
          <p:nvPr/>
        </p:nvSpPr>
        <p:spPr>
          <a:xfrm>
            <a:off x="3597622" y="3209925"/>
            <a:ext cx="342900" cy="695325"/>
          </a:xfrm>
          <a:prstGeom prst="roundRect">
            <a:avLst>
              <a:gd name="adj" fmla="val 11111"/>
            </a:avLst>
          </a:prstGeom>
          <a:solidFill>
            <a:srgbClr val="4A9C8C"/>
          </a:solidFill>
          <a:ln/>
        </p:spPr>
        <p:txBody>
          <a:bodyPr/>
          <a:lstStyle/>
          <a:p>
            <a:endParaRPr lang="en-US"/>
          </a:p>
        </p:txBody>
      </p:sp>
      <p:sp>
        <p:nvSpPr>
          <p:cNvPr id="7" name="Shape 5"/>
          <p:cNvSpPr/>
          <p:nvPr/>
        </p:nvSpPr>
        <p:spPr>
          <a:xfrm>
            <a:off x="3597622" y="3209925"/>
            <a:ext cx="342900" cy="28575"/>
          </a:xfrm>
          <a:prstGeom prst="rect">
            <a:avLst/>
          </a:prstGeom>
          <a:solidFill>
            <a:srgbClr val="303054"/>
          </a:solidFill>
          <a:ln/>
        </p:spPr>
        <p:txBody>
          <a:bodyPr/>
          <a:lstStyle/>
          <a:p>
            <a:endParaRPr lang="en-US"/>
          </a:p>
        </p:txBody>
      </p:sp>
      <p:sp>
        <p:nvSpPr>
          <p:cNvPr id="8" name="Shape 6"/>
          <p:cNvSpPr/>
          <p:nvPr/>
        </p:nvSpPr>
        <p:spPr>
          <a:xfrm>
            <a:off x="3597622" y="3905250"/>
            <a:ext cx="342900" cy="695325"/>
          </a:xfrm>
          <a:prstGeom prst="roundRect">
            <a:avLst>
              <a:gd name="adj" fmla="val 11111"/>
            </a:avLst>
          </a:prstGeom>
          <a:solidFill>
            <a:srgbClr val="4A9C8C"/>
          </a:solidFill>
          <a:ln/>
        </p:spPr>
        <p:txBody>
          <a:bodyPr/>
          <a:lstStyle/>
          <a:p>
            <a:endParaRPr lang="en-US"/>
          </a:p>
        </p:txBody>
      </p:sp>
      <p:sp>
        <p:nvSpPr>
          <p:cNvPr id="9" name="Shape 7"/>
          <p:cNvSpPr/>
          <p:nvPr/>
        </p:nvSpPr>
        <p:spPr>
          <a:xfrm>
            <a:off x="3597622" y="3905250"/>
            <a:ext cx="342900" cy="28575"/>
          </a:xfrm>
          <a:prstGeom prst="rect">
            <a:avLst/>
          </a:prstGeom>
          <a:solidFill>
            <a:srgbClr val="303054"/>
          </a:solidFill>
          <a:ln/>
        </p:spPr>
        <p:txBody>
          <a:bodyPr/>
          <a:lstStyle/>
          <a:p>
            <a:endParaRPr lang="en-US"/>
          </a:p>
        </p:txBody>
      </p:sp>
      <p:sp>
        <p:nvSpPr>
          <p:cNvPr id="10" name="Shape 8"/>
          <p:cNvSpPr/>
          <p:nvPr/>
        </p:nvSpPr>
        <p:spPr>
          <a:xfrm>
            <a:off x="3597622" y="4600575"/>
            <a:ext cx="342900" cy="695325"/>
          </a:xfrm>
          <a:prstGeom prst="roundRect">
            <a:avLst>
              <a:gd name="adj" fmla="val 11111"/>
            </a:avLst>
          </a:prstGeom>
          <a:solidFill>
            <a:srgbClr val="4A9C8C"/>
          </a:solidFill>
          <a:ln/>
        </p:spPr>
        <p:txBody>
          <a:bodyPr/>
          <a:lstStyle/>
          <a:p>
            <a:endParaRPr lang="en-US"/>
          </a:p>
        </p:txBody>
      </p:sp>
      <p:sp>
        <p:nvSpPr>
          <p:cNvPr id="11" name="Shape 9"/>
          <p:cNvSpPr/>
          <p:nvPr/>
        </p:nvSpPr>
        <p:spPr>
          <a:xfrm>
            <a:off x="3597622" y="4600575"/>
            <a:ext cx="342900" cy="28575"/>
          </a:xfrm>
          <a:prstGeom prst="rect">
            <a:avLst/>
          </a:prstGeom>
          <a:solidFill>
            <a:srgbClr val="303054"/>
          </a:solidFill>
          <a:ln/>
        </p:spPr>
        <p:txBody>
          <a:bodyPr/>
          <a:lstStyle/>
          <a:p>
            <a:endParaRPr lang="en-US"/>
          </a:p>
        </p:txBody>
      </p:sp>
      <p:sp>
        <p:nvSpPr>
          <p:cNvPr id="12" name="Shape 10"/>
          <p:cNvSpPr/>
          <p:nvPr/>
        </p:nvSpPr>
        <p:spPr>
          <a:xfrm>
            <a:off x="4512022" y="1343025"/>
            <a:ext cx="342900" cy="695325"/>
          </a:xfrm>
          <a:prstGeom prst="roundRect">
            <a:avLst>
              <a:gd name="adj" fmla="val 11111"/>
            </a:avLst>
          </a:prstGeom>
          <a:solidFill>
            <a:srgbClr val="4A9C8C"/>
          </a:solidFill>
          <a:ln/>
        </p:spPr>
        <p:txBody>
          <a:bodyPr/>
          <a:lstStyle/>
          <a:p>
            <a:endParaRPr lang="en-US"/>
          </a:p>
        </p:txBody>
      </p:sp>
      <p:sp>
        <p:nvSpPr>
          <p:cNvPr id="13" name="Shape 11"/>
          <p:cNvSpPr/>
          <p:nvPr/>
        </p:nvSpPr>
        <p:spPr>
          <a:xfrm>
            <a:off x="4512022" y="1343025"/>
            <a:ext cx="342900" cy="28575"/>
          </a:xfrm>
          <a:prstGeom prst="rect">
            <a:avLst/>
          </a:prstGeom>
          <a:solidFill>
            <a:srgbClr val="303054"/>
          </a:solidFill>
          <a:ln/>
        </p:spPr>
        <p:txBody>
          <a:bodyPr/>
          <a:lstStyle/>
          <a:p>
            <a:endParaRPr lang="en-US"/>
          </a:p>
        </p:txBody>
      </p:sp>
      <p:sp>
        <p:nvSpPr>
          <p:cNvPr id="14" name="Shape 12"/>
          <p:cNvSpPr/>
          <p:nvPr/>
        </p:nvSpPr>
        <p:spPr>
          <a:xfrm>
            <a:off x="4512022" y="2038350"/>
            <a:ext cx="342900" cy="695325"/>
          </a:xfrm>
          <a:prstGeom prst="roundRect">
            <a:avLst>
              <a:gd name="adj" fmla="val 11111"/>
            </a:avLst>
          </a:prstGeom>
          <a:solidFill>
            <a:srgbClr val="4A9C8C"/>
          </a:solidFill>
          <a:ln/>
        </p:spPr>
        <p:txBody>
          <a:bodyPr/>
          <a:lstStyle/>
          <a:p>
            <a:endParaRPr lang="en-US"/>
          </a:p>
        </p:txBody>
      </p:sp>
      <p:sp>
        <p:nvSpPr>
          <p:cNvPr id="15" name="Shape 13"/>
          <p:cNvSpPr/>
          <p:nvPr/>
        </p:nvSpPr>
        <p:spPr>
          <a:xfrm>
            <a:off x="4512022" y="2038350"/>
            <a:ext cx="342900" cy="28575"/>
          </a:xfrm>
          <a:prstGeom prst="rect">
            <a:avLst/>
          </a:prstGeom>
          <a:solidFill>
            <a:srgbClr val="303054"/>
          </a:solidFill>
          <a:ln/>
        </p:spPr>
        <p:txBody>
          <a:bodyPr/>
          <a:lstStyle/>
          <a:p>
            <a:endParaRPr lang="en-US"/>
          </a:p>
        </p:txBody>
      </p:sp>
      <p:sp>
        <p:nvSpPr>
          <p:cNvPr id="16" name="Shape 14"/>
          <p:cNvSpPr/>
          <p:nvPr/>
        </p:nvSpPr>
        <p:spPr>
          <a:xfrm>
            <a:off x="4512022" y="2733675"/>
            <a:ext cx="342900" cy="695325"/>
          </a:xfrm>
          <a:prstGeom prst="roundRect">
            <a:avLst>
              <a:gd name="adj" fmla="val 11111"/>
            </a:avLst>
          </a:prstGeom>
          <a:solidFill>
            <a:srgbClr val="4A9C8C"/>
          </a:solidFill>
          <a:ln/>
        </p:spPr>
        <p:txBody>
          <a:bodyPr/>
          <a:lstStyle/>
          <a:p>
            <a:endParaRPr lang="en-US"/>
          </a:p>
        </p:txBody>
      </p:sp>
      <p:sp>
        <p:nvSpPr>
          <p:cNvPr id="17" name="Shape 15"/>
          <p:cNvSpPr/>
          <p:nvPr/>
        </p:nvSpPr>
        <p:spPr>
          <a:xfrm>
            <a:off x="4512022" y="2733675"/>
            <a:ext cx="342900" cy="28575"/>
          </a:xfrm>
          <a:prstGeom prst="rect">
            <a:avLst/>
          </a:prstGeom>
          <a:solidFill>
            <a:srgbClr val="303054"/>
          </a:solidFill>
          <a:ln/>
        </p:spPr>
        <p:txBody>
          <a:bodyPr/>
          <a:lstStyle/>
          <a:p>
            <a:endParaRPr lang="en-US"/>
          </a:p>
        </p:txBody>
      </p:sp>
      <p:sp>
        <p:nvSpPr>
          <p:cNvPr id="18" name="Shape 16"/>
          <p:cNvSpPr/>
          <p:nvPr/>
        </p:nvSpPr>
        <p:spPr>
          <a:xfrm>
            <a:off x="4512022" y="3429000"/>
            <a:ext cx="342900" cy="695325"/>
          </a:xfrm>
          <a:prstGeom prst="roundRect">
            <a:avLst>
              <a:gd name="adj" fmla="val 11111"/>
            </a:avLst>
          </a:prstGeom>
          <a:solidFill>
            <a:srgbClr val="4A9C8C"/>
          </a:solidFill>
          <a:ln/>
        </p:spPr>
        <p:txBody>
          <a:bodyPr/>
          <a:lstStyle/>
          <a:p>
            <a:endParaRPr lang="en-US"/>
          </a:p>
        </p:txBody>
      </p:sp>
      <p:sp>
        <p:nvSpPr>
          <p:cNvPr id="19" name="Shape 17"/>
          <p:cNvSpPr/>
          <p:nvPr/>
        </p:nvSpPr>
        <p:spPr>
          <a:xfrm>
            <a:off x="4512022" y="3429000"/>
            <a:ext cx="342900" cy="28575"/>
          </a:xfrm>
          <a:prstGeom prst="rect">
            <a:avLst/>
          </a:prstGeom>
          <a:solidFill>
            <a:srgbClr val="303054"/>
          </a:solidFill>
          <a:ln/>
        </p:spPr>
        <p:txBody>
          <a:bodyPr/>
          <a:lstStyle/>
          <a:p>
            <a:endParaRPr lang="en-US"/>
          </a:p>
        </p:txBody>
      </p:sp>
      <p:sp>
        <p:nvSpPr>
          <p:cNvPr id="20" name="Shape 18"/>
          <p:cNvSpPr/>
          <p:nvPr/>
        </p:nvSpPr>
        <p:spPr>
          <a:xfrm>
            <a:off x="4512022" y="4124325"/>
            <a:ext cx="342900" cy="695325"/>
          </a:xfrm>
          <a:prstGeom prst="roundRect">
            <a:avLst>
              <a:gd name="adj" fmla="val 11111"/>
            </a:avLst>
          </a:prstGeom>
          <a:solidFill>
            <a:srgbClr val="4A9C8C"/>
          </a:solidFill>
          <a:ln/>
        </p:spPr>
        <p:txBody>
          <a:bodyPr/>
          <a:lstStyle/>
          <a:p>
            <a:endParaRPr lang="en-US"/>
          </a:p>
        </p:txBody>
      </p:sp>
      <p:sp>
        <p:nvSpPr>
          <p:cNvPr id="21" name="Shape 19"/>
          <p:cNvSpPr/>
          <p:nvPr/>
        </p:nvSpPr>
        <p:spPr>
          <a:xfrm>
            <a:off x="4512022" y="4124325"/>
            <a:ext cx="342900" cy="28575"/>
          </a:xfrm>
          <a:prstGeom prst="rect">
            <a:avLst/>
          </a:prstGeom>
          <a:solidFill>
            <a:srgbClr val="303054"/>
          </a:solidFill>
          <a:ln/>
        </p:spPr>
        <p:txBody>
          <a:bodyPr/>
          <a:lstStyle/>
          <a:p>
            <a:endParaRPr lang="en-US"/>
          </a:p>
        </p:txBody>
      </p:sp>
      <p:sp>
        <p:nvSpPr>
          <p:cNvPr id="22" name="Shape 20"/>
          <p:cNvSpPr/>
          <p:nvPr/>
        </p:nvSpPr>
        <p:spPr>
          <a:xfrm>
            <a:off x="5426422" y="3400425"/>
            <a:ext cx="342900" cy="695325"/>
          </a:xfrm>
          <a:prstGeom prst="roundRect">
            <a:avLst>
              <a:gd name="adj" fmla="val 11111"/>
            </a:avLst>
          </a:prstGeom>
          <a:solidFill>
            <a:srgbClr val="4A9C8C"/>
          </a:solidFill>
          <a:ln/>
        </p:spPr>
        <p:txBody>
          <a:bodyPr/>
          <a:lstStyle/>
          <a:p>
            <a:endParaRPr lang="en-US"/>
          </a:p>
        </p:txBody>
      </p:sp>
      <p:sp>
        <p:nvSpPr>
          <p:cNvPr id="23" name="Shape 21"/>
          <p:cNvSpPr/>
          <p:nvPr/>
        </p:nvSpPr>
        <p:spPr>
          <a:xfrm>
            <a:off x="5426422" y="3400425"/>
            <a:ext cx="342900" cy="28575"/>
          </a:xfrm>
          <a:prstGeom prst="rect">
            <a:avLst/>
          </a:prstGeom>
          <a:solidFill>
            <a:srgbClr val="303054"/>
          </a:solidFill>
          <a:ln/>
        </p:spPr>
        <p:txBody>
          <a:bodyPr/>
          <a:lstStyle/>
          <a:p>
            <a:endParaRPr lang="en-US"/>
          </a:p>
        </p:txBody>
      </p:sp>
      <p:sp>
        <p:nvSpPr>
          <p:cNvPr id="24" name="Shape 22"/>
          <p:cNvSpPr/>
          <p:nvPr/>
        </p:nvSpPr>
        <p:spPr>
          <a:xfrm>
            <a:off x="5426422" y="4095750"/>
            <a:ext cx="342900" cy="695325"/>
          </a:xfrm>
          <a:prstGeom prst="roundRect">
            <a:avLst>
              <a:gd name="adj" fmla="val 11111"/>
            </a:avLst>
          </a:prstGeom>
          <a:solidFill>
            <a:srgbClr val="4A9C8C"/>
          </a:solidFill>
          <a:ln/>
        </p:spPr>
        <p:txBody>
          <a:bodyPr/>
          <a:lstStyle/>
          <a:p>
            <a:endParaRPr lang="en-US"/>
          </a:p>
        </p:txBody>
      </p:sp>
      <p:sp>
        <p:nvSpPr>
          <p:cNvPr id="25" name="Shape 23"/>
          <p:cNvSpPr/>
          <p:nvPr/>
        </p:nvSpPr>
        <p:spPr>
          <a:xfrm>
            <a:off x="5426422" y="4095750"/>
            <a:ext cx="342900" cy="28575"/>
          </a:xfrm>
          <a:prstGeom prst="rect">
            <a:avLst/>
          </a:prstGeom>
          <a:solidFill>
            <a:srgbClr val="303054"/>
          </a:solidFill>
          <a:ln/>
        </p:spPr>
        <p:txBody>
          <a:bodyPr/>
          <a:lstStyle/>
          <a:p>
            <a:endParaRPr lang="en-US"/>
          </a:p>
        </p:txBody>
      </p:sp>
      <p:sp>
        <p:nvSpPr>
          <p:cNvPr id="26" name="Shape 24"/>
          <p:cNvSpPr/>
          <p:nvPr/>
        </p:nvSpPr>
        <p:spPr>
          <a:xfrm>
            <a:off x="5426422" y="4791075"/>
            <a:ext cx="342900" cy="695325"/>
          </a:xfrm>
          <a:prstGeom prst="roundRect">
            <a:avLst>
              <a:gd name="adj" fmla="val 11111"/>
            </a:avLst>
          </a:prstGeom>
          <a:solidFill>
            <a:srgbClr val="4A9C8C"/>
          </a:solidFill>
          <a:ln/>
        </p:spPr>
        <p:txBody>
          <a:bodyPr/>
          <a:lstStyle/>
          <a:p>
            <a:endParaRPr lang="en-US"/>
          </a:p>
        </p:txBody>
      </p:sp>
      <p:sp>
        <p:nvSpPr>
          <p:cNvPr id="27" name="Shape 25"/>
          <p:cNvSpPr/>
          <p:nvPr/>
        </p:nvSpPr>
        <p:spPr>
          <a:xfrm>
            <a:off x="5426422" y="4791075"/>
            <a:ext cx="342900" cy="28575"/>
          </a:xfrm>
          <a:prstGeom prst="rect">
            <a:avLst/>
          </a:prstGeom>
          <a:solidFill>
            <a:srgbClr val="303054"/>
          </a:solidFill>
          <a:ln/>
        </p:spPr>
        <p:txBody>
          <a:bodyPr/>
          <a:lstStyle/>
          <a:p>
            <a:endParaRPr lang="en-US"/>
          </a:p>
        </p:txBody>
      </p:sp>
      <p:sp>
        <p:nvSpPr>
          <p:cNvPr id="28" name="Shape 26"/>
          <p:cNvSpPr/>
          <p:nvPr/>
        </p:nvSpPr>
        <p:spPr>
          <a:xfrm rot="-900000">
            <a:off x="3155159" y="5098062"/>
            <a:ext cx="57150" cy="2667000"/>
          </a:xfrm>
          <a:prstGeom prst="roundRect">
            <a:avLst>
              <a:gd name="adj" fmla="val 50000"/>
            </a:avLst>
          </a:prstGeom>
          <a:solidFill>
            <a:srgbClr val="C9A88B"/>
          </a:solidFill>
          <a:ln/>
        </p:spPr>
        <p:txBody>
          <a:bodyPr/>
          <a:lstStyle/>
          <a:p>
            <a:endParaRPr lang="en-US"/>
          </a:p>
        </p:txBody>
      </p:sp>
      <p:sp>
        <p:nvSpPr>
          <p:cNvPr id="29" name="Shape 27"/>
          <p:cNvSpPr/>
          <p:nvPr/>
        </p:nvSpPr>
        <p:spPr>
          <a:xfrm rot="480000">
            <a:off x="3976498" y="5126815"/>
            <a:ext cx="76200" cy="3429000"/>
          </a:xfrm>
          <a:prstGeom prst="roundRect">
            <a:avLst>
              <a:gd name="adj" fmla="val 50000"/>
            </a:avLst>
          </a:prstGeom>
          <a:solidFill>
            <a:srgbClr val="C9A88B"/>
          </a:solidFill>
          <a:ln/>
        </p:spPr>
        <p:txBody>
          <a:bodyPr/>
          <a:lstStyle/>
          <a:p>
            <a:endParaRPr lang="en-US"/>
          </a:p>
        </p:txBody>
      </p:sp>
      <p:sp>
        <p:nvSpPr>
          <p:cNvPr id="30" name="Shape 28"/>
          <p:cNvSpPr/>
          <p:nvPr/>
        </p:nvSpPr>
        <p:spPr>
          <a:xfrm rot="-300001">
            <a:off x="5284511" y="5137701"/>
            <a:ext cx="66675" cy="3048000"/>
          </a:xfrm>
          <a:prstGeom prst="roundRect">
            <a:avLst>
              <a:gd name="adj" fmla="val 50000"/>
            </a:avLst>
          </a:prstGeom>
          <a:solidFill>
            <a:srgbClr val="C9A88B"/>
          </a:solidFill>
          <a:ln/>
        </p:spPr>
        <p:txBody>
          <a:bodyPr/>
          <a:lstStyle/>
          <a:p>
            <a:endParaRPr lang="en-US"/>
          </a:p>
        </p:txBody>
      </p:sp>
      <p:sp>
        <p:nvSpPr>
          <p:cNvPr id="31" name="Shape 29"/>
          <p:cNvSpPr/>
          <p:nvPr/>
        </p:nvSpPr>
        <p:spPr>
          <a:xfrm rot="1199999">
            <a:off x="3201022" y="5080313"/>
            <a:ext cx="47625" cy="2095500"/>
          </a:xfrm>
          <a:prstGeom prst="roundRect">
            <a:avLst>
              <a:gd name="adj" fmla="val 50000"/>
            </a:avLst>
          </a:prstGeom>
          <a:solidFill>
            <a:srgbClr val="C9A88B"/>
          </a:solidFill>
          <a:ln/>
        </p:spPr>
        <p:txBody>
          <a:bodyPr/>
          <a:lstStyle/>
          <a:p>
            <a:endParaRPr lang="en-US"/>
          </a:p>
        </p:txBody>
      </p:sp>
      <p:sp>
        <p:nvSpPr>
          <p:cNvPr id="32" name="Shape 30"/>
          <p:cNvSpPr/>
          <p:nvPr/>
        </p:nvSpPr>
        <p:spPr>
          <a:xfrm rot="-1320001">
            <a:off x="6271279" y="5053335"/>
            <a:ext cx="57150" cy="2476500"/>
          </a:xfrm>
          <a:prstGeom prst="roundRect">
            <a:avLst>
              <a:gd name="adj" fmla="val 50000"/>
            </a:avLst>
          </a:prstGeom>
          <a:solidFill>
            <a:srgbClr val="C9A88B"/>
          </a:solidFill>
          <a:ln/>
        </p:spPr>
        <p:txBody>
          <a:bodyPr/>
          <a:lstStyle/>
          <a:p>
            <a:endParaRPr lang="en-US"/>
          </a:p>
        </p:txBody>
      </p:sp>
      <p:sp>
        <p:nvSpPr>
          <p:cNvPr id="33" name="Shape 31"/>
          <p:cNvSpPr/>
          <p:nvPr/>
        </p:nvSpPr>
        <p:spPr>
          <a:xfrm>
            <a:off x="0" y="7686675"/>
            <a:ext cx="9366945" cy="2600325"/>
          </a:xfrm>
          <a:prstGeom prst="rect">
            <a:avLst/>
          </a:prstGeom>
          <a:solidFill>
            <a:srgbClr val="000000">
              <a:alpha val="65000"/>
            </a:srgbClr>
          </a:solidFill>
          <a:ln/>
        </p:spPr>
        <p:txBody>
          <a:bodyPr/>
          <a:lstStyle/>
          <a:p>
            <a:endParaRPr lang="en-US"/>
          </a:p>
        </p:txBody>
      </p:sp>
      <p:sp>
        <p:nvSpPr>
          <p:cNvPr id="34" name="Text 32"/>
          <p:cNvSpPr/>
          <p:nvPr/>
        </p:nvSpPr>
        <p:spPr>
          <a:xfrm>
            <a:off x="609600" y="8220075"/>
            <a:ext cx="8392177" cy="1162050"/>
          </a:xfrm>
          <a:prstGeom prst="rect">
            <a:avLst/>
          </a:prstGeom>
          <a:noFill/>
          <a:ln/>
        </p:spPr>
        <p:txBody>
          <a:bodyPr wrap="square" lIns="25400" tIns="25400" rIns="25400" bIns="25400" rtlCol="0" anchor="t">
            <a:normAutofit fontScale="92500" lnSpcReduction="20000"/>
          </a:bodyPr>
          <a:lstStyle/>
          <a:p>
            <a:pPr marL="0" indent="0" algn="l">
              <a:lnSpc>
                <a:spcPct val="90000"/>
              </a:lnSpc>
              <a:buNone/>
            </a:pPr>
            <a:r>
              <a:rPr lang="en-US" sz="9900" b="1" kern="0" spc="-297" dirty="0">
                <a:solidFill>
                  <a:srgbClr val="FFFFFF"/>
                </a:solidFill>
                <a:latin typeface="Merriweather" pitchFamily="34" charset="0"/>
                <a:ea typeface="Merriweather" pitchFamily="34" charset="-122"/>
                <a:cs typeface="Merriweather" pitchFamily="34" charset="-120"/>
              </a:rPr>
              <a:t>5 </a:t>
            </a:r>
            <a:r>
              <a:rPr lang="en-US" sz="3300" i="1" kern="0" spc="-297" dirty="0">
                <a:solidFill>
                  <a:srgbClr val="FFFFFF">
                    <a:alpha val="85000"/>
                  </a:srgbClr>
                </a:solidFill>
                <a:latin typeface="EB Garamond" pitchFamily="34" charset="0"/>
                <a:ea typeface="EB Garamond" pitchFamily="34" charset="-122"/>
                <a:cs typeface="EB Garamond" pitchFamily="34" charset="-120"/>
              </a:rPr>
              <a:t>years</a:t>
            </a:r>
            <a:endParaRPr lang="en-US" sz="9900" dirty="0"/>
          </a:p>
        </p:txBody>
      </p:sp>
      <p:sp>
        <p:nvSpPr>
          <p:cNvPr id="35" name="Text 33"/>
          <p:cNvSpPr/>
          <p:nvPr/>
        </p:nvSpPr>
        <p:spPr>
          <a:xfrm>
            <a:off x="609600" y="9496425"/>
            <a:ext cx="8392177" cy="295275"/>
          </a:xfrm>
          <a:prstGeom prst="rect">
            <a:avLst/>
          </a:prstGeom>
          <a:noFill/>
          <a:ln/>
        </p:spPr>
        <p:txBody>
          <a:bodyPr wrap="square" lIns="25400" tIns="25400" rIns="25400" bIns="25400" rtlCol="0" anchor="t">
            <a:normAutofit/>
          </a:bodyPr>
          <a:lstStyle/>
          <a:p>
            <a:pPr marL="0" indent="0" algn="l">
              <a:buNone/>
            </a:pPr>
            <a:r>
              <a:rPr lang="en-US" sz="1500" b="1" kern="0" spc="270" dirty="0">
                <a:solidFill>
                  <a:srgbClr val="FFFFFF">
                    <a:alpha val="82000"/>
                  </a:srgbClr>
                </a:solidFill>
                <a:latin typeface="Open Sans" pitchFamily="34" charset="0"/>
                <a:ea typeface="Open Sans" pitchFamily="34" charset="-122"/>
                <a:cs typeface="Open Sans" pitchFamily="34" charset="-120"/>
              </a:rPr>
              <a:t>UNDERGROUND · THEN 30M IN ONE SEASON</a:t>
            </a:r>
            <a:endParaRPr lang="en-US" sz="1500" dirty="0"/>
          </a:p>
        </p:txBody>
      </p:sp>
      <p:sp>
        <p:nvSpPr>
          <p:cNvPr id="36" name="Shape 34"/>
          <p:cNvSpPr/>
          <p:nvPr/>
        </p:nvSpPr>
        <p:spPr>
          <a:xfrm>
            <a:off x="9366945" y="0"/>
            <a:ext cx="8921055" cy="10287000"/>
          </a:xfrm>
          <a:prstGeom prst="rect">
            <a:avLst/>
          </a:prstGeom>
          <a:solidFill>
            <a:srgbClr val="FAF7F2"/>
          </a:solidFill>
          <a:ln/>
        </p:spPr>
        <p:txBody>
          <a:bodyPr/>
          <a:lstStyle/>
          <a:p>
            <a:endParaRPr lang="en-US"/>
          </a:p>
        </p:txBody>
      </p:sp>
      <p:sp>
        <p:nvSpPr>
          <p:cNvPr id="37" name="Text 35"/>
          <p:cNvSpPr/>
          <p:nvPr/>
        </p:nvSpPr>
        <p:spPr>
          <a:xfrm>
            <a:off x="10281345" y="2085975"/>
            <a:ext cx="7305023" cy="247650"/>
          </a:xfrm>
          <a:prstGeom prst="rect">
            <a:avLst/>
          </a:prstGeom>
          <a:noFill/>
          <a:ln/>
        </p:spPr>
        <p:txBody>
          <a:bodyPr wrap="square" lIns="25400" tIns="25400" rIns="25400" bIns="25400" rtlCol="0" anchor="t">
            <a:normAutofit/>
          </a:bodyPr>
          <a:lstStyle/>
          <a:p>
            <a:pPr marL="0" indent="0" algn="l">
              <a:buNone/>
            </a:pPr>
            <a:r>
              <a:rPr lang="en-US" sz="1200" b="1" kern="0" spc="384" dirty="0">
                <a:solidFill>
                  <a:srgbClr val="CD2144"/>
                </a:solidFill>
                <a:latin typeface="Open Sans" pitchFamily="34" charset="0"/>
                <a:ea typeface="Open Sans" pitchFamily="34" charset="-122"/>
                <a:cs typeface="Open Sans" pitchFamily="34" charset="-120"/>
              </a:rPr>
              <a:t>PICTURE 2 OF 3 · BAMBOO</a:t>
            </a:r>
            <a:endParaRPr lang="en-US" sz="1200" dirty="0"/>
          </a:p>
        </p:txBody>
      </p:sp>
      <p:sp>
        <p:nvSpPr>
          <p:cNvPr id="38" name="Text 36"/>
          <p:cNvSpPr/>
          <p:nvPr/>
        </p:nvSpPr>
        <p:spPr>
          <a:xfrm>
            <a:off x="10281345" y="2562225"/>
            <a:ext cx="7305023" cy="952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200" b="1" kern="0" spc="-180" dirty="0">
                <a:solidFill>
                  <a:srgbClr val="303054"/>
                </a:solidFill>
                <a:latin typeface="Merriweather" pitchFamily="34" charset="0"/>
                <a:ea typeface="Merriweather" pitchFamily="34" charset="-122"/>
                <a:cs typeface="Merriweather" pitchFamily="34" charset="-120"/>
              </a:rPr>
              <a:t>Hidden </a:t>
            </a:r>
            <a:r>
              <a:rPr lang="en-US" sz="7200" i="1" kern="0" spc="-180" dirty="0">
                <a:solidFill>
                  <a:srgbClr val="4A9C8C"/>
                </a:solidFill>
                <a:latin typeface="EB Garamond" pitchFamily="34" charset="0"/>
                <a:ea typeface="EB Garamond" pitchFamily="34" charset="-122"/>
                <a:cs typeface="EB Garamond" pitchFamily="34" charset="-120"/>
              </a:rPr>
              <a:t>roots</a:t>
            </a:r>
            <a:endParaRPr lang="en-US" sz="7200" dirty="0"/>
          </a:p>
        </p:txBody>
      </p:sp>
      <p:sp>
        <p:nvSpPr>
          <p:cNvPr id="39" name="Shape 37"/>
          <p:cNvSpPr/>
          <p:nvPr/>
        </p:nvSpPr>
        <p:spPr>
          <a:xfrm>
            <a:off x="10281345" y="5905500"/>
            <a:ext cx="7092255" cy="9525"/>
          </a:xfrm>
          <a:prstGeom prst="rect">
            <a:avLst/>
          </a:prstGeom>
          <a:solidFill>
            <a:srgbClr val="C8C5D2"/>
          </a:solidFill>
          <a:ln/>
        </p:spPr>
        <p:txBody>
          <a:bodyPr/>
          <a:lstStyle/>
          <a:p>
            <a:endParaRPr lang="en-US"/>
          </a:p>
        </p:txBody>
      </p:sp>
      <p:sp>
        <p:nvSpPr>
          <p:cNvPr id="40" name="Shape 38"/>
          <p:cNvSpPr/>
          <p:nvPr/>
        </p:nvSpPr>
        <p:spPr>
          <a:xfrm>
            <a:off x="10281345" y="4238625"/>
            <a:ext cx="7092255" cy="9525"/>
          </a:xfrm>
          <a:prstGeom prst="rect">
            <a:avLst/>
          </a:prstGeom>
          <a:solidFill>
            <a:srgbClr val="C8C5D2"/>
          </a:solidFill>
          <a:ln/>
        </p:spPr>
        <p:txBody>
          <a:bodyPr/>
          <a:lstStyle/>
          <a:p>
            <a:endParaRPr lang="en-US"/>
          </a:p>
        </p:txBody>
      </p:sp>
      <p:sp>
        <p:nvSpPr>
          <p:cNvPr id="41" name="Text 39"/>
          <p:cNvSpPr/>
          <p:nvPr/>
        </p:nvSpPr>
        <p:spPr>
          <a:xfrm>
            <a:off x="10281345" y="4514850"/>
            <a:ext cx="7305023" cy="8001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6000" b="1" kern="0" spc="-150" dirty="0">
                <a:solidFill>
                  <a:srgbClr val="4A9C8C"/>
                </a:solidFill>
                <a:latin typeface="Merriweather" pitchFamily="34" charset="0"/>
                <a:ea typeface="Merriweather" pitchFamily="34" charset="-122"/>
                <a:cs typeface="Merriweather" pitchFamily="34" charset="-120"/>
              </a:rPr>
              <a:t>0 </a:t>
            </a:r>
            <a:r>
              <a:rPr lang="en-US" sz="2700" i="1" kern="0" spc="-150" dirty="0">
                <a:solidFill>
                  <a:srgbClr val="5C5C6E"/>
                </a:solidFill>
                <a:latin typeface="EB Garamond" pitchFamily="34" charset="0"/>
                <a:ea typeface="EB Garamond" pitchFamily="34" charset="-122"/>
                <a:cs typeface="EB Garamond" pitchFamily="34" charset="-120"/>
              </a:rPr>
              <a:t>visible</a:t>
            </a:r>
            <a:endParaRPr lang="en-US" sz="6000" dirty="0"/>
          </a:p>
        </p:txBody>
      </p:sp>
      <p:sp>
        <p:nvSpPr>
          <p:cNvPr id="42" name="Text 40"/>
          <p:cNvSpPr/>
          <p:nvPr/>
        </p:nvSpPr>
        <p:spPr>
          <a:xfrm>
            <a:off x="10281345" y="5314950"/>
            <a:ext cx="7305023" cy="361950"/>
          </a:xfrm>
          <a:prstGeom prst="rect">
            <a:avLst/>
          </a:prstGeom>
          <a:noFill/>
          <a:ln/>
        </p:spPr>
        <p:txBody>
          <a:bodyPr wrap="square" lIns="25400" tIns="25400" rIns="25400" bIns="25400" rtlCol="0" anchor="t">
            <a:normAutofit/>
          </a:bodyPr>
          <a:lstStyle/>
          <a:p>
            <a:pPr marL="0" indent="0" algn="l">
              <a:buNone/>
            </a:pPr>
            <a:r>
              <a:rPr lang="en-US" sz="1950" i="1" dirty="0">
                <a:solidFill>
                  <a:srgbClr val="5C5C6E"/>
                </a:solidFill>
                <a:latin typeface="EB Garamond" pitchFamily="34" charset="0"/>
                <a:ea typeface="EB Garamond" pitchFamily="34" charset="-122"/>
                <a:cs typeface="EB Garamond" pitchFamily="34" charset="-120"/>
              </a:rPr>
              <a:t>years above the soil</a:t>
            </a:r>
            <a:endParaRPr lang="en-US" sz="1950" dirty="0"/>
          </a:p>
        </p:txBody>
      </p:sp>
      <p:sp>
        <p:nvSpPr>
          <p:cNvPr id="43" name="Text 41"/>
          <p:cNvSpPr/>
          <p:nvPr/>
        </p:nvSpPr>
        <p:spPr>
          <a:xfrm>
            <a:off x="10281345" y="6296025"/>
            <a:ext cx="7305023" cy="1085850"/>
          </a:xfrm>
          <a:prstGeom prst="rect">
            <a:avLst/>
          </a:prstGeom>
          <a:noFill/>
          <a:ln/>
        </p:spPr>
        <p:txBody>
          <a:bodyPr wrap="square" lIns="25400" tIns="25400" rIns="25400" bIns="25400" rtlCol="0" anchor="t">
            <a:normAutofit fontScale="92500" lnSpcReduction="20000"/>
          </a:bodyPr>
          <a:lstStyle/>
          <a:p>
            <a:pPr marL="0" indent="0" algn="l">
              <a:lnSpc>
                <a:spcPct val="125000"/>
              </a:lnSpc>
              <a:buNone/>
            </a:pPr>
            <a:r>
              <a:rPr lang="en-US" sz="3300" b="1" kern="0" spc="-40" dirty="0">
                <a:solidFill>
                  <a:srgbClr val="303054"/>
                </a:solidFill>
                <a:latin typeface="Merriweather" pitchFamily="34" charset="0"/>
                <a:ea typeface="Merriweather" pitchFamily="34" charset="-122"/>
                <a:cs typeface="Merriweather" pitchFamily="34" charset="-120"/>
              </a:rPr>
              <a:t>The network forms first. </a:t>
            </a:r>
          </a:p>
          <a:p>
            <a:pPr marL="0" indent="0" algn="l">
              <a:lnSpc>
                <a:spcPct val="125000"/>
              </a:lnSpc>
              <a:buNone/>
            </a:pPr>
            <a:r>
              <a:rPr lang="en-US" sz="3300" i="1" kern="0" spc="-40" dirty="0">
                <a:solidFill>
                  <a:srgbClr val="CD2144"/>
                </a:solidFill>
                <a:latin typeface="EB Garamond" pitchFamily="34" charset="0"/>
                <a:ea typeface="EB Garamond" pitchFamily="34" charset="-122"/>
                <a:cs typeface="EB Garamond" pitchFamily="34" charset="-120"/>
              </a:rPr>
              <a:t>No roots, no shoot.</a:t>
            </a:r>
            <a:endParaRPr lang="en-US" sz="3300" dirty="0"/>
          </a:p>
        </p:txBody>
      </p:sp>
      <p:sp>
        <p:nvSpPr>
          <p:cNvPr id="44" name="Text 42"/>
          <p:cNvSpPr/>
          <p:nvPr/>
        </p:nvSpPr>
        <p:spPr>
          <a:xfrm>
            <a:off x="10281345" y="7648575"/>
            <a:ext cx="7305023" cy="361950"/>
          </a:xfrm>
          <a:prstGeom prst="rect">
            <a:avLst/>
          </a:prstGeom>
          <a:noFill/>
          <a:ln/>
        </p:spPr>
        <p:txBody>
          <a:bodyPr wrap="square" lIns="25400" tIns="25400" rIns="25400" bIns="25400" rtlCol="0" anchor="t">
            <a:normAutofit/>
          </a:bodyPr>
          <a:lstStyle/>
          <a:p>
            <a:pPr marL="0" indent="0" algn="l">
              <a:buNone/>
            </a:pPr>
            <a:r>
              <a:rPr lang="en-US" sz="1950" i="1" dirty="0">
                <a:solidFill>
                  <a:srgbClr val="5C5C6E"/>
                </a:solidFill>
                <a:latin typeface="EB Garamond" pitchFamily="34" charset="0"/>
                <a:ea typeface="EB Garamond" pitchFamily="34" charset="-122"/>
                <a:cs typeface="EB Garamond" pitchFamily="34" charset="-120"/>
              </a:rPr>
              <a:t>Underground · then upward.</a:t>
            </a:r>
            <a:endParaRPr lang="en-US" sz="1950" dirty="0"/>
          </a:p>
        </p:txBody>
      </p:sp>
      <p:pic>
        <p:nvPicPr>
          <p:cNvPr id="45" name="Image 0" descr="preencoded.png"/>
          <p:cNvPicPr>
            <a:picLocks noChangeAspect="1"/>
          </p:cNvPicPr>
          <p:nvPr/>
        </p:nvPicPr>
        <p:blipFill>
          <a:blip r:embed="rId3">
            <a:alphaModFix amt="85000"/>
          </a:blip>
          <a:stretch>
            <a:fillRect/>
          </a:stretch>
        </p:blipFill>
        <p:spPr>
          <a:xfrm>
            <a:off x="609600" y="9858122"/>
            <a:ext cx="243780" cy="209550"/>
          </a:xfrm>
          <a:prstGeom prst="rect">
            <a:avLst/>
          </a:prstGeom>
        </p:spPr>
      </p:pic>
      <p:sp>
        <p:nvSpPr>
          <p:cNvPr id="46" name="Text 43"/>
          <p:cNvSpPr/>
          <p:nvPr/>
        </p:nvSpPr>
        <p:spPr>
          <a:xfrm>
            <a:off x="967680" y="9872410"/>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9">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9366945" cy="10287000"/>
          </a:xfrm>
          <a:prstGeom prst="rect">
            <a:avLst/>
          </a:prstGeom>
          <a:solidFill>
            <a:srgbClr val="1A1A2E"/>
          </a:solidFill>
          <a:ln/>
        </p:spPr>
        <p:txBody>
          <a:bodyPr/>
          <a:lstStyle/>
          <a:p>
            <a:endParaRPr lang="en-US"/>
          </a:p>
        </p:txBody>
      </p:sp>
      <p:sp>
        <p:nvSpPr>
          <p:cNvPr id="3" name="Shape 1"/>
          <p:cNvSpPr/>
          <p:nvPr/>
        </p:nvSpPr>
        <p:spPr>
          <a:xfrm>
            <a:off x="0" y="6172200"/>
            <a:ext cx="9366945" cy="4114800"/>
          </a:xfrm>
          <a:prstGeom prst="rect">
            <a:avLst/>
          </a:prstGeom>
          <a:solidFill>
            <a:srgbClr val="3D2817"/>
          </a:solidFill>
          <a:ln/>
        </p:spPr>
        <p:txBody>
          <a:bodyPr/>
          <a:lstStyle/>
          <a:p>
            <a:endParaRPr lang="en-US"/>
          </a:p>
        </p:txBody>
      </p:sp>
      <p:sp>
        <p:nvSpPr>
          <p:cNvPr id="4" name="Shape 2"/>
          <p:cNvSpPr/>
          <p:nvPr/>
        </p:nvSpPr>
        <p:spPr>
          <a:xfrm rot="480000">
            <a:off x="4397722" y="6934200"/>
            <a:ext cx="571500" cy="762000"/>
          </a:xfrm>
          <a:prstGeom prst="roundRect">
            <a:avLst>
              <a:gd name="adj" fmla="val 50000"/>
            </a:avLst>
          </a:prstGeom>
          <a:solidFill>
            <a:srgbClr val="E8C99B"/>
          </a:solidFill>
          <a:ln/>
          <a:effectLst>
            <a:outerShdw blurRad="114300" dist="38100" dir="5400000" algn="bl" rotWithShape="0">
              <a:srgbClr val="000000">
                <a:alpha val="40000"/>
              </a:srgbClr>
            </a:outerShdw>
          </a:effectLst>
        </p:spPr>
        <p:txBody>
          <a:bodyPr/>
          <a:lstStyle/>
          <a:p>
            <a:endParaRPr lang="en-US"/>
          </a:p>
        </p:txBody>
      </p:sp>
      <p:sp>
        <p:nvSpPr>
          <p:cNvPr id="5" name="Shape 3"/>
          <p:cNvSpPr/>
          <p:nvPr/>
        </p:nvSpPr>
        <p:spPr>
          <a:xfrm>
            <a:off x="4626322" y="3219450"/>
            <a:ext cx="57150" cy="1905000"/>
          </a:xfrm>
          <a:prstGeom prst="roundRect">
            <a:avLst>
              <a:gd name="adj" fmla="val 50000"/>
            </a:avLst>
          </a:prstGeom>
          <a:solidFill>
            <a:srgbClr val="4A9C8C"/>
          </a:solidFill>
          <a:ln/>
        </p:spPr>
        <p:txBody>
          <a:bodyPr/>
          <a:lstStyle/>
          <a:p>
            <a:endParaRPr lang="en-US"/>
          </a:p>
        </p:txBody>
      </p:sp>
      <p:sp>
        <p:nvSpPr>
          <p:cNvPr id="6" name="Shape 4"/>
          <p:cNvSpPr/>
          <p:nvPr/>
        </p:nvSpPr>
        <p:spPr>
          <a:xfrm rot="-1800001">
            <a:off x="3969097" y="3124200"/>
            <a:ext cx="762000" cy="381000"/>
          </a:xfrm>
          <a:prstGeom prst="roundRect">
            <a:avLst>
              <a:gd name="adj" fmla="val 50000"/>
            </a:avLst>
          </a:prstGeom>
          <a:solidFill>
            <a:srgbClr val="70C2B1"/>
          </a:solidFill>
          <a:ln/>
        </p:spPr>
        <p:txBody>
          <a:bodyPr/>
          <a:lstStyle/>
          <a:p>
            <a:endParaRPr lang="en-US"/>
          </a:p>
        </p:txBody>
      </p:sp>
      <p:sp>
        <p:nvSpPr>
          <p:cNvPr id="7" name="Shape 5"/>
          <p:cNvSpPr/>
          <p:nvPr/>
        </p:nvSpPr>
        <p:spPr>
          <a:xfrm rot="1800001">
            <a:off x="4635847" y="3124200"/>
            <a:ext cx="762000" cy="381000"/>
          </a:xfrm>
          <a:prstGeom prst="rect">
            <a:avLst/>
          </a:prstGeom>
          <a:solidFill>
            <a:srgbClr val="70C2B1"/>
          </a:solidFill>
          <a:ln/>
        </p:spPr>
        <p:txBody>
          <a:bodyPr/>
          <a:lstStyle/>
          <a:p>
            <a:endParaRPr lang="en-US"/>
          </a:p>
        </p:txBody>
      </p:sp>
      <p:sp>
        <p:nvSpPr>
          <p:cNvPr id="8" name="Shape 6"/>
          <p:cNvSpPr/>
          <p:nvPr/>
        </p:nvSpPr>
        <p:spPr>
          <a:xfrm>
            <a:off x="0" y="7305675"/>
            <a:ext cx="9366945" cy="2981325"/>
          </a:xfrm>
          <a:prstGeom prst="rect">
            <a:avLst/>
          </a:prstGeom>
          <a:solidFill>
            <a:srgbClr val="000000">
              <a:alpha val="65000"/>
            </a:srgbClr>
          </a:solidFill>
          <a:ln/>
        </p:spPr>
        <p:txBody>
          <a:bodyPr/>
          <a:lstStyle/>
          <a:p>
            <a:endParaRPr lang="en-US"/>
          </a:p>
        </p:txBody>
      </p:sp>
      <p:sp>
        <p:nvSpPr>
          <p:cNvPr id="9" name="Text 7"/>
          <p:cNvSpPr/>
          <p:nvPr/>
        </p:nvSpPr>
        <p:spPr>
          <a:xfrm>
            <a:off x="609600" y="7839075"/>
            <a:ext cx="8392177" cy="1543050"/>
          </a:xfrm>
          <a:prstGeom prst="rect">
            <a:avLst/>
          </a:prstGeom>
          <a:noFill/>
          <a:ln/>
        </p:spPr>
        <p:txBody>
          <a:bodyPr wrap="square" lIns="25400" tIns="25400" rIns="25400" bIns="25400" rtlCol="0" anchor="t">
            <a:normAutofit/>
          </a:bodyPr>
          <a:lstStyle/>
          <a:p>
            <a:pPr marL="0" indent="0" algn="l">
              <a:lnSpc>
                <a:spcPct val="105000"/>
              </a:lnSpc>
              <a:buNone/>
            </a:pPr>
            <a:r>
              <a:rPr lang="en-US" sz="5700" i="1" kern="0" spc="-171" dirty="0">
                <a:solidFill>
                  <a:srgbClr val="FFFFFF"/>
                </a:solidFill>
                <a:latin typeface="EB Garamond" pitchFamily="34" charset="0"/>
                <a:ea typeface="EB Garamond" pitchFamily="34" charset="-122"/>
                <a:cs typeface="EB Garamond" pitchFamily="34" charset="-120"/>
              </a:rPr>
              <a:t>"Unless it dies…"</a:t>
            </a:r>
            <a:endParaRPr lang="en-US" sz="5700" dirty="0"/>
          </a:p>
        </p:txBody>
      </p:sp>
      <p:sp>
        <p:nvSpPr>
          <p:cNvPr id="10" name="Text 8"/>
          <p:cNvSpPr/>
          <p:nvPr/>
        </p:nvSpPr>
        <p:spPr>
          <a:xfrm>
            <a:off x="609600" y="9496425"/>
            <a:ext cx="8392177" cy="295275"/>
          </a:xfrm>
          <a:prstGeom prst="rect">
            <a:avLst/>
          </a:prstGeom>
          <a:noFill/>
          <a:ln/>
        </p:spPr>
        <p:txBody>
          <a:bodyPr wrap="square" lIns="25400" tIns="25400" rIns="25400" bIns="25400" rtlCol="0" anchor="t">
            <a:normAutofit/>
          </a:bodyPr>
          <a:lstStyle/>
          <a:p>
            <a:pPr marL="0" indent="0" algn="l">
              <a:buNone/>
            </a:pPr>
            <a:r>
              <a:rPr lang="en-US" sz="1500" b="1" kern="0" spc="270" dirty="0">
                <a:solidFill>
                  <a:srgbClr val="FFFFFF">
                    <a:alpha val="82000"/>
                  </a:srgbClr>
                </a:solidFill>
                <a:latin typeface="Open Sans" pitchFamily="34" charset="0"/>
                <a:ea typeface="Open Sans" pitchFamily="34" charset="-122"/>
                <a:cs typeface="Open Sans" pitchFamily="34" charset="-120"/>
              </a:rPr>
              <a:t>JOHN 12:24 · JESUS' OWN IMAGE</a:t>
            </a:r>
            <a:endParaRPr lang="en-US" sz="1500" dirty="0"/>
          </a:p>
        </p:txBody>
      </p:sp>
      <p:sp>
        <p:nvSpPr>
          <p:cNvPr id="11" name="Shape 9"/>
          <p:cNvSpPr/>
          <p:nvPr/>
        </p:nvSpPr>
        <p:spPr>
          <a:xfrm>
            <a:off x="9366945" y="0"/>
            <a:ext cx="8921055" cy="10287000"/>
          </a:xfrm>
          <a:prstGeom prst="rect">
            <a:avLst/>
          </a:prstGeom>
          <a:solidFill>
            <a:srgbClr val="FAF7F2"/>
          </a:solidFill>
          <a:ln/>
        </p:spPr>
        <p:txBody>
          <a:bodyPr/>
          <a:lstStyle/>
          <a:p>
            <a:endParaRPr lang="en-US"/>
          </a:p>
        </p:txBody>
      </p:sp>
      <p:sp>
        <p:nvSpPr>
          <p:cNvPr id="12" name="Text 10"/>
          <p:cNvSpPr/>
          <p:nvPr/>
        </p:nvSpPr>
        <p:spPr>
          <a:xfrm>
            <a:off x="10281345" y="2085975"/>
            <a:ext cx="7305023" cy="247650"/>
          </a:xfrm>
          <a:prstGeom prst="rect">
            <a:avLst/>
          </a:prstGeom>
          <a:noFill/>
          <a:ln/>
        </p:spPr>
        <p:txBody>
          <a:bodyPr wrap="square" lIns="25400" tIns="25400" rIns="25400" bIns="25400" rtlCol="0" anchor="t">
            <a:normAutofit/>
          </a:bodyPr>
          <a:lstStyle/>
          <a:p>
            <a:pPr marL="0" indent="0" algn="l">
              <a:buNone/>
            </a:pPr>
            <a:r>
              <a:rPr lang="en-US" sz="1200" b="1" kern="0" spc="384" dirty="0">
                <a:solidFill>
                  <a:srgbClr val="CD2144"/>
                </a:solidFill>
                <a:latin typeface="Open Sans" pitchFamily="34" charset="0"/>
                <a:ea typeface="Open Sans" pitchFamily="34" charset="-122"/>
                <a:cs typeface="Open Sans" pitchFamily="34" charset="-120"/>
              </a:rPr>
              <a:t>PICTURE 3 OF 3 · THE SEED</a:t>
            </a:r>
            <a:endParaRPr lang="en-US" sz="1200" dirty="0"/>
          </a:p>
        </p:txBody>
      </p:sp>
      <p:sp>
        <p:nvSpPr>
          <p:cNvPr id="13" name="Text 11"/>
          <p:cNvSpPr/>
          <p:nvPr/>
        </p:nvSpPr>
        <p:spPr>
          <a:xfrm>
            <a:off x="10281345" y="2562225"/>
            <a:ext cx="7305023" cy="952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200" b="1" kern="0" spc="-180" dirty="0">
                <a:solidFill>
                  <a:srgbClr val="303054"/>
                </a:solidFill>
                <a:latin typeface="Merriweather" pitchFamily="34" charset="0"/>
                <a:ea typeface="Merriweather" pitchFamily="34" charset="-122"/>
                <a:cs typeface="Merriweather" pitchFamily="34" charset="-120"/>
              </a:rPr>
              <a:t>Grain of </a:t>
            </a:r>
            <a:r>
              <a:rPr lang="en-US" sz="7200" i="1" kern="0" spc="-180" dirty="0">
                <a:solidFill>
                  <a:srgbClr val="5B3A8A"/>
                </a:solidFill>
                <a:latin typeface="EB Garamond" pitchFamily="34" charset="0"/>
                <a:ea typeface="EB Garamond" pitchFamily="34" charset="-122"/>
                <a:cs typeface="EB Garamond" pitchFamily="34" charset="-120"/>
              </a:rPr>
              <a:t>wheat</a:t>
            </a:r>
            <a:endParaRPr lang="en-US" sz="7200" dirty="0"/>
          </a:p>
        </p:txBody>
      </p:sp>
      <p:sp>
        <p:nvSpPr>
          <p:cNvPr id="14" name="Shape 12"/>
          <p:cNvSpPr/>
          <p:nvPr/>
        </p:nvSpPr>
        <p:spPr>
          <a:xfrm>
            <a:off x="10281345" y="5905500"/>
            <a:ext cx="7092255" cy="9525"/>
          </a:xfrm>
          <a:prstGeom prst="rect">
            <a:avLst/>
          </a:prstGeom>
          <a:solidFill>
            <a:srgbClr val="C8C5D2"/>
          </a:solidFill>
          <a:ln/>
        </p:spPr>
        <p:txBody>
          <a:bodyPr/>
          <a:lstStyle/>
          <a:p>
            <a:endParaRPr lang="en-US"/>
          </a:p>
        </p:txBody>
      </p:sp>
      <p:sp>
        <p:nvSpPr>
          <p:cNvPr id="15" name="Shape 13"/>
          <p:cNvSpPr/>
          <p:nvPr/>
        </p:nvSpPr>
        <p:spPr>
          <a:xfrm>
            <a:off x="10281345" y="4238625"/>
            <a:ext cx="7092255" cy="9525"/>
          </a:xfrm>
          <a:prstGeom prst="rect">
            <a:avLst/>
          </a:prstGeom>
          <a:solidFill>
            <a:srgbClr val="C8C5D2"/>
          </a:solidFill>
          <a:ln/>
        </p:spPr>
        <p:txBody>
          <a:bodyPr/>
          <a:lstStyle/>
          <a:p>
            <a:endParaRPr lang="en-US"/>
          </a:p>
        </p:txBody>
      </p:sp>
      <p:sp>
        <p:nvSpPr>
          <p:cNvPr id="16" name="Text 14"/>
          <p:cNvSpPr/>
          <p:nvPr/>
        </p:nvSpPr>
        <p:spPr>
          <a:xfrm>
            <a:off x="10281345" y="4514850"/>
            <a:ext cx="7305023" cy="8001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6000" b="1" kern="0" spc="-150" dirty="0">
                <a:solidFill>
                  <a:srgbClr val="5B3A8A"/>
                </a:solidFill>
                <a:latin typeface="Merriweather" pitchFamily="34" charset="0"/>
                <a:ea typeface="Merriweather" pitchFamily="34" charset="-122"/>
                <a:cs typeface="Merriweather" pitchFamily="34" charset="-120"/>
              </a:rPr>
              <a:t>100× </a:t>
            </a:r>
            <a:r>
              <a:rPr lang="en-US" sz="2700" i="1" kern="0" spc="-150" dirty="0">
                <a:solidFill>
                  <a:srgbClr val="5C5C6E"/>
                </a:solidFill>
                <a:latin typeface="EB Garamond" pitchFamily="34" charset="0"/>
                <a:ea typeface="EB Garamond" pitchFamily="34" charset="-122"/>
                <a:cs typeface="EB Garamond" pitchFamily="34" charset="-120"/>
              </a:rPr>
              <a:t>fruit</a:t>
            </a:r>
            <a:endParaRPr lang="en-US" sz="6000" dirty="0"/>
          </a:p>
        </p:txBody>
      </p:sp>
      <p:sp>
        <p:nvSpPr>
          <p:cNvPr id="17" name="Text 15"/>
          <p:cNvSpPr/>
          <p:nvPr/>
        </p:nvSpPr>
        <p:spPr>
          <a:xfrm>
            <a:off x="10281345" y="5314950"/>
            <a:ext cx="7305023" cy="361950"/>
          </a:xfrm>
          <a:prstGeom prst="rect">
            <a:avLst/>
          </a:prstGeom>
          <a:noFill/>
          <a:ln/>
        </p:spPr>
        <p:txBody>
          <a:bodyPr wrap="square" lIns="25400" tIns="25400" rIns="25400" bIns="25400" rtlCol="0" anchor="t">
            <a:normAutofit/>
          </a:bodyPr>
          <a:lstStyle/>
          <a:p>
            <a:pPr marL="0" indent="0" algn="l">
              <a:buNone/>
            </a:pPr>
            <a:r>
              <a:rPr lang="en-US" sz="1950" i="1" dirty="0">
                <a:solidFill>
                  <a:srgbClr val="5C5C6E"/>
                </a:solidFill>
                <a:latin typeface="EB Garamond" pitchFamily="34" charset="0"/>
                <a:ea typeface="EB Garamond" pitchFamily="34" charset="-122"/>
                <a:cs typeface="EB Garamond" pitchFamily="34" charset="-120"/>
              </a:rPr>
              <a:t>on the other side of dying</a:t>
            </a:r>
            <a:endParaRPr lang="en-US" sz="1950" dirty="0"/>
          </a:p>
        </p:txBody>
      </p:sp>
      <p:sp>
        <p:nvSpPr>
          <p:cNvPr id="18" name="Text 16"/>
          <p:cNvSpPr/>
          <p:nvPr/>
        </p:nvSpPr>
        <p:spPr>
          <a:xfrm>
            <a:off x="10281345" y="6296025"/>
            <a:ext cx="7305023" cy="1085850"/>
          </a:xfrm>
          <a:prstGeom prst="rect">
            <a:avLst/>
          </a:prstGeom>
          <a:noFill/>
          <a:ln/>
        </p:spPr>
        <p:txBody>
          <a:bodyPr wrap="square" lIns="25400" tIns="25400" rIns="25400" bIns="25400" rtlCol="0" anchor="t">
            <a:normAutofit fontScale="92500"/>
          </a:bodyPr>
          <a:lstStyle/>
          <a:p>
            <a:pPr marL="0" indent="0" algn="l">
              <a:lnSpc>
                <a:spcPct val="125000"/>
              </a:lnSpc>
              <a:buNone/>
            </a:pPr>
            <a:r>
              <a:rPr lang="en-US" sz="3300" b="1" kern="0" spc="-40" dirty="0">
                <a:solidFill>
                  <a:srgbClr val="303054"/>
                </a:solidFill>
                <a:latin typeface="Merriweather" pitchFamily="34" charset="0"/>
                <a:ea typeface="Merriweather" pitchFamily="34" charset="-122"/>
                <a:cs typeface="Merriweather" pitchFamily="34" charset="-120"/>
              </a:rPr>
              <a:t>Jesus' own picture for Jesus' own life.</a:t>
            </a:r>
            <a:endParaRPr lang="en-US" sz="3300" dirty="0"/>
          </a:p>
        </p:txBody>
      </p:sp>
      <p:sp>
        <p:nvSpPr>
          <p:cNvPr id="19" name="Text 17"/>
          <p:cNvSpPr/>
          <p:nvPr/>
        </p:nvSpPr>
        <p:spPr>
          <a:xfrm>
            <a:off x="10281345" y="7648575"/>
            <a:ext cx="7305023" cy="361950"/>
          </a:xfrm>
          <a:prstGeom prst="rect">
            <a:avLst/>
          </a:prstGeom>
          <a:noFill/>
          <a:ln/>
        </p:spPr>
        <p:txBody>
          <a:bodyPr wrap="square" lIns="25400" tIns="25400" rIns="25400" bIns="25400" rtlCol="0" anchor="t">
            <a:normAutofit/>
          </a:bodyPr>
          <a:lstStyle/>
          <a:p>
            <a:pPr marL="0" indent="0" algn="l">
              <a:buNone/>
            </a:pPr>
            <a:r>
              <a:rPr lang="en-US" sz="1950" b="1" dirty="0">
                <a:solidFill>
                  <a:srgbClr val="303054"/>
                </a:solidFill>
                <a:latin typeface="EB Garamond" pitchFamily="34" charset="0"/>
                <a:ea typeface="EB Garamond" pitchFamily="34" charset="-122"/>
                <a:cs typeface="EB Garamond" pitchFamily="34" charset="-120"/>
              </a:rPr>
              <a:t>Death is the door to fruit.</a:t>
            </a:r>
            <a:endParaRPr lang="en-US" sz="1950" dirty="0"/>
          </a:p>
        </p:txBody>
      </p:sp>
      <p:pic>
        <p:nvPicPr>
          <p:cNvPr id="20" name="Image 0" descr="preencoded.png"/>
          <p:cNvPicPr>
            <a:picLocks noChangeAspect="1"/>
          </p:cNvPicPr>
          <p:nvPr/>
        </p:nvPicPr>
        <p:blipFill>
          <a:blip r:embed="rId3">
            <a:alphaModFix amt="85000"/>
          </a:blip>
          <a:stretch>
            <a:fillRect/>
          </a:stretch>
        </p:blipFill>
        <p:spPr>
          <a:xfrm>
            <a:off x="609600" y="9877425"/>
            <a:ext cx="243780" cy="209550"/>
          </a:xfrm>
          <a:prstGeom prst="rect">
            <a:avLst/>
          </a:prstGeom>
        </p:spPr>
      </p:pic>
      <p:sp>
        <p:nvSpPr>
          <p:cNvPr id="21" name="Text 18"/>
          <p:cNvSpPr/>
          <p:nvPr/>
        </p:nvSpPr>
        <p:spPr>
          <a:xfrm>
            <a:off x="967680" y="9891713"/>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3">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7981950" y="609600"/>
            <a:ext cx="2323505" cy="266700"/>
          </a:xfrm>
          <a:prstGeom prst="rect">
            <a:avLst/>
          </a:prstGeom>
          <a:noFill/>
          <a:ln/>
        </p:spPr>
        <p:txBody>
          <a:bodyPr wrap="square" lIns="25400" tIns="25400" rIns="25400" bIns="25400" rtlCol="0" anchor="t">
            <a:normAutofit/>
          </a:bodyPr>
          <a:lstStyle/>
          <a:p>
            <a:pPr marL="0" indent="0" algn="ctr">
              <a:buNone/>
            </a:pPr>
            <a:r>
              <a:rPr lang="en-US" sz="1350" b="1" kern="0" spc="432" dirty="0">
                <a:solidFill>
                  <a:srgbClr val="CD2144"/>
                </a:solidFill>
                <a:latin typeface="Open Sans" pitchFamily="34" charset="0"/>
                <a:ea typeface="Open Sans" pitchFamily="34" charset="-122"/>
                <a:cs typeface="Open Sans" pitchFamily="34" charset="-120"/>
              </a:rPr>
              <a:t>THE HEART MOVE</a:t>
            </a:r>
            <a:endParaRPr lang="en-US" sz="1350" dirty="0"/>
          </a:p>
        </p:txBody>
      </p:sp>
      <p:sp>
        <p:nvSpPr>
          <p:cNvPr id="3" name="Text 1"/>
          <p:cNvSpPr/>
          <p:nvPr/>
        </p:nvSpPr>
        <p:spPr>
          <a:xfrm>
            <a:off x="5246835" y="4114799"/>
            <a:ext cx="7794181" cy="2435629"/>
          </a:xfrm>
          <a:prstGeom prst="rect">
            <a:avLst/>
          </a:prstGeom>
          <a:noFill/>
          <a:ln/>
        </p:spPr>
        <p:txBody>
          <a:bodyPr wrap="square" lIns="25400" tIns="25400" rIns="25400" bIns="25400" rtlCol="0" anchor="t">
            <a:normAutofit lnSpcReduction="10000"/>
          </a:bodyPr>
          <a:lstStyle/>
          <a:p>
            <a:pPr marL="0" indent="0" algn="ctr">
              <a:lnSpc>
                <a:spcPct val="108000"/>
              </a:lnSpc>
              <a:buNone/>
            </a:pPr>
            <a:r>
              <a:rPr lang="en-US" sz="7500" b="1" kern="0" spc="-165" dirty="0">
                <a:solidFill>
                  <a:srgbClr val="303054"/>
                </a:solidFill>
                <a:latin typeface="Merriweather" pitchFamily="34" charset="0"/>
                <a:ea typeface="Merriweather" pitchFamily="34" charset="-122"/>
                <a:cs typeface="Merriweather" pitchFamily="34" charset="-120"/>
              </a:rPr>
              <a:t>We want </a:t>
            </a:r>
            <a:r>
              <a:rPr lang="en-US" sz="7500" i="1" kern="0" spc="-165" dirty="0">
                <a:solidFill>
                  <a:srgbClr val="CD2144"/>
                </a:solidFill>
                <a:latin typeface="EB Garamond" pitchFamily="34" charset="0"/>
                <a:ea typeface="EB Garamond" pitchFamily="34" charset="-122"/>
                <a:cs typeface="EB Garamond" pitchFamily="34" charset="-120"/>
              </a:rPr>
              <a:t>fruit </a:t>
            </a:r>
            <a:r>
              <a:rPr lang="en-US" sz="7500" b="1" kern="0" spc="-165" dirty="0">
                <a:solidFill>
                  <a:srgbClr val="303054"/>
                </a:solidFill>
                <a:latin typeface="Merriweather" pitchFamily="34" charset="0"/>
                <a:ea typeface="Merriweather" pitchFamily="34" charset="-122"/>
                <a:cs typeface="Merriweather" pitchFamily="34" charset="-120"/>
              </a:rPr>
              <a:t>without </a:t>
            </a:r>
            <a:r>
              <a:rPr lang="en-US" sz="7500" i="1" kern="0" spc="-165" dirty="0">
                <a:solidFill>
                  <a:srgbClr val="CD2144"/>
                </a:solidFill>
                <a:latin typeface="EB Garamond" pitchFamily="34" charset="0"/>
                <a:ea typeface="EB Garamond" pitchFamily="34" charset="-122"/>
                <a:cs typeface="EB Garamond" pitchFamily="34" charset="-120"/>
              </a:rPr>
              <a:t>roots</a:t>
            </a:r>
            <a:endParaRPr lang="en-US" sz="7500" dirty="0"/>
          </a:p>
        </p:txBody>
      </p:sp>
      <p:sp>
        <p:nvSpPr>
          <p:cNvPr id="4" name="Text 2"/>
          <p:cNvSpPr/>
          <p:nvPr/>
        </p:nvSpPr>
        <p:spPr>
          <a:xfrm>
            <a:off x="5447836" y="8553450"/>
            <a:ext cx="7389947" cy="628650"/>
          </a:xfrm>
          <a:prstGeom prst="rect">
            <a:avLst/>
          </a:prstGeom>
          <a:noFill/>
          <a:ln/>
        </p:spPr>
        <p:txBody>
          <a:bodyPr wrap="square" lIns="25400" tIns="25400" rIns="25400" bIns="25400" rtlCol="0" anchor="t">
            <a:normAutofit/>
          </a:bodyPr>
          <a:lstStyle/>
          <a:p>
            <a:pPr algn="ctr"/>
            <a:r>
              <a:rPr lang="en-AU" i="1" dirty="0">
                <a:latin typeface="EB Garamond" pitchFamily="2" charset="0"/>
                <a:ea typeface="EB Garamond" pitchFamily="2" charset="0"/>
              </a:rPr>
              <a:t>Mature marriage without the long staying.</a:t>
            </a:r>
            <a:r>
              <a:rPr lang="en-AU" dirty="0">
                <a:latin typeface="EB Garamond" pitchFamily="2" charset="0"/>
                <a:ea typeface="EB Garamond" pitchFamily="2" charset="0"/>
              </a:rPr>
              <a:t> </a:t>
            </a:r>
            <a:r>
              <a:rPr lang="en-AU" i="1" dirty="0">
                <a:latin typeface="EB Garamond" pitchFamily="2" charset="0"/>
                <a:ea typeface="EB Garamond" pitchFamily="2" charset="0"/>
              </a:rPr>
              <a:t>Patience without slow growing.</a:t>
            </a:r>
            <a:r>
              <a:rPr lang="en-AU" dirty="0">
                <a:latin typeface="EB Garamond" pitchFamily="2" charset="0"/>
                <a:ea typeface="EB Garamond" pitchFamily="2" charset="0"/>
              </a:rPr>
              <a:t> </a:t>
            </a:r>
            <a:r>
              <a:rPr lang="en-AU" i="1" dirty="0">
                <a:latin typeface="EB Garamond" pitchFamily="2" charset="0"/>
                <a:ea typeface="EB Garamond" pitchFamily="2" charset="0"/>
              </a:rPr>
              <a:t>Discipleship without a cross.</a:t>
            </a:r>
            <a:r>
              <a:rPr lang="en-AU" dirty="0">
                <a:latin typeface="EB Garamond" pitchFamily="2" charset="0"/>
                <a:ea typeface="EB Garamond" pitchFamily="2" charset="0"/>
              </a:rPr>
              <a:t> </a:t>
            </a:r>
            <a:r>
              <a:rPr lang="en-AU" i="1" dirty="0">
                <a:latin typeface="EB Garamond" pitchFamily="2" charset="0"/>
                <a:ea typeface="EB Garamond" pitchFamily="2" charset="0"/>
              </a:rPr>
              <a:t>A saviour without dying.</a:t>
            </a:r>
            <a:endParaRPr lang="en-US" dirty="0">
              <a:latin typeface="EB Garamond" pitchFamily="2" charset="0"/>
              <a:ea typeface="EB Garamond" pitchFamily="2"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bg>
      <p:bgPr>
        <a:solidFill>
          <a:srgbClr val="4A9C8C"/>
        </a:solidFill>
        <a:effectLst/>
      </p:bgPr>
    </p:bg>
    <p:spTree>
      <p:nvGrpSpPr>
        <p:cNvPr id="1" name=""/>
        <p:cNvGrpSpPr/>
        <p:nvPr/>
      </p:nvGrpSpPr>
      <p:grpSpPr>
        <a:xfrm>
          <a:off x="0" y="0"/>
          <a:ext cx="0" cy="0"/>
          <a:chOff x="0" y="0"/>
          <a:chExt cx="0" cy="0"/>
        </a:xfrm>
      </p:grpSpPr>
      <p:sp>
        <p:nvSpPr>
          <p:cNvPr id="3" name="Text 1"/>
          <p:cNvSpPr/>
          <p:nvPr/>
        </p:nvSpPr>
        <p:spPr>
          <a:xfrm>
            <a:off x="1524000" y="2895600"/>
            <a:ext cx="15697200" cy="5295900"/>
          </a:xfrm>
          <a:prstGeom prst="rect">
            <a:avLst/>
          </a:prstGeom>
          <a:noFill/>
          <a:ln/>
        </p:spPr>
        <p:txBody>
          <a:bodyPr wrap="square" lIns="25400" tIns="25400" rIns="25400" bIns="25400" rtlCol="0" anchor="t">
            <a:normAutofit/>
          </a:bodyPr>
          <a:lstStyle/>
          <a:p>
            <a:pPr marL="0" indent="0" algn="l">
              <a:lnSpc>
                <a:spcPct val="105000"/>
              </a:lnSpc>
              <a:buNone/>
            </a:pPr>
            <a:r>
              <a:rPr lang="en-US" sz="9900" i="1" kern="0" spc="-247" dirty="0">
                <a:solidFill>
                  <a:srgbClr val="FFFFFF"/>
                </a:solidFill>
                <a:latin typeface="Merriweather" pitchFamily="2" charset="77"/>
                <a:ea typeface="EB Garamond" pitchFamily="2" charset="0"/>
                <a:cs typeface="Merriweather" pitchFamily="34" charset="-120"/>
              </a:rPr>
              <a:t>Disciples</a:t>
            </a:r>
            <a:r>
              <a:rPr lang="en-US" sz="9900" i="1" kern="0" spc="-247" dirty="0">
                <a:solidFill>
                  <a:srgbClr val="FFFFFF"/>
                </a:solidFill>
                <a:latin typeface="EB Garamond" pitchFamily="2" charset="0"/>
                <a:ea typeface="EB Garamond" pitchFamily="2" charset="0"/>
                <a:cs typeface="Merriweather" pitchFamily="34" charset="-120"/>
              </a:rPr>
              <a:t> </a:t>
            </a:r>
            <a:r>
              <a:rPr lang="en-US" sz="9900" b="1" kern="0" spc="-247" dirty="0">
                <a:solidFill>
                  <a:srgbClr val="FFFFFF"/>
                </a:solidFill>
                <a:latin typeface="Merriweather" pitchFamily="34" charset="0"/>
                <a:ea typeface="Merriweather" pitchFamily="34" charset="-122"/>
                <a:cs typeface="Merriweather" pitchFamily="34" charset="-120"/>
              </a:rPr>
              <a:t>are grown not </a:t>
            </a:r>
            <a:r>
              <a:rPr lang="en-US" sz="9900" b="1" kern="0" spc="-247" dirty="0">
                <a:solidFill>
                  <a:srgbClr val="002060"/>
                </a:solidFill>
                <a:latin typeface="Merriweather" pitchFamily="34" charset="0"/>
                <a:ea typeface="Merriweather" pitchFamily="34" charset="-122"/>
                <a:cs typeface="Merriweather" pitchFamily="34" charset="-120"/>
              </a:rPr>
              <a:t>manufactured</a:t>
            </a:r>
            <a:endParaRPr lang="en-US" sz="9900" dirty="0"/>
          </a:p>
        </p:txBody>
      </p:sp>
      <p:pic>
        <p:nvPicPr>
          <p:cNvPr id="4" name="Image 0" descr="preencoded.png"/>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5" name="Text 2"/>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TWO · GREW</a:t>
            </a:r>
            <a:endParaRPr lang="en-US" sz="1050" dirty="0"/>
          </a:p>
        </p:txBody>
      </p:sp>
      <p:sp>
        <p:nvSpPr>
          <p:cNvPr id="6" name="Text 3"/>
          <p:cNvSpPr/>
          <p:nvPr/>
        </p:nvSpPr>
        <p:spPr>
          <a:xfrm>
            <a:off x="17046773" y="9672638"/>
            <a:ext cx="707827"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22 / 34</a:t>
            </a:r>
            <a:endParaRPr lang="en-US" sz="10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0">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1524000" y="2395538"/>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GALATIANS 5:22–23</a:t>
            </a:r>
            <a:endParaRPr lang="en-US" sz="1350" dirty="0"/>
          </a:p>
        </p:txBody>
      </p:sp>
      <p:sp>
        <p:nvSpPr>
          <p:cNvPr id="3" name="Text 1"/>
          <p:cNvSpPr/>
          <p:nvPr/>
        </p:nvSpPr>
        <p:spPr>
          <a:xfrm>
            <a:off x="1524000" y="2928938"/>
            <a:ext cx="15697200" cy="3886200"/>
          </a:xfrm>
          <a:prstGeom prst="rect">
            <a:avLst/>
          </a:prstGeom>
          <a:noFill/>
          <a:ln/>
        </p:spPr>
        <p:txBody>
          <a:bodyPr wrap="square" lIns="25400" tIns="25400" rIns="25400" bIns="25400" rtlCol="0" anchor="t">
            <a:normAutofit/>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The fruit of the Spirit is love, joy, peace, patience, kindness, goodness, faithfulness, gentleness, </a:t>
            </a:r>
            <a:r>
              <a:rPr lang="en-US" sz="6600" i="1" kern="0" spc="-119" dirty="0">
                <a:solidFill>
                  <a:srgbClr val="303054"/>
                </a:solidFill>
                <a:latin typeface="EB Garamond" pitchFamily="34" charset="0"/>
                <a:ea typeface="EB Garamond" pitchFamily="34" charset="-122"/>
                <a:cs typeface="EB Garamond" pitchFamily="34" charset="-120"/>
              </a:rPr>
              <a:t>self-control.</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sp>
        <p:nvSpPr>
          <p:cNvPr id="4" name="Shape 2"/>
          <p:cNvSpPr/>
          <p:nvPr/>
        </p:nvSpPr>
        <p:spPr>
          <a:xfrm>
            <a:off x="1524000" y="7310438"/>
            <a:ext cx="10477500" cy="9525"/>
          </a:xfrm>
          <a:prstGeom prst="rect">
            <a:avLst/>
          </a:prstGeom>
          <a:solidFill>
            <a:srgbClr val="C8C5D2"/>
          </a:solidFill>
          <a:ln/>
        </p:spPr>
        <p:txBody>
          <a:bodyPr/>
          <a:lstStyle/>
          <a:p>
            <a:endParaRPr lang="en-US"/>
          </a:p>
        </p:txBody>
      </p:sp>
      <p:sp>
        <p:nvSpPr>
          <p:cNvPr id="5" name="Text 3"/>
          <p:cNvSpPr/>
          <p:nvPr/>
        </p:nvSpPr>
        <p:spPr>
          <a:xfrm>
            <a:off x="1524000" y="7548563"/>
            <a:ext cx="13006647" cy="464906"/>
          </a:xfrm>
          <a:prstGeom prst="rect">
            <a:avLst/>
          </a:prstGeom>
          <a:noFill/>
          <a:ln/>
        </p:spPr>
        <p:txBody>
          <a:bodyPr wrap="square" lIns="25400" tIns="25400" rIns="25400" bIns="25400" rtlCol="0" anchor="t">
            <a:noAutofit/>
          </a:bodyPr>
          <a:lstStyle/>
          <a:p>
            <a:pPr marL="0" indent="0" algn="l">
              <a:buNone/>
            </a:pPr>
            <a:r>
              <a:rPr lang="en-US" sz="3200" i="1" dirty="0">
                <a:solidFill>
                  <a:srgbClr val="5C5C6E"/>
                </a:solidFill>
                <a:latin typeface="EB Garamond" pitchFamily="34" charset="0"/>
                <a:ea typeface="EB Garamond" pitchFamily="34" charset="-122"/>
                <a:cs typeface="EB Garamond" pitchFamily="34" charset="-120"/>
              </a:rPr>
              <a:t>Patience itself takes patience to grow.</a:t>
            </a:r>
            <a:endParaRPr lang="en-US" sz="3200" dirty="0"/>
          </a:p>
        </p:txBody>
      </p:sp>
      <p:pic>
        <p:nvPicPr>
          <p:cNvPr id="6"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7" name="Text 4"/>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1">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1524000" y="2876550"/>
            <a:ext cx="15697200" cy="266700"/>
          </a:xfrm>
          <a:prstGeom prst="rect">
            <a:avLst/>
          </a:prstGeom>
          <a:noFill/>
          <a:ln/>
        </p:spPr>
        <p:txBody>
          <a:bodyPr wrap="square" lIns="25400" tIns="25400" rIns="25400" bIns="25400" rtlCol="0" anchor="t">
            <a:noAutofit/>
          </a:bodyPr>
          <a:lstStyle/>
          <a:p>
            <a:pPr marL="0" indent="0" algn="l">
              <a:buNone/>
            </a:pPr>
            <a:r>
              <a:rPr lang="en-US" b="1" kern="0" spc="432" dirty="0">
                <a:solidFill>
                  <a:srgbClr val="CD2144"/>
                </a:solidFill>
                <a:latin typeface="Open Sans" pitchFamily="34" charset="0"/>
                <a:ea typeface="Open Sans" pitchFamily="34" charset="-122"/>
                <a:cs typeface="Open Sans" pitchFamily="34" charset="-120"/>
              </a:rPr>
              <a:t>HEBREWS 5:8</a:t>
            </a:r>
            <a:endParaRPr lang="en-US" dirty="0"/>
          </a:p>
        </p:txBody>
      </p:sp>
      <p:sp>
        <p:nvSpPr>
          <p:cNvPr id="3" name="Text 1"/>
          <p:cNvSpPr/>
          <p:nvPr/>
        </p:nvSpPr>
        <p:spPr>
          <a:xfrm>
            <a:off x="1524000" y="3409950"/>
            <a:ext cx="15697200" cy="2924175"/>
          </a:xfrm>
          <a:prstGeom prst="rect">
            <a:avLst/>
          </a:prstGeom>
          <a:noFill/>
          <a:ln/>
        </p:spPr>
        <p:txBody>
          <a:bodyPr wrap="square" lIns="25400" tIns="25400" rIns="25400" bIns="25400" rtlCol="0" anchor="t">
            <a:normAutofit/>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Although he was a son, he </a:t>
            </a:r>
            <a:r>
              <a:rPr lang="en-US" sz="6600" i="1" kern="0" spc="-119" dirty="0">
                <a:solidFill>
                  <a:srgbClr val="303054"/>
                </a:solidFill>
                <a:latin typeface="EB Garamond" pitchFamily="34" charset="0"/>
                <a:ea typeface="EB Garamond" pitchFamily="34" charset="-122"/>
                <a:cs typeface="EB Garamond" pitchFamily="34" charset="-120"/>
              </a:rPr>
              <a:t>learned </a:t>
            </a:r>
            <a:r>
              <a:rPr lang="en-US" sz="6600" b="1" kern="0" spc="-119" dirty="0">
                <a:solidFill>
                  <a:srgbClr val="303054"/>
                </a:solidFill>
                <a:latin typeface="Merriweather" pitchFamily="34" charset="0"/>
                <a:ea typeface="Merriweather" pitchFamily="34" charset="-122"/>
                <a:cs typeface="Merriweather" pitchFamily="34" charset="-120"/>
              </a:rPr>
              <a:t>obedience through what he </a:t>
            </a:r>
            <a:r>
              <a:rPr lang="en-US" sz="6600" i="1" kern="0" spc="-119" dirty="0">
                <a:solidFill>
                  <a:srgbClr val="303054"/>
                </a:solidFill>
                <a:latin typeface="EB Garamond" pitchFamily="34" charset="0"/>
                <a:ea typeface="EB Garamond" pitchFamily="34" charset="-122"/>
                <a:cs typeface="EB Garamond" pitchFamily="34" charset="-120"/>
              </a:rPr>
              <a:t>suffered.</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sp>
        <p:nvSpPr>
          <p:cNvPr id="4" name="Shape 2"/>
          <p:cNvSpPr/>
          <p:nvPr/>
        </p:nvSpPr>
        <p:spPr>
          <a:xfrm>
            <a:off x="1524000" y="6829425"/>
            <a:ext cx="10477500" cy="9525"/>
          </a:xfrm>
          <a:prstGeom prst="rect">
            <a:avLst/>
          </a:prstGeom>
          <a:solidFill>
            <a:srgbClr val="C8C5D2"/>
          </a:solidFill>
          <a:ln/>
        </p:spPr>
        <p:txBody>
          <a:bodyPr/>
          <a:lstStyle/>
          <a:p>
            <a:endParaRPr lang="en-US"/>
          </a:p>
        </p:txBody>
      </p:sp>
      <p:sp>
        <p:nvSpPr>
          <p:cNvPr id="5" name="Text 3"/>
          <p:cNvSpPr/>
          <p:nvPr/>
        </p:nvSpPr>
        <p:spPr>
          <a:xfrm>
            <a:off x="1524000" y="7067550"/>
            <a:ext cx="10791825" cy="381000"/>
          </a:xfrm>
          <a:prstGeom prst="rect">
            <a:avLst/>
          </a:prstGeom>
          <a:noFill/>
          <a:ln/>
        </p:spPr>
        <p:txBody>
          <a:bodyPr wrap="square" lIns="25400" tIns="25400" rIns="25400" bIns="25400" rtlCol="0" anchor="t">
            <a:noAutofit/>
          </a:bodyPr>
          <a:lstStyle/>
          <a:p>
            <a:pPr marL="0" indent="0" algn="l">
              <a:buNone/>
            </a:pPr>
            <a:r>
              <a:rPr lang="en-US" sz="3200" i="1" dirty="0">
                <a:solidFill>
                  <a:srgbClr val="5C5C6E"/>
                </a:solidFill>
                <a:latin typeface="EB Garamond" pitchFamily="34" charset="0"/>
                <a:ea typeface="EB Garamond" pitchFamily="34" charset="-122"/>
                <a:cs typeface="EB Garamond" pitchFamily="34" charset="-120"/>
              </a:rPr>
              <a:t>Even Jesus learned. The 18 hidden years were not bypassed. </a:t>
            </a:r>
          </a:p>
          <a:p>
            <a:pPr marL="0" indent="0" algn="l">
              <a:buNone/>
            </a:pPr>
            <a:r>
              <a:rPr lang="en-US" sz="3200" i="1" dirty="0">
                <a:solidFill>
                  <a:srgbClr val="5C5C6E"/>
                </a:solidFill>
                <a:latin typeface="EB Garamond" pitchFamily="34" charset="0"/>
                <a:ea typeface="EB Garamond" pitchFamily="34" charset="-122"/>
                <a:cs typeface="EB Garamond" pitchFamily="34" charset="-120"/>
              </a:rPr>
              <a:t>They were training ground for Jesus.</a:t>
            </a:r>
            <a:endParaRPr lang="en-US" sz="3200" dirty="0"/>
          </a:p>
        </p:txBody>
      </p:sp>
      <p:pic>
        <p:nvPicPr>
          <p:cNvPr id="6"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7" name="Text 4"/>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AF7F2"/>
        </a:solidFill>
        <a:effectLst/>
      </p:bgPr>
    </p:bg>
    <p:spTree>
      <p:nvGrpSpPr>
        <p:cNvPr id="1" name="">
          <a:extLst>
            <a:ext uri="{FF2B5EF4-FFF2-40B4-BE49-F238E27FC236}">
              <a16:creationId xmlns:a16="http://schemas.microsoft.com/office/drawing/2014/main" id="{9CFBE204-A76F-B1A8-1959-67E9AF47813C}"/>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538F897C-6368-2B55-0367-2335347E62C4}"/>
              </a:ext>
            </a:extLst>
          </p:cNvPr>
          <p:cNvSpPr/>
          <p:nvPr/>
        </p:nvSpPr>
        <p:spPr>
          <a:xfrm>
            <a:off x="1524000" y="1990725"/>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LUKE 2:51</a:t>
            </a:r>
            <a:endParaRPr lang="en-US" sz="1350" dirty="0"/>
          </a:p>
        </p:txBody>
      </p:sp>
      <p:sp>
        <p:nvSpPr>
          <p:cNvPr id="3" name="Text 1">
            <a:extLst>
              <a:ext uri="{FF2B5EF4-FFF2-40B4-BE49-F238E27FC236}">
                <a16:creationId xmlns:a16="http://schemas.microsoft.com/office/drawing/2014/main" id="{F20302C2-C3DC-408D-165D-D413CB8A2DFF}"/>
              </a:ext>
            </a:extLst>
          </p:cNvPr>
          <p:cNvSpPr/>
          <p:nvPr/>
        </p:nvSpPr>
        <p:spPr>
          <a:xfrm>
            <a:off x="1524000" y="2524125"/>
            <a:ext cx="15697200" cy="5810250"/>
          </a:xfrm>
          <a:prstGeom prst="rect">
            <a:avLst/>
          </a:prstGeom>
          <a:noFill/>
          <a:ln/>
        </p:spPr>
        <p:txBody>
          <a:bodyPr wrap="square" lIns="25400" tIns="25400" rIns="25400" bIns="25400" rtlCol="0" anchor="t">
            <a:normAutofit/>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And he went down with them and came to Nazareth and was </a:t>
            </a:r>
            <a:r>
              <a:rPr lang="en-US" sz="6600" i="1" kern="0" spc="-119" dirty="0">
                <a:solidFill>
                  <a:srgbClr val="303054"/>
                </a:solidFill>
                <a:latin typeface="EB Garamond" pitchFamily="34" charset="0"/>
                <a:ea typeface="EB Garamond" pitchFamily="34" charset="-122"/>
                <a:cs typeface="EB Garamond" pitchFamily="34" charset="-120"/>
              </a:rPr>
              <a:t>submissive to them. </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pic>
        <p:nvPicPr>
          <p:cNvPr id="4" name="Image 0" descr="preencoded.png">
            <a:extLst>
              <a:ext uri="{FF2B5EF4-FFF2-40B4-BE49-F238E27FC236}">
                <a16:creationId xmlns:a16="http://schemas.microsoft.com/office/drawing/2014/main" id="{1F7DA2CD-C6AE-C29C-45D6-543278E8EB95}"/>
              </a:ext>
            </a:extLst>
          </p:cNvPr>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5" name="Text 2">
            <a:extLst>
              <a:ext uri="{FF2B5EF4-FFF2-40B4-BE49-F238E27FC236}">
                <a16:creationId xmlns:a16="http://schemas.microsoft.com/office/drawing/2014/main" id="{A6112A32-3898-7058-0DCE-A5C235EA3ED4}"/>
              </a:ext>
            </a:extLst>
          </p:cNvPr>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TWO · GREW</a:t>
            </a:r>
            <a:endParaRPr lang="en-US" sz="1050" dirty="0"/>
          </a:p>
        </p:txBody>
      </p:sp>
      <p:sp>
        <p:nvSpPr>
          <p:cNvPr id="6" name="Text 3">
            <a:extLst>
              <a:ext uri="{FF2B5EF4-FFF2-40B4-BE49-F238E27FC236}">
                <a16:creationId xmlns:a16="http://schemas.microsoft.com/office/drawing/2014/main" id="{580A2351-ACDA-A5CC-B708-E3B1C5A46D16}"/>
              </a:ext>
            </a:extLst>
          </p:cNvPr>
          <p:cNvSpPr/>
          <p:nvPr/>
        </p:nvSpPr>
        <p:spPr>
          <a:xfrm>
            <a:off x="17046773" y="9672638"/>
            <a:ext cx="707827"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15 / 34</a:t>
            </a:r>
            <a:endParaRPr lang="en-US" sz="1050" dirty="0"/>
          </a:p>
        </p:txBody>
      </p:sp>
    </p:spTree>
    <p:extLst>
      <p:ext uri="{BB962C8B-B14F-4D97-AF65-F5344CB8AC3E}">
        <p14:creationId xmlns:p14="http://schemas.microsoft.com/office/powerpoint/2010/main" val="37740382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4A9C8C"/>
        </a:solidFill>
        <a:effectLst/>
      </p:bgPr>
    </p:bg>
    <p:spTree>
      <p:nvGrpSpPr>
        <p:cNvPr id="1" name="">
          <a:extLst>
            <a:ext uri="{FF2B5EF4-FFF2-40B4-BE49-F238E27FC236}">
              <a16:creationId xmlns:a16="http://schemas.microsoft.com/office/drawing/2014/main" id="{7EEF2D04-5E0D-8E53-ADE1-81C10374215F}"/>
            </a:ext>
          </a:extLst>
        </p:cNvPr>
        <p:cNvGrpSpPr/>
        <p:nvPr/>
      </p:nvGrpSpPr>
      <p:grpSpPr>
        <a:xfrm>
          <a:off x="0" y="0"/>
          <a:ext cx="0" cy="0"/>
          <a:chOff x="0" y="0"/>
          <a:chExt cx="0" cy="0"/>
        </a:xfrm>
      </p:grpSpPr>
      <p:sp>
        <p:nvSpPr>
          <p:cNvPr id="3" name="Text 1">
            <a:extLst>
              <a:ext uri="{FF2B5EF4-FFF2-40B4-BE49-F238E27FC236}">
                <a16:creationId xmlns:a16="http://schemas.microsoft.com/office/drawing/2014/main" id="{F7F7DC71-26DC-1953-F2D3-51392ACEDC74}"/>
              </a:ext>
            </a:extLst>
          </p:cNvPr>
          <p:cNvSpPr/>
          <p:nvPr/>
        </p:nvSpPr>
        <p:spPr>
          <a:xfrm>
            <a:off x="1524000" y="2895600"/>
            <a:ext cx="15697200" cy="5295900"/>
          </a:xfrm>
          <a:prstGeom prst="rect">
            <a:avLst/>
          </a:prstGeom>
          <a:noFill/>
          <a:ln/>
        </p:spPr>
        <p:txBody>
          <a:bodyPr wrap="square" lIns="25400" tIns="25400" rIns="25400" bIns="25400" rtlCol="0" anchor="t">
            <a:normAutofit/>
          </a:bodyPr>
          <a:lstStyle/>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A </a:t>
            </a:r>
            <a:r>
              <a:rPr lang="en-US" sz="9900" i="1" kern="0" spc="-247" dirty="0">
                <a:solidFill>
                  <a:srgbClr val="FFFFFF"/>
                </a:solidFill>
                <a:latin typeface="EB Garamond" pitchFamily="34" charset="0"/>
                <a:ea typeface="EB Garamond" pitchFamily="34" charset="-122"/>
                <a:cs typeface="EB Garamond" pitchFamily="34" charset="-120"/>
              </a:rPr>
              <a:t>free Son </a:t>
            </a:r>
            <a:r>
              <a:rPr lang="en-US" sz="9900" b="1" kern="0" spc="-247" dirty="0">
                <a:solidFill>
                  <a:srgbClr val="FFFFFF"/>
                </a:solidFill>
                <a:latin typeface="Merriweather" pitchFamily="34" charset="0"/>
                <a:ea typeface="Merriweather" pitchFamily="34" charset="-122"/>
                <a:cs typeface="Merriweather" pitchFamily="34" charset="-120"/>
              </a:rPr>
              <a:t>who chooses to submit out of </a:t>
            </a:r>
            <a:r>
              <a:rPr lang="en-US" sz="9900" b="1" kern="0" spc="-247" dirty="0">
                <a:solidFill>
                  <a:srgbClr val="303054"/>
                </a:solidFill>
                <a:latin typeface="Merriweather" pitchFamily="34" charset="0"/>
                <a:ea typeface="Merriweather" pitchFamily="34" charset="-122"/>
                <a:cs typeface="Merriweather" pitchFamily="34" charset="-120"/>
              </a:rPr>
              <a:t>freedom </a:t>
            </a:r>
            <a:r>
              <a:rPr lang="en-US" sz="9900" b="1" kern="0" spc="-247" dirty="0">
                <a:solidFill>
                  <a:srgbClr val="FFFFFF"/>
                </a:solidFill>
                <a:latin typeface="Merriweather" pitchFamily="34" charset="0"/>
                <a:ea typeface="Merriweather" pitchFamily="34" charset="-122"/>
                <a:cs typeface="Merriweather" pitchFamily="34" charset="-120"/>
              </a:rPr>
              <a:t>not out of fear.</a:t>
            </a:r>
            <a:endParaRPr lang="en-US" sz="9900" dirty="0"/>
          </a:p>
        </p:txBody>
      </p:sp>
      <p:pic>
        <p:nvPicPr>
          <p:cNvPr id="4" name="Image 0" descr="preencoded.png">
            <a:extLst>
              <a:ext uri="{FF2B5EF4-FFF2-40B4-BE49-F238E27FC236}">
                <a16:creationId xmlns:a16="http://schemas.microsoft.com/office/drawing/2014/main" id="{1285B165-B525-1541-D159-97093CE572FE}"/>
              </a:ext>
            </a:extLst>
          </p:cNvPr>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5" name="Text 2">
            <a:extLst>
              <a:ext uri="{FF2B5EF4-FFF2-40B4-BE49-F238E27FC236}">
                <a16:creationId xmlns:a16="http://schemas.microsoft.com/office/drawing/2014/main" id="{729EF3D0-6AA7-72D2-C763-FB1763334117}"/>
              </a:ext>
            </a:extLst>
          </p:cNvPr>
          <p:cNvSpPr/>
          <p:nvPr/>
        </p:nvSpPr>
        <p:spPr>
          <a:xfrm>
            <a:off x="967680" y="9672638"/>
            <a:ext cx="1164134"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TWO · GREW</a:t>
            </a:r>
            <a:endParaRPr lang="en-US" sz="1050" dirty="0"/>
          </a:p>
        </p:txBody>
      </p:sp>
      <p:sp>
        <p:nvSpPr>
          <p:cNvPr id="6" name="Text 3">
            <a:extLst>
              <a:ext uri="{FF2B5EF4-FFF2-40B4-BE49-F238E27FC236}">
                <a16:creationId xmlns:a16="http://schemas.microsoft.com/office/drawing/2014/main" id="{B8A238EF-5798-1737-596B-C884E293E4F8}"/>
              </a:ext>
            </a:extLst>
          </p:cNvPr>
          <p:cNvSpPr/>
          <p:nvPr/>
        </p:nvSpPr>
        <p:spPr>
          <a:xfrm>
            <a:off x="17046773" y="9672638"/>
            <a:ext cx="707827"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22 / 34</a:t>
            </a:r>
            <a:endParaRPr lang="en-US" sz="1050" dirty="0"/>
          </a:p>
        </p:txBody>
      </p:sp>
    </p:spTree>
    <p:extLst>
      <p:ext uri="{BB962C8B-B14F-4D97-AF65-F5344CB8AC3E}">
        <p14:creationId xmlns:p14="http://schemas.microsoft.com/office/powerpoint/2010/main" val="24686029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4">
    <p:bg>
      <p:bgPr>
        <a:solidFill>
          <a:srgbClr val="F3EFE7"/>
        </a:solidFill>
        <a:effectLst/>
      </p:bgPr>
    </p:bg>
    <p:spTree>
      <p:nvGrpSpPr>
        <p:cNvPr id="1" name=""/>
        <p:cNvGrpSpPr/>
        <p:nvPr/>
      </p:nvGrpSpPr>
      <p:grpSpPr>
        <a:xfrm>
          <a:off x="0" y="0"/>
          <a:ext cx="0" cy="0"/>
          <a:chOff x="0" y="0"/>
          <a:chExt cx="0" cy="0"/>
        </a:xfrm>
      </p:grpSpPr>
      <p:sp>
        <p:nvSpPr>
          <p:cNvPr id="3" name="Text 1"/>
          <p:cNvSpPr/>
          <p:nvPr/>
        </p:nvSpPr>
        <p:spPr>
          <a:xfrm>
            <a:off x="1687830" y="1340644"/>
            <a:ext cx="14912340" cy="2981325"/>
          </a:xfrm>
          <a:prstGeom prst="rect">
            <a:avLst/>
          </a:prstGeom>
          <a:noFill/>
          <a:ln/>
        </p:spPr>
        <p:txBody>
          <a:bodyPr wrap="square" lIns="25400" tIns="25400" rIns="25400" bIns="25400" rtlCol="0" anchor="t">
            <a:normAutofit fontScale="92500"/>
          </a:bodyPr>
          <a:lstStyle/>
          <a:p>
            <a:pPr marL="0" indent="0" algn="ctr">
              <a:lnSpc>
                <a:spcPct val="118000"/>
              </a:lnSpc>
              <a:buNone/>
            </a:pPr>
            <a:r>
              <a:rPr lang="en-US" sz="6600" b="1" kern="0" spc="-119" dirty="0">
                <a:solidFill>
                  <a:srgbClr val="303054"/>
                </a:solidFill>
                <a:latin typeface="Merriweather" pitchFamily="34" charset="0"/>
                <a:ea typeface="Merriweather" pitchFamily="34" charset="-122"/>
                <a:cs typeface="Merriweather" pitchFamily="34" charset="-120"/>
              </a:rPr>
              <a:t>The Son who </a:t>
            </a:r>
            <a:r>
              <a:rPr lang="en-US" sz="6600" i="1" kern="0" spc="-119" dirty="0">
                <a:solidFill>
                  <a:srgbClr val="CD2144"/>
                </a:solidFill>
                <a:latin typeface="EB Garamond" pitchFamily="34" charset="0"/>
                <a:ea typeface="EB Garamond" pitchFamily="34" charset="-122"/>
                <a:cs typeface="EB Garamond" pitchFamily="34" charset="-120"/>
              </a:rPr>
              <a:t>must be </a:t>
            </a:r>
            <a:r>
              <a:rPr lang="en-US" sz="6600" b="1" kern="0" spc="-119" dirty="0">
                <a:solidFill>
                  <a:srgbClr val="303054"/>
                </a:solidFill>
                <a:latin typeface="Merriweather" pitchFamily="34" charset="0"/>
                <a:ea typeface="Merriweather" pitchFamily="34" charset="-122"/>
                <a:cs typeface="Merriweather" pitchFamily="34" charset="-120"/>
              </a:rPr>
              <a:t>in his Father's house went home and washed dishes.</a:t>
            </a:r>
            <a:endParaRPr lang="en-US" sz="6600" dirty="0"/>
          </a:p>
        </p:txBody>
      </p:sp>
      <p:sp>
        <p:nvSpPr>
          <p:cNvPr id="4" name="Text 2"/>
          <p:cNvSpPr/>
          <p:nvPr/>
        </p:nvSpPr>
        <p:spPr>
          <a:xfrm>
            <a:off x="1687830" y="7422356"/>
            <a:ext cx="14912340" cy="1562100"/>
          </a:xfrm>
          <a:prstGeom prst="rect">
            <a:avLst/>
          </a:prstGeom>
          <a:noFill/>
          <a:ln/>
        </p:spPr>
        <p:txBody>
          <a:bodyPr wrap="square" lIns="25400" tIns="25400" rIns="25400" bIns="25400" rtlCol="0" anchor="t">
            <a:normAutofit/>
          </a:bodyPr>
          <a:lstStyle/>
          <a:p>
            <a:pPr marL="0" indent="0" algn="ctr">
              <a:buNone/>
            </a:pPr>
            <a:r>
              <a:rPr lang="en-US" sz="4800" b="1" i="1" kern="0" spc="-48" dirty="0">
                <a:solidFill>
                  <a:srgbClr val="CD2144"/>
                </a:solidFill>
                <a:latin typeface="Merriweather" pitchFamily="34" charset="0"/>
                <a:ea typeface="Merriweather" pitchFamily="34" charset="-122"/>
                <a:cs typeface="Merriweather" pitchFamily="34" charset="-120"/>
              </a:rPr>
              <a:t>He knew whose he was. </a:t>
            </a:r>
          </a:p>
          <a:p>
            <a:pPr marL="0" indent="0" algn="ctr">
              <a:buNone/>
            </a:pPr>
            <a:r>
              <a:rPr lang="en-US" sz="4800" b="1" i="1" kern="0" spc="-48" dirty="0">
                <a:solidFill>
                  <a:srgbClr val="CD2144"/>
                </a:solidFill>
                <a:latin typeface="Merriweather" pitchFamily="34" charset="0"/>
                <a:ea typeface="Merriweather" pitchFamily="34" charset="-122"/>
                <a:cs typeface="Merriweather" pitchFamily="34" charset="-120"/>
              </a:rPr>
              <a:t>So he could grow where he was.</a:t>
            </a:r>
            <a:endParaRPr lang="en-US" sz="4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5">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6096000" cy="10287000"/>
          </a:xfrm>
          <a:prstGeom prst="rect">
            <a:avLst/>
          </a:prstGeom>
          <a:solidFill>
            <a:srgbClr val="CD2144"/>
          </a:solidFill>
          <a:ln/>
        </p:spPr>
        <p:txBody>
          <a:bodyPr/>
          <a:lstStyle/>
          <a:p>
            <a:endParaRPr lang="en-US"/>
          </a:p>
        </p:txBody>
      </p:sp>
      <p:sp>
        <p:nvSpPr>
          <p:cNvPr id="3" name="Text 1"/>
          <p:cNvSpPr/>
          <p:nvPr/>
        </p:nvSpPr>
        <p:spPr>
          <a:xfrm>
            <a:off x="914400" y="914400"/>
            <a:ext cx="439521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5000"/>
                  </a:srgbClr>
                </a:solidFill>
                <a:latin typeface="Open Sans" pitchFamily="34" charset="0"/>
                <a:ea typeface="Open Sans" pitchFamily="34" charset="-122"/>
                <a:cs typeface="Open Sans" pitchFamily="34" charset="-120"/>
              </a:rPr>
              <a:t>MOVEMENT</a:t>
            </a:r>
            <a:endParaRPr lang="en-US" sz="1350" dirty="0"/>
          </a:p>
        </p:txBody>
      </p:sp>
      <p:sp>
        <p:nvSpPr>
          <p:cNvPr id="4" name="Text 2"/>
          <p:cNvSpPr/>
          <p:nvPr/>
        </p:nvSpPr>
        <p:spPr>
          <a:xfrm>
            <a:off x="914400" y="3686175"/>
            <a:ext cx="4395216" cy="2952750"/>
          </a:xfrm>
          <a:prstGeom prst="rect">
            <a:avLst/>
          </a:prstGeom>
          <a:noFill/>
          <a:ln/>
        </p:spPr>
        <p:txBody>
          <a:bodyPr wrap="square" lIns="25400" tIns="25400" rIns="25400" bIns="25400" rtlCol="0" anchor="t">
            <a:normAutofit fontScale="92500" lnSpcReduction="20000"/>
          </a:bodyPr>
          <a:lstStyle/>
          <a:p>
            <a:pPr marL="0" indent="0" algn="l">
              <a:lnSpc>
                <a:spcPct val="85000"/>
              </a:lnSpc>
              <a:buNone/>
            </a:pPr>
            <a:r>
              <a:rPr lang="en-US" sz="27000" b="1" kern="0" spc="-1080" dirty="0">
                <a:solidFill>
                  <a:srgbClr val="FFFFFF"/>
                </a:solidFill>
                <a:latin typeface="Merriweather" pitchFamily="34" charset="0"/>
                <a:ea typeface="Merriweather" pitchFamily="34" charset="-122"/>
                <a:cs typeface="Merriweather" pitchFamily="34" charset="-120"/>
              </a:rPr>
              <a:t>3</a:t>
            </a:r>
            <a:endParaRPr lang="en-US" sz="27000" dirty="0"/>
          </a:p>
        </p:txBody>
      </p:sp>
      <p:sp>
        <p:nvSpPr>
          <p:cNvPr id="5" name="Text 3"/>
          <p:cNvSpPr/>
          <p:nvPr/>
        </p:nvSpPr>
        <p:spPr>
          <a:xfrm>
            <a:off x="914400" y="9144000"/>
            <a:ext cx="439521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5000"/>
                  </a:srgbClr>
                </a:solidFill>
                <a:latin typeface="Open Sans" pitchFamily="34" charset="0"/>
                <a:ea typeface="Open Sans" pitchFamily="34" charset="-122"/>
                <a:cs typeface="Open Sans" pitchFamily="34" charset="-120"/>
              </a:rPr>
              <a:t>LUKE 2:46 + LUKE 24</a:t>
            </a:r>
            <a:endParaRPr lang="en-US" sz="1350" dirty="0"/>
          </a:p>
        </p:txBody>
      </p:sp>
      <p:sp>
        <p:nvSpPr>
          <p:cNvPr id="6" name="Shape 4"/>
          <p:cNvSpPr/>
          <p:nvPr/>
        </p:nvSpPr>
        <p:spPr>
          <a:xfrm>
            <a:off x="6096000" y="0"/>
            <a:ext cx="12192000" cy="10287000"/>
          </a:xfrm>
          <a:prstGeom prst="rect">
            <a:avLst/>
          </a:prstGeom>
          <a:solidFill>
            <a:srgbClr val="FAF7F2"/>
          </a:solidFill>
          <a:ln/>
        </p:spPr>
        <p:txBody>
          <a:bodyPr/>
          <a:lstStyle/>
          <a:p>
            <a:endParaRPr lang="en-US"/>
          </a:p>
        </p:txBody>
      </p:sp>
      <p:sp>
        <p:nvSpPr>
          <p:cNvPr id="7" name="Text 5"/>
          <p:cNvSpPr/>
          <p:nvPr/>
        </p:nvSpPr>
        <p:spPr>
          <a:xfrm>
            <a:off x="7239000" y="3438525"/>
            <a:ext cx="10203180" cy="1962150"/>
          </a:xfrm>
          <a:prstGeom prst="rect">
            <a:avLst/>
          </a:prstGeom>
          <a:noFill/>
          <a:ln/>
        </p:spPr>
        <p:txBody>
          <a:bodyPr wrap="square" lIns="25400" tIns="25400" rIns="25400" bIns="25400" rtlCol="0" anchor="t">
            <a:normAutofit fontScale="92500" lnSpcReduction="20000"/>
          </a:bodyPr>
          <a:lstStyle/>
          <a:p>
            <a:pPr marL="0" indent="0" algn="l">
              <a:lnSpc>
                <a:spcPct val="92000"/>
              </a:lnSpc>
              <a:buNone/>
            </a:pPr>
            <a:r>
              <a:rPr lang="en-US" sz="16500" b="1" kern="0" spc="-412" dirty="0">
                <a:solidFill>
                  <a:srgbClr val="CD2144"/>
                </a:solidFill>
                <a:latin typeface="Merriweather" pitchFamily="34" charset="0"/>
                <a:ea typeface="Merriweather" pitchFamily="34" charset="-122"/>
                <a:cs typeface="Merriweather" pitchFamily="34" charset="-120"/>
              </a:rPr>
              <a:t>Jesus </a:t>
            </a:r>
            <a:r>
              <a:rPr lang="en-US" sz="16500" i="1" kern="0" spc="-412" dirty="0">
                <a:solidFill>
                  <a:srgbClr val="CD2144"/>
                </a:solidFill>
                <a:latin typeface="EB Garamond" pitchFamily="34" charset="0"/>
                <a:ea typeface="EB Garamond" pitchFamily="34" charset="-122"/>
                <a:cs typeface="EB Garamond" pitchFamily="34" charset="-120"/>
              </a:rPr>
              <a:t>saved</a:t>
            </a:r>
            <a:endParaRPr lang="en-US" sz="16500" dirty="0"/>
          </a:p>
        </p:txBody>
      </p:sp>
      <p:sp>
        <p:nvSpPr>
          <p:cNvPr id="8" name="Text 6"/>
          <p:cNvSpPr/>
          <p:nvPr/>
        </p:nvSpPr>
        <p:spPr>
          <a:xfrm>
            <a:off x="7239000" y="5667375"/>
            <a:ext cx="10203180" cy="704850"/>
          </a:xfrm>
          <a:prstGeom prst="rect">
            <a:avLst/>
          </a:prstGeom>
          <a:noFill/>
          <a:ln/>
        </p:spPr>
        <p:txBody>
          <a:bodyPr wrap="square" lIns="25400" tIns="25400" rIns="25400" bIns="25400" rtlCol="0" anchor="t">
            <a:normAutofit fontScale="92500" lnSpcReduction="10000"/>
          </a:bodyPr>
          <a:lstStyle/>
          <a:p>
            <a:pPr marL="0" indent="0" algn="l">
              <a:lnSpc>
                <a:spcPct val="125000"/>
              </a:lnSpc>
              <a:buNone/>
            </a:pPr>
            <a:r>
              <a:rPr lang="en-US" sz="4200" i="1" dirty="0">
                <a:solidFill>
                  <a:srgbClr val="5C5C6E"/>
                </a:solidFill>
                <a:latin typeface="EB Garamond" pitchFamily="34" charset="0"/>
                <a:ea typeface="EB Garamond" pitchFamily="34" charset="-122"/>
                <a:cs typeface="EB Garamond" pitchFamily="34" charset="-120"/>
              </a:rPr>
              <a:t>the home he submitted under.</a:t>
            </a:r>
            <a:endParaRPr lang="en-US" sz="4200" dirty="0"/>
          </a:p>
        </p:txBody>
      </p:sp>
      <p:sp>
        <p:nvSpPr>
          <p:cNvPr id="9" name="Text 7"/>
          <p:cNvSpPr/>
          <p:nvPr/>
        </p:nvSpPr>
        <p:spPr>
          <a:xfrm>
            <a:off x="7239000" y="6867525"/>
            <a:ext cx="10203180" cy="247650"/>
          </a:xfrm>
          <a:prstGeom prst="rect">
            <a:avLst/>
          </a:prstGeom>
          <a:noFill/>
          <a:ln/>
        </p:spPr>
        <p:txBody>
          <a:bodyPr wrap="square" lIns="25400" tIns="25400" rIns="25400" bIns="25400" rtlCol="0" anchor="t">
            <a:normAutofit/>
          </a:bodyPr>
          <a:lstStyle/>
          <a:p>
            <a:pPr marL="0" indent="0" algn="l">
              <a:buNone/>
            </a:pPr>
            <a:r>
              <a:rPr lang="en-US" sz="1200" b="1" kern="0" spc="384" dirty="0">
                <a:solidFill>
                  <a:srgbClr val="303054"/>
                </a:solidFill>
                <a:latin typeface="Open Sans" pitchFamily="34" charset="0"/>
                <a:ea typeface="Open Sans" pitchFamily="34" charset="-122"/>
                <a:cs typeface="Open Sans" pitchFamily="34" charset="-120"/>
              </a:rPr>
              <a:t>LOST · FOUND · HOME</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1143000" y="1971675"/>
            <a:ext cx="16002000" cy="9525"/>
          </a:xfrm>
          <a:prstGeom prst="rect">
            <a:avLst/>
          </a:prstGeom>
          <a:solidFill>
            <a:srgbClr val="C8C5D2"/>
          </a:solidFill>
          <a:ln/>
        </p:spPr>
        <p:txBody>
          <a:bodyPr/>
          <a:lstStyle/>
          <a:p>
            <a:endParaRPr lang="en-US"/>
          </a:p>
        </p:txBody>
      </p:sp>
      <p:sp>
        <p:nvSpPr>
          <p:cNvPr id="3" name="Text 1"/>
          <p:cNvSpPr/>
          <p:nvPr/>
        </p:nvSpPr>
        <p:spPr>
          <a:xfrm>
            <a:off x="1143000" y="962025"/>
            <a:ext cx="3091306" cy="219075"/>
          </a:xfrm>
          <a:prstGeom prst="rect">
            <a:avLst/>
          </a:prstGeom>
          <a:noFill/>
          <a:ln/>
        </p:spPr>
        <p:txBody>
          <a:bodyPr wrap="square" lIns="25400" tIns="25400" rIns="25400" bIns="25400" rtlCol="0" anchor="t">
            <a:normAutofit/>
          </a:bodyPr>
          <a:lstStyle/>
          <a:p>
            <a:pPr marL="0" indent="0" algn="l">
              <a:buNone/>
            </a:pPr>
            <a:r>
              <a:rPr lang="en-US" sz="1050" b="1" kern="0" spc="336" dirty="0">
                <a:solidFill>
                  <a:srgbClr val="CD2144"/>
                </a:solidFill>
                <a:latin typeface="Open Sans" pitchFamily="34" charset="0"/>
                <a:ea typeface="Open Sans" pitchFamily="34" charset="-122"/>
                <a:cs typeface="Open Sans" pitchFamily="34" charset="-120"/>
              </a:rPr>
              <a:t>READ ALOUD TOGETHER · ESV</a:t>
            </a:r>
            <a:endParaRPr lang="en-US" sz="1050" dirty="0"/>
          </a:p>
        </p:txBody>
      </p:sp>
      <p:sp>
        <p:nvSpPr>
          <p:cNvPr id="4" name="Text 2"/>
          <p:cNvSpPr/>
          <p:nvPr/>
        </p:nvSpPr>
        <p:spPr>
          <a:xfrm>
            <a:off x="1143000" y="1219200"/>
            <a:ext cx="3091306" cy="561975"/>
          </a:xfrm>
          <a:prstGeom prst="rect">
            <a:avLst/>
          </a:prstGeom>
          <a:noFill/>
          <a:ln/>
        </p:spPr>
        <p:txBody>
          <a:bodyPr wrap="square" lIns="25400" tIns="25400" rIns="25400" bIns="25400" rtlCol="0" anchor="t">
            <a:normAutofit/>
          </a:bodyPr>
          <a:lstStyle/>
          <a:p>
            <a:pPr marL="0" indent="0" algn="l">
              <a:buNone/>
            </a:pPr>
            <a:r>
              <a:rPr lang="en-US" sz="3300" b="1" dirty="0">
                <a:solidFill>
                  <a:srgbClr val="303054"/>
                </a:solidFill>
                <a:latin typeface="Merriweather" pitchFamily="34" charset="0"/>
                <a:ea typeface="Merriweather" pitchFamily="34" charset="-122"/>
                <a:cs typeface="Merriweather" pitchFamily="34" charset="-120"/>
              </a:rPr>
              <a:t>Luke 2:41–45</a:t>
            </a:r>
            <a:endParaRPr lang="en-US" sz="3300" dirty="0"/>
          </a:p>
        </p:txBody>
      </p:sp>
      <p:sp>
        <p:nvSpPr>
          <p:cNvPr id="5" name="Text 3"/>
          <p:cNvSpPr/>
          <p:nvPr/>
        </p:nvSpPr>
        <p:spPr>
          <a:xfrm>
            <a:off x="12744450" y="838200"/>
            <a:ext cx="4532567"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Merriweather" pitchFamily="34" charset="0"/>
                <a:ea typeface="Merriweather" pitchFamily="34" charset="-122"/>
                <a:cs typeface="Merriweather" pitchFamily="34" charset="-120"/>
              </a:rPr>
              <a:t>The boy stays behind in Jerusalem</a:t>
            </a:r>
            <a:endParaRPr lang="en-US" sz="2100" dirty="0"/>
          </a:p>
        </p:txBody>
      </p:sp>
      <p:sp>
        <p:nvSpPr>
          <p:cNvPr id="6" name="Text 4"/>
          <p:cNvSpPr/>
          <p:nvPr/>
        </p:nvSpPr>
        <p:spPr>
          <a:xfrm>
            <a:off x="1143000" y="2514600"/>
            <a:ext cx="14716125" cy="6596063"/>
          </a:xfrm>
          <a:prstGeom prst="rect">
            <a:avLst/>
          </a:prstGeom>
          <a:noFill/>
          <a:ln/>
        </p:spPr>
        <p:txBody>
          <a:bodyPr wrap="square" lIns="25400" tIns="25400" rIns="25400" bIns="25400" rtlCol="0" anchor="t">
            <a:normAutofit/>
          </a:bodyPr>
          <a:lstStyle/>
          <a:p>
            <a:pPr marL="0" indent="0" algn="l">
              <a:lnSpc>
                <a:spcPct val="155000"/>
              </a:lnSpc>
              <a:buNone/>
            </a:pPr>
            <a:r>
              <a:rPr lang="en-US" sz="3200" b="1" baseline="30000" dirty="0">
                <a:solidFill>
                  <a:srgbClr val="CD2144"/>
                </a:solidFill>
                <a:latin typeface="Merriweather" pitchFamily="34" charset="0"/>
                <a:ea typeface="Merriweather" pitchFamily="34" charset="-122"/>
                <a:cs typeface="Merriweather" pitchFamily="34" charset="-120"/>
              </a:rPr>
              <a:t>41 </a:t>
            </a:r>
            <a:r>
              <a:rPr lang="en-US" sz="3200" dirty="0">
                <a:solidFill>
                  <a:srgbClr val="1F1F2E"/>
                </a:solidFill>
                <a:latin typeface="EB Garamond" pitchFamily="34" charset="0"/>
                <a:ea typeface="EB Garamond" pitchFamily="34" charset="-122"/>
                <a:cs typeface="EB Garamond" pitchFamily="34" charset="-120"/>
              </a:rPr>
              <a:t>Now his parents went to Jerusalem every year at the Feast of the Passover. </a:t>
            </a:r>
            <a:r>
              <a:rPr lang="en-US" sz="3200" b="1" baseline="30000" dirty="0">
                <a:solidFill>
                  <a:srgbClr val="CD2144"/>
                </a:solidFill>
                <a:latin typeface="Merriweather" pitchFamily="34" charset="0"/>
                <a:ea typeface="Merriweather" pitchFamily="34" charset="-122"/>
                <a:cs typeface="Merriweather" pitchFamily="34" charset="-120"/>
              </a:rPr>
              <a:t>42 </a:t>
            </a:r>
            <a:r>
              <a:rPr lang="en-US" sz="3200" dirty="0">
                <a:solidFill>
                  <a:srgbClr val="1F1F2E"/>
                </a:solidFill>
                <a:latin typeface="EB Garamond" pitchFamily="34" charset="0"/>
                <a:ea typeface="EB Garamond" pitchFamily="34" charset="-122"/>
                <a:cs typeface="EB Garamond" pitchFamily="34" charset="-120"/>
              </a:rPr>
              <a:t>And when he was twelve years old, they went up according to custom. </a:t>
            </a:r>
            <a:r>
              <a:rPr lang="en-US" sz="3200" b="1" baseline="30000" dirty="0">
                <a:solidFill>
                  <a:srgbClr val="CD2144"/>
                </a:solidFill>
                <a:latin typeface="Merriweather" pitchFamily="34" charset="0"/>
                <a:ea typeface="Merriweather" pitchFamily="34" charset="-122"/>
                <a:cs typeface="Merriweather" pitchFamily="34" charset="-120"/>
              </a:rPr>
              <a:t>43 </a:t>
            </a:r>
            <a:r>
              <a:rPr lang="en-US" sz="3200" dirty="0">
                <a:solidFill>
                  <a:srgbClr val="1F1F2E"/>
                </a:solidFill>
                <a:latin typeface="EB Garamond" pitchFamily="34" charset="0"/>
                <a:ea typeface="EB Garamond" pitchFamily="34" charset="-122"/>
                <a:cs typeface="EB Garamond" pitchFamily="34" charset="-120"/>
              </a:rPr>
              <a:t>And when the feast was ended, as they were returning, the boy Jesus stayed behind in Jerusalem. His parents did not know it, </a:t>
            </a:r>
            <a:r>
              <a:rPr lang="en-US" sz="3200" b="1" baseline="30000" dirty="0">
                <a:solidFill>
                  <a:srgbClr val="CD2144"/>
                </a:solidFill>
                <a:latin typeface="Merriweather" pitchFamily="34" charset="0"/>
                <a:ea typeface="Merriweather" pitchFamily="34" charset="-122"/>
                <a:cs typeface="Merriweather" pitchFamily="34" charset="-120"/>
              </a:rPr>
              <a:t>44 </a:t>
            </a:r>
            <a:r>
              <a:rPr lang="en-US" sz="3200" dirty="0">
                <a:solidFill>
                  <a:srgbClr val="1F1F2E"/>
                </a:solidFill>
                <a:latin typeface="EB Garamond" pitchFamily="34" charset="0"/>
                <a:ea typeface="EB Garamond" pitchFamily="34" charset="-122"/>
                <a:cs typeface="EB Garamond" pitchFamily="34" charset="-120"/>
              </a:rPr>
              <a:t>but supposing him to be in the group they went a day's journey, but then they began to search for him among their relatives and acquaintances, </a:t>
            </a:r>
            <a:r>
              <a:rPr lang="en-US" sz="3200" b="1" baseline="30000" dirty="0">
                <a:solidFill>
                  <a:srgbClr val="CD2144"/>
                </a:solidFill>
                <a:latin typeface="Merriweather" pitchFamily="34" charset="0"/>
                <a:ea typeface="Merriweather" pitchFamily="34" charset="-122"/>
                <a:cs typeface="Merriweather" pitchFamily="34" charset="-120"/>
              </a:rPr>
              <a:t>45 </a:t>
            </a:r>
            <a:r>
              <a:rPr lang="en-US" sz="3200" dirty="0">
                <a:solidFill>
                  <a:srgbClr val="1F1F2E"/>
                </a:solidFill>
                <a:latin typeface="EB Garamond" pitchFamily="34" charset="0"/>
                <a:ea typeface="EB Garamond" pitchFamily="34" charset="-122"/>
                <a:cs typeface="EB Garamond" pitchFamily="34" charset="-120"/>
              </a:rPr>
              <a:t>and when they did not find him, they returned to Jerusalem, searching for him.</a:t>
            </a:r>
            <a:endParaRPr lang="en-US" sz="3200" dirty="0"/>
          </a:p>
        </p:txBody>
      </p:sp>
      <p:pic>
        <p:nvPicPr>
          <p:cNvPr id="7"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8" name="Text 5"/>
          <p:cNvSpPr/>
          <p:nvPr/>
        </p:nvSpPr>
        <p:spPr>
          <a:xfrm>
            <a:off x="967680" y="9672638"/>
            <a:ext cx="3105869" cy="219075"/>
          </a:xfrm>
          <a:prstGeom prst="rect">
            <a:avLst/>
          </a:prstGeom>
          <a:noFill/>
          <a:ln/>
        </p:spPr>
        <p:txBody>
          <a:bodyPr wrap="square" lIns="25400" tIns="25400" rIns="25400" bIns="25400" rtlCol="0" anchor="t">
            <a:normAutofit fontScale="92500"/>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GROWING IN WISDOM AND GRACE</a:t>
            </a:r>
            <a:endParaRPr lang="en-US" sz="10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6">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914400" y="2057400"/>
            <a:ext cx="16459200" cy="9525"/>
          </a:xfrm>
          <a:prstGeom prst="rect">
            <a:avLst/>
          </a:prstGeom>
          <a:solidFill>
            <a:srgbClr val="C8C5D2"/>
          </a:solidFill>
          <a:ln/>
        </p:spPr>
        <p:txBody>
          <a:bodyPr/>
          <a:lstStyle/>
          <a:p>
            <a:endParaRPr lang="en-US"/>
          </a:p>
        </p:txBody>
      </p:sp>
      <p:sp>
        <p:nvSpPr>
          <p:cNvPr id="3" name="Text 1"/>
          <p:cNvSpPr/>
          <p:nvPr/>
        </p:nvSpPr>
        <p:spPr>
          <a:xfrm>
            <a:off x="914400" y="838200"/>
            <a:ext cx="16952976" cy="952500"/>
          </a:xfrm>
          <a:prstGeom prst="rect">
            <a:avLst/>
          </a:prstGeom>
          <a:noFill/>
          <a:ln/>
        </p:spPr>
        <p:txBody>
          <a:bodyPr wrap="square" lIns="25400" tIns="25400" rIns="25400" bIns="25400" rtlCol="0" anchor="t">
            <a:normAutofit/>
          </a:bodyPr>
          <a:lstStyle/>
          <a:p>
            <a:pPr marL="0" indent="0" algn="l">
              <a:buNone/>
            </a:pPr>
            <a:r>
              <a:rPr lang="en-US" sz="5700" b="1" kern="0" spc="-114" dirty="0">
                <a:solidFill>
                  <a:srgbClr val="303054"/>
                </a:solidFill>
                <a:latin typeface="Merriweather" pitchFamily="34" charset="0"/>
                <a:ea typeface="Merriweather" pitchFamily="34" charset="-122"/>
                <a:cs typeface="Merriweather" pitchFamily="34" charset="-120"/>
              </a:rPr>
              <a:t>After three days…</a:t>
            </a:r>
            <a:endParaRPr lang="en-US" sz="5700" dirty="0"/>
          </a:p>
        </p:txBody>
      </p:sp>
      <p:sp>
        <p:nvSpPr>
          <p:cNvPr id="4" name="Shape 2"/>
          <p:cNvSpPr/>
          <p:nvPr/>
        </p:nvSpPr>
        <p:spPr>
          <a:xfrm>
            <a:off x="914400" y="2600325"/>
            <a:ext cx="7962900" cy="5915025"/>
          </a:xfrm>
          <a:prstGeom prst="roundRect">
            <a:avLst>
              <a:gd name="adj" fmla="val 3221"/>
            </a:avLst>
          </a:prstGeom>
          <a:solidFill>
            <a:srgbClr val="FFFFFF"/>
          </a:solidFill>
          <a:ln w="9525">
            <a:solidFill>
              <a:srgbClr val="C8C5D2"/>
            </a:solidFill>
            <a:prstDash val="solid"/>
          </a:ln>
        </p:spPr>
        <p:txBody>
          <a:bodyPr/>
          <a:lstStyle/>
          <a:p>
            <a:endParaRPr lang="en-US"/>
          </a:p>
        </p:txBody>
      </p:sp>
      <p:sp>
        <p:nvSpPr>
          <p:cNvPr id="5" name="Text 3"/>
          <p:cNvSpPr/>
          <p:nvPr/>
        </p:nvSpPr>
        <p:spPr>
          <a:xfrm>
            <a:off x="1457325" y="3143250"/>
            <a:ext cx="7083362" cy="219075"/>
          </a:xfrm>
          <a:prstGeom prst="rect">
            <a:avLst/>
          </a:prstGeom>
          <a:noFill/>
          <a:ln/>
        </p:spPr>
        <p:txBody>
          <a:bodyPr wrap="square" lIns="25400" tIns="25400" rIns="25400" bIns="25400" rtlCol="0" anchor="t">
            <a:normAutofit/>
          </a:bodyPr>
          <a:lstStyle/>
          <a:p>
            <a:pPr marL="0" indent="0" algn="l">
              <a:buNone/>
            </a:pPr>
            <a:r>
              <a:rPr lang="en-US" sz="1050" b="1" kern="0" spc="336" dirty="0">
                <a:solidFill>
                  <a:srgbClr val="CD2144"/>
                </a:solidFill>
                <a:latin typeface="Open Sans" pitchFamily="34" charset="0"/>
                <a:ea typeface="Open Sans" pitchFamily="34" charset="-122"/>
                <a:cs typeface="Open Sans" pitchFamily="34" charset="-120"/>
              </a:rPr>
              <a:t>LUKE 2:46 — BOY IN THE TEMPLE</a:t>
            </a:r>
            <a:endParaRPr lang="en-US" sz="1050" dirty="0"/>
          </a:p>
        </p:txBody>
      </p:sp>
      <p:sp>
        <p:nvSpPr>
          <p:cNvPr id="6" name="Text 4"/>
          <p:cNvSpPr/>
          <p:nvPr/>
        </p:nvSpPr>
        <p:spPr>
          <a:xfrm>
            <a:off x="1457325" y="3552825"/>
            <a:ext cx="7083362" cy="1085850"/>
          </a:xfrm>
          <a:prstGeom prst="rect">
            <a:avLst/>
          </a:prstGeom>
          <a:noFill/>
          <a:ln/>
        </p:spPr>
        <p:txBody>
          <a:bodyPr wrap="square" lIns="25400" tIns="25400" rIns="25400" bIns="25400" rtlCol="0" anchor="t">
            <a:normAutofit fontScale="92500" lnSpcReduction="20000"/>
          </a:bodyPr>
          <a:lstStyle/>
          <a:p>
            <a:pPr marL="0" indent="0" algn="l">
              <a:lnSpc>
                <a:spcPct val="125000"/>
              </a:lnSpc>
              <a:buNone/>
            </a:pPr>
            <a:r>
              <a:rPr lang="en-US" sz="3300" b="1" kern="0" spc="-33" dirty="0">
                <a:solidFill>
                  <a:srgbClr val="303054"/>
                </a:solidFill>
                <a:latin typeface="Merriweather" pitchFamily="34" charset="0"/>
                <a:ea typeface="Merriweather" pitchFamily="34" charset="-122"/>
                <a:cs typeface="Merriweather" pitchFamily="34" charset="-120"/>
              </a:rPr>
              <a:t>"After three days they found him …in his Father's house."</a:t>
            </a:r>
            <a:endParaRPr lang="en-US" sz="3300" dirty="0"/>
          </a:p>
        </p:txBody>
      </p:sp>
      <p:sp>
        <p:nvSpPr>
          <p:cNvPr id="7" name="Shape 5"/>
          <p:cNvSpPr/>
          <p:nvPr/>
        </p:nvSpPr>
        <p:spPr>
          <a:xfrm>
            <a:off x="1457325" y="7334250"/>
            <a:ext cx="6877050" cy="9525"/>
          </a:xfrm>
          <a:prstGeom prst="rect">
            <a:avLst/>
          </a:prstGeom>
          <a:solidFill>
            <a:srgbClr val="C8C5D2"/>
          </a:solidFill>
          <a:ln/>
        </p:spPr>
        <p:txBody>
          <a:bodyPr/>
          <a:lstStyle/>
          <a:p>
            <a:endParaRPr lang="en-US"/>
          </a:p>
        </p:txBody>
      </p:sp>
      <p:sp>
        <p:nvSpPr>
          <p:cNvPr id="8" name="Text 6"/>
          <p:cNvSpPr/>
          <p:nvPr/>
        </p:nvSpPr>
        <p:spPr>
          <a:xfrm>
            <a:off x="1457325" y="7572375"/>
            <a:ext cx="7083362" cy="438150"/>
          </a:xfrm>
          <a:prstGeom prst="rect">
            <a:avLst/>
          </a:prstGeom>
          <a:noFill/>
          <a:ln/>
        </p:spPr>
        <p:txBody>
          <a:bodyPr wrap="square" lIns="25400" tIns="25400" rIns="25400" bIns="25400" rtlCol="0" anchor="t">
            <a:normAutofit/>
          </a:bodyPr>
          <a:lstStyle/>
          <a:p>
            <a:pPr marL="0" indent="0" algn="l">
              <a:buNone/>
            </a:pPr>
            <a:r>
              <a:rPr lang="en-US" sz="2400" i="1" dirty="0">
                <a:solidFill>
                  <a:srgbClr val="5C5C6E"/>
                </a:solidFill>
                <a:latin typeface="EB Garamond" pitchFamily="34" charset="0"/>
                <a:ea typeface="EB Garamond" pitchFamily="34" charset="-122"/>
                <a:cs typeface="EB Garamond" pitchFamily="34" charset="-120"/>
              </a:rPr>
              <a:t>Mary searches. </a:t>
            </a:r>
            <a:r>
              <a:rPr lang="en-US" sz="2400" b="1" dirty="0">
                <a:solidFill>
                  <a:srgbClr val="303054"/>
                </a:solidFill>
                <a:latin typeface="EB Garamond" pitchFamily="34" charset="0"/>
                <a:ea typeface="EB Garamond" pitchFamily="34" charset="-122"/>
                <a:cs typeface="EB Garamond" pitchFamily="34" charset="-120"/>
              </a:rPr>
              <a:t>They find him.</a:t>
            </a:r>
            <a:endParaRPr lang="en-US" sz="2400" dirty="0"/>
          </a:p>
        </p:txBody>
      </p:sp>
      <p:sp>
        <p:nvSpPr>
          <p:cNvPr id="9" name="Shape 7"/>
          <p:cNvSpPr/>
          <p:nvPr/>
        </p:nvSpPr>
        <p:spPr>
          <a:xfrm>
            <a:off x="9410700" y="2600325"/>
            <a:ext cx="7962900" cy="5915025"/>
          </a:xfrm>
          <a:prstGeom prst="roundRect">
            <a:avLst>
              <a:gd name="adj" fmla="val 3221"/>
            </a:avLst>
          </a:prstGeom>
          <a:solidFill>
            <a:srgbClr val="FFFFFF"/>
          </a:solidFill>
          <a:ln w="9525">
            <a:solidFill>
              <a:srgbClr val="C8C5D2"/>
            </a:solidFill>
            <a:prstDash val="solid"/>
          </a:ln>
        </p:spPr>
        <p:txBody>
          <a:bodyPr/>
          <a:lstStyle/>
          <a:p>
            <a:endParaRPr lang="en-US"/>
          </a:p>
        </p:txBody>
      </p:sp>
      <p:sp>
        <p:nvSpPr>
          <p:cNvPr id="10" name="Text 8"/>
          <p:cNvSpPr/>
          <p:nvPr/>
        </p:nvSpPr>
        <p:spPr>
          <a:xfrm>
            <a:off x="9953625" y="3143250"/>
            <a:ext cx="7083362" cy="219075"/>
          </a:xfrm>
          <a:prstGeom prst="rect">
            <a:avLst/>
          </a:prstGeom>
          <a:noFill/>
          <a:ln/>
        </p:spPr>
        <p:txBody>
          <a:bodyPr wrap="square" lIns="25400" tIns="25400" rIns="25400" bIns="25400" rtlCol="0" anchor="t">
            <a:normAutofit/>
          </a:bodyPr>
          <a:lstStyle/>
          <a:p>
            <a:pPr marL="0" indent="0" algn="l">
              <a:buNone/>
            </a:pPr>
            <a:r>
              <a:rPr lang="en-US" sz="1050" b="1" kern="0" spc="336" dirty="0">
                <a:solidFill>
                  <a:srgbClr val="4A9C8C"/>
                </a:solidFill>
                <a:latin typeface="Open Sans" pitchFamily="34" charset="0"/>
                <a:ea typeface="Open Sans" pitchFamily="34" charset="-122"/>
                <a:cs typeface="Open Sans" pitchFamily="34" charset="-120"/>
              </a:rPr>
              <a:t>LUKE 24:21 — AFTER THE CROSS</a:t>
            </a:r>
            <a:endParaRPr lang="en-US" sz="1050" dirty="0"/>
          </a:p>
        </p:txBody>
      </p:sp>
      <p:sp>
        <p:nvSpPr>
          <p:cNvPr id="11" name="Text 9"/>
          <p:cNvSpPr/>
          <p:nvPr/>
        </p:nvSpPr>
        <p:spPr>
          <a:xfrm>
            <a:off x="9953625" y="3552825"/>
            <a:ext cx="7083362" cy="1085850"/>
          </a:xfrm>
          <a:prstGeom prst="rect">
            <a:avLst/>
          </a:prstGeom>
          <a:noFill/>
          <a:ln/>
        </p:spPr>
        <p:txBody>
          <a:bodyPr wrap="square" lIns="25400" tIns="25400" rIns="25400" bIns="25400" rtlCol="0" anchor="t">
            <a:normAutofit fontScale="92500" lnSpcReduction="20000"/>
          </a:bodyPr>
          <a:lstStyle/>
          <a:p>
            <a:pPr marL="0" indent="0" algn="l">
              <a:lnSpc>
                <a:spcPct val="125000"/>
              </a:lnSpc>
              <a:buNone/>
            </a:pPr>
            <a:r>
              <a:rPr lang="en-US" sz="3300" b="1" kern="0" spc="-33" dirty="0">
                <a:solidFill>
                  <a:srgbClr val="303054"/>
                </a:solidFill>
                <a:latin typeface="Merriweather" pitchFamily="34" charset="0"/>
                <a:ea typeface="Merriweather" pitchFamily="34" charset="-122"/>
                <a:cs typeface="Merriweather" pitchFamily="34" charset="-120"/>
              </a:rPr>
              <a:t>"It is now the third day since these things happened."</a:t>
            </a:r>
            <a:endParaRPr lang="en-US" sz="3300" dirty="0"/>
          </a:p>
        </p:txBody>
      </p:sp>
      <p:sp>
        <p:nvSpPr>
          <p:cNvPr id="12" name="Shape 10"/>
          <p:cNvSpPr/>
          <p:nvPr/>
        </p:nvSpPr>
        <p:spPr>
          <a:xfrm>
            <a:off x="9953625" y="7334250"/>
            <a:ext cx="6877050" cy="9525"/>
          </a:xfrm>
          <a:prstGeom prst="rect">
            <a:avLst/>
          </a:prstGeom>
          <a:solidFill>
            <a:srgbClr val="C8C5D2"/>
          </a:solidFill>
          <a:ln/>
        </p:spPr>
        <p:txBody>
          <a:bodyPr/>
          <a:lstStyle/>
          <a:p>
            <a:endParaRPr lang="en-US"/>
          </a:p>
        </p:txBody>
      </p:sp>
      <p:sp>
        <p:nvSpPr>
          <p:cNvPr id="13" name="Text 11"/>
          <p:cNvSpPr/>
          <p:nvPr/>
        </p:nvSpPr>
        <p:spPr>
          <a:xfrm>
            <a:off x="9953625" y="7572375"/>
            <a:ext cx="7083362" cy="438150"/>
          </a:xfrm>
          <a:prstGeom prst="rect">
            <a:avLst/>
          </a:prstGeom>
          <a:noFill/>
          <a:ln/>
        </p:spPr>
        <p:txBody>
          <a:bodyPr wrap="square" lIns="25400" tIns="25400" rIns="25400" bIns="25400" rtlCol="0" anchor="t">
            <a:normAutofit/>
          </a:bodyPr>
          <a:lstStyle/>
          <a:p>
            <a:pPr marL="0" indent="0" algn="l">
              <a:buNone/>
            </a:pPr>
            <a:r>
              <a:rPr lang="en-US" sz="2400" i="1" dirty="0">
                <a:solidFill>
                  <a:srgbClr val="5C5C6E"/>
                </a:solidFill>
                <a:latin typeface="EB Garamond" pitchFamily="34" charset="0"/>
                <a:ea typeface="EB Garamond" pitchFamily="34" charset="-122"/>
                <a:cs typeface="EB Garamond" pitchFamily="34" charset="-120"/>
              </a:rPr>
              <a:t>They look. </a:t>
            </a:r>
            <a:r>
              <a:rPr lang="en-US" sz="2400" b="1" dirty="0">
                <a:solidFill>
                  <a:srgbClr val="4A9C8C"/>
                </a:solidFill>
                <a:latin typeface="EB Garamond" pitchFamily="34" charset="0"/>
                <a:ea typeface="EB Garamond" pitchFamily="34" charset="-122"/>
                <a:cs typeface="EB Garamond" pitchFamily="34" charset="-120"/>
              </a:rPr>
              <a:t>He has finally gone home.</a:t>
            </a:r>
            <a:endParaRPr lang="en-US" sz="2400" dirty="0"/>
          </a:p>
        </p:txBody>
      </p:sp>
      <p:sp>
        <p:nvSpPr>
          <p:cNvPr id="14" name="Text 12"/>
          <p:cNvSpPr/>
          <p:nvPr/>
        </p:nvSpPr>
        <p:spPr>
          <a:xfrm>
            <a:off x="667512" y="8820150"/>
            <a:ext cx="16952976" cy="361950"/>
          </a:xfrm>
          <a:prstGeom prst="rect">
            <a:avLst/>
          </a:prstGeom>
          <a:noFill/>
          <a:ln/>
        </p:spPr>
        <p:txBody>
          <a:bodyPr wrap="square" lIns="25400" tIns="25400" rIns="25400" bIns="25400" rtlCol="0" anchor="t">
            <a:normAutofit/>
          </a:bodyPr>
          <a:lstStyle/>
          <a:p>
            <a:pPr marL="0" indent="0" algn="ctr">
              <a:buNone/>
            </a:pPr>
            <a:r>
              <a:rPr lang="en-US" sz="1950" i="1" dirty="0">
                <a:solidFill>
                  <a:srgbClr val="CD2144"/>
                </a:solidFill>
                <a:latin typeface="EB Garamond" pitchFamily="34" charset="0"/>
                <a:ea typeface="EB Garamond" pitchFamily="34" charset="-122"/>
                <a:cs typeface="EB Garamond" pitchFamily="34" charset="-120"/>
              </a:rPr>
              <a:t>Same Father's house. Same divine "must." Same surprising return.</a:t>
            </a:r>
            <a:endParaRPr lang="en-US" sz="1950" dirty="0"/>
          </a:p>
        </p:txBody>
      </p:sp>
      <p:pic>
        <p:nvPicPr>
          <p:cNvPr id="15"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16" name="Text 13"/>
          <p:cNvSpPr/>
          <p:nvPr/>
        </p:nvSpPr>
        <p:spPr>
          <a:xfrm>
            <a:off x="967680" y="9672638"/>
            <a:ext cx="1389608"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THREE · SAVED</a:t>
            </a:r>
            <a:endParaRPr lang="en-US" sz="1050" dirty="0"/>
          </a:p>
        </p:txBody>
      </p:sp>
      <p:sp>
        <p:nvSpPr>
          <p:cNvPr id="17" name="Text 14"/>
          <p:cNvSpPr/>
          <p:nvPr/>
        </p:nvSpPr>
        <p:spPr>
          <a:xfrm>
            <a:off x="17046773" y="9672638"/>
            <a:ext cx="707827"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26 / 34</a:t>
            </a:r>
            <a:endParaRPr lang="en-US" sz="105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7">
    <p:bg>
      <p:bgPr>
        <a:solidFill>
          <a:srgbClr val="CD2144"/>
        </a:solidFill>
        <a:effectLst/>
      </p:bgPr>
    </p:bg>
    <p:spTree>
      <p:nvGrpSpPr>
        <p:cNvPr id="1" name=""/>
        <p:cNvGrpSpPr/>
        <p:nvPr/>
      </p:nvGrpSpPr>
      <p:grpSpPr>
        <a:xfrm>
          <a:off x="0" y="0"/>
          <a:ext cx="0" cy="0"/>
          <a:chOff x="0" y="0"/>
          <a:chExt cx="0" cy="0"/>
        </a:xfrm>
      </p:grpSpPr>
      <p:sp>
        <p:nvSpPr>
          <p:cNvPr id="3" name="Text 1"/>
          <p:cNvSpPr/>
          <p:nvPr/>
        </p:nvSpPr>
        <p:spPr>
          <a:xfrm>
            <a:off x="1524000" y="2895600"/>
            <a:ext cx="15697200" cy="5295900"/>
          </a:xfrm>
          <a:prstGeom prst="rect">
            <a:avLst/>
          </a:prstGeom>
          <a:noFill/>
          <a:ln/>
        </p:spPr>
        <p:txBody>
          <a:bodyPr wrap="square" lIns="25400" tIns="25400" rIns="25400" bIns="25400" rtlCol="0" anchor="t">
            <a:normAutofit/>
          </a:bodyPr>
          <a:lstStyle/>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He was </a:t>
            </a:r>
            <a:r>
              <a:rPr lang="en-US" sz="9900" i="1" kern="0" spc="-247" dirty="0">
                <a:solidFill>
                  <a:srgbClr val="FFFFFF"/>
                </a:solidFill>
                <a:latin typeface="EB Garamond" pitchFamily="34" charset="0"/>
                <a:ea typeface="EB Garamond" pitchFamily="34" charset="-122"/>
                <a:cs typeface="EB Garamond" pitchFamily="34" charset="-120"/>
              </a:rPr>
              <a:t>lost </a:t>
            </a:r>
          </a:p>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so we could be </a:t>
            </a:r>
            <a:r>
              <a:rPr lang="en-US" sz="9900" b="1" kern="0" spc="-247" dirty="0">
                <a:solidFill>
                  <a:srgbClr val="303054"/>
                </a:solidFill>
                <a:latin typeface="Merriweather" pitchFamily="34" charset="0"/>
                <a:ea typeface="Merriweather" pitchFamily="34" charset="-122"/>
                <a:cs typeface="Merriweather" pitchFamily="34" charset="-120"/>
              </a:rPr>
              <a:t>found </a:t>
            </a:r>
            <a:r>
              <a:rPr lang="en-US" sz="9900" b="1" kern="0" spc="-247" dirty="0">
                <a:solidFill>
                  <a:srgbClr val="FFFFFF"/>
                </a:solidFill>
                <a:latin typeface="Merriweather" pitchFamily="34" charset="0"/>
                <a:ea typeface="Merriweather" pitchFamily="34" charset="-122"/>
                <a:cs typeface="Merriweather" pitchFamily="34" charset="-120"/>
              </a:rPr>
              <a:t> </a:t>
            </a:r>
            <a:endParaRPr lang="en-US" sz="9900" dirty="0"/>
          </a:p>
        </p:txBody>
      </p:sp>
      <p:pic>
        <p:nvPicPr>
          <p:cNvPr id="4" name="Image 0" descr="preencoded.png"/>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5" name="Text 2"/>
          <p:cNvSpPr/>
          <p:nvPr/>
        </p:nvSpPr>
        <p:spPr>
          <a:xfrm>
            <a:off x="967680" y="9672638"/>
            <a:ext cx="1389608"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THREE · SAVED</a:t>
            </a:r>
            <a:endParaRPr lang="en-US" sz="10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8">
    <p:bg>
      <p:bgPr>
        <a:solidFill>
          <a:srgbClr val="303054"/>
        </a:solidFill>
        <a:effectLst/>
      </p:bgPr>
    </p:bg>
    <p:spTree>
      <p:nvGrpSpPr>
        <p:cNvPr id="1" name=""/>
        <p:cNvGrpSpPr/>
        <p:nvPr/>
      </p:nvGrpSpPr>
      <p:grpSpPr>
        <a:xfrm>
          <a:off x="0" y="0"/>
          <a:ext cx="0" cy="0"/>
          <a:chOff x="0" y="0"/>
          <a:chExt cx="0" cy="0"/>
        </a:xfrm>
      </p:grpSpPr>
      <p:sp>
        <p:nvSpPr>
          <p:cNvPr id="2" name="Text 0"/>
          <p:cNvSpPr/>
          <p:nvPr/>
        </p:nvSpPr>
        <p:spPr>
          <a:xfrm>
            <a:off x="1143000" y="3495675"/>
            <a:ext cx="7770114"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70C2B1"/>
                </a:solidFill>
                <a:latin typeface="Open Sans" pitchFamily="34" charset="0"/>
                <a:ea typeface="Open Sans" pitchFamily="34" charset="-122"/>
                <a:cs typeface="Open Sans" pitchFamily="34" charset="-120"/>
              </a:rPr>
              <a:t>WHAT NO ONE ELSE SEES…</a:t>
            </a:r>
            <a:endParaRPr lang="en-US" sz="1350" dirty="0"/>
          </a:p>
        </p:txBody>
      </p:sp>
      <p:sp>
        <p:nvSpPr>
          <p:cNvPr id="3" name="Text 1"/>
          <p:cNvSpPr/>
          <p:nvPr/>
        </p:nvSpPr>
        <p:spPr>
          <a:xfrm>
            <a:off x="1143000" y="4029075"/>
            <a:ext cx="7770114" cy="2495550"/>
          </a:xfrm>
          <a:prstGeom prst="rect">
            <a:avLst/>
          </a:prstGeom>
          <a:noFill/>
          <a:ln/>
        </p:spPr>
        <p:txBody>
          <a:bodyPr wrap="square" lIns="25400" tIns="25400" rIns="25400" bIns="25400" rtlCol="0" anchor="t">
            <a:normAutofit fontScale="92500" lnSpcReduction="20000"/>
          </a:bodyPr>
          <a:lstStyle/>
          <a:p>
            <a:pPr marL="0" indent="0" algn="l">
              <a:lnSpc>
                <a:spcPct val="98000"/>
              </a:lnSpc>
              <a:buNone/>
            </a:pPr>
            <a:r>
              <a:rPr lang="en-US" sz="9900" b="1" kern="0" spc="-247" dirty="0">
                <a:solidFill>
                  <a:srgbClr val="FFFFFF"/>
                </a:solidFill>
                <a:latin typeface="Merriweather" pitchFamily="34" charset="0"/>
                <a:ea typeface="Merriweather" pitchFamily="34" charset="-122"/>
                <a:cs typeface="Merriweather" pitchFamily="34" charset="-120"/>
              </a:rPr>
              <a:t>The Father who </a:t>
            </a:r>
            <a:r>
              <a:rPr lang="en-US" sz="9900" i="1" kern="0" spc="-247" dirty="0">
                <a:solidFill>
                  <a:srgbClr val="70C2B1"/>
                </a:solidFill>
                <a:latin typeface="EB Garamond" pitchFamily="34" charset="0"/>
                <a:ea typeface="EB Garamond" pitchFamily="34" charset="-122"/>
                <a:cs typeface="EB Garamond" pitchFamily="34" charset="-120"/>
              </a:rPr>
              <a:t>sees</a:t>
            </a:r>
            <a:r>
              <a:rPr lang="en-US" sz="9900" b="1" kern="0" spc="-247" dirty="0">
                <a:solidFill>
                  <a:srgbClr val="FFFFFF"/>
                </a:solidFill>
                <a:latin typeface="Merriweather" pitchFamily="34" charset="0"/>
                <a:ea typeface="Merriweather" pitchFamily="34" charset="-122"/>
                <a:cs typeface="Merriweather" pitchFamily="34" charset="-120"/>
              </a:rPr>
              <a:t>.</a:t>
            </a:r>
            <a:endParaRPr lang="en-US" sz="9900" dirty="0"/>
          </a:p>
        </p:txBody>
      </p:sp>
      <p:sp>
        <p:nvSpPr>
          <p:cNvPr id="4" name="Shape 2"/>
          <p:cNvSpPr/>
          <p:nvPr/>
        </p:nvSpPr>
        <p:spPr>
          <a:xfrm>
            <a:off x="9601200" y="838200"/>
            <a:ext cx="9525" cy="8305800"/>
          </a:xfrm>
          <a:prstGeom prst="rect">
            <a:avLst/>
          </a:prstGeom>
          <a:solidFill>
            <a:srgbClr val="FFFFFF">
              <a:alpha val="18000"/>
            </a:srgbClr>
          </a:solidFill>
          <a:ln/>
        </p:spPr>
        <p:txBody>
          <a:bodyPr/>
          <a:lstStyle/>
          <a:p>
            <a:endParaRPr lang="en-US"/>
          </a:p>
        </p:txBody>
      </p:sp>
      <p:sp>
        <p:nvSpPr>
          <p:cNvPr id="5" name="Text 3"/>
          <p:cNvSpPr/>
          <p:nvPr/>
        </p:nvSpPr>
        <p:spPr>
          <a:xfrm>
            <a:off x="10448925" y="3362325"/>
            <a:ext cx="6906101" cy="438150"/>
          </a:xfrm>
          <a:prstGeom prst="rect">
            <a:avLst/>
          </a:prstGeom>
          <a:noFill/>
          <a:ln/>
        </p:spPr>
        <p:txBody>
          <a:bodyPr wrap="square" lIns="25400" tIns="25400" rIns="25400" bIns="25400" rtlCol="0" anchor="t">
            <a:noAutofit/>
          </a:bodyPr>
          <a:lstStyle/>
          <a:p>
            <a:pPr marL="0" indent="0" algn="l">
              <a:lnSpc>
                <a:spcPct val="140000"/>
              </a:lnSpc>
              <a:buNone/>
            </a:pPr>
            <a:r>
              <a:rPr lang="en-US" sz="3200" dirty="0">
                <a:solidFill>
                  <a:srgbClr val="FFFFFF">
                    <a:alpha val="92000"/>
                  </a:srgbClr>
                </a:solidFill>
                <a:latin typeface="EB Garamond" pitchFamily="34" charset="0"/>
                <a:ea typeface="EB Garamond" pitchFamily="34" charset="-122"/>
                <a:cs typeface="EB Garamond" pitchFamily="34" charset="-120"/>
              </a:rPr>
              <a:t>The prayer that </a:t>
            </a:r>
            <a:r>
              <a:rPr lang="en-US" sz="3200" b="1" dirty="0">
                <a:solidFill>
                  <a:srgbClr val="FFFFFF"/>
                </a:solidFill>
                <a:latin typeface="EB Garamond" pitchFamily="34" charset="0"/>
                <a:ea typeface="EB Garamond" pitchFamily="34" charset="-122"/>
                <a:cs typeface="EB Garamond" pitchFamily="34" charset="-120"/>
              </a:rPr>
              <a:t>no one applauded</a:t>
            </a:r>
            <a:endParaRPr lang="en-US" sz="3200" dirty="0"/>
          </a:p>
        </p:txBody>
      </p:sp>
      <p:sp>
        <p:nvSpPr>
          <p:cNvPr id="6" name="Text 4"/>
          <p:cNvSpPr/>
          <p:nvPr/>
        </p:nvSpPr>
        <p:spPr>
          <a:xfrm>
            <a:off x="10448925" y="3933825"/>
            <a:ext cx="6906101" cy="438150"/>
          </a:xfrm>
          <a:prstGeom prst="rect">
            <a:avLst/>
          </a:prstGeom>
          <a:noFill/>
          <a:ln/>
        </p:spPr>
        <p:txBody>
          <a:bodyPr wrap="square" lIns="25400" tIns="25400" rIns="25400" bIns="25400" rtlCol="0" anchor="t">
            <a:noAutofit/>
          </a:bodyPr>
          <a:lstStyle/>
          <a:p>
            <a:pPr marL="0" indent="0" algn="l">
              <a:lnSpc>
                <a:spcPct val="140000"/>
              </a:lnSpc>
              <a:buNone/>
            </a:pPr>
            <a:r>
              <a:rPr lang="en-US" sz="3200" dirty="0">
                <a:solidFill>
                  <a:srgbClr val="FFFFFF">
                    <a:alpha val="92000"/>
                  </a:srgbClr>
                </a:solidFill>
                <a:latin typeface="EB Garamond" pitchFamily="34" charset="0"/>
                <a:ea typeface="EB Garamond" pitchFamily="34" charset="-122"/>
                <a:cs typeface="EB Garamond" pitchFamily="34" charset="-120"/>
              </a:rPr>
              <a:t>The night shift no one photographed</a:t>
            </a:r>
            <a:endParaRPr lang="en-US" sz="3200" dirty="0"/>
          </a:p>
        </p:txBody>
      </p:sp>
      <p:sp>
        <p:nvSpPr>
          <p:cNvPr id="7" name="Text 5"/>
          <p:cNvSpPr/>
          <p:nvPr/>
        </p:nvSpPr>
        <p:spPr>
          <a:xfrm>
            <a:off x="10448925" y="4505325"/>
            <a:ext cx="6906101" cy="438150"/>
          </a:xfrm>
          <a:prstGeom prst="rect">
            <a:avLst/>
          </a:prstGeom>
          <a:noFill/>
          <a:ln/>
        </p:spPr>
        <p:txBody>
          <a:bodyPr wrap="square" lIns="25400" tIns="25400" rIns="25400" bIns="25400" rtlCol="0" anchor="t">
            <a:noAutofit/>
          </a:bodyPr>
          <a:lstStyle/>
          <a:p>
            <a:pPr marL="0" indent="0" algn="l">
              <a:lnSpc>
                <a:spcPct val="140000"/>
              </a:lnSpc>
              <a:buNone/>
            </a:pPr>
            <a:r>
              <a:rPr lang="en-US" sz="3200" dirty="0">
                <a:solidFill>
                  <a:srgbClr val="FFFFFF">
                    <a:alpha val="92000"/>
                  </a:srgbClr>
                </a:solidFill>
                <a:latin typeface="EB Garamond" pitchFamily="34" charset="0"/>
                <a:ea typeface="EB Garamond" pitchFamily="34" charset="-122"/>
                <a:cs typeface="EB Garamond" pitchFamily="34" charset="-120"/>
              </a:rPr>
              <a:t>The 1am prayer in the Clayton share house</a:t>
            </a:r>
            <a:endParaRPr lang="en-US" sz="3200" dirty="0"/>
          </a:p>
        </p:txBody>
      </p:sp>
      <p:sp>
        <p:nvSpPr>
          <p:cNvPr id="8" name="Text 6"/>
          <p:cNvSpPr/>
          <p:nvPr/>
        </p:nvSpPr>
        <p:spPr>
          <a:xfrm>
            <a:off x="10448925" y="5076825"/>
            <a:ext cx="6906101" cy="438150"/>
          </a:xfrm>
          <a:prstGeom prst="rect">
            <a:avLst/>
          </a:prstGeom>
          <a:noFill/>
          <a:ln/>
        </p:spPr>
        <p:txBody>
          <a:bodyPr wrap="square" lIns="25400" tIns="25400" rIns="25400" bIns="25400" rtlCol="0" anchor="t">
            <a:noAutofit/>
          </a:bodyPr>
          <a:lstStyle/>
          <a:p>
            <a:pPr marL="0" indent="0" algn="l">
              <a:lnSpc>
                <a:spcPct val="140000"/>
              </a:lnSpc>
              <a:buNone/>
            </a:pPr>
            <a:r>
              <a:rPr lang="en-US" sz="3200" dirty="0">
                <a:solidFill>
                  <a:srgbClr val="FFFFFF">
                    <a:alpha val="92000"/>
                  </a:srgbClr>
                </a:solidFill>
                <a:latin typeface="EB Garamond" pitchFamily="34" charset="0"/>
                <a:ea typeface="EB Garamond" pitchFamily="34" charset="-122"/>
                <a:cs typeface="EB Garamond" pitchFamily="34" charset="-120"/>
              </a:rPr>
              <a:t>The people you </a:t>
            </a:r>
            <a:r>
              <a:rPr lang="en-US" sz="3200" b="1" dirty="0">
                <a:solidFill>
                  <a:srgbClr val="FFFFFF"/>
                </a:solidFill>
                <a:latin typeface="EB Garamond" pitchFamily="34" charset="0"/>
                <a:ea typeface="EB Garamond" pitchFamily="34" charset="-122"/>
                <a:cs typeface="EB Garamond" pitchFamily="34" charset="-120"/>
              </a:rPr>
              <a:t>didn't give up on</a:t>
            </a:r>
            <a:endParaRPr lang="en-US" sz="3200" dirty="0"/>
          </a:p>
        </p:txBody>
      </p:sp>
      <p:sp>
        <p:nvSpPr>
          <p:cNvPr id="9" name="Text 7"/>
          <p:cNvSpPr/>
          <p:nvPr/>
        </p:nvSpPr>
        <p:spPr>
          <a:xfrm>
            <a:off x="10448925" y="5648325"/>
            <a:ext cx="6906101" cy="438150"/>
          </a:xfrm>
          <a:prstGeom prst="rect">
            <a:avLst/>
          </a:prstGeom>
          <a:noFill/>
          <a:ln/>
        </p:spPr>
        <p:txBody>
          <a:bodyPr wrap="square" lIns="25400" tIns="25400" rIns="25400" bIns="25400" rtlCol="0" anchor="t">
            <a:noAutofit/>
          </a:bodyPr>
          <a:lstStyle/>
          <a:p>
            <a:pPr marL="0" indent="0" algn="l">
              <a:lnSpc>
                <a:spcPct val="140000"/>
              </a:lnSpc>
              <a:buNone/>
            </a:pPr>
            <a:r>
              <a:rPr lang="en-US" sz="3200" dirty="0">
                <a:solidFill>
                  <a:srgbClr val="FFFFFF">
                    <a:alpha val="92000"/>
                  </a:srgbClr>
                </a:solidFill>
                <a:latin typeface="EB Garamond" pitchFamily="34" charset="0"/>
                <a:ea typeface="EB Garamond" pitchFamily="34" charset="-122"/>
                <a:cs typeface="EB Garamond" pitchFamily="34" charset="-120"/>
              </a:rPr>
              <a:t>The Friday night you said no</a:t>
            </a:r>
            <a:endParaRPr lang="en-US" sz="3200" dirty="0"/>
          </a:p>
        </p:txBody>
      </p:sp>
      <p:sp>
        <p:nvSpPr>
          <p:cNvPr id="10" name="Text 8"/>
          <p:cNvSpPr/>
          <p:nvPr/>
        </p:nvSpPr>
        <p:spPr>
          <a:xfrm>
            <a:off x="10448925" y="6219825"/>
            <a:ext cx="6906101" cy="438150"/>
          </a:xfrm>
          <a:prstGeom prst="rect">
            <a:avLst/>
          </a:prstGeom>
          <a:noFill/>
          <a:ln/>
        </p:spPr>
        <p:txBody>
          <a:bodyPr wrap="square" lIns="25400" tIns="25400" rIns="25400" bIns="25400" rtlCol="0" anchor="t">
            <a:noAutofit/>
          </a:bodyPr>
          <a:lstStyle/>
          <a:p>
            <a:pPr marL="0" indent="0" algn="l">
              <a:lnSpc>
                <a:spcPct val="140000"/>
              </a:lnSpc>
              <a:buNone/>
            </a:pPr>
            <a:r>
              <a:rPr lang="en-US" sz="3200" dirty="0">
                <a:solidFill>
                  <a:srgbClr val="FFFFFF">
                    <a:alpha val="92000"/>
                  </a:srgbClr>
                </a:solidFill>
                <a:latin typeface="EB Garamond" pitchFamily="34" charset="0"/>
                <a:ea typeface="EB Garamond" pitchFamily="34" charset="-122"/>
                <a:cs typeface="EB Garamond" pitchFamily="34" charset="-120"/>
              </a:rPr>
              <a:t>The thirty years of quiet service</a:t>
            </a:r>
            <a:endParaRPr lang="en-US" sz="3200" dirty="0"/>
          </a:p>
        </p:txBody>
      </p:sp>
      <p:pic>
        <p:nvPicPr>
          <p:cNvPr id="11" name="Image 0" descr="preencoded.png"/>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12" name="Text 9"/>
          <p:cNvSpPr/>
          <p:nvPr/>
        </p:nvSpPr>
        <p:spPr>
          <a:xfrm>
            <a:off x="967680" y="9672638"/>
            <a:ext cx="1389608"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THREE · SAVED</a:t>
            </a:r>
            <a:endParaRPr lang="en-US" sz="10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29">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1143000" y="3038475"/>
            <a:ext cx="9134421" cy="4248150"/>
          </a:xfrm>
          <a:prstGeom prst="rect">
            <a:avLst/>
          </a:prstGeom>
          <a:noFill/>
          <a:ln/>
        </p:spPr>
        <p:txBody>
          <a:bodyPr wrap="square" lIns="25400" tIns="25400" rIns="25400" bIns="25400" rtlCol="0" anchor="t">
            <a:normAutofit fontScale="92500" lnSpcReduction="20000"/>
          </a:bodyPr>
          <a:lstStyle/>
          <a:p>
            <a:pPr marL="0" indent="0" algn="l">
              <a:lnSpc>
                <a:spcPct val="85000"/>
              </a:lnSpc>
              <a:buNone/>
            </a:pPr>
            <a:r>
              <a:rPr lang="en-US" sz="39000" b="1" kern="0" spc="-1560" dirty="0">
                <a:solidFill>
                  <a:srgbClr val="CD2144"/>
                </a:solidFill>
                <a:latin typeface="Merriweather" pitchFamily="34" charset="0"/>
                <a:ea typeface="Merriweather" pitchFamily="34" charset="-122"/>
                <a:cs typeface="Merriweather" pitchFamily="34" charset="-120"/>
              </a:rPr>
              <a:t>300</a:t>
            </a:r>
            <a:endParaRPr lang="en-US" sz="39000" dirty="0"/>
          </a:p>
        </p:txBody>
      </p:sp>
      <p:sp>
        <p:nvSpPr>
          <p:cNvPr id="3" name="Text 1"/>
          <p:cNvSpPr/>
          <p:nvPr/>
        </p:nvSpPr>
        <p:spPr>
          <a:xfrm>
            <a:off x="10925770" y="2952750"/>
            <a:ext cx="6405807"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OUR CHURCH'S PRAYER</a:t>
            </a:r>
            <a:endParaRPr lang="en-US" sz="1350" dirty="0"/>
          </a:p>
        </p:txBody>
      </p:sp>
      <p:sp>
        <p:nvSpPr>
          <p:cNvPr id="4" name="Text 2"/>
          <p:cNvSpPr/>
          <p:nvPr/>
        </p:nvSpPr>
        <p:spPr>
          <a:xfrm>
            <a:off x="10925770" y="3562350"/>
            <a:ext cx="6405807" cy="876300"/>
          </a:xfrm>
          <a:prstGeom prst="rect">
            <a:avLst/>
          </a:prstGeom>
          <a:noFill/>
          <a:ln/>
        </p:spPr>
        <p:txBody>
          <a:bodyPr wrap="square" lIns="25400" tIns="25400" rIns="25400" bIns="25400" rtlCol="0" anchor="t">
            <a:normAutofit fontScale="92500" lnSpcReduction="20000"/>
          </a:bodyPr>
          <a:lstStyle/>
          <a:p>
            <a:pPr marL="0" indent="0" algn="l">
              <a:lnSpc>
                <a:spcPct val="105000"/>
              </a:lnSpc>
              <a:buNone/>
            </a:pPr>
            <a:r>
              <a:rPr lang="en-US" sz="6300" i="1" kern="0" spc="-126" dirty="0">
                <a:solidFill>
                  <a:srgbClr val="5C5C6E"/>
                </a:solidFill>
                <a:latin typeface="EB Garamond" pitchFamily="34" charset="0"/>
                <a:ea typeface="EB Garamond" pitchFamily="34" charset="-122"/>
                <a:cs typeface="EB Garamond" pitchFamily="34" charset="-120"/>
              </a:rPr>
              <a:t>disciples.</a:t>
            </a:r>
            <a:endParaRPr lang="en-US" sz="6300" dirty="0"/>
          </a:p>
        </p:txBody>
      </p:sp>
      <p:sp>
        <p:nvSpPr>
          <p:cNvPr id="5" name="Text 3"/>
          <p:cNvSpPr/>
          <p:nvPr/>
        </p:nvSpPr>
        <p:spPr>
          <a:xfrm>
            <a:off x="10925770" y="4667250"/>
            <a:ext cx="6405807" cy="9525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dirty="0">
                <a:solidFill>
                  <a:srgbClr val="1F1F2E"/>
                </a:solidFill>
                <a:latin typeface="EB Garamond" pitchFamily="34" charset="0"/>
                <a:ea typeface="EB Garamond" pitchFamily="34" charset="-122"/>
                <a:cs typeface="EB Garamond" pitchFamily="34" charset="-120"/>
              </a:rPr>
              <a:t>Not a number on a slide. </a:t>
            </a:r>
            <a:r>
              <a:rPr lang="en-US" sz="2400" b="1" dirty="0">
                <a:solidFill>
                  <a:srgbClr val="303054"/>
                </a:solidFill>
                <a:latin typeface="EB Garamond" pitchFamily="34" charset="0"/>
                <a:ea typeface="EB Garamond" pitchFamily="34" charset="-122"/>
                <a:cs typeface="EB Garamond" pitchFamily="34" charset="-120"/>
              </a:rPr>
              <a:t>A Father's longing </a:t>
            </a:r>
            <a:r>
              <a:rPr lang="en-US" sz="2400" dirty="0">
                <a:solidFill>
                  <a:srgbClr val="1F1F2E"/>
                </a:solidFill>
                <a:latin typeface="EB Garamond" pitchFamily="34" charset="0"/>
                <a:ea typeface="EB Garamond" pitchFamily="34" charset="-122"/>
                <a:cs typeface="EB Garamond" pitchFamily="34" charset="-120"/>
              </a:rPr>
              <a:t>for sons and daughters.</a:t>
            </a:r>
            <a:endParaRPr lang="en-US" sz="2400" dirty="0"/>
          </a:p>
        </p:txBody>
      </p:sp>
      <p:sp>
        <p:nvSpPr>
          <p:cNvPr id="6" name="Text 4"/>
          <p:cNvSpPr/>
          <p:nvPr/>
        </p:nvSpPr>
        <p:spPr>
          <a:xfrm>
            <a:off x="10925770" y="5848350"/>
            <a:ext cx="6405807" cy="495300"/>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2400" dirty="0">
                <a:solidFill>
                  <a:srgbClr val="1F1F2E"/>
                </a:solidFill>
                <a:latin typeface="EB Garamond" pitchFamily="34" charset="0"/>
                <a:ea typeface="EB Garamond" pitchFamily="34" charset="-122"/>
                <a:cs typeface="EB Garamond" pitchFamily="34" charset="-120"/>
              </a:rPr>
              <a:t>And the soil they grow in is —</a:t>
            </a:r>
            <a:endParaRPr lang="en-US" sz="2400" dirty="0"/>
          </a:p>
        </p:txBody>
      </p:sp>
      <p:sp>
        <p:nvSpPr>
          <p:cNvPr id="7" name="Text 5"/>
          <p:cNvSpPr/>
          <p:nvPr/>
        </p:nvSpPr>
        <p:spPr>
          <a:xfrm>
            <a:off x="10925770" y="6572250"/>
            <a:ext cx="6405807" cy="800100"/>
          </a:xfrm>
          <a:prstGeom prst="rect">
            <a:avLst/>
          </a:prstGeom>
          <a:noFill/>
          <a:ln/>
        </p:spPr>
        <p:txBody>
          <a:bodyPr wrap="square" lIns="25400" tIns="25400" rIns="25400" bIns="25400" rtlCol="0" anchor="t">
            <a:normAutofit/>
          </a:bodyPr>
          <a:lstStyle/>
          <a:p>
            <a:pPr marL="0" indent="0" algn="l">
              <a:buNone/>
            </a:pPr>
            <a:r>
              <a:rPr lang="en-US" sz="4800" b="1" i="1" kern="0" spc="-48" dirty="0">
                <a:solidFill>
                  <a:srgbClr val="CD2144"/>
                </a:solidFill>
                <a:latin typeface="Merriweather" pitchFamily="34" charset="0"/>
                <a:ea typeface="Merriweather" pitchFamily="34" charset="-122"/>
                <a:cs typeface="Merriweather" pitchFamily="34" charset="-120"/>
              </a:rPr>
              <a:t>Nazareth.</a:t>
            </a:r>
            <a:endParaRPr lang="en-US" sz="4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0">
    <p:bg>
      <p:bgPr>
        <a:solidFill>
          <a:srgbClr val="303054"/>
        </a:solidFill>
        <a:effectLst/>
      </p:bgPr>
    </p:bg>
    <p:spTree>
      <p:nvGrpSpPr>
        <p:cNvPr id="1" name=""/>
        <p:cNvGrpSpPr/>
        <p:nvPr/>
      </p:nvGrpSpPr>
      <p:grpSpPr>
        <a:xfrm>
          <a:off x="0" y="0"/>
          <a:ext cx="0" cy="0"/>
          <a:chOff x="0" y="0"/>
          <a:chExt cx="0" cy="0"/>
        </a:xfrm>
      </p:grpSpPr>
      <p:sp>
        <p:nvSpPr>
          <p:cNvPr id="3" name="Text 1"/>
          <p:cNvSpPr/>
          <p:nvPr/>
        </p:nvSpPr>
        <p:spPr>
          <a:xfrm>
            <a:off x="1524000" y="3057525"/>
            <a:ext cx="15697200" cy="3981450"/>
          </a:xfrm>
          <a:prstGeom prst="rect">
            <a:avLst/>
          </a:prstGeom>
          <a:noFill/>
          <a:ln/>
        </p:spPr>
        <p:txBody>
          <a:bodyPr wrap="square" lIns="25400" tIns="25400" rIns="25400" bIns="25400" rtlCol="0" anchor="t">
            <a:normAutofit/>
          </a:bodyPr>
          <a:lstStyle/>
          <a:p>
            <a:pPr marL="0" indent="0" algn="l">
              <a:lnSpc>
                <a:spcPct val="105000"/>
              </a:lnSpc>
              <a:buNone/>
            </a:pPr>
            <a:r>
              <a:rPr lang="en-US" sz="9900" b="1" kern="0" spc="-247" dirty="0">
                <a:solidFill>
                  <a:srgbClr val="FFFFFF"/>
                </a:solidFill>
                <a:latin typeface="Merriweather" pitchFamily="34" charset="0"/>
                <a:ea typeface="Merriweather" pitchFamily="34" charset="-122"/>
                <a:cs typeface="Merriweather" pitchFamily="34" charset="-120"/>
              </a:rPr>
              <a:t>We are not chasing </a:t>
            </a:r>
            <a:r>
              <a:rPr lang="en-US" sz="9900" i="1" kern="0" spc="-247" dirty="0">
                <a:solidFill>
                  <a:srgbClr val="FFFFFF"/>
                </a:solidFill>
                <a:latin typeface="EB Garamond" pitchFamily="34" charset="0"/>
                <a:ea typeface="EB Garamond" pitchFamily="34" charset="-122"/>
                <a:cs typeface="EB Garamond" pitchFamily="34" charset="-120"/>
              </a:rPr>
              <a:t>300 </a:t>
            </a:r>
            <a:r>
              <a:rPr lang="en-US" sz="9900" b="1" kern="0" spc="-247" dirty="0">
                <a:solidFill>
                  <a:srgbClr val="FFFFFF"/>
                </a:solidFill>
                <a:latin typeface="Merriweather" pitchFamily="34" charset="0"/>
                <a:ea typeface="Merriweather" pitchFamily="34" charset="-122"/>
                <a:cs typeface="Merriweather" pitchFamily="34" charset="-120"/>
              </a:rPr>
              <a:t>. We are following </a:t>
            </a:r>
            <a:r>
              <a:rPr lang="en-US" sz="9900" b="1" kern="0" spc="-247" dirty="0">
                <a:solidFill>
                  <a:srgbClr val="70C2B1"/>
                </a:solidFill>
                <a:latin typeface="Merriweather" pitchFamily="34" charset="0"/>
                <a:ea typeface="Merriweather" pitchFamily="34" charset="-122"/>
                <a:cs typeface="Merriweather" pitchFamily="34" charset="-120"/>
              </a:rPr>
              <a:t>1</a:t>
            </a:r>
            <a:r>
              <a:rPr lang="en-US" sz="9900" b="1" kern="0" spc="-247" dirty="0">
                <a:solidFill>
                  <a:srgbClr val="FFFFFF"/>
                </a:solidFill>
                <a:latin typeface="Merriweather" pitchFamily="34" charset="0"/>
                <a:ea typeface="Merriweather" pitchFamily="34" charset="-122"/>
                <a:cs typeface="Merriweather" pitchFamily="34" charset="-120"/>
              </a:rPr>
              <a:t>.</a:t>
            </a:r>
            <a:endParaRPr lang="en-US" sz="9900" dirty="0"/>
          </a:p>
        </p:txBody>
      </p:sp>
      <p:pic>
        <p:nvPicPr>
          <p:cNvPr id="5" name="Image 0" descr="preencoded.png"/>
          <p:cNvPicPr>
            <a:picLocks noChangeAspect="1"/>
          </p:cNvPicPr>
          <p:nvPr/>
        </p:nvPicPr>
        <p:blipFill>
          <a:blip r:embed="rId3">
            <a:alphaModFix amt="70000"/>
          </a:blip>
          <a:stretch>
            <a:fillRect/>
          </a:stretch>
        </p:blipFill>
        <p:spPr>
          <a:xfrm>
            <a:off x="609600" y="9658350"/>
            <a:ext cx="243780" cy="209550"/>
          </a:xfrm>
          <a:prstGeom prst="rect">
            <a:avLst/>
          </a:prstGeom>
        </p:spPr>
      </p:pic>
      <p:sp>
        <p:nvSpPr>
          <p:cNvPr id="6" name="Text 3"/>
          <p:cNvSpPr/>
          <p:nvPr/>
        </p:nvSpPr>
        <p:spPr>
          <a:xfrm>
            <a:off x="967680" y="9672638"/>
            <a:ext cx="1389608"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FFFFFF">
                    <a:alpha val="55000"/>
                  </a:srgbClr>
                </a:solidFill>
                <a:latin typeface="Open Sans" pitchFamily="34" charset="0"/>
                <a:ea typeface="Open Sans" pitchFamily="34" charset="-122"/>
                <a:cs typeface="Open Sans" pitchFamily="34" charset="-120"/>
              </a:rPr>
              <a:t>THREE · SAVED</a:t>
            </a:r>
            <a:endParaRPr lang="en-US" sz="105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1">
    <p:bg>
      <p:bgPr>
        <a:solidFill>
          <a:srgbClr val="CD2144"/>
        </a:solidFill>
        <a:effectLst/>
      </p:bgPr>
    </p:bg>
    <p:spTree>
      <p:nvGrpSpPr>
        <p:cNvPr id="1" name=""/>
        <p:cNvGrpSpPr/>
        <p:nvPr/>
      </p:nvGrpSpPr>
      <p:grpSpPr>
        <a:xfrm>
          <a:off x="0" y="0"/>
          <a:ext cx="0" cy="0"/>
          <a:chOff x="0" y="0"/>
          <a:chExt cx="0" cy="0"/>
        </a:xfrm>
      </p:grpSpPr>
      <p:sp>
        <p:nvSpPr>
          <p:cNvPr id="2" name="Text 0"/>
          <p:cNvSpPr/>
          <p:nvPr/>
        </p:nvSpPr>
        <p:spPr>
          <a:xfrm>
            <a:off x="1524000" y="1800225"/>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E2D9"/>
                </a:solidFill>
                <a:latin typeface="Open Sans" pitchFamily="34" charset="0"/>
                <a:ea typeface="Open Sans" pitchFamily="34" charset="-122"/>
                <a:cs typeface="Open Sans" pitchFamily="34" charset="-120"/>
              </a:rPr>
              <a:t>THE TABLE</a:t>
            </a:r>
            <a:endParaRPr lang="en-US" sz="1350" dirty="0"/>
          </a:p>
        </p:txBody>
      </p:sp>
      <p:sp>
        <p:nvSpPr>
          <p:cNvPr id="3" name="Text 1"/>
          <p:cNvSpPr/>
          <p:nvPr/>
        </p:nvSpPr>
        <p:spPr>
          <a:xfrm>
            <a:off x="1524000" y="2333625"/>
            <a:ext cx="14716125" cy="2000250"/>
          </a:xfrm>
          <a:prstGeom prst="rect">
            <a:avLst/>
          </a:prstGeom>
          <a:noFill/>
          <a:ln/>
        </p:spPr>
        <p:txBody>
          <a:bodyPr wrap="square" lIns="25400" tIns="25400" rIns="25400" bIns="25400" rtlCol="0" anchor="t">
            <a:normAutofit fontScale="92500" lnSpcReduction="20000"/>
          </a:bodyPr>
          <a:lstStyle/>
          <a:p>
            <a:pPr marL="0" indent="0" algn="l">
              <a:lnSpc>
                <a:spcPct val="108000"/>
              </a:lnSpc>
              <a:buNone/>
            </a:pPr>
            <a:r>
              <a:rPr lang="en-US" sz="7200" b="1" kern="0" spc="-144" dirty="0">
                <a:solidFill>
                  <a:srgbClr val="FFFFFF"/>
                </a:solidFill>
                <a:latin typeface="Merriweather" pitchFamily="34" charset="0"/>
                <a:ea typeface="Merriweather" pitchFamily="34" charset="-122"/>
                <a:cs typeface="Merriweather" pitchFamily="34" charset="-120"/>
              </a:rPr>
              <a:t>Hands that </a:t>
            </a:r>
            <a:r>
              <a:rPr lang="en-US" sz="7200" i="1" kern="0" spc="-144" dirty="0">
                <a:solidFill>
                  <a:srgbClr val="FFFFFF"/>
                </a:solidFill>
                <a:latin typeface="EB Garamond" pitchFamily="34" charset="0"/>
                <a:ea typeface="EB Garamond" pitchFamily="34" charset="-122"/>
                <a:cs typeface="EB Garamond" pitchFamily="34" charset="-120"/>
              </a:rPr>
              <a:t>planed wood </a:t>
            </a:r>
            <a:r>
              <a:rPr lang="en-US" sz="7200" b="1" kern="0" spc="-144" dirty="0">
                <a:solidFill>
                  <a:srgbClr val="FFFFFF"/>
                </a:solidFill>
                <a:latin typeface="Merriweather" pitchFamily="34" charset="0"/>
                <a:ea typeface="Merriweather" pitchFamily="34" charset="-122"/>
                <a:cs typeface="Merriweather" pitchFamily="34" charset="-120"/>
              </a:rPr>
              <a:t>are hands </a:t>
            </a:r>
            <a:r>
              <a:rPr lang="en-US" sz="7200" i="1" kern="0" spc="-144" dirty="0">
                <a:solidFill>
                  <a:srgbClr val="FFFFFF"/>
                </a:solidFill>
                <a:latin typeface="EB Garamond" pitchFamily="34" charset="0"/>
                <a:ea typeface="EB Garamond" pitchFamily="34" charset="-122"/>
                <a:cs typeface="EB Garamond" pitchFamily="34" charset="-120"/>
              </a:rPr>
              <a:t>nailed </a:t>
            </a:r>
            <a:r>
              <a:rPr lang="en-US" sz="7200" b="1" kern="0" spc="-144" dirty="0">
                <a:solidFill>
                  <a:srgbClr val="FFFFFF"/>
                </a:solidFill>
                <a:latin typeface="Merriweather" pitchFamily="34" charset="0"/>
                <a:ea typeface="Merriweather" pitchFamily="34" charset="-122"/>
                <a:cs typeface="Merriweather" pitchFamily="34" charset="-120"/>
              </a:rPr>
              <a:t>to wood.</a:t>
            </a:r>
            <a:endParaRPr lang="en-US" sz="7200" dirty="0"/>
          </a:p>
        </p:txBody>
      </p:sp>
      <p:sp>
        <p:nvSpPr>
          <p:cNvPr id="4" name="Shape 2"/>
          <p:cNvSpPr/>
          <p:nvPr/>
        </p:nvSpPr>
        <p:spPr>
          <a:xfrm>
            <a:off x="1524000" y="4829175"/>
            <a:ext cx="38100" cy="542925"/>
          </a:xfrm>
          <a:prstGeom prst="rect">
            <a:avLst/>
          </a:prstGeom>
          <a:solidFill>
            <a:srgbClr val="FFFFFF"/>
          </a:solidFill>
          <a:ln/>
        </p:spPr>
        <p:txBody>
          <a:bodyPr/>
          <a:lstStyle/>
          <a:p>
            <a:endParaRPr lang="en-US"/>
          </a:p>
        </p:txBody>
      </p:sp>
      <p:sp>
        <p:nvSpPr>
          <p:cNvPr id="5" name="Text 3"/>
          <p:cNvSpPr/>
          <p:nvPr/>
        </p:nvSpPr>
        <p:spPr>
          <a:xfrm>
            <a:off x="1828800" y="4829175"/>
            <a:ext cx="14411325" cy="581025"/>
          </a:xfrm>
          <a:prstGeom prst="rect">
            <a:avLst/>
          </a:prstGeom>
          <a:noFill/>
          <a:ln/>
        </p:spPr>
        <p:txBody>
          <a:bodyPr wrap="square" lIns="25400" tIns="25400" rIns="25400" bIns="25400" rtlCol="0" anchor="t">
            <a:normAutofit fontScale="92500" lnSpcReduction="10000"/>
          </a:bodyPr>
          <a:lstStyle/>
          <a:p>
            <a:pPr marL="0" indent="0" algn="l">
              <a:lnSpc>
                <a:spcPct val="130000"/>
              </a:lnSpc>
              <a:buNone/>
            </a:pPr>
            <a:r>
              <a:rPr lang="en-US" sz="3300" i="1" dirty="0">
                <a:solidFill>
                  <a:srgbClr val="FFFFFF"/>
                </a:solidFill>
                <a:latin typeface="Merriweather" pitchFamily="34" charset="0"/>
                <a:ea typeface="Merriweather" pitchFamily="34" charset="-122"/>
                <a:cs typeface="Merriweather" pitchFamily="34" charset="-120"/>
              </a:rPr>
              <a:t>"This is my body, given for you."</a:t>
            </a:r>
            <a:endParaRPr lang="en-US" sz="3300" dirty="0"/>
          </a:p>
        </p:txBody>
      </p:sp>
      <p:sp>
        <p:nvSpPr>
          <p:cNvPr id="6" name="Shape 4"/>
          <p:cNvSpPr/>
          <p:nvPr/>
        </p:nvSpPr>
        <p:spPr>
          <a:xfrm>
            <a:off x="1524000" y="5505450"/>
            <a:ext cx="38100" cy="542925"/>
          </a:xfrm>
          <a:prstGeom prst="rect">
            <a:avLst/>
          </a:prstGeom>
          <a:solidFill>
            <a:srgbClr val="FFFFFF"/>
          </a:solidFill>
          <a:ln/>
        </p:spPr>
        <p:txBody>
          <a:bodyPr/>
          <a:lstStyle/>
          <a:p>
            <a:endParaRPr lang="en-US"/>
          </a:p>
        </p:txBody>
      </p:sp>
      <p:sp>
        <p:nvSpPr>
          <p:cNvPr id="7" name="Text 5"/>
          <p:cNvSpPr/>
          <p:nvPr/>
        </p:nvSpPr>
        <p:spPr>
          <a:xfrm>
            <a:off x="1828800" y="5505450"/>
            <a:ext cx="14411325" cy="581025"/>
          </a:xfrm>
          <a:prstGeom prst="rect">
            <a:avLst/>
          </a:prstGeom>
          <a:noFill/>
          <a:ln/>
        </p:spPr>
        <p:txBody>
          <a:bodyPr wrap="square" lIns="25400" tIns="25400" rIns="25400" bIns="25400" rtlCol="0" anchor="t">
            <a:normAutofit fontScale="92500" lnSpcReduction="10000"/>
          </a:bodyPr>
          <a:lstStyle/>
          <a:p>
            <a:pPr marL="0" indent="0" algn="l">
              <a:lnSpc>
                <a:spcPct val="130000"/>
              </a:lnSpc>
              <a:buNone/>
            </a:pPr>
            <a:r>
              <a:rPr lang="en-US" sz="3300" i="1" dirty="0">
                <a:solidFill>
                  <a:srgbClr val="FFFFFF"/>
                </a:solidFill>
                <a:latin typeface="Merriweather" pitchFamily="34" charset="0"/>
                <a:ea typeface="Merriweather" pitchFamily="34" charset="-122"/>
                <a:cs typeface="Merriweather" pitchFamily="34" charset="-120"/>
              </a:rPr>
              <a:t>"This is my blood, poured out for you."</a:t>
            </a:r>
            <a:endParaRPr lang="en-US" sz="3300" dirty="0"/>
          </a:p>
        </p:txBody>
      </p:sp>
      <p:sp>
        <p:nvSpPr>
          <p:cNvPr id="8" name="Text 6"/>
          <p:cNvSpPr/>
          <p:nvPr/>
        </p:nvSpPr>
        <p:spPr>
          <a:xfrm>
            <a:off x="1524000" y="6581775"/>
            <a:ext cx="15697200" cy="19431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15000" b="1" i="1" kern="0" spc="-600" dirty="0">
                <a:solidFill>
                  <a:srgbClr val="303054"/>
                </a:solidFill>
                <a:latin typeface="Merriweather" pitchFamily="34" charset="0"/>
                <a:ea typeface="Merriweather" pitchFamily="34" charset="-122"/>
                <a:cs typeface="Merriweather" pitchFamily="34" charset="-120"/>
              </a:rPr>
              <a:t>Come.</a:t>
            </a:r>
            <a:endParaRPr lang="en-US" sz="15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2">
    <p:bg>
      <p:bgPr>
        <a:solidFill>
          <a:srgbClr val="F3EFE7"/>
        </a:solidFill>
        <a:effectLst/>
      </p:bgPr>
    </p:bg>
    <p:spTree>
      <p:nvGrpSpPr>
        <p:cNvPr id="1" name=""/>
        <p:cNvGrpSpPr/>
        <p:nvPr/>
      </p:nvGrpSpPr>
      <p:grpSpPr>
        <a:xfrm>
          <a:off x="0" y="0"/>
          <a:ext cx="0" cy="0"/>
          <a:chOff x="0" y="0"/>
          <a:chExt cx="0" cy="0"/>
        </a:xfrm>
      </p:grpSpPr>
      <p:sp>
        <p:nvSpPr>
          <p:cNvPr id="3" name="Text 1"/>
          <p:cNvSpPr/>
          <p:nvPr/>
        </p:nvSpPr>
        <p:spPr>
          <a:xfrm>
            <a:off x="1687830" y="1531144"/>
            <a:ext cx="14912340" cy="2981325"/>
          </a:xfrm>
          <a:prstGeom prst="rect">
            <a:avLst/>
          </a:prstGeom>
          <a:noFill/>
          <a:ln/>
        </p:spPr>
        <p:txBody>
          <a:bodyPr wrap="square" lIns="25400" tIns="25400" rIns="25400" bIns="25400" rtlCol="0" anchor="t">
            <a:normAutofit fontScale="92500"/>
          </a:bodyPr>
          <a:lstStyle/>
          <a:p>
            <a:pPr marL="0" indent="0" algn="ctr">
              <a:lnSpc>
                <a:spcPct val="118000"/>
              </a:lnSpc>
              <a:buNone/>
            </a:pPr>
            <a:r>
              <a:rPr lang="en-US" sz="6600" b="1" kern="0" spc="-119" dirty="0">
                <a:solidFill>
                  <a:srgbClr val="303054"/>
                </a:solidFill>
                <a:latin typeface="Merriweather" pitchFamily="34" charset="0"/>
                <a:ea typeface="Merriweather" pitchFamily="34" charset="-122"/>
                <a:cs typeface="Merriweather" pitchFamily="34" charset="-120"/>
              </a:rPr>
              <a:t>The Son who </a:t>
            </a:r>
            <a:r>
              <a:rPr lang="en-US" sz="6600" i="1" kern="0" spc="-119" dirty="0">
                <a:solidFill>
                  <a:srgbClr val="CD2144"/>
                </a:solidFill>
                <a:latin typeface="EB Garamond" pitchFamily="34" charset="0"/>
                <a:ea typeface="EB Garamond" pitchFamily="34" charset="-122"/>
                <a:cs typeface="EB Garamond" pitchFamily="34" charset="-120"/>
              </a:rPr>
              <a:t>must be </a:t>
            </a:r>
            <a:r>
              <a:rPr lang="en-US" sz="6600" b="1" kern="0" spc="-119" dirty="0">
                <a:solidFill>
                  <a:srgbClr val="303054"/>
                </a:solidFill>
                <a:latin typeface="Merriweather" pitchFamily="34" charset="0"/>
                <a:ea typeface="Merriweather" pitchFamily="34" charset="-122"/>
                <a:cs typeface="Merriweather" pitchFamily="34" charset="-120"/>
              </a:rPr>
              <a:t>in his Father's house went home and washed dishes.</a:t>
            </a:r>
            <a:endParaRPr lang="en-US" sz="6600" dirty="0"/>
          </a:p>
        </p:txBody>
      </p:sp>
      <p:sp>
        <p:nvSpPr>
          <p:cNvPr id="4" name="Text 2"/>
          <p:cNvSpPr/>
          <p:nvPr/>
        </p:nvSpPr>
        <p:spPr>
          <a:xfrm>
            <a:off x="7049254" y="7993856"/>
            <a:ext cx="4189344" cy="800100"/>
          </a:xfrm>
          <a:prstGeom prst="rect">
            <a:avLst/>
          </a:prstGeom>
          <a:noFill/>
          <a:ln/>
        </p:spPr>
        <p:txBody>
          <a:bodyPr wrap="square" lIns="25400" tIns="25400" rIns="25400" bIns="25400" rtlCol="0" anchor="t">
            <a:normAutofit/>
          </a:bodyPr>
          <a:lstStyle/>
          <a:p>
            <a:pPr marL="0" indent="0" algn="ctr">
              <a:buNone/>
            </a:pPr>
            <a:r>
              <a:rPr lang="en-US" sz="4800" b="1" i="1" kern="0" spc="-48" dirty="0">
                <a:solidFill>
                  <a:srgbClr val="CD2144"/>
                </a:solidFill>
                <a:latin typeface="Merriweather" pitchFamily="34" charset="0"/>
                <a:ea typeface="Merriweather" pitchFamily="34" charset="-122"/>
                <a:cs typeface="Merriweather" pitchFamily="34" charset="-120"/>
              </a:rPr>
              <a:t>And so do we.</a:t>
            </a:r>
            <a:endParaRPr lang="en-US" sz="4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3">
    <p:bg>
      <p:bgPr>
        <a:solidFill>
          <a:srgbClr val="303054"/>
        </a:solidFill>
        <a:effectLst/>
      </p:bgPr>
    </p:bg>
    <p:spTree>
      <p:nvGrpSpPr>
        <p:cNvPr id="1" name=""/>
        <p:cNvGrpSpPr/>
        <p:nvPr/>
      </p:nvGrpSpPr>
      <p:grpSpPr>
        <a:xfrm>
          <a:off x="0" y="0"/>
          <a:ext cx="0" cy="0"/>
          <a:chOff x="0" y="0"/>
          <a:chExt cx="0" cy="0"/>
        </a:xfrm>
      </p:grpSpPr>
      <p:sp>
        <p:nvSpPr>
          <p:cNvPr id="2" name="Shape 0"/>
          <p:cNvSpPr/>
          <p:nvPr/>
        </p:nvSpPr>
        <p:spPr>
          <a:xfrm>
            <a:off x="0" y="0"/>
            <a:ext cx="9144000" cy="10287000"/>
          </a:xfrm>
          <a:prstGeom prst="rect">
            <a:avLst/>
          </a:prstGeom>
          <a:solidFill>
            <a:srgbClr val="303054"/>
          </a:solidFill>
          <a:ln/>
        </p:spPr>
        <p:txBody>
          <a:bodyPr/>
          <a:lstStyle/>
          <a:p>
            <a:endParaRPr lang="en-US"/>
          </a:p>
        </p:txBody>
      </p:sp>
      <p:sp>
        <p:nvSpPr>
          <p:cNvPr id="3" name="Text 1"/>
          <p:cNvSpPr/>
          <p:nvPr/>
        </p:nvSpPr>
        <p:spPr>
          <a:xfrm>
            <a:off x="914400" y="914400"/>
            <a:ext cx="753465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70C2B1"/>
                </a:solidFill>
                <a:latin typeface="Open Sans" pitchFamily="34" charset="0"/>
                <a:ea typeface="Open Sans" pitchFamily="34" charset="-122"/>
                <a:cs typeface="Open Sans" pitchFamily="34" charset="-120"/>
              </a:rPr>
              <a:t>SENDING</a:t>
            </a:r>
            <a:endParaRPr lang="en-US" sz="1350" dirty="0"/>
          </a:p>
        </p:txBody>
      </p:sp>
      <p:sp>
        <p:nvSpPr>
          <p:cNvPr id="4" name="Text 2"/>
          <p:cNvSpPr/>
          <p:nvPr/>
        </p:nvSpPr>
        <p:spPr>
          <a:xfrm>
            <a:off x="914400" y="6019800"/>
            <a:ext cx="7534656" cy="952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200" b="1" kern="0" spc="-144" dirty="0">
                <a:solidFill>
                  <a:srgbClr val="FFFFFF"/>
                </a:solidFill>
                <a:latin typeface="Merriweather" pitchFamily="34" charset="0"/>
                <a:ea typeface="Merriweather" pitchFamily="34" charset="-122"/>
                <a:cs typeface="Merriweather" pitchFamily="34" charset="-120"/>
              </a:rPr>
              <a:t>Go in </a:t>
            </a:r>
            <a:r>
              <a:rPr lang="en-US" sz="7200" i="1" kern="0" spc="-144" dirty="0">
                <a:solidFill>
                  <a:srgbClr val="70C2B1"/>
                </a:solidFill>
                <a:latin typeface="EB Garamond" pitchFamily="34" charset="0"/>
                <a:ea typeface="EB Garamond" pitchFamily="34" charset="-122"/>
                <a:cs typeface="EB Garamond" pitchFamily="34" charset="-120"/>
              </a:rPr>
              <a:t>peace</a:t>
            </a:r>
            <a:r>
              <a:rPr lang="en-US" sz="7200" b="1" kern="0" spc="-144" dirty="0">
                <a:solidFill>
                  <a:srgbClr val="FFFFFF"/>
                </a:solidFill>
                <a:latin typeface="Merriweather" pitchFamily="34" charset="0"/>
                <a:ea typeface="Merriweather" pitchFamily="34" charset="-122"/>
                <a:cs typeface="Merriweather" pitchFamily="34" charset="-120"/>
              </a:rPr>
              <a:t>.</a:t>
            </a:r>
            <a:endParaRPr lang="en-US" sz="7200" dirty="0"/>
          </a:p>
        </p:txBody>
      </p:sp>
      <p:sp>
        <p:nvSpPr>
          <p:cNvPr id="5" name="Text 3"/>
          <p:cNvSpPr/>
          <p:nvPr/>
        </p:nvSpPr>
        <p:spPr>
          <a:xfrm>
            <a:off x="914400" y="7239000"/>
            <a:ext cx="7534656" cy="952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200" b="1" kern="0" spc="-144" dirty="0">
                <a:solidFill>
                  <a:srgbClr val="FFFFFF"/>
                </a:solidFill>
                <a:latin typeface="Merriweather" pitchFamily="34" charset="0"/>
                <a:ea typeface="Merriweather" pitchFamily="34" charset="-122"/>
                <a:cs typeface="Merriweather" pitchFamily="34" charset="-120"/>
              </a:rPr>
              <a:t>Go in </a:t>
            </a:r>
            <a:r>
              <a:rPr lang="en-US" sz="7200" i="1" kern="0" spc="-144" dirty="0">
                <a:solidFill>
                  <a:srgbClr val="70C2B1"/>
                </a:solidFill>
                <a:latin typeface="EB Garamond" pitchFamily="34" charset="0"/>
                <a:ea typeface="EB Garamond" pitchFamily="34" charset="-122"/>
                <a:cs typeface="EB Garamond" pitchFamily="34" charset="-120"/>
              </a:rPr>
              <a:t>joy</a:t>
            </a:r>
            <a:r>
              <a:rPr lang="en-US" sz="7200" b="1" kern="0" spc="-144" dirty="0">
                <a:solidFill>
                  <a:srgbClr val="FFFFFF"/>
                </a:solidFill>
                <a:latin typeface="Merriweather" pitchFamily="34" charset="0"/>
                <a:ea typeface="Merriweather" pitchFamily="34" charset="-122"/>
                <a:cs typeface="Merriweather" pitchFamily="34" charset="-120"/>
              </a:rPr>
              <a:t>.</a:t>
            </a:r>
            <a:endParaRPr lang="en-US" sz="7200" dirty="0"/>
          </a:p>
        </p:txBody>
      </p:sp>
      <p:sp>
        <p:nvSpPr>
          <p:cNvPr id="6" name="Text 4"/>
          <p:cNvSpPr/>
          <p:nvPr/>
        </p:nvSpPr>
        <p:spPr>
          <a:xfrm>
            <a:off x="914400" y="8458200"/>
            <a:ext cx="7534656" cy="9525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7200" b="1" kern="0" spc="-144" dirty="0">
                <a:solidFill>
                  <a:srgbClr val="FFFFFF"/>
                </a:solidFill>
                <a:latin typeface="Merriweather" pitchFamily="34" charset="0"/>
                <a:ea typeface="Merriweather" pitchFamily="34" charset="-122"/>
                <a:cs typeface="Merriweather" pitchFamily="34" charset="-120"/>
              </a:rPr>
              <a:t>Go to </a:t>
            </a:r>
            <a:r>
              <a:rPr lang="en-US" sz="7200" i="1" kern="0" spc="-144" dirty="0">
                <a:solidFill>
                  <a:srgbClr val="70C2B1"/>
                </a:solidFill>
                <a:latin typeface="EB Garamond" pitchFamily="34" charset="0"/>
                <a:ea typeface="EB Garamond" pitchFamily="34" charset="-122"/>
                <a:cs typeface="EB Garamond" pitchFamily="34" charset="-120"/>
              </a:rPr>
              <a:t>grow</a:t>
            </a:r>
            <a:r>
              <a:rPr lang="en-US" sz="7200" b="1" kern="0" spc="-144" dirty="0">
                <a:solidFill>
                  <a:srgbClr val="FFFFFF"/>
                </a:solidFill>
                <a:latin typeface="Merriweather" pitchFamily="34" charset="0"/>
                <a:ea typeface="Merriweather" pitchFamily="34" charset="-122"/>
                <a:cs typeface="Merriweather" pitchFamily="34" charset="-120"/>
              </a:rPr>
              <a:t>.</a:t>
            </a:r>
            <a:endParaRPr lang="en-US" sz="7200" dirty="0"/>
          </a:p>
        </p:txBody>
      </p:sp>
      <p:sp>
        <p:nvSpPr>
          <p:cNvPr id="7" name="Shape 5"/>
          <p:cNvSpPr/>
          <p:nvPr/>
        </p:nvSpPr>
        <p:spPr>
          <a:xfrm>
            <a:off x="9144000" y="0"/>
            <a:ext cx="9144000" cy="10287000"/>
          </a:xfrm>
          <a:prstGeom prst="rect">
            <a:avLst/>
          </a:prstGeom>
          <a:solidFill>
            <a:srgbClr val="FAF7F2"/>
          </a:solidFill>
          <a:ln/>
        </p:spPr>
        <p:txBody>
          <a:bodyPr/>
          <a:lstStyle/>
          <a:p>
            <a:endParaRPr lang="en-US"/>
          </a:p>
        </p:txBody>
      </p:sp>
      <p:sp>
        <p:nvSpPr>
          <p:cNvPr id="8" name="Text 6"/>
          <p:cNvSpPr/>
          <p:nvPr/>
        </p:nvSpPr>
        <p:spPr>
          <a:xfrm>
            <a:off x="10058400" y="3562350"/>
            <a:ext cx="7534656" cy="2962275"/>
          </a:xfrm>
          <a:prstGeom prst="rect">
            <a:avLst/>
          </a:prstGeom>
          <a:noFill/>
          <a:ln/>
        </p:spPr>
        <p:txBody>
          <a:bodyPr wrap="square" lIns="25400" tIns="25400" rIns="25400" bIns="25400" rtlCol="0" anchor="t">
            <a:normAutofit/>
          </a:bodyPr>
          <a:lstStyle/>
          <a:p>
            <a:pPr>
              <a:lnSpc>
                <a:spcPct val="125000"/>
              </a:lnSpc>
            </a:pPr>
            <a:r>
              <a:rPr lang="en-US" sz="4200" b="1" kern="0" spc="-50" dirty="0">
                <a:solidFill>
                  <a:srgbClr val="303054"/>
                </a:solidFill>
                <a:latin typeface="Merriweather" pitchFamily="34" charset="0"/>
                <a:ea typeface="Merriweather" pitchFamily="34" charset="-122"/>
                <a:cs typeface="Merriweather" pitchFamily="34" charset="-120"/>
              </a:rPr>
              <a:t>The </a:t>
            </a:r>
            <a:r>
              <a:rPr lang="en-US" sz="4200" i="1" kern="0" spc="-50" dirty="0">
                <a:solidFill>
                  <a:srgbClr val="CD2144"/>
                </a:solidFill>
                <a:latin typeface="EB Garamond" pitchFamily="34" charset="0"/>
                <a:ea typeface="EB Garamond" pitchFamily="34" charset="-122"/>
                <a:cs typeface="EB Garamond" pitchFamily="34" charset="-120"/>
              </a:rPr>
              <a:t>Father </a:t>
            </a:r>
            <a:r>
              <a:rPr lang="en-US" sz="4200" b="1" kern="0" spc="-50" dirty="0">
                <a:solidFill>
                  <a:srgbClr val="303054"/>
                </a:solidFill>
                <a:latin typeface="Merriweather" pitchFamily="34" charset="0"/>
                <a:ea typeface="Merriweather" pitchFamily="34" charset="-122"/>
                <a:cs typeface="Merriweather" pitchFamily="34" charset="-120"/>
              </a:rPr>
              <a:t>has named you. The </a:t>
            </a:r>
            <a:r>
              <a:rPr lang="en-US" sz="4200" i="1" kern="0" spc="-50" dirty="0">
                <a:solidFill>
                  <a:srgbClr val="CD2144"/>
                </a:solidFill>
                <a:latin typeface="EB Garamond" pitchFamily="34" charset="0"/>
                <a:ea typeface="EB Garamond" pitchFamily="34" charset="-122"/>
                <a:cs typeface="EB Garamond" pitchFamily="34" charset="-120"/>
              </a:rPr>
              <a:t>Father </a:t>
            </a:r>
            <a:r>
              <a:rPr lang="en-US" sz="4200" b="1" kern="0" spc="-50" dirty="0">
                <a:solidFill>
                  <a:srgbClr val="303054"/>
                </a:solidFill>
                <a:latin typeface="Merriweather" pitchFamily="34" charset="0"/>
                <a:ea typeface="Merriweather" pitchFamily="34" charset="-122"/>
                <a:cs typeface="Merriweather" pitchFamily="34" charset="-120"/>
              </a:rPr>
              <a:t>has called you. </a:t>
            </a:r>
          </a:p>
          <a:p>
            <a:pPr>
              <a:lnSpc>
                <a:spcPct val="125000"/>
              </a:lnSpc>
            </a:pPr>
            <a:r>
              <a:rPr lang="en-US" sz="4200" b="1" kern="0" spc="-50" dirty="0">
                <a:solidFill>
                  <a:srgbClr val="303054"/>
                </a:solidFill>
                <a:latin typeface="Merriweather" pitchFamily="34" charset="0"/>
                <a:ea typeface="Merriweather" pitchFamily="34" charset="-122"/>
                <a:cs typeface="Merriweather" pitchFamily="34" charset="-120"/>
              </a:rPr>
              <a:t>The </a:t>
            </a:r>
            <a:r>
              <a:rPr lang="en-US" sz="4200" i="1" kern="0" spc="-50" dirty="0">
                <a:solidFill>
                  <a:srgbClr val="CD2144"/>
                </a:solidFill>
                <a:latin typeface="EB Garamond" pitchFamily="34" charset="0"/>
                <a:ea typeface="EB Garamond" pitchFamily="34" charset="-122"/>
                <a:cs typeface="EB Garamond" pitchFamily="34" charset="-120"/>
              </a:rPr>
              <a:t>Father </a:t>
            </a:r>
            <a:r>
              <a:rPr lang="en-US" sz="4200" b="1" kern="0" spc="-50" dirty="0">
                <a:solidFill>
                  <a:srgbClr val="303054"/>
                </a:solidFill>
                <a:latin typeface="Merriweather" pitchFamily="34" charset="0"/>
                <a:ea typeface="Merriweather" pitchFamily="34" charset="-122"/>
                <a:cs typeface="Merriweather" pitchFamily="34" charset="-120"/>
              </a:rPr>
              <a:t>has chosen you.</a:t>
            </a:r>
            <a:endParaRPr lang="en-US" sz="4200" dirty="0"/>
          </a:p>
        </p:txBody>
      </p:sp>
      <p:sp>
        <p:nvSpPr>
          <p:cNvPr id="9" name="Shape 7"/>
          <p:cNvSpPr/>
          <p:nvPr/>
        </p:nvSpPr>
        <p:spPr>
          <a:xfrm>
            <a:off x="10058400" y="6638925"/>
            <a:ext cx="7315200" cy="9525"/>
          </a:xfrm>
          <a:prstGeom prst="rect">
            <a:avLst/>
          </a:prstGeom>
          <a:solidFill>
            <a:srgbClr val="C8C5D2"/>
          </a:solidFill>
          <a:ln/>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4">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8217694" y="914400"/>
            <a:ext cx="1851273" cy="266700"/>
          </a:xfrm>
          <a:prstGeom prst="rect">
            <a:avLst/>
          </a:prstGeom>
          <a:noFill/>
          <a:ln/>
        </p:spPr>
        <p:txBody>
          <a:bodyPr wrap="square" lIns="25400" tIns="25400" rIns="25400" bIns="25400" rtlCol="0" anchor="t">
            <a:normAutofit/>
          </a:bodyPr>
          <a:lstStyle/>
          <a:p>
            <a:pPr marL="0" indent="0" algn="ctr">
              <a:buNone/>
            </a:pPr>
            <a:r>
              <a:rPr lang="en-US" sz="1350" b="1" kern="0" spc="432" dirty="0">
                <a:solidFill>
                  <a:srgbClr val="CD2144"/>
                </a:solidFill>
                <a:latin typeface="Open Sans" pitchFamily="34" charset="0"/>
                <a:ea typeface="Open Sans" pitchFamily="34" charset="-122"/>
                <a:cs typeface="Open Sans" pitchFamily="34" charset="-120"/>
              </a:rPr>
              <a:t>BENEDICTION</a:t>
            </a:r>
            <a:endParaRPr lang="en-US" sz="1350" dirty="0"/>
          </a:p>
        </p:txBody>
      </p:sp>
      <p:sp>
        <p:nvSpPr>
          <p:cNvPr id="3" name="Text 1"/>
          <p:cNvSpPr/>
          <p:nvPr/>
        </p:nvSpPr>
        <p:spPr>
          <a:xfrm>
            <a:off x="3772001" y="3514725"/>
            <a:ext cx="10743998" cy="3295650"/>
          </a:xfrm>
          <a:prstGeom prst="rect">
            <a:avLst/>
          </a:prstGeom>
          <a:noFill/>
          <a:ln/>
        </p:spPr>
        <p:txBody>
          <a:bodyPr wrap="square" lIns="25400" tIns="25400" rIns="25400" bIns="25400" rtlCol="0" anchor="t">
            <a:normAutofit fontScale="92500" lnSpcReduction="20000"/>
          </a:bodyPr>
          <a:lstStyle/>
          <a:p>
            <a:pPr marL="0" indent="0" algn="ctr">
              <a:lnSpc>
                <a:spcPct val="95000"/>
              </a:lnSpc>
              <a:buNone/>
            </a:pPr>
            <a:r>
              <a:rPr lang="en-US" sz="27000" b="1" i="1" kern="0" spc="-1080" dirty="0">
                <a:solidFill>
                  <a:srgbClr val="303054"/>
                </a:solidFill>
                <a:latin typeface="Merriweather" pitchFamily="34" charset="0"/>
                <a:ea typeface="Merriweather" pitchFamily="34" charset="-122"/>
                <a:cs typeface="Merriweather" pitchFamily="34" charset="-120"/>
              </a:rPr>
              <a:t>Amen.</a:t>
            </a:r>
            <a:endParaRPr lang="en-US" sz="27000" dirty="0"/>
          </a:p>
        </p:txBody>
      </p:sp>
      <p:pic>
        <p:nvPicPr>
          <p:cNvPr id="4" name="Image 0" descr="preencoded.png"/>
          <p:cNvPicPr>
            <a:picLocks noChangeAspect="1"/>
          </p:cNvPicPr>
          <p:nvPr/>
        </p:nvPicPr>
        <p:blipFill>
          <a:blip r:embed="rId3"/>
          <a:stretch>
            <a:fillRect/>
          </a:stretch>
        </p:blipFill>
        <p:spPr>
          <a:xfrm>
            <a:off x="7188994" y="9105900"/>
            <a:ext cx="310158" cy="266700"/>
          </a:xfrm>
          <a:prstGeom prst="rect">
            <a:avLst/>
          </a:prstGeom>
        </p:spPr>
      </p:pic>
      <p:sp>
        <p:nvSpPr>
          <p:cNvPr id="5" name="Text 2"/>
          <p:cNvSpPr/>
          <p:nvPr/>
        </p:nvSpPr>
        <p:spPr>
          <a:xfrm>
            <a:off x="7599806" y="9148763"/>
            <a:ext cx="3553178" cy="219075"/>
          </a:xfrm>
          <a:prstGeom prst="rect">
            <a:avLst/>
          </a:prstGeom>
          <a:noFill/>
          <a:ln/>
        </p:spPr>
        <p:txBody>
          <a:bodyPr wrap="square" lIns="25400" tIns="25400" rIns="25400" bIns="25400" rtlCol="0" anchor="t">
            <a:normAutofit/>
          </a:bodyPr>
          <a:lstStyle/>
          <a:p>
            <a:pPr marL="0" indent="0" algn="ctr">
              <a:buNone/>
            </a:pPr>
            <a:r>
              <a:rPr lang="en-US" sz="1050" b="1" kern="0" spc="336" dirty="0">
                <a:solidFill>
                  <a:srgbClr val="5C5C6E"/>
                </a:solidFill>
                <a:latin typeface="Open Sans" pitchFamily="34" charset="0"/>
                <a:ea typeface="Open Sans" pitchFamily="34" charset="-122"/>
                <a:cs typeface="Open Sans" pitchFamily="34" charset="-120"/>
              </a:rPr>
              <a:t>CLIC · LUKE 2:41–52 · 3 MAY 2026</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1143000" y="1971675"/>
            <a:ext cx="16002000" cy="9525"/>
          </a:xfrm>
          <a:prstGeom prst="rect">
            <a:avLst/>
          </a:prstGeom>
          <a:solidFill>
            <a:srgbClr val="C8C5D2"/>
          </a:solidFill>
          <a:ln/>
        </p:spPr>
        <p:txBody>
          <a:bodyPr/>
          <a:lstStyle/>
          <a:p>
            <a:endParaRPr lang="en-US"/>
          </a:p>
        </p:txBody>
      </p:sp>
      <p:sp>
        <p:nvSpPr>
          <p:cNvPr id="3" name="Text 1"/>
          <p:cNvSpPr/>
          <p:nvPr/>
        </p:nvSpPr>
        <p:spPr>
          <a:xfrm>
            <a:off x="1143000" y="962025"/>
            <a:ext cx="3091306" cy="219075"/>
          </a:xfrm>
          <a:prstGeom prst="rect">
            <a:avLst/>
          </a:prstGeom>
          <a:noFill/>
          <a:ln/>
        </p:spPr>
        <p:txBody>
          <a:bodyPr wrap="square" lIns="25400" tIns="25400" rIns="25400" bIns="25400" rtlCol="0" anchor="t">
            <a:normAutofit/>
          </a:bodyPr>
          <a:lstStyle/>
          <a:p>
            <a:pPr marL="0" indent="0" algn="l">
              <a:buNone/>
            </a:pPr>
            <a:r>
              <a:rPr lang="en-US" sz="1050" b="1" kern="0" spc="336" dirty="0">
                <a:solidFill>
                  <a:srgbClr val="CD2144"/>
                </a:solidFill>
                <a:latin typeface="Open Sans" pitchFamily="34" charset="0"/>
                <a:ea typeface="Open Sans" pitchFamily="34" charset="-122"/>
                <a:cs typeface="Open Sans" pitchFamily="34" charset="-120"/>
              </a:rPr>
              <a:t>READ ALOUD TOGETHER · ESV</a:t>
            </a:r>
            <a:endParaRPr lang="en-US" sz="1050" dirty="0"/>
          </a:p>
        </p:txBody>
      </p:sp>
      <p:sp>
        <p:nvSpPr>
          <p:cNvPr id="4" name="Text 2"/>
          <p:cNvSpPr/>
          <p:nvPr/>
        </p:nvSpPr>
        <p:spPr>
          <a:xfrm>
            <a:off x="1143000" y="1219200"/>
            <a:ext cx="3091306" cy="561975"/>
          </a:xfrm>
          <a:prstGeom prst="rect">
            <a:avLst/>
          </a:prstGeom>
          <a:noFill/>
          <a:ln/>
        </p:spPr>
        <p:txBody>
          <a:bodyPr wrap="square" lIns="25400" tIns="25400" rIns="25400" bIns="25400" rtlCol="0" anchor="t">
            <a:normAutofit/>
          </a:bodyPr>
          <a:lstStyle/>
          <a:p>
            <a:pPr marL="0" indent="0" algn="l">
              <a:buNone/>
            </a:pPr>
            <a:r>
              <a:rPr lang="en-US" sz="3300" b="1" dirty="0">
                <a:solidFill>
                  <a:srgbClr val="303054"/>
                </a:solidFill>
                <a:latin typeface="Merriweather" pitchFamily="34" charset="0"/>
                <a:ea typeface="Merriweather" pitchFamily="34" charset="-122"/>
                <a:cs typeface="Merriweather" pitchFamily="34" charset="-120"/>
              </a:rPr>
              <a:t>Luke 2:46–50</a:t>
            </a:r>
            <a:endParaRPr lang="en-US" sz="3300" dirty="0"/>
          </a:p>
        </p:txBody>
      </p:sp>
      <p:sp>
        <p:nvSpPr>
          <p:cNvPr id="5" name="Text 3"/>
          <p:cNvSpPr/>
          <p:nvPr/>
        </p:nvSpPr>
        <p:spPr>
          <a:xfrm>
            <a:off x="13220700" y="838200"/>
            <a:ext cx="4042029"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Merriweather" pitchFamily="34" charset="0"/>
                <a:ea typeface="Merriweather" pitchFamily="34" charset="-122"/>
                <a:cs typeface="Merriweather" pitchFamily="34" charset="-120"/>
              </a:rPr>
              <a:t>After three days, they find him</a:t>
            </a:r>
            <a:endParaRPr lang="en-US" sz="2100" dirty="0"/>
          </a:p>
        </p:txBody>
      </p:sp>
      <p:sp>
        <p:nvSpPr>
          <p:cNvPr id="6" name="Text 4"/>
          <p:cNvSpPr/>
          <p:nvPr/>
        </p:nvSpPr>
        <p:spPr>
          <a:xfrm>
            <a:off x="1143000" y="2514600"/>
            <a:ext cx="14716125" cy="6357938"/>
          </a:xfrm>
          <a:prstGeom prst="rect">
            <a:avLst/>
          </a:prstGeom>
          <a:noFill/>
          <a:ln/>
        </p:spPr>
        <p:txBody>
          <a:bodyPr wrap="square" lIns="25400" tIns="25400" rIns="25400" bIns="25400" rtlCol="0" anchor="t">
            <a:normAutofit/>
          </a:bodyPr>
          <a:lstStyle/>
          <a:p>
            <a:pPr marL="0" indent="0" algn="l">
              <a:lnSpc>
                <a:spcPct val="155000"/>
              </a:lnSpc>
              <a:buNone/>
            </a:pPr>
            <a:r>
              <a:rPr lang="en-US" sz="3200" b="1" baseline="30000" dirty="0">
                <a:solidFill>
                  <a:srgbClr val="CD2144"/>
                </a:solidFill>
                <a:latin typeface="Merriweather" pitchFamily="34" charset="0"/>
                <a:ea typeface="Merriweather" pitchFamily="34" charset="-122"/>
                <a:cs typeface="Merriweather" pitchFamily="34" charset="-120"/>
              </a:rPr>
              <a:t>46 </a:t>
            </a:r>
            <a:r>
              <a:rPr lang="en-US" sz="3200" dirty="0">
                <a:solidFill>
                  <a:srgbClr val="1F1F2E"/>
                </a:solidFill>
                <a:latin typeface="EB Garamond" pitchFamily="34" charset="0"/>
                <a:ea typeface="EB Garamond" pitchFamily="34" charset="-122"/>
                <a:cs typeface="EB Garamond" pitchFamily="34" charset="-120"/>
              </a:rPr>
              <a:t>After three days they found him in the temple, sitting among the teachers, listening to them and asking them questions. </a:t>
            </a:r>
            <a:r>
              <a:rPr lang="en-US" sz="3200" b="1" baseline="30000" dirty="0">
                <a:solidFill>
                  <a:srgbClr val="CD2144"/>
                </a:solidFill>
                <a:latin typeface="Merriweather" pitchFamily="34" charset="0"/>
                <a:ea typeface="Merriweather" pitchFamily="34" charset="-122"/>
                <a:cs typeface="Merriweather" pitchFamily="34" charset="-120"/>
              </a:rPr>
              <a:t>47 </a:t>
            </a:r>
            <a:r>
              <a:rPr lang="en-US" sz="3200" dirty="0">
                <a:solidFill>
                  <a:srgbClr val="1F1F2E"/>
                </a:solidFill>
                <a:latin typeface="EB Garamond" pitchFamily="34" charset="0"/>
                <a:ea typeface="EB Garamond" pitchFamily="34" charset="-122"/>
                <a:cs typeface="EB Garamond" pitchFamily="34" charset="-120"/>
              </a:rPr>
              <a:t>And all who heard him were amazed at his understanding and his answers. </a:t>
            </a:r>
            <a:r>
              <a:rPr lang="en-US" sz="3200" b="1" baseline="30000" dirty="0">
                <a:solidFill>
                  <a:srgbClr val="CD2144"/>
                </a:solidFill>
                <a:latin typeface="Merriweather" pitchFamily="34" charset="0"/>
                <a:ea typeface="Merriweather" pitchFamily="34" charset="-122"/>
                <a:cs typeface="Merriweather" pitchFamily="34" charset="-120"/>
              </a:rPr>
              <a:t>48 </a:t>
            </a:r>
            <a:r>
              <a:rPr lang="en-US" sz="3200" dirty="0">
                <a:solidFill>
                  <a:srgbClr val="1F1F2E"/>
                </a:solidFill>
                <a:latin typeface="EB Garamond" pitchFamily="34" charset="0"/>
                <a:ea typeface="EB Garamond" pitchFamily="34" charset="-122"/>
                <a:cs typeface="EB Garamond" pitchFamily="34" charset="-120"/>
              </a:rPr>
              <a:t>And when his parents saw him, they were astonished. And his mother said to him, "Son, why have you treated us so? Behold, your father and I have been searching for you in great distress." </a:t>
            </a:r>
            <a:r>
              <a:rPr lang="en-US" sz="3200" b="1" baseline="30000" dirty="0">
                <a:solidFill>
                  <a:srgbClr val="CD2144"/>
                </a:solidFill>
                <a:latin typeface="Merriweather" pitchFamily="34" charset="0"/>
                <a:ea typeface="Merriweather" pitchFamily="34" charset="-122"/>
                <a:cs typeface="Merriweather" pitchFamily="34" charset="-120"/>
              </a:rPr>
              <a:t>49 </a:t>
            </a:r>
            <a:r>
              <a:rPr lang="en-US" sz="3200" dirty="0">
                <a:solidFill>
                  <a:srgbClr val="1F1F2E"/>
                </a:solidFill>
                <a:latin typeface="EB Garamond" pitchFamily="34" charset="0"/>
                <a:ea typeface="EB Garamond" pitchFamily="34" charset="-122"/>
                <a:cs typeface="EB Garamond" pitchFamily="34" charset="-120"/>
              </a:rPr>
              <a:t>And he said to them, "Why were you looking for me? Did you not know that I must be in my Father's house?" </a:t>
            </a:r>
            <a:r>
              <a:rPr lang="en-US" sz="3200" b="1" baseline="30000" dirty="0">
                <a:solidFill>
                  <a:srgbClr val="CD2144"/>
                </a:solidFill>
                <a:latin typeface="Merriweather" pitchFamily="34" charset="0"/>
                <a:ea typeface="Merriweather" pitchFamily="34" charset="-122"/>
                <a:cs typeface="Merriweather" pitchFamily="34" charset="-120"/>
              </a:rPr>
              <a:t>50 </a:t>
            </a:r>
            <a:r>
              <a:rPr lang="en-US" sz="3200" dirty="0">
                <a:solidFill>
                  <a:srgbClr val="1F1F2E"/>
                </a:solidFill>
                <a:latin typeface="EB Garamond" pitchFamily="34" charset="0"/>
                <a:ea typeface="EB Garamond" pitchFamily="34" charset="-122"/>
                <a:cs typeface="EB Garamond" pitchFamily="34" charset="-120"/>
              </a:rPr>
              <a:t>And they did not understand the saying that he spoke to them.</a:t>
            </a:r>
            <a:endParaRPr lang="en-US" sz="3200" dirty="0"/>
          </a:p>
        </p:txBody>
      </p:sp>
      <p:pic>
        <p:nvPicPr>
          <p:cNvPr id="7"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8" name="Text 5"/>
          <p:cNvSpPr/>
          <p:nvPr/>
        </p:nvSpPr>
        <p:spPr>
          <a:xfrm>
            <a:off x="967680" y="9672638"/>
            <a:ext cx="3105869" cy="219075"/>
          </a:xfrm>
          <a:prstGeom prst="rect">
            <a:avLst/>
          </a:prstGeom>
          <a:noFill/>
          <a:ln/>
        </p:spPr>
        <p:txBody>
          <a:bodyPr wrap="square" lIns="25400" tIns="25400" rIns="25400" bIns="25400" rtlCol="0" anchor="t">
            <a:normAutofit fontScale="92500"/>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GROWING IN WISDOM AND GRACE</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1143000" y="1971675"/>
            <a:ext cx="16002000" cy="9525"/>
          </a:xfrm>
          <a:prstGeom prst="rect">
            <a:avLst/>
          </a:prstGeom>
          <a:solidFill>
            <a:srgbClr val="C8C5D2"/>
          </a:solidFill>
          <a:ln/>
        </p:spPr>
        <p:txBody>
          <a:bodyPr/>
          <a:lstStyle/>
          <a:p>
            <a:endParaRPr lang="en-US"/>
          </a:p>
        </p:txBody>
      </p:sp>
      <p:sp>
        <p:nvSpPr>
          <p:cNvPr id="3" name="Text 1"/>
          <p:cNvSpPr/>
          <p:nvPr/>
        </p:nvSpPr>
        <p:spPr>
          <a:xfrm>
            <a:off x="1143000" y="962025"/>
            <a:ext cx="3091306" cy="219075"/>
          </a:xfrm>
          <a:prstGeom prst="rect">
            <a:avLst/>
          </a:prstGeom>
          <a:noFill/>
          <a:ln/>
        </p:spPr>
        <p:txBody>
          <a:bodyPr wrap="square" lIns="25400" tIns="25400" rIns="25400" bIns="25400" rtlCol="0" anchor="t">
            <a:normAutofit/>
          </a:bodyPr>
          <a:lstStyle/>
          <a:p>
            <a:pPr marL="0" indent="0" algn="l">
              <a:buNone/>
            </a:pPr>
            <a:r>
              <a:rPr lang="en-US" sz="1050" b="1" kern="0" spc="336" dirty="0">
                <a:solidFill>
                  <a:srgbClr val="CD2144"/>
                </a:solidFill>
                <a:latin typeface="Open Sans" pitchFamily="34" charset="0"/>
                <a:ea typeface="Open Sans" pitchFamily="34" charset="-122"/>
                <a:cs typeface="Open Sans" pitchFamily="34" charset="-120"/>
              </a:rPr>
              <a:t>READ ALOUD TOGETHER · ESV</a:t>
            </a:r>
            <a:endParaRPr lang="en-US" sz="1050" dirty="0"/>
          </a:p>
        </p:txBody>
      </p:sp>
      <p:sp>
        <p:nvSpPr>
          <p:cNvPr id="4" name="Text 2"/>
          <p:cNvSpPr/>
          <p:nvPr/>
        </p:nvSpPr>
        <p:spPr>
          <a:xfrm>
            <a:off x="1143000" y="1219200"/>
            <a:ext cx="3091306" cy="561975"/>
          </a:xfrm>
          <a:prstGeom prst="rect">
            <a:avLst/>
          </a:prstGeom>
          <a:noFill/>
          <a:ln/>
        </p:spPr>
        <p:txBody>
          <a:bodyPr wrap="square" lIns="25400" tIns="25400" rIns="25400" bIns="25400" rtlCol="0" anchor="t">
            <a:normAutofit/>
          </a:bodyPr>
          <a:lstStyle/>
          <a:p>
            <a:pPr marL="0" indent="0" algn="l">
              <a:buNone/>
            </a:pPr>
            <a:r>
              <a:rPr lang="en-US" sz="3300" b="1" dirty="0">
                <a:solidFill>
                  <a:srgbClr val="303054"/>
                </a:solidFill>
                <a:latin typeface="Merriweather" pitchFamily="34" charset="0"/>
                <a:ea typeface="Merriweather" pitchFamily="34" charset="-122"/>
                <a:cs typeface="Merriweather" pitchFamily="34" charset="-120"/>
              </a:rPr>
              <a:t>Luke 2:51–52</a:t>
            </a:r>
            <a:endParaRPr lang="en-US" sz="3300" dirty="0"/>
          </a:p>
        </p:txBody>
      </p:sp>
      <p:sp>
        <p:nvSpPr>
          <p:cNvPr id="5" name="Text 3"/>
          <p:cNvSpPr/>
          <p:nvPr/>
        </p:nvSpPr>
        <p:spPr>
          <a:xfrm>
            <a:off x="13674626" y="838200"/>
            <a:ext cx="3574485"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Merriweather" pitchFamily="34" charset="0"/>
                <a:ea typeface="Merriweather" pitchFamily="34" charset="-122"/>
                <a:cs typeface="Merriweather" pitchFamily="34" charset="-120"/>
              </a:rPr>
              <a:t>He went home — and grew</a:t>
            </a:r>
            <a:endParaRPr lang="en-US" sz="2100" dirty="0"/>
          </a:p>
        </p:txBody>
      </p:sp>
      <p:sp>
        <p:nvSpPr>
          <p:cNvPr id="6" name="Text 4"/>
          <p:cNvSpPr/>
          <p:nvPr/>
        </p:nvSpPr>
        <p:spPr>
          <a:xfrm>
            <a:off x="1143000" y="2514599"/>
            <a:ext cx="14716125" cy="6291257"/>
          </a:xfrm>
          <a:prstGeom prst="rect">
            <a:avLst/>
          </a:prstGeom>
          <a:noFill/>
          <a:ln/>
        </p:spPr>
        <p:txBody>
          <a:bodyPr wrap="square" lIns="25400" tIns="25400" rIns="25400" bIns="25400" rtlCol="0" anchor="t">
            <a:normAutofit/>
          </a:bodyPr>
          <a:lstStyle/>
          <a:p>
            <a:pPr marL="0" indent="0" algn="l">
              <a:lnSpc>
                <a:spcPct val="155000"/>
              </a:lnSpc>
              <a:buNone/>
            </a:pPr>
            <a:r>
              <a:rPr lang="en-US" sz="3200" b="1" baseline="30000" dirty="0">
                <a:solidFill>
                  <a:srgbClr val="CD2144"/>
                </a:solidFill>
                <a:latin typeface="Merriweather" pitchFamily="34" charset="0"/>
                <a:ea typeface="Merriweather" pitchFamily="34" charset="-122"/>
                <a:cs typeface="Merriweather" pitchFamily="34" charset="-120"/>
              </a:rPr>
              <a:t>51 </a:t>
            </a:r>
            <a:r>
              <a:rPr lang="en-US" sz="3200" dirty="0">
                <a:solidFill>
                  <a:srgbClr val="1F1F2E"/>
                </a:solidFill>
                <a:latin typeface="EB Garamond" pitchFamily="34" charset="0"/>
                <a:ea typeface="EB Garamond" pitchFamily="34" charset="-122"/>
                <a:cs typeface="EB Garamond" pitchFamily="34" charset="-120"/>
              </a:rPr>
              <a:t>And he went down with them and came to Nazareth and was submissive to them. And his mother treasured up all these things in her heart. </a:t>
            </a:r>
            <a:r>
              <a:rPr lang="en-US" sz="3200" b="1" baseline="30000" dirty="0">
                <a:solidFill>
                  <a:srgbClr val="CD2144"/>
                </a:solidFill>
                <a:latin typeface="Merriweather" pitchFamily="34" charset="0"/>
                <a:ea typeface="Merriweather" pitchFamily="34" charset="-122"/>
                <a:cs typeface="Merriweather" pitchFamily="34" charset="-120"/>
              </a:rPr>
              <a:t>52 </a:t>
            </a:r>
            <a:r>
              <a:rPr lang="en-US" sz="3200" dirty="0">
                <a:solidFill>
                  <a:srgbClr val="1F1F2E"/>
                </a:solidFill>
                <a:latin typeface="EB Garamond" pitchFamily="34" charset="0"/>
                <a:ea typeface="EB Garamond" pitchFamily="34" charset="-122"/>
                <a:cs typeface="EB Garamond" pitchFamily="34" charset="-120"/>
              </a:rPr>
              <a:t>And Jesus increased in wisdom and in stature and in favour with God and man.</a:t>
            </a:r>
            <a:endParaRPr lang="en-US" sz="3200" dirty="0"/>
          </a:p>
        </p:txBody>
      </p:sp>
      <p:pic>
        <p:nvPicPr>
          <p:cNvPr id="7"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8" name="Text 5"/>
          <p:cNvSpPr/>
          <p:nvPr/>
        </p:nvSpPr>
        <p:spPr>
          <a:xfrm>
            <a:off x="967680" y="9672638"/>
            <a:ext cx="3105869" cy="219075"/>
          </a:xfrm>
          <a:prstGeom prst="rect">
            <a:avLst/>
          </a:prstGeom>
          <a:noFill/>
          <a:ln/>
        </p:spPr>
        <p:txBody>
          <a:bodyPr wrap="square" lIns="25400" tIns="25400" rIns="25400" bIns="25400" rtlCol="0" anchor="t">
            <a:normAutofit fontScale="92500"/>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GROWING IN WISDOM AND GRACE</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8517731" y="609600"/>
            <a:ext cx="1253877" cy="266700"/>
          </a:xfrm>
          <a:prstGeom prst="rect">
            <a:avLst/>
          </a:prstGeom>
          <a:noFill/>
          <a:ln/>
        </p:spPr>
        <p:txBody>
          <a:bodyPr wrap="square" lIns="25400" tIns="25400" rIns="25400" bIns="25400" rtlCol="0" anchor="t">
            <a:normAutofit/>
          </a:bodyPr>
          <a:lstStyle/>
          <a:p>
            <a:pPr marL="0" indent="0" algn="ctr">
              <a:buNone/>
            </a:pPr>
            <a:r>
              <a:rPr lang="en-US" sz="1350" b="1" kern="0" spc="432" dirty="0">
                <a:solidFill>
                  <a:srgbClr val="CD2144"/>
                </a:solidFill>
                <a:latin typeface="Open Sans" pitchFamily="34" charset="0"/>
                <a:ea typeface="Open Sans" pitchFamily="34" charset="-122"/>
                <a:cs typeface="Open Sans" pitchFamily="34" charset="-120"/>
              </a:rPr>
              <a:t>BIG IDEA</a:t>
            </a:r>
            <a:endParaRPr lang="en-US" sz="1350" dirty="0"/>
          </a:p>
        </p:txBody>
      </p:sp>
      <p:sp>
        <p:nvSpPr>
          <p:cNvPr id="3" name="Text 1"/>
          <p:cNvSpPr/>
          <p:nvPr/>
        </p:nvSpPr>
        <p:spPr>
          <a:xfrm>
            <a:off x="1939690" y="3600450"/>
            <a:ext cx="14408619" cy="3124200"/>
          </a:xfrm>
          <a:prstGeom prst="rect">
            <a:avLst/>
          </a:prstGeom>
          <a:noFill/>
          <a:ln/>
        </p:spPr>
        <p:txBody>
          <a:bodyPr wrap="square" lIns="25400" tIns="25400" rIns="25400" bIns="25400" rtlCol="0" anchor="t">
            <a:normAutofit fontScale="92500" lnSpcReduction="20000"/>
          </a:bodyPr>
          <a:lstStyle/>
          <a:p>
            <a:pPr marL="0" indent="0" algn="ctr">
              <a:lnSpc>
                <a:spcPct val="108000"/>
              </a:lnSpc>
              <a:buNone/>
            </a:pPr>
            <a:r>
              <a:rPr lang="en-US" sz="7500" b="1" kern="0" spc="-165" dirty="0">
                <a:solidFill>
                  <a:srgbClr val="303054"/>
                </a:solidFill>
                <a:latin typeface="Merriweather" pitchFamily="34" charset="0"/>
                <a:ea typeface="Merriweather" pitchFamily="34" charset="-122"/>
                <a:cs typeface="Merriweather" pitchFamily="34" charset="-120"/>
              </a:rPr>
              <a:t>The Son who must be in his </a:t>
            </a:r>
            <a:r>
              <a:rPr lang="en-US" sz="7500" i="1" kern="0" spc="-165" dirty="0">
                <a:solidFill>
                  <a:srgbClr val="CD2144"/>
                </a:solidFill>
                <a:latin typeface="EB Garamond" pitchFamily="34" charset="0"/>
                <a:ea typeface="EB Garamond" pitchFamily="34" charset="-122"/>
                <a:cs typeface="EB Garamond" pitchFamily="34" charset="-120"/>
              </a:rPr>
              <a:t>Father's house </a:t>
            </a:r>
            <a:r>
              <a:rPr lang="en-US" sz="7500" b="1" kern="0" spc="-165" dirty="0">
                <a:solidFill>
                  <a:srgbClr val="303054"/>
                </a:solidFill>
                <a:latin typeface="Merriweather" pitchFamily="34" charset="0"/>
                <a:ea typeface="Merriweather" pitchFamily="34" charset="-122"/>
                <a:cs typeface="Merriweather" pitchFamily="34" charset="-120"/>
              </a:rPr>
              <a:t>went home and washed dishes.</a:t>
            </a:r>
            <a:endParaRPr lang="en-US" sz="7500" dirty="0"/>
          </a:p>
        </p:txBody>
      </p:sp>
      <p:sp>
        <p:nvSpPr>
          <p:cNvPr id="4" name="Text 2"/>
          <p:cNvSpPr/>
          <p:nvPr/>
        </p:nvSpPr>
        <p:spPr>
          <a:xfrm>
            <a:off x="7118062" y="8848725"/>
            <a:ext cx="4053066" cy="333375"/>
          </a:xfrm>
          <a:prstGeom prst="rect">
            <a:avLst/>
          </a:prstGeom>
          <a:noFill/>
          <a:ln/>
        </p:spPr>
        <p:txBody>
          <a:bodyPr wrap="square" lIns="25400" tIns="25400" rIns="25400" bIns="25400" rtlCol="0" anchor="t">
            <a:normAutofit/>
          </a:bodyPr>
          <a:lstStyle/>
          <a:p>
            <a:pPr marL="0" indent="0" algn="ctr">
              <a:buNone/>
            </a:pPr>
            <a:r>
              <a:rPr lang="en-US" sz="1800" i="1" dirty="0">
                <a:solidFill>
                  <a:srgbClr val="5C5C6E"/>
                </a:solidFill>
                <a:latin typeface="EB Garamond" pitchFamily="34" charset="0"/>
                <a:ea typeface="EB Garamond" pitchFamily="34" charset="-122"/>
                <a:cs typeface="EB Garamond" pitchFamily="34" charset="-120"/>
              </a:rPr>
              <a:t>One sermon. Three stories. Luke 2:41–52.</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AF7F2"/>
        </a:solidFill>
        <a:effectLst/>
      </p:bgPr>
    </p:bg>
    <p:spTree>
      <p:nvGrpSpPr>
        <p:cNvPr id="1" name=""/>
        <p:cNvGrpSpPr/>
        <p:nvPr/>
      </p:nvGrpSpPr>
      <p:grpSpPr>
        <a:xfrm>
          <a:off x="0" y="0"/>
          <a:ext cx="0" cy="0"/>
          <a:chOff x="0" y="0"/>
          <a:chExt cx="0" cy="0"/>
        </a:xfrm>
      </p:grpSpPr>
      <p:sp>
        <p:nvSpPr>
          <p:cNvPr id="3" name="Text 1"/>
          <p:cNvSpPr/>
          <p:nvPr/>
        </p:nvSpPr>
        <p:spPr>
          <a:xfrm>
            <a:off x="1143000" y="1047750"/>
            <a:ext cx="16482060" cy="1133475"/>
          </a:xfrm>
          <a:prstGeom prst="rect">
            <a:avLst/>
          </a:prstGeom>
          <a:noFill/>
          <a:ln/>
        </p:spPr>
        <p:txBody>
          <a:bodyPr wrap="square" lIns="25400" tIns="25400" rIns="25400" bIns="25400" rtlCol="0" anchor="t">
            <a:normAutofit/>
          </a:bodyPr>
          <a:lstStyle/>
          <a:p>
            <a:pPr marL="0" indent="0" algn="l">
              <a:buNone/>
            </a:pPr>
            <a:r>
              <a:rPr lang="en-US" sz="6600" b="1" kern="0" spc="-132" dirty="0">
                <a:solidFill>
                  <a:srgbClr val="303054"/>
                </a:solidFill>
                <a:latin typeface="Merriweather" pitchFamily="34" charset="0"/>
                <a:ea typeface="Merriweather" pitchFamily="34" charset="-122"/>
                <a:cs typeface="Merriweather" pitchFamily="34" charset="-120"/>
              </a:rPr>
              <a:t>Three </a:t>
            </a:r>
            <a:r>
              <a:rPr lang="en-US" sz="6600" i="1" kern="0" spc="-132" dirty="0">
                <a:solidFill>
                  <a:srgbClr val="5C5C6E"/>
                </a:solidFill>
                <a:latin typeface="EB Garamond" pitchFamily="34" charset="0"/>
                <a:ea typeface="EB Garamond" pitchFamily="34" charset="-122"/>
                <a:cs typeface="EB Garamond" pitchFamily="34" charset="-120"/>
              </a:rPr>
              <a:t>childhood stories of Jesus</a:t>
            </a:r>
            <a:endParaRPr lang="en-US" sz="6600" dirty="0"/>
          </a:p>
        </p:txBody>
      </p:sp>
      <p:sp>
        <p:nvSpPr>
          <p:cNvPr id="4" name="Text 2"/>
          <p:cNvSpPr/>
          <p:nvPr/>
        </p:nvSpPr>
        <p:spPr>
          <a:xfrm>
            <a:off x="1143000" y="2219325"/>
            <a:ext cx="16482060"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EB Garamond" pitchFamily="34" charset="0"/>
                <a:ea typeface="EB Garamond" pitchFamily="34" charset="-122"/>
                <a:cs typeface="EB Garamond" pitchFamily="34" charset="-120"/>
              </a:rPr>
              <a:t>Knew. Grew. Saved.</a:t>
            </a:r>
            <a:endParaRPr lang="en-US" sz="2100" dirty="0"/>
          </a:p>
        </p:txBody>
      </p:sp>
      <p:sp>
        <p:nvSpPr>
          <p:cNvPr id="5" name="Shape 3"/>
          <p:cNvSpPr/>
          <p:nvPr/>
        </p:nvSpPr>
        <p:spPr>
          <a:xfrm>
            <a:off x="1143000" y="3171825"/>
            <a:ext cx="5130701" cy="6276975"/>
          </a:xfrm>
          <a:prstGeom prst="roundRect">
            <a:avLst>
              <a:gd name="adj" fmla="val 4456"/>
            </a:avLst>
          </a:prstGeom>
          <a:solidFill>
            <a:srgbClr val="303054"/>
          </a:solidFill>
          <a:ln/>
        </p:spPr>
        <p:txBody>
          <a:bodyPr/>
          <a:lstStyle/>
          <a:p>
            <a:endParaRPr lang="en-US"/>
          </a:p>
        </p:txBody>
      </p:sp>
      <p:sp>
        <p:nvSpPr>
          <p:cNvPr id="6" name="Text 4"/>
          <p:cNvSpPr/>
          <p:nvPr/>
        </p:nvSpPr>
        <p:spPr>
          <a:xfrm>
            <a:off x="5067746" y="3476625"/>
            <a:ext cx="977354" cy="1714500"/>
          </a:xfrm>
          <a:prstGeom prst="rect">
            <a:avLst/>
          </a:prstGeom>
          <a:noFill/>
          <a:ln/>
        </p:spPr>
        <p:txBody>
          <a:bodyPr wrap="square" lIns="25400" tIns="25400" rIns="25400" bIns="25400" rtlCol="0" anchor="t">
            <a:normAutofit fontScale="92500" lnSpcReduction="20000"/>
          </a:bodyPr>
          <a:lstStyle/>
          <a:p>
            <a:pPr marL="0" indent="0" algn="l">
              <a:lnSpc>
                <a:spcPct val="80000"/>
              </a:lnSpc>
              <a:buNone/>
            </a:pPr>
            <a:r>
              <a:rPr lang="en-US" sz="16500" b="1" kern="0" spc="-660" dirty="0">
                <a:solidFill>
                  <a:srgbClr val="FFFFFF">
                    <a:alpha val="18000"/>
                  </a:srgbClr>
                </a:solidFill>
                <a:latin typeface="Merriweather" pitchFamily="34" charset="0"/>
                <a:ea typeface="Merriweather" pitchFamily="34" charset="-122"/>
                <a:cs typeface="Merriweather" pitchFamily="34" charset="-120"/>
              </a:rPr>
              <a:t>1</a:t>
            </a:r>
            <a:endParaRPr lang="en-US" sz="16500" dirty="0"/>
          </a:p>
        </p:txBody>
      </p:sp>
      <p:sp>
        <p:nvSpPr>
          <p:cNvPr id="7" name="Text 5"/>
          <p:cNvSpPr/>
          <p:nvPr/>
        </p:nvSpPr>
        <p:spPr>
          <a:xfrm>
            <a:off x="1600200" y="3705225"/>
            <a:ext cx="4342790" cy="857250"/>
          </a:xfrm>
          <a:prstGeom prst="rect">
            <a:avLst/>
          </a:prstGeom>
          <a:noFill/>
          <a:ln/>
        </p:spPr>
        <p:txBody>
          <a:bodyPr wrap="square" lIns="25400" tIns="25400" rIns="25400" bIns="25400" rtlCol="0" anchor="t">
            <a:normAutofit/>
          </a:bodyPr>
          <a:lstStyle/>
          <a:p>
            <a:pPr marL="0" indent="0" algn="l">
              <a:buNone/>
            </a:pPr>
            <a:r>
              <a:rPr lang="en-US" sz="5100" b="1" kern="0" spc="102" dirty="0">
                <a:solidFill>
                  <a:srgbClr val="FFFFFF"/>
                </a:solidFill>
                <a:latin typeface="Merriweather" pitchFamily="34" charset="0"/>
                <a:ea typeface="Merriweather" pitchFamily="34" charset="-122"/>
                <a:cs typeface="Merriweather" pitchFamily="34" charset="-120"/>
              </a:rPr>
              <a:t>KNEW</a:t>
            </a:r>
            <a:endParaRPr lang="en-US" sz="5100" dirty="0"/>
          </a:p>
        </p:txBody>
      </p:sp>
      <p:sp>
        <p:nvSpPr>
          <p:cNvPr id="8" name="Text 6"/>
          <p:cNvSpPr/>
          <p:nvPr/>
        </p:nvSpPr>
        <p:spPr>
          <a:xfrm>
            <a:off x="1600200" y="4676775"/>
            <a:ext cx="4342790" cy="876300"/>
          </a:xfrm>
          <a:prstGeom prst="rect">
            <a:avLst/>
          </a:prstGeom>
          <a:noFill/>
          <a:ln/>
        </p:spPr>
        <p:txBody>
          <a:bodyPr wrap="square" lIns="25400" tIns="25400" rIns="25400" bIns="25400" rtlCol="0" anchor="t">
            <a:normAutofit fontScale="92500"/>
          </a:bodyPr>
          <a:lstStyle/>
          <a:p>
            <a:pPr marL="0" indent="0" algn="l">
              <a:lnSpc>
                <a:spcPct val="118000"/>
              </a:lnSpc>
              <a:buNone/>
            </a:pPr>
            <a:r>
              <a:rPr lang="en-US" sz="2850" b="1" dirty="0">
                <a:solidFill>
                  <a:srgbClr val="FFFFFF"/>
                </a:solidFill>
                <a:latin typeface="Merriweather" pitchFamily="34" charset="0"/>
                <a:ea typeface="Merriweather" pitchFamily="34" charset="-122"/>
                <a:cs typeface="Merriweather" pitchFamily="34" charset="-120"/>
              </a:rPr>
              <a:t>Jesus knew </a:t>
            </a:r>
            <a:r>
              <a:rPr lang="en-US" sz="2850" i="1" dirty="0">
                <a:solidFill>
                  <a:srgbClr val="FFFFFF"/>
                </a:solidFill>
                <a:latin typeface="Merriweather" pitchFamily="34" charset="0"/>
                <a:ea typeface="Merriweather" pitchFamily="34" charset="-122"/>
                <a:cs typeface="Merriweather" pitchFamily="34" charset="-120"/>
              </a:rPr>
              <a:t>whose he was.</a:t>
            </a:r>
            <a:endParaRPr lang="en-US" sz="2850" dirty="0"/>
          </a:p>
        </p:txBody>
      </p:sp>
      <p:sp>
        <p:nvSpPr>
          <p:cNvPr id="9" name="Shape 7"/>
          <p:cNvSpPr/>
          <p:nvPr/>
        </p:nvSpPr>
        <p:spPr>
          <a:xfrm>
            <a:off x="1600200" y="8505825"/>
            <a:ext cx="4216301" cy="9525"/>
          </a:xfrm>
          <a:prstGeom prst="rect">
            <a:avLst/>
          </a:prstGeom>
          <a:solidFill>
            <a:srgbClr val="FFFFFF">
              <a:alpha val="35000"/>
            </a:srgbClr>
          </a:solidFill>
          <a:ln/>
        </p:spPr>
        <p:txBody>
          <a:bodyPr/>
          <a:lstStyle/>
          <a:p>
            <a:endParaRPr lang="en-US"/>
          </a:p>
        </p:txBody>
      </p:sp>
      <p:sp>
        <p:nvSpPr>
          <p:cNvPr id="10" name="Text 8"/>
          <p:cNvSpPr/>
          <p:nvPr/>
        </p:nvSpPr>
        <p:spPr>
          <a:xfrm>
            <a:off x="1600200" y="8705850"/>
            <a:ext cx="4342790" cy="247650"/>
          </a:xfrm>
          <a:prstGeom prst="rect">
            <a:avLst/>
          </a:prstGeom>
          <a:noFill/>
          <a:ln/>
        </p:spPr>
        <p:txBody>
          <a:bodyPr wrap="square" lIns="25400" tIns="25400" rIns="25400" bIns="25400" rtlCol="0" anchor="t">
            <a:normAutofit/>
          </a:bodyPr>
          <a:lstStyle/>
          <a:p>
            <a:pPr marL="0" indent="0" algn="l">
              <a:buNone/>
            </a:pPr>
            <a:r>
              <a:rPr lang="en-US" sz="1200" b="1" kern="0" spc="336" dirty="0">
                <a:solidFill>
                  <a:srgbClr val="FFFFFF"/>
                </a:solidFill>
                <a:latin typeface="Open Sans" pitchFamily="34" charset="0"/>
                <a:ea typeface="Open Sans" pitchFamily="34" charset="-122"/>
                <a:cs typeface="Open Sans" pitchFamily="34" charset="-120"/>
              </a:rPr>
              <a:t>LUKE 2:41–49</a:t>
            </a:r>
            <a:endParaRPr lang="en-US" sz="1200" dirty="0"/>
          </a:p>
        </p:txBody>
      </p:sp>
      <p:sp>
        <p:nvSpPr>
          <p:cNvPr id="11" name="Shape 9"/>
          <p:cNvSpPr/>
          <p:nvPr/>
        </p:nvSpPr>
        <p:spPr>
          <a:xfrm>
            <a:off x="6578501" y="3171825"/>
            <a:ext cx="5130850" cy="6276975"/>
          </a:xfrm>
          <a:prstGeom prst="roundRect">
            <a:avLst>
              <a:gd name="adj" fmla="val 4455"/>
            </a:avLst>
          </a:prstGeom>
          <a:solidFill>
            <a:srgbClr val="4A9C8C"/>
          </a:solidFill>
          <a:ln/>
        </p:spPr>
        <p:txBody>
          <a:bodyPr/>
          <a:lstStyle/>
          <a:p>
            <a:endParaRPr lang="en-US"/>
          </a:p>
        </p:txBody>
      </p:sp>
      <p:sp>
        <p:nvSpPr>
          <p:cNvPr id="12" name="Text 10"/>
          <p:cNvSpPr/>
          <p:nvPr/>
        </p:nvSpPr>
        <p:spPr>
          <a:xfrm>
            <a:off x="10264527" y="3476625"/>
            <a:ext cx="1216223" cy="1714500"/>
          </a:xfrm>
          <a:prstGeom prst="rect">
            <a:avLst/>
          </a:prstGeom>
          <a:noFill/>
          <a:ln/>
        </p:spPr>
        <p:txBody>
          <a:bodyPr wrap="square" lIns="25400" tIns="25400" rIns="25400" bIns="25400" rtlCol="0" anchor="t">
            <a:normAutofit fontScale="92500" lnSpcReduction="20000"/>
          </a:bodyPr>
          <a:lstStyle/>
          <a:p>
            <a:pPr marL="0" indent="0" algn="l">
              <a:lnSpc>
                <a:spcPct val="80000"/>
              </a:lnSpc>
              <a:buNone/>
            </a:pPr>
            <a:r>
              <a:rPr lang="en-US" sz="16500" b="1" kern="0" spc="-660" dirty="0">
                <a:solidFill>
                  <a:srgbClr val="FFFFFF">
                    <a:alpha val="18000"/>
                  </a:srgbClr>
                </a:solidFill>
                <a:latin typeface="Merriweather" pitchFamily="34" charset="0"/>
                <a:ea typeface="Merriweather" pitchFamily="34" charset="-122"/>
                <a:cs typeface="Merriweather" pitchFamily="34" charset="-120"/>
              </a:rPr>
              <a:t>2</a:t>
            </a:r>
            <a:endParaRPr lang="en-US" sz="16500" dirty="0"/>
          </a:p>
        </p:txBody>
      </p:sp>
      <p:sp>
        <p:nvSpPr>
          <p:cNvPr id="13" name="Text 11"/>
          <p:cNvSpPr/>
          <p:nvPr/>
        </p:nvSpPr>
        <p:spPr>
          <a:xfrm>
            <a:off x="7035701" y="3705225"/>
            <a:ext cx="4342943" cy="857250"/>
          </a:xfrm>
          <a:prstGeom prst="rect">
            <a:avLst/>
          </a:prstGeom>
          <a:noFill/>
          <a:ln/>
        </p:spPr>
        <p:txBody>
          <a:bodyPr wrap="square" lIns="25400" tIns="25400" rIns="25400" bIns="25400" rtlCol="0" anchor="t">
            <a:normAutofit/>
          </a:bodyPr>
          <a:lstStyle/>
          <a:p>
            <a:pPr marL="0" indent="0" algn="l">
              <a:buNone/>
            </a:pPr>
            <a:r>
              <a:rPr lang="en-US" sz="5100" b="1" kern="0" spc="102" dirty="0">
                <a:solidFill>
                  <a:srgbClr val="FFFFFF"/>
                </a:solidFill>
                <a:latin typeface="Merriweather" pitchFamily="34" charset="0"/>
                <a:ea typeface="Merriweather" pitchFamily="34" charset="-122"/>
                <a:cs typeface="Merriweather" pitchFamily="34" charset="-120"/>
              </a:rPr>
              <a:t>GREW</a:t>
            </a:r>
            <a:endParaRPr lang="en-US" sz="5100" dirty="0"/>
          </a:p>
        </p:txBody>
      </p:sp>
      <p:sp>
        <p:nvSpPr>
          <p:cNvPr id="14" name="Text 12"/>
          <p:cNvSpPr/>
          <p:nvPr/>
        </p:nvSpPr>
        <p:spPr>
          <a:xfrm>
            <a:off x="7035701" y="4676775"/>
            <a:ext cx="4342943" cy="876300"/>
          </a:xfrm>
          <a:prstGeom prst="rect">
            <a:avLst/>
          </a:prstGeom>
          <a:noFill/>
          <a:ln/>
        </p:spPr>
        <p:txBody>
          <a:bodyPr wrap="square" lIns="25400" tIns="25400" rIns="25400" bIns="25400" rtlCol="0" anchor="t">
            <a:normAutofit fontScale="92500"/>
          </a:bodyPr>
          <a:lstStyle/>
          <a:p>
            <a:pPr marL="0" indent="0" algn="l">
              <a:lnSpc>
                <a:spcPct val="118000"/>
              </a:lnSpc>
              <a:buNone/>
            </a:pPr>
            <a:r>
              <a:rPr lang="en-US" sz="2850" b="1" dirty="0">
                <a:solidFill>
                  <a:srgbClr val="FFFFFF"/>
                </a:solidFill>
                <a:latin typeface="Merriweather" pitchFamily="34" charset="0"/>
                <a:ea typeface="Merriweather" pitchFamily="34" charset="-122"/>
                <a:cs typeface="Merriweather" pitchFamily="34" charset="-120"/>
              </a:rPr>
              <a:t>Jesus grew </a:t>
            </a:r>
            <a:r>
              <a:rPr lang="en-US" sz="2850" i="1" dirty="0">
                <a:solidFill>
                  <a:srgbClr val="FFFFFF"/>
                </a:solidFill>
                <a:latin typeface="Merriweather" pitchFamily="34" charset="0"/>
                <a:ea typeface="Merriweather" pitchFamily="34" charset="-122"/>
                <a:cs typeface="Merriweather" pitchFamily="34" charset="-120"/>
              </a:rPr>
              <a:t>where he was.</a:t>
            </a:r>
            <a:endParaRPr lang="en-US" sz="2850" dirty="0"/>
          </a:p>
        </p:txBody>
      </p:sp>
      <p:sp>
        <p:nvSpPr>
          <p:cNvPr id="15" name="Shape 13"/>
          <p:cNvSpPr/>
          <p:nvPr/>
        </p:nvSpPr>
        <p:spPr>
          <a:xfrm>
            <a:off x="7035701" y="8505825"/>
            <a:ext cx="4216450" cy="9525"/>
          </a:xfrm>
          <a:prstGeom prst="rect">
            <a:avLst/>
          </a:prstGeom>
          <a:solidFill>
            <a:srgbClr val="FFFFFF">
              <a:alpha val="35000"/>
            </a:srgbClr>
          </a:solidFill>
          <a:ln/>
        </p:spPr>
        <p:txBody>
          <a:bodyPr/>
          <a:lstStyle/>
          <a:p>
            <a:endParaRPr lang="en-US"/>
          </a:p>
        </p:txBody>
      </p:sp>
      <p:sp>
        <p:nvSpPr>
          <p:cNvPr id="16" name="Text 14"/>
          <p:cNvSpPr/>
          <p:nvPr/>
        </p:nvSpPr>
        <p:spPr>
          <a:xfrm>
            <a:off x="7035701" y="8705850"/>
            <a:ext cx="4342943" cy="247650"/>
          </a:xfrm>
          <a:prstGeom prst="rect">
            <a:avLst/>
          </a:prstGeom>
          <a:noFill/>
          <a:ln/>
        </p:spPr>
        <p:txBody>
          <a:bodyPr wrap="square" lIns="25400" tIns="25400" rIns="25400" bIns="25400" rtlCol="0" anchor="t">
            <a:normAutofit/>
          </a:bodyPr>
          <a:lstStyle/>
          <a:p>
            <a:pPr marL="0" indent="0" algn="l">
              <a:buNone/>
            </a:pPr>
            <a:r>
              <a:rPr lang="en-US" sz="1200" b="1" kern="0" spc="336" dirty="0">
                <a:solidFill>
                  <a:srgbClr val="FFFFFF"/>
                </a:solidFill>
                <a:latin typeface="Open Sans" pitchFamily="34" charset="0"/>
                <a:ea typeface="Open Sans" pitchFamily="34" charset="-122"/>
                <a:cs typeface="Open Sans" pitchFamily="34" charset="-120"/>
              </a:rPr>
              <a:t>LUKE 2:51–52</a:t>
            </a:r>
            <a:endParaRPr lang="en-US" sz="1200" dirty="0"/>
          </a:p>
        </p:txBody>
      </p:sp>
      <p:sp>
        <p:nvSpPr>
          <p:cNvPr id="17" name="Shape 15"/>
          <p:cNvSpPr/>
          <p:nvPr/>
        </p:nvSpPr>
        <p:spPr>
          <a:xfrm>
            <a:off x="12014150" y="3171825"/>
            <a:ext cx="5130701" cy="6276975"/>
          </a:xfrm>
          <a:prstGeom prst="roundRect">
            <a:avLst>
              <a:gd name="adj" fmla="val 4456"/>
            </a:avLst>
          </a:prstGeom>
          <a:solidFill>
            <a:srgbClr val="CD2144"/>
          </a:solidFill>
          <a:ln/>
        </p:spPr>
        <p:txBody>
          <a:bodyPr/>
          <a:lstStyle/>
          <a:p>
            <a:endParaRPr lang="en-US"/>
          </a:p>
        </p:txBody>
      </p:sp>
      <p:sp>
        <p:nvSpPr>
          <p:cNvPr id="18" name="Text 16"/>
          <p:cNvSpPr/>
          <p:nvPr/>
        </p:nvSpPr>
        <p:spPr>
          <a:xfrm>
            <a:off x="15723096" y="3476625"/>
            <a:ext cx="1193155" cy="1714500"/>
          </a:xfrm>
          <a:prstGeom prst="rect">
            <a:avLst/>
          </a:prstGeom>
          <a:noFill/>
          <a:ln/>
        </p:spPr>
        <p:txBody>
          <a:bodyPr wrap="square" lIns="25400" tIns="25400" rIns="25400" bIns="25400" rtlCol="0" anchor="t">
            <a:normAutofit fontScale="92500" lnSpcReduction="20000"/>
          </a:bodyPr>
          <a:lstStyle/>
          <a:p>
            <a:pPr marL="0" indent="0" algn="l">
              <a:lnSpc>
                <a:spcPct val="80000"/>
              </a:lnSpc>
              <a:buNone/>
            </a:pPr>
            <a:r>
              <a:rPr lang="en-US" sz="16500" b="1" kern="0" spc="-660" dirty="0">
                <a:solidFill>
                  <a:srgbClr val="FFFFFF">
                    <a:alpha val="18000"/>
                  </a:srgbClr>
                </a:solidFill>
                <a:latin typeface="Merriweather" pitchFamily="34" charset="0"/>
                <a:ea typeface="Merriweather" pitchFamily="34" charset="-122"/>
                <a:cs typeface="Merriweather" pitchFamily="34" charset="-120"/>
              </a:rPr>
              <a:t>3</a:t>
            </a:r>
            <a:endParaRPr lang="en-US" sz="16500" dirty="0"/>
          </a:p>
        </p:txBody>
      </p:sp>
      <p:sp>
        <p:nvSpPr>
          <p:cNvPr id="19" name="Text 17"/>
          <p:cNvSpPr/>
          <p:nvPr/>
        </p:nvSpPr>
        <p:spPr>
          <a:xfrm>
            <a:off x="12471350" y="3705225"/>
            <a:ext cx="4342790" cy="857250"/>
          </a:xfrm>
          <a:prstGeom prst="rect">
            <a:avLst/>
          </a:prstGeom>
          <a:noFill/>
          <a:ln/>
        </p:spPr>
        <p:txBody>
          <a:bodyPr wrap="square" lIns="25400" tIns="25400" rIns="25400" bIns="25400" rtlCol="0" anchor="t">
            <a:normAutofit/>
          </a:bodyPr>
          <a:lstStyle/>
          <a:p>
            <a:pPr marL="0" indent="0" algn="l">
              <a:buNone/>
            </a:pPr>
            <a:r>
              <a:rPr lang="en-US" sz="5100" b="1" kern="0" spc="102" dirty="0">
                <a:solidFill>
                  <a:srgbClr val="FFFFFF"/>
                </a:solidFill>
                <a:latin typeface="Merriweather" pitchFamily="34" charset="0"/>
                <a:ea typeface="Merriweather" pitchFamily="34" charset="-122"/>
                <a:cs typeface="Merriweather" pitchFamily="34" charset="-120"/>
              </a:rPr>
              <a:t>SAVED</a:t>
            </a:r>
            <a:endParaRPr lang="en-US" sz="5100" dirty="0"/>
          </a:p>
        </p:txBody>
      </p:sp>
      <p:sp>
        <p:nvSpPr>
          <p:cNvPr id="20" name="Text 18"/>
          <p:cNvSpPr/>
          <p:nvPr/>
        </p:nvSpPr>
        <p:spPr>
          <a:xfrm>
            <a:off x="12471350" y="4676775"/>
            <a:ext cx="4342790" cy="1295400"/>
          </a:xfrm>
          <a:prstGeom prst="rect">
            <a:avLst/>
          </a:prstGeom>
          <a:noFill/>
          <a:ln/>
        </p:spPr>
        <p:txBody>
          <a:bodyPr wrap="square" lIns="25400" tIns="25400" rIns="25400" bIns="25400" rtlCol="0" anchor="t">
            <a:normAutofit/>
          </a:bodyPr>
          <a:lstStyle/>
          <a:p>
            <a:pPr marL="0" indent="0" algn="l">
              <a:lnSpc>
                <a:spcPct val="118000"/>
              </a:lnSpc>
              <a:buNone/>
            </a:pPr>
            <a:r>
              <a:rPr lang="en-US" sz="2850" b="1" dirty="0">
                <a:solidFill>
                  <a:srgbClr val="FFFFFF"/>
                </a:solidFill>
                <a:latin typeface="Merriweather" pitchFamily="34" charset="0"/>
                <a:ea typeface="Merriweather" pitchFamily="34" charset="-122"/>
                <a:cs typeface="Merriweather" pitchFamily="34" charset="-120"/>
              </a:rPr>
              <a:t>Jesus saved </a:t>
            </a:r>
            <a:r>
              <a:rPr lang="en-US" sz="2850" i="1" dirty="0">
                <a:solidFill>
                  <a:srgbClr val="FFFFFF"/>
                </a:solidFill>
                <a:latin typeface="Merriweather" pitchFamily="34" charset="0"/>
                <a:ea typeface="Merriweather" pitchFamily="34" charset="-122"/>
                <a:cs typeface="Merriweather" pitchFamily="34" charset="-120"/>
              </a:rPr>
              <a:t>the home he submitted under.</a:t>
            </a:r>
            <a:endParaRPr lang="en-US" sz="2850" dirty="0"/>
          </a:p>
        </p:txBody>
      </p:sp>
      <p:sp>
        <p:nvSpPr>
          <p:cNvPr id="21" name="Shape 19"/>
          <p:cNvSpPr/>
          <p:nvPr/>
        </p:nvSpPr>
        <p:spPr>
          <a:xfrm>
            <a:off x="12471350" y="8505825"/>
            <a:ext cx="4216301" cy="9525"/>
          </a:xfrm>
          <a:prstGeom prst="rect">
            <a:avLst/>
          </a:prstGeom>
          <a:solidFill>
            <a:srgbClr val="FFFFFF">
              <a:alpha val="35000"/>
            </a:srgbClr>
          </a:solidFill>
          <a:ln/>
        </p:spPr>
        <p:txBody>
          <a:bodyPr/>
          <a:lstStyle/>
          <a:p>
            <a:endParaRPr lang="en-US"/>
          </a:p>
        </p:txBody>
      </p:sp>
      <p:sp>
        <p:nvSpPr>
          <p:cNvPr id="22" name="Text 20"/>
          <p:cNvSpPr/>
          <p:nvPr/>
        </p:nvSpPr>
        <p:spPr>
          <a:xfrm>
            <a:off x="12471350" y="8705850"/>
            <a:ext cx="4342790" cy="247650"/>
          </a:xfrm>
          <a:prstGeom prst="rect">
            <a:avLst/>
          </a:prstGeom>
          <a:noFill/>
          <a:ln/>
        </p:spPr>
        <p:txBody>
          <a:bodyPr wrap="square" lIns="25400" tIns="25400" rIns="25400" bIns="25400" rtlCol="0" anchor="t">
            <a:normAutofit/>
          </a:bodyPr>
          <a:lstStyle/>
          <a:p>
            <a:pPr marL="0" indent="0" algn="l">
              <a:buNone/>
            </a:pPr>
            <a:r>
              <a:rPr lang="en-US" sz="1200" b="1" kern="0" spc="336" dirty="0">
                <a:solidFill>
                  <a:srgbClr val="FFFFFF"/>
                </a:solidFill>
                <a:latin typeface="Open Sans" pitchFamily="34" charset="0"/>
                <a:ea typeface="Open Sans" pitchFamily="34" charset="-122"/>
                <a:cs typeface="Open Sans" pitchFamily="34" charset="-120"/>
              </a:rPr>
              <a:t>LUKE 2:46 + LUKE 24</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6096000" cy="10287000"/>
          </a:xfrm>
          <a:prstGeom prst="rect">
            <a:avLst/>
          </a:prstGeom>
          <a:solidFill>
            <a:srgbClr val="303054"/>
          </a:solidFill>
          <a:ln/>
        </p:spPr>
        <p:txBody>
          <a:bodyPr/>
          <a:lstStyle/>
          <a:p>
            <a:endParaRPr lang="en-US"/>
          </a:p>
        </p:txBody>
      </p:sp>
      <p:sp>
        <p:nvSpPr>
          <p:cNvPr id="3" name="Text 1"/>
          <p:cNvSpPr/>
          <p:nvPr/>
        </p:nvSpPr>
        <p:spPr>
          <a:xfrm>
            <a:off x="914400" y="914400"/>
            <a:ext cx="439521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5000"/>
                  </a:srgbClr>
                </a:solidFill>
                <a:latin typeface="Open Sans" pitchFamily="34" charset="0"/>
                <a:ea typeface="Open Sans" pitchFamily="34" charset="-122"/>
                <a:cs typeface="Open Sans" pitchFamily="34" charset="-120"/>
              </a:rPr>
              <a:t>MOVEMENT</a:t>
            </a:r>
            <a:endParaRPr lang="en-US" sz="1350" dirty="0"/>
          </a:p>
        </p:txBody>
      </p:sp>
      <p:sp>
        <p:nvSpPr>
          <p:cNvPr id="4" name="Text 2"/>
          <p:cNvSpPr/>
          <p:nvPr/>
        </p:nvSpPr>
        <p:spPr>
          <a:xfrm>
            <a:off x="914400" y="3686175"/>
            <a:ext cx="4395216" cy="2952750"/>
          </a:xfrm>
          <a:prstGeom prst="rect">
            <a:avLst/>
          </a:prstGeom>
          <a:noFill/>
          <a:ln/>
        </p:spPr>
        <p:txBody>
          <a:bodyPr wrap="square" lIns="25400" tIns="25400" rIns="25400" bIns="25400" rtlCol="0" anchor="t">
            <a:normAutofit fontScale="92500" lnSpcReduction="20000"/>
          </a:bodyPr>
          <a:lstStyle/>
          <a:p>
            <a:pPr marL="0" indent="0" algn="l">
              <a:lnSpc>
                <a:spcPct val="85000"/>
              </a:lnSpc>
              <a:buNone/>
            </a:pPr>
            <a:r>
              <a:rPr lang="en-US" sz="27000" b="1" kern="0" spc="-1080" dirty="0">
                <a:solidFill>
                  <a:srgbClr val="FFFFFF"/>
                </a:solidFill>
                <a:latin typeface="Merriweather" pitchFamily="34" charset="0"/>
                <a:ea typeface="Merriweather" pitchFamily="34" charset="-122"/>
                <a:cs typeface="Merriweather" pitchFamily="34" charset="-120"/>
              </a:rPr>
              <a:t>1</a:t>
            </a:r>
            <a:endParaRPr lang="en-US" sz="27000" dirty="0"/>
          </a:p>
        </p:txBody>
      </p:sp>
      <p:sp>
        <p:nvSpPr>
          <p:cNvPr id="5" name="Text 3"/>
          <p:cNvSpPr/>
          <p:nvPr/>
        </p:nvSpPr>
        <p:spPr>
          <a:xfrm>
            <a:off x="914400" y="9144000"/>
            <a:ext cx="4395216"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FFFFFF">
                    <a:alpha val="75000"/>
                  </a:srgbClr>
                </a:solidFill>
                <a:latin typeface="Open Sans" pitchFamily="34" charset="0"/>
                <a:ea typeface="Open Sans" pitchFamily="34" charset="-122"/>
                <a:cs typeface="Open Sans" pitchFamily="34" charset="-120"/>
              </a:rPr>
              <a:t>LUKE 2:41–49</a:t>
            </a:r>
            <a:endParaRPr lang="en-US" sz="1350" dirty="0"/>
          </a:p>
        </p:txBody>
      </p:sp>
      <p:sp>
        <p:nvSpPr>
          <p:cNvPr id="6" name="Shape 4"/>
          <p:cNvSpPr/>
          <p:nvPr/>
        </p:nvSpPr>
        <p:spPr>
          <a:xfrm>
            <a:off x="6096000" y="0"/>
            <a:ext cx="12192000" cy="10287000"/>
          </a:xfrm>
          <a:prstGeom prst="rect">
            <a:avLst/>
          </a:prstGeom>
          <a:solidFill>
            <a:srgbClr val="FAF7F2"/>
          </a:solidFill>
          <a:ln/>
        </p:spPr>
        <p:txBody>
          <a:bodyPr/>
          <a:lstStyle/>
          <a:p>
            <a:endParaRPr lang="en-US"/>
          </a:p>
        </p:txBody>
      </p:sp>
      <p:sp>
        <p:nvSpPr>
          <p:cNvPr id="7" name="Text 5"/>
          <p:cNvSpPr/>
          <p:nvPr/>
        </p:nvSpPr>
        <p:spPr>
          <a:xfrm>
            <a:off x="7239000" y="3438525"/>
            <a:ext cx="10203180" cy="1962150"/>
          </a:xfrm>
          <a:prstGeom prst="rect">
            <a:avLst/>
          </a:prstGeom>
          <a:noFill/>
          <a:ln/>
        </p:spPr>
        <p:txBody>
          <a:bodyPr wrap="square" lIns="25400" tIns="25400" rIns="25400" bIns="25400" rtlCol="0" anchor="t">
            <a:normAutofit fontScale="92500" lnSpcReduction="20000"/>
          </a:bodyPr>
          <a:lstStyle/>
          <a:p>
            <a:pPr marL="0" indent="0" algn="l">
              <a:lnSpc>
                <a:spcPct val="92000"/>
              </a:lnSpc>
              <a:buNone/>
            </a:pPr>
            <a:r>
              <a:rPr lang="en-US" sz="16500" b="1" kern="0" spc="-412" dirty="0">
                <a:solidFill>
                  <a:srgbClr val="303054"/>
                </a:solidFill>
                <a:latin typeface="Merriweather" pitchFamily="34" charset="0"/>
                <a:ea typeface="Merriweather" pitchFamily="34" charset="-122"/>
                <a:cs typeface="Merriweather" pitchFamily="34" charset="-120"/>
              </a:rPr>
              <a:t>Jesus </a:t>
            </a:r>
            <a:r>
              <a:rPr lang="en-US" sz="16500" i="1" kern="0" spc="-412" dirty="0">
                <a:solidFill>
                  <a:srgbClr val="303054"/>
                </a:solidFill>
                <a:latin typeface="EB Garamond" pitchFamily="34" charset="0"/>
                <a:ea typeface="EB Garamond" pitchFamily="34" charset="-122"/>
                <a:cs typeface="EB Garamond" pitchFamily="34" charset="-120"/>
              </a:rPr>
              <a:t>knew</a:t>
            </a:r>
            <a:endParaRPr lang="en-US" sz="16500" dirty="0"/>
          </a:p>
        </p:txBody>
      </p:sp>
      <p:sp>
        <p:nvSpPr>
          <p:cNvPr id="8" name="Text 6"/>
          <p:cNvSpPr/>
          <p:nvPr/>
        </p:nvSpPr>
        <p:spPr>
          <a:xfrm>
            <a:off x="7239000" y="5667375"/>
            <a:ext cx="10203180" cy="704850"/>
          </a:xfrm>
          <a:prstGeom prst="rect">
            <a:avLst/>
          </a:prstGeom>
          <a:noFill/>
          <a:ln/>
        </p:spPr>
        <p:txBody>
          <a:bodyPr wrap="square" lIns="25400" tIns="25400" rIns="25400" bIns="25400" rtlCol="0" anchor="t">
            <a:normAutofit fontScale="92500" lnSpcReduction="10000"/>
          </a:bodyPr>
          <a:lstStyle/>
          <a:p>
            <a:pPr marL="0" indent="0" algn="l">
              <a:lnSpc>
                <a:spcPct val="125000"/>
              </a:lnSpc>
              <a:buNone/>
            </a:pPr>
            <a:r>
              <a:rPr lang="en-US" sz="4200" i="1" dirty="0">
                <a:solidFill>
                  <a:srgbClr val="5C5C6E"/>
                </a:solidFill>
                <a:latin typeface="EB Garamond" pitchFamily="34" charset="0"/>
                <a:ea typeface="EB Garamond" pitchFamily="34" charset="-122"/>
                <a:cs typeface="EB Garamond" pitchFamily="34" charset="-120"/>
              </a:rPr>
              <a:t>whose he was.</a:t>
            </a:r>
            <a:endParaRPr lang="en-US" sz="4200" dirty="0"/>
          </a:p>
        </p:txBody>
      </p:sp>
      <p:sp>
        <p:nvSpPr>
          <p:cNvPr id="9" name="Text 7"/>
          <p:cNvSpPr/>
          <p:nvPr/>
        </p:nvSpPr>
        <p:spPr>
          <a:xfrm>
            <a:off x="7239000" y="6867525"/>
            <a:ext cx="10203180" cy="247650"/>
          </a:xfrm>
          <a:prstGeom prst="rect">
            <a:avLst/>
          </a:prstGeom>
          <a:noFill/>
          <a:ln/>
        </p:spPr>
        <p:txBody>
          <a:bodyPr wrap="square" lIns="25400" tIns="25400" rIns="25400" bIns="25400" rtlCol="0" anchor="t">
            <a:normAutofit/>
          </a:bodyPr>
          <a:lstStyle/>
          <a:p>
            <a:pPr marL="0" indent="0" algn="l">
              <a:buNone/>
            </a:pPr>
            <a:r>
              <a:rPr lang="en-US" sz="1200" b="1" kern="0" spc="384" dirty="0">
                <a:solidFill>
                  <a:srgbClr val="CD2144"/>
                </a:solidFill>
                <a:latin typeface="Open Sans" pitchFamily="34" charset="0"/>
                <a:ea typeface="Open Sans" pitchFamily="34" charset="-122"/>
                <a:cs typeface="Open Sans" pitchFamily="34" charset="-120"/>
              </a:rPr>
              <a:t>FATHER · SON · NECESSITY</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1524000" y="1914525"/>
            <a:ext cx="15697200" cy="266700"/>
          </a:xfrm>
          <a:prstGeom prst="rect">
            <a:avLst/>
          </a:prstGeom>
          <a:noFill/>
          <a:ln/>
        </p:spPr>
        <p:txBody>
          <a:bodyPr wrap="square" lIns="25400" tIns="25400" rIns="25400" bIns="25400" rtlCol="0" anchor="t">
            <a:normAutofit/>
          </a:bodyPr>
          <a:lstStyle/>
          <a:p>
            <a:pPr marL="0" indent="0" algn="l">
              <a:buNone/>
            </a:pPr>
            <a:r>
              <a:rPr lang="en-US" sz="1350" b="1" kern="0" spc="432" dirty="0">
                <a:solidFill>
                  <a:srgbClr val="CD2144"/>
                </a:solidFill>
                <a:latin typeface="Open Sans" pitchFamily="34" charset="0"/>
                <a:ea typeface="Open Sans" pitchFamily="34" charset="-122"/>
                <a:cs typeface="Open Sans" pitchFamily="34" charset="-120"/>
              </a:rPr>
              <a:t>LUKE 2:41-42</a:t>
            </a:r>
            <a:endParaRPr lang="en-US" sz="1350" dirty="0"/>
          </a:p>
        </p:txBody>
      </p:sp>
      <p:sp>
        <p:nvSpPr>
          <p:cNvPr id="3" name="Text 1"/>
          <p:cNvSpPr/>
          <p:nvPr/>
        </p:nvSpPr>
        <p:spPr>
          <a:xfrm>
            <a:off x="1524000" y="2447925"/>
            <a:ext cx="15697200" cy="4848225"/>
          </a:xfrm>
          <a:prstGeom prst="rect">
            <a:avLst/>
          </a:prstGeom>
          <a:noFill/>
          <a:ln/>
        </p:spPr>
        <p:txBody>
          <a:bodyPr wrap="square" lIns="25400" tIns="25400" rIns="25400" bIns="25400" rtlCol="0" anchor="t">
            <a:normAutofit/>
          </a:bodyPr>
          <a:lstStyle/>
          <a:p>
            <a:pPr marL="0" indent="0" algn="l">
              <a:lnSpc>
                <a:spcPct val="115000"/>
              </a:lnSpc>
              <a:buNone/>
            </a:pPr>
            <a:r>
              <a:rPr lang="en-US" sz="6600" b="1" kern="0" spc="-119" dirty="0">
                <a:solidFill>
                  <a:srgbClr val="CD2144"/>
                </a:solidFill>
                <a:latin typeface="EB Garamond" pitchFamily="34" charset="0"/>
                <a:ea typeface="EB Garamond" pitchFamily="34" charset="-122"/>
                <a:cs typeface="EB Garamond" pitchFamily="34" charset="-120"/>
              </a:rPr>
              <a:t>" </a:t>
            </a:r>
            <a:r>
              <a:rPr lang="en-US" sz="6600" b="1" kern="0" spc="-119" dirty="0">
                <a:solidFill>
                  <a:srgbClr val="303054"/>
                </a:solidFill>
                <a:latin typeface="Merriweather" pitchFamily="34" charset="0"/>
                <a:ea typeface="Merriweather" pitchFamily="34" charset="-122"/>
                <a:cs typeface="Merriweather" pitchFamily="34" charset="-120"/>
              </a:rPr>
              <a:t>Now his parents went to Jerusalem every year at the Feast of the Passover. And when he was twelve years old, they went up </a:t>
            </a:r>
            <a:r>
              <a:rPr lang="en-US" sz="6600" i="1" kern="0" spc="-119" dirty="0">
                <a:solidFill>
                  <a:srgbClr val="303054"/>
                </a:solidFill>
                <a:latin typeface="EB Garamond" pitchFamily="34" charset="0"/>
                <a:ea typeface="EB Garamond" pitchFamily="34" charset="-122"/>
                <a:cs typeface="EB Garamond" pitchFamily="34" charset="-120"/>
              </a:rPr>
              <a:t>according to custom.</a:t>
            </a:r>
            <a:r>
              <a:rPr lang="en-US" sz="6600" b="1" kern="0" spc="-119" dirty="0">
                <a:solidFill>
                  <a:srgbClr val="CD2144"/>
                </a:solidFill>
                <a:latin typeface="EB Garamond" pitchFamily="34" charset="0"/>
                <a:ea typeface="EB Garamond" pitchFamily="34" charset="-122"/>
                <a:cs typeface="EB Garamond" pitchFamily="34" charset="-120"/>
              </a:rPr>
              <a:t>"</a:t>
            </a:r>
            <a:endParaRPr lang="en-US" sz="6600" dirty="0"/>
          </a:p>
        </p:txBody>
      </p:sp>
      <p:sp>
        <p:nvSpPr>
          <p:cNvPr id="4" name="Shape 2"/>
          <p:cNvSpPr/>
          <p:nvPr/>
        </p:nvSpPr>
        <p:spPr>
          <a:xfrm>
            <a:off x="1524000" y="7791450"/>
            <a:ext cx="10477500" cy="9525"/>
          </a:xfrm>
          <a:prstGeom prst="rect">
            <a:avLst/>
          </a:prstGeom>
          <a:solidFill>
            <a:srgbClr val="C8C5D2"/>
          </a:solidFill>
          <a:ln/>
        </p:spPr>
        <p:txBody>
          <a:bodyPr/>
          <a:lstStyle/>
          <a:p>
            <a:endParaRPr lang="en-US"/>
          </a:p>
        </p:txBody>
      </p:sp>
      <p:sp>
        <p:nvSpPr>
          <p:cNvPr id="5" name="Text 3"/>
          <p:cNvSpPr/>
          <p:nvPr/>
        </p:nvSpPr>
        <p:spPr>
          <a:xfrm>
            <a:off x="1524000" y="8029575"/>
            <a:ext cx="10791825" cy="381000"/>
          </a:xfrm>
          <a:prstGeom prst="rect">
            <a:avLst/>
          </a:prstGeom>
          <a:noFill/>
          <a:ln/>
        </p:spPr>
        <p:txBody>
          <a:bodyPr wrap="square" lIns="25400" tIns="25400" rIns="25400" bIns="25400" rtlCol="0" anchor="t">
            <a:normAutofit/>
          </a:bodyPr>
          <a:lstStyle/>
          <a:p>
            <a:pPr marL="0" indent="0" algn="l">
              <a:buNone/>
            </a:pPr>
            <a:r>
              <a:rPr lang="en-US" sz="2100" i="1" dirty="0">
                <a:solidFill>
                  <a:srgbClr val="5C5C6E"/>
                </a:solidFill>
                <a:latin typeface="EB Garamond" pitchFamily="34" charset="0"/>
                <a:ea typeface="EB Garamond" pitchFamily="34" charset="-122"/>
                <a:cs typeface="EB Garamond" pitchFamily="34" charset="-120"/>
              </a:rPr>
              <a:t>Habit. Tradition. The way it's always done.</a:t>
            </a:r>
            <a:endParaRPr lang="en-US" sz="2100" dirty="0"/>
          </a:p>
        </p:txBody>
      </p:sp>
      <p:pic>
        <p:nvPicPr>
          <p:cNvPr id="6" name="Image 0" descr="preencoded.png"/>
          <p:cNvPicPr>
            <a:picLocks noChangeAspect="1"/>
          </p:cNvPicPr>
          <p:nvPr/>
        </p:nvPicPr>
        <p:blipFill>
          <a:blip r:embed="rId3">
            <a:alphaModFix amt="85000"/>
          </a:blip>
          <a:stretch>
            <a:fillRect/>
          </a:stretch>
        </p:blipFill>
        <p:spPr>
          <a:xfrm>
            <a:off x="609600" y="9658350"/>
            <a:ext cx="243780" cy="209550"/>
          </a:xfrm>
          <a:prstGeom prst="rect">
            <a:avLst/>
          </a:prstGeom>
        </p:spPr>
      </p:pic>
      <p:sp>
        <p:nvSpPr>
          <p:cNvPr id="7" name="Text 4"/>
          <p:cNvSpPr/>
          <p:nvPr/>
        </p:nvSpPr>
        <p:spPr>
          <a:xfrm>
            <a:off x="967680" y="9672638"/>
            <a:ext cx="1149102" cy="219075"/>
          </a:xfrm>
          <a:prstGeom prst="rect">
            <a:avLst/>
          </a:prstGeom>
          <a:noFill/>
          <a:ln/>
        </p:spPr>
        <p:txBody>
          <a:bodyPr wrap="square" lIns="25400" tIns="25400" rIns="25400" bIns="25400" rtlCol="0" anchor="t">
            <a:normAutofit/>
          </a:bodyPr>
          <a:lstStyle/>
          <a:p>
            <a:pPr marL="0" indent="0" algn="l">
              <a:buNone/>
            </a:pPr>
            <a:r>
              <a:rPr lang="en-US" sz="1050" b="1" kern="0" spc="231" dirty="0">
                <a:solidFill>
                  <a:srgbClr val="5C5C6E"/>
                </a:solidFill>
                <a:latin typeface="Open Sans" pitchFamily="34" charset="0"/>
                <a:ea typeface="Open Sans" pitchFamily="34" charset="-122"/>
                <a:cs typeface="Open Sans" pitchFamily="34" charset="-120"/>
              </a:rPr>
              <a:t>ONE · KNEW</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1529</TotalTime>
  <Words>3055</Words>
  <Application>Microsoft Macintosh PowerPoint</Application>
  <PresentationFormat>Custom</PresentationFormat>
  <Paragraphs>277</Paragraphs>
  <Slides>38</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EB Garamond</vt:lpstr>
      <vt:lpstr>Merriweather</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Kenny Koay</cp:lastModifiedBy>
  <cp:revision>10</cp:revision>
  <dcterms:created xsi:type="dcterms:W3CDTF">2026-05-01T05:49:02Z</dcterms:created>
  <dcterms:modified xsi:type="dcterms:W3CDTF">2026-05-02T23:38:34Z</dcterms:modified>
</cp:coreProperties>
</file>